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8" r:id="rId2"/>
  </p:sldMasterIdLst>
  <p:notesMasterIdLst>
    <p:notesMasterId r:id="rId26"/>
  </p:notesMasterIdLst>
  <p:sldIdLst>
    <p:sldId id="256" r:id="rId3"/>
    <p:sldId id="258" r:id="rId4"/>
    <p:sldId id="259" r:id="rId5"/>
    <p:sldId id="260" r:id="rId6"/>
    <p:sldId id="262" r:id="rId7"/>
    <p:sldId id="261" r:id="rId8"/>
    <p:sldId id="263" r:id="rId9"/>
    <p:sldId id="264" r:id="rId10"/>
    <p:sldId id="265" r:id="rId11"/>
    <p:sldId id="267" r:id="rId12"/>
    <p:sldId id="279" r:id="rId13"/>
    <p:sldId id="268" r:id="rId14"/>
    <p:sldId id="270" r:id="rId15"/>
    <p:sldId id="266" r:id="rId16"/>
    <p:sldId id="273" r:id="rId17"/>
    <p:sldId id="274" r:id="rId18"/>
    <p:sldId id="275" r:id="rId19"/>
    <p:sldId id="276" r:id="rId20"/>
    <p:sldId id="277" r:id="rId21"/>
    <p:sldId id="278" r:id="rId22"/>
    <p:sldId id="272" r:id="rId23"/>
    <p:sldId id="271" r:id="rId24"/>
    <p:sldId id="28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84" autoAdjust="0"/>
  </p:normalViewPr>
  <p:slideViewPr>
    <p:cSldViewPr>
      <p:cViewPr>
        <p:scale>
          <a:sx n="124" d="100"/>
          <a:sy n="124" d="100"/>
        </p:scale>
        <p:origin x="756" y="5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latinLnBrk="0">
              <a:defRPr kumimoji="1" lang="ja-JP" sz="1200"/>
            </a:lvl1pPr>
          </a:lstStyle>
          <a:p>
            <a:endParaRPr kumimoji="1" lang="ja-JP"/>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latinLnBrk="0">
              <a:defRPr kumimoji="1" lang="ja-JP" sz="1200"/>
            </a:lvl1pPr>
          </a:lstStyle>
          <a:p>
            <a:fld id="{3842907C-D0AA-4C58-9F94-58B40AD65B29}" type="datetimeFigureOut">
              <a:rPr lang="ja-JP" altLang="en-US"/>
              <a:pPr/>
              <a:t>2017/1/9</a:t>
            </a:fld>
            <a:endParaRPr kumimoji="1" lang="ja-JP"/>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kumimoji="1" lang="ja-JP"/>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kumimoji="1" lang="ja-JP"/>
              <a:t>マスタ テキストの書式設定</a:t>
            </a:r>
          </a:p>
          <a:p>
            <a:pPr lvl="1"/>
            <a:r>
              <a:rPr kumimoji="1" lang="ja-JP"/>
              <a:t>第 2 レベル</a:t>
            </a:r>
          </a:p>
          <a:p>
            <a:pPr lvl="2"/>
            <a:r>
              <a:rPr kumimoji="1" lang="ja-JP"/>
              <a:t>第 3 レベル</a:t>
            </a:r>
          </a:p>
          <a:p>
            <a:pPr lvl="3"/>
            <a:r>
              <a:rPr kumimoji="1" lang="ja-JP"/>
              <a:t>第 4 レベル</a:t>
            </a:r>
          </a:p>
          <a:p>
            <a:pPr lvl="4"/>
            <a:r>
              <a:rPr kumimoji="1" lang="ja-JP"/>
              <a:t>第 5 レベル</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latinLnBrk="0">
              <a:defRPr kumimoji="1" lang="ja-JP" sz="1200"/>
            </a:lvl1pPr>
          </a:lstStyle>
          <a:p>
            <a:endParaRPr kumimoji="1" lang="ja-JP"/>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latinLnBrk="0">
              <a:defRPr kumimoji="1" lang="ja-JP" sz="1200"/>
            </a:lvl1pPr>
          </a:lstStyle>
          <a:p>
            <a:fld id="{1D76769E-C829-4283-B80E-CB90D995C291}" type="slidenum">
              <a:rPr/>
              <a:pPr/>
              <a:t>‹#›</a:t>
            </a:fld>
            <a:endParaRPr kumimoji="1" lang="ja-JP"/>
          </a:p>
        </p:txBody>
      </p:sp>
    </p:spTree>
  </p:cSld>
  <p:clrMap bg1="lt1" tx1="dk1" bg2="lt2" tx2="dk2" accent1="accent1" accent2="accent2" accent3="accent3" accent4="accent4" accent5="accent5" accent6="accent6" hlink="hlink" folHlink="folHlink"/>
  <p:notesStyle>
    <a:lvl1pPr marL="0" algn="l" rtl="0" latinLnBrk="0">
      <a:defRPr kumimoji="1" lang="ja-JP" sz="1200" kern="1200">
        <a:solidFill>
          <a:schemeClr val="tx1"/>
        </a:solidFill>
        <a:latin typeface="+mn-lt"/>
        <a:ea typeface="+mn-ea"/>
        <a:cs typeface="+mn-cs"/>
      </a:defRPr>
    </a:lvl1pPr>
    <a:lvl2pPr marL="457200" algn="l" rtl="0">
      <a:defRPr kumimoji="1" lang="ja-JP" sz="1200" kern="1200">
        <a:solidFill>
          <a:schemeClr val="tx1"/>
        </a:solidFill>
        <a:latin typeface="+mn-lt"/>
        <a:ea typeface="+mn-ea"/>
        <a:cs typeface="+mn-cs"/>
      </a:defRPr>
    </a:lvl2pPr>
    <a:lvl3pPr marL="914400" algn="l" rtl="0">
      <a:defRPr kumimoji="1" lang="ja-JP" sz="1200" kern="1200">
        <a:solidFill>
          <a:schemeClr val="tx1"/>
        </a:solidFill>
        <a:latin typeface="+mn-lt"/>
        <a:ea typeface="+mn-ea"/>
        <a:cs typeface="+mn-cs"/>
      </a:defRPr>
    </a:lvl3pPr>
    <a:lvl4pPr marL="1371600" algn="l" rtl="0">
      <a:defRPr kumimoji="1" lang="ja-JP" sz="1200" kern="1200">
        <a:solidFill>
          <a:schemeClr val="tx1"/>
        </a:solidFill>
        <a:latin typeface="+mn-lt"/>
        <a:ea typeface="+mn-ea"/>
        <a:cs typeface="+mn-cs"/>
      </a:defRPr>
    </a:lvl4pPr>
    <a:lvl5pPr marL="1828800" algn="l" rtl="0">
      <a:defRPr kumimoji="1" lang="ja-JP" sz="1200" kern="1200">
        <a:solidFill>
          <a:schemeClr val="tx1"/>
        </a:solidFill>
        <a:latin typeface="+mn-lt"/>
        <a:ea typeface="+mn-ea"/>
        <a:cs typeface="+mn-cs"/>
      </a:defRPr>
    </a:lvl5pPr>
    <a:lvl6pPr marL="2286000" algn="l" rtl="0">
      <a:defRPr kumimoji="1" lang="ja-JP" sz="1200" kern="1200">
        <a:solidFill>
          <a:schemeClr val="tx1"/>
        </a:solidFill>
        <a:latin typeface="+mn-lt"/>
        <a:ea typeface="+mn-ea"/>
        <a:cs typeface="+mn-cs"/>
      </a:defRPr>
    </a:lvl6pPr>
    <a:lvl7pPr marL="2743200" algn="l" rtl="0">
      <a:defRPr kumimoji="1" lang="ja-JP" sz="1200" kern="1200">
        <a:solidFill>
          <a:schemeClr val="tx1"/>
        </a:solidFill>
        <a:latin typeface="+mn-lt"/>
        <a:ea typeface="+mn-ea"/>
        <a:cs typeface="+mn-cs"/>
      </a:defRPr>
    </a:lvl7pPr>
    <a:lvl8pPr marL="3200400" algn="l" rtl="0">
      <a:defRPr kumimoji="1" lang="ja-JP" sz="1200" kern="1200">
        <a:solidFill>
          <a:schemeClr val="tx1"/>
        </a:solidFill>
        <a:latin typeface="+mn-lt"/>
        <a:ea typeface="+mn-ea"/>
        <a:cs typeface="+mn-cs"/>
      </a:defRPr>
    </a:lvl8pPr>
    <a:lvl9pPr marL="3657600" algn="l" rtl="0">
      <a:defRPr kumimoji="1" lang="ja-JP"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kumimoji="1" lang="ja-JP" dirty="0"/>
          </a:p>
        </p:txBody>
      </p:sp>
      <p:sp>
        <p:nvSpPr>
          <p:cNvPr id="4" name="Slide Number Placeholder 3"/>
          <p:cNvSpPr>
            <a:spLocks noGrp="1"/>
          </p:cNvSpPr>
          <p:nvPr>
            <p:ph type="sldNum" sz="quarter" idx="10"/>
          </p:nvPr>
        </p:nvSpPr>
        <p:spPr/>
        <p:txBody>
          <a:bodyPr/>
          <a:lstStyle/>
          <a:p>
            <a:fld id="{1D76769E-C829-4283-B80E-CB90D995C291}" type="slidenum">
              <a:rPr kumimoji="1" lang="ja-JP" smtClean="0"/>
              <a:pPr/>
              <a:t>1</a:t>
            </a:fld>
            <a:endParaRPr kumimoji="1" lang="ja-JP"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p>
        </p:txBody>
      </p:sp>
      <p:sp>
        <p:nvSpPr>
          <p:cNvPr id="9" name="Title 8"/>
          <p:cNvSpPr>
            <a:spLocks noGrp="1"/>
          </p:cNvSpPr>
          <p:nvPr>
            <p:ph type="ctrTitle"/>
          </p:nvPr>
        </p:nvSpPr>
        <p:spPr>
          <a:xfrm>
            <a:off x="685800" y="1752603"/>
            <a:ext cx="7772400" cy="1829761"/>
          </a:xfrm>
        </p:spPr>
        <p:txBody>
          <a:bodyPr vert="horz" anchor="b">
            <a:normAutofit/>
            <a:scene3d>
              <a:camera prst="orthographicFront"/>
              <a:lightRig rig="soft" dir="t"/>
            </a:scene3d>
            <a:sp3d prstMaterial="softEdge">
              <a:bevelT w="25400" h="25400"/>
            </a:sp3d>
          </a:bodyPr>
          <a:lstStyle>
            <a:lvl1pPr algn="r" latinLnBrk="0">
              <a:defRPr kumimoji="1" lang="ja-JP" sz="4800" b="1">
                <a:solidFill>
                  <a:schemeClr val="tx2"/>
                </a:solidFill>
                <a:effectLst>
                  <a:outerShdw blurRad="31750" dist="25400" dir="5400000" algn="tl" rotWithShape="0">
                    <a:srgbClr val="000000">
                      <a:alpha val="25000"/>
                    </a:srgbClr>
                  </a:outerShdw>
                </a:effectLst>
              </a:defRPr>
            </a:lvl1pPr>
            <a:extLst/>
          </a:lstStyle>
          <a:p>
            <a:r>
              <a:rPr kumimoji="1" lang="ja-JP" altLang="en-US"/>
              <a:t>マスター タイトルの書式設定</a:t>
            </a:r>
            <a:endParaRPr kumimoji="1" lang="ja-JP"/>
          </a:p>
        </p:txBody>
      </p:sp>
      <p:sp>
        <p:nvSpPr>
          <p:cNvPr id="17" name="Subtitle 16"/>
          <p:cNvSpPr>
            <a:spLocks noGrp="1"/>
          </p:cNvSpPr>
          <p:nvPr>
            <p:ph type="subTitle" idx="1"/>
          </p:nvPr>
        </p:nvSpPr>
        <p:spPr>
          <a:xfrm>
            <a:off x="685800" y="3582807"/>
            <a:ext cx="7772400" cy="1199704"/>
          </a:xfrm>
        </p:spPr>
        <p:txBody>
          <a:bodyPr/>
          <a:lstStyle>
            <a:lvl1pPr marL="0" marR="64008" indent="0" algn="r" latinLnBrk="0">
              <a:buNone/>
              <a:defRPr kumimoji="1" lang="ja-JP">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1" lang="ja-JP" altLang="en-US"/>
              <a:t>マスター サブタイトルの書式設定</a:t>
            </a:r>
            <a:endParaRPr kumimoji="1" lang="ja-JP"/>
          </a:p>
        </p:txBody>
      </p:sp>
      <p:grpSp>
        <p:nvGrpSpPr>
          <p:cNvPr id="2" name="Group 14"/>
          <p:cNvGrpSpPr/>
          <p:nvPr/>
        </p:nvGrpSpPr>
        <p:grpSpPr>
          <a:xfrm>
            <a:off x="-3764" y="4953000"/>
            <a:ext cx="9147765" cy="1912088"/>
            <a:chOff x="-3765" y="4832896"/>
            <a:chExt cx="9147765" cy="2032192"/>
          </a:xfrm>
        </p:grpSpPr>
        <p:sp>
          <p:nvSpPr>
            <p:cNvPr id="7" name="Shap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1" lang="ja-JP"/>
            </a:p>
          </p:txBody>
        </p:sp>
        <p:sp>
          <p:nvSpPr>
            <p:cNvPr id="8" name="Shap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1" lang="ja-JP"/>
            </a:p>
          </p:txBody>
        </p:sp>
        <p:sp>
          <p:nvSpPr>
            <p:cNvPr id="11" name="Shap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a:endParaRPr kumimoji="1" lang="ja-JP"/>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latinLnBrk="0">
              <a:defRPr kumimoji="1" lang="ja-JP">
                <a:solidFill>
                  <a:srgbClr val="FFFFFF"/>
                </a:solidFill>
              </a:defRPr>
            </a:lvl1pPr>
            <a:extLst/>
          </a:lstStyle>
          <a:p>
            <a:fld id="{E6E13C79-1C97-4B32-B2AE-1A69C169643E}" type="datetime2">
              <a:rPr lang="ja-JP" altLang="en-US"/>
              <a:pPr/>
              <a:t>2017年1月9日(月)</a:t>
            </a:fld>
            <a:endParaRPr kumimoji="1" lang="ja-JP">
              <a:solidFill>
                <a:srgbClr val="FFFFFF"/>
              </a:solidFill>
            </a:endParaRPr>
          </a:p>
        </p:txBody>
      </p:sp>
      <p:sp>
        <p:nvSpPr>
          <p:cNvPr id="19" name="Footer Placeholder 18"/>
          <p:cNvSpPr>
            <a:spLocks noGrp="1"/>
          </p:cNvSpPr>
          <p:nvPr>
            <p:ph type="ftr" sz="quarter" idx="11"/>
          </p:nvPr>
        </p:nvSpPr>
        <p:spPr/>
        <p:txBody>
          <a:bodyPr/>
          <a:lstStyle>
            <a:lvl1pPr latinLnBrk="0">
              <a:defRPr kumimoji="1" lang="ja-JP">
                <a:solidFill>
                  <a:schemeClr val="accent1">
                    <a:tint val="20000"/>
                  </a:schemeClr>
                </a:solidFill>
              </a:defRPr>
            </a:lvl1pPr>
            <a:extLst/>
          </a:lstStyle>
          <a:p>
            <a:endParaRPr kumimoji="1" lang="ja-JP">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latinLnBrk="0">
              <a:defRPr kumimoji="1" lang="ja-JP">
                <a:solidFill>
                  <a:srgbClr val="FFFFFF"/>
                </a:solidFill>
              </a:defRPr>
            </a:lvl1pPr>
            <a:extLst/>
          </a:lstStyle>
          <a:p>
            <a:fld id="{45292C34-3E5E-4BA5-AF54-F1601B144FB0}" type="slidenum">
              <a:rPr/>
              <a:pPr/>
              <a:t>‹#›</a:t>
            </a:fld>
            <a:endParaRPr kumimoji="1" lang="ja-JP">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a:t>マスター タイトルの書式設定</a:t>
            </a:r>
            <a:endParaRPr kumimoji="1" lang="ja-JP"/>
          </a:p>
        </p:txBody>
      </p:sp>
      <p:sp>
        <p:nvSpPr>
          <p:cNvPr id="3" name="Vertical Text Placeholder 2"/>
          <p:cNvSpPr>
            <a:spLocks noGrp="1"/>
          </p:cNvSpPr>
          <p:nvPr>
            <p:ph type="body" orient="vert" idx="1"/>
          </p:nvPr>
        </p:nvSpPr>
        <p:spPr>
          <a:xfrm>
            <a:off x="457200" y="1481331"/>
            <a:ext cx="8229600" cy="4386071"/>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p>
        </p:txBody>
      </p:sp>
      <p:sp>
        <p:nvSpPr>
          <p:cNvPr id="4" name="Date Placeholder 3"/>
          <p:cNvSpPr>
            <a:spLocks noGrp="1"/>
          </p:cNvSpPr>
          <p:nvPr>
            <p:ph type="dt" sz="half" idx="10"/>
          </p:nvPr>
        </p:nvSpPr>
        <p:spPr/>
        <p:txBody>
          <a:bodyPr/>
          <a:lstStyle/>
          <a:p>
            <a:fld id="{D10E14BF-C004-4398-9186-5EE680724D95}" type="datetime2">
              <a:rPr lang="ja-JP" altLang="en-US"/>
              <a:pPr/>
              <a:t>2017年1月9日(月)</a:t>
            </a:fld>
            <a:endParaRPr kumimoji="1" lang="ja-JP"/>
          </a:p>
        </p:txBody>
      </p:sp>
      <p:sp>
        <p:nvSpPr>
          <p:cNvPr id="5" name="Footer Placeholder 4"/>
          <p:cNvSpPr>
            <a:spLocks noGrp="1"/>
          </p:cNvSpPr>
          <p:nvPr>
            <p:ph type="ftr" sz="quarter" idx="11"/>
          </p:nvPr>
        </p:nvSpPr>
        <p:spPr/>
        <p:txBody>
          <a:bodyPr/>
          <a:lstStyle/>
          <a:p>
            <a:endParaRPr kumimoji="1" lang="ja-JP"/>
          </a:p>
        </p:txBody>
      </p:sp>
      <p:sp>
        <p:nvSpPr>
          <p:cNvPr id="6" name="Slide Number Placeholder 5"/>
          <p:cNvSpPr>
            <a:spLocks noGrp="1"/>
          </p:cNvSpPr>
          <p:nvPr>
            <p:ph type="sldNum" sz="quarter" idx="12"/>
          </p:nvPr>
        </p:nvSpPr>
        <p:spPr/>
        <p:txBody>
          <a:bodyPr/>
          <a:lstStyle/>
          <a:p>
            <a:fld id="{45292C34-3E5E-4BA5-AF54-F1601B144FB0}" type="slidenum">
              <a:rPr kumimoji="1" lang="en-US" altLang="ja-JP" sz="1400">
                <a:solidFill>
                  <a:schemeClr val="tx2">
                    <a:shade val="50000"/>
                  </a:schemeClr>
                </a:solidFill>
              </a:rPr>
              <a:pPr/>
              <a:t>‹#›</a:t>
            </a:fld>
            <a:endParaRPr kumimoji="1" 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2"/>
            <a:ext cx="1777470" cy="5592761"/>
          </a:xfrm>
        </p:spPr>
        <p:txBody>
          <a:bodyPr vert="eaVert"/>
          <a:lstStyle/>
          <a:p>
            <a:r>
              <a:rPr kumimoji="1" lang="ja-JP" altLang="en-US"/>
              <a:t>マスター タイトルの書式設定</a:t>
            </a:r>
            <a:endParaRPr kumimoji="1" lang="ja-JP"/>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p>
        </p:txBody>
      </p:sp>
      <p:sp>
        <p:nvSpPr>
          <p:cNvPr id="4" name="Date Placeholder 3"/>
          <p:cNvSpPr>
            <a:spLocks noGrp="1"/>
          </p:cNvSpPr>
          <p:nvPr>
            <p:ph type="dt" sz="half" idx="10"/>
          </p:nvPr>
        </p:nvSpPr>
        <p:spPr/>
        <p:txBody>
          <a:bodyPr/>
          <a:lstStyle/>
          <a:p>
            <a:fld id="{D10E14BF-C004-4398-9186-5EE680724D95}" type="datetime2">
              <a:rPr lang="ja-JP" altLang="en-US"/>
              <a:pPr/>
              <a:t>2017年1月9日(月)</a:t>
            </a:fld>
            <a:endParaRPr kumimoji="1" lang="ja-JP"/>
          </a:p>
        </p:txBody>
      </p:sp>
      <p:sp>
        <p:nvSpPr>
          <p:cNvPr id="5" name="Footer Placeholder 4"/>
          <p:cNvSpPr>
            <a:spLocks noGrp="1"/>
          </p:cNvSpPr>
          <p:nvPr>
            <p:ph type="ftr" sz="quarter" idx="11"/>
          </p:nvPr>
        </p:nvSpPr>
        <p:spPr/>
        <p:txBody>
          <a:bodyPr/>
          <a:lstStyle/>
          <a:p>
            <a:endParaRPr kumimoji="1" lang="ja-JP"/>
          </a:p>
        </p:txBody>
      </p:sp>
      <p:sp>
        <p:nvSpPr>
          <p:cNvPr id="6" name="Slide Number Placeholder 5"/>
          <p:cNvSpPr>
            <a:spLocks noGrp="1"/>
          </p:cNvSpPr>
          <p:nvPr>
            <p:ph type="sldNum" sz="quarter" idx="12"/>
          </p:nvPr>
        </p:nvSpPr>
        <p:spPr/>
        <p:txBody>
          <a:bodyPr/>
          <a:lstStyle/>
          <a:p>
            <a:fld id="{45292C34-3E5E-4BA5-AF54-F1601B144FB0}" type="slidenum">
              <a:rPr kumimoji="1" lang="en-US" altLang="ja-JP" sz="1400">
                <a:solidFill>
                  <a:schemeClr val="tx2">
                    <a:shade val="50000"/>
                  </a:schemeClr>
                </a:solidFill>
              </a:rPr>
              <a:pPr/>
              <a:t>‹#›</a:t>
            </a:fld>
            <a:endParaRPr kumimoji="1" 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a:xfrm>
            <a:off x="158824" y="1196752"/>
            <a:ext cx="8854208" cy="5210559"/>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endParaRPr kumimoji="1" lang="ja-JP" dirty="0"/>
          </a:p>
        </p:txBody>
      </p:sp>
      <p:sp>
        <p:nvSpPr>
          <p:cNvPr id="4" name="Date Placeholder 3"/>
          <p:cNvSpPr>
            <a:spLocks noGrp="1"/>
          </p:cNvSpPr>
          <p:nvPr>
            <p:ph type="dt" sz="half" idx="10"/>
          </p:nvPr>
        </p:nvSpPr>
        <p:spPr/>
        <p:txBody>
          <a:bodyPr/>
          <a:lstStyle/>
          <a:p>
            <a:fld id="{227FEF5B-F2CC-4EC5-8F1F-29A8BF9EFFA9}" type="datetime2">
              <a:rPr lang="ja-JP" altLang="en-US"/>
              <a:pPr/>
              <a:t>2017年1月9日(月)</a:t>
            </a:fld>
            <a:endParaRPr kumimoji="1" lang="ja-JP"/>
          </a:p>
        </p:txBody>
      </p:sp>
      <p:sp>
        <p:nvSpPr>
          <p:cNvPr id="5" name="Footer Placeholder 4"/>
          <p:cNvSpPr>
            <a:spLocks noGrp="1"/>
          </p:cNvSpPr>
          <p:nvPr>
            <p:ph type="ftr" sz="quarter" idx="11"/>
          </p:nvPr>
        </p:nvSpPr>
        <p:spPr/>
        <p:txBody>
          <a:bodyPr/>
          <a:lstStyle/>
          <a:p>
            <a:endParaRPr kumimoji="1" lang="ja-JP"/>
          </a:p>
        </p:txBody>
      </p:sp>
      <p:sp>
        <p:nvSpPr>
          <p:cNvPr id="6" name="Slide Number Placeholder 5"/>
          <p:cNvSpPr>
            <a:spLocks noGrp="1"/>
          </p:cNvSpPr>
          <p:nvPr>
            <p:ph type="sldNum" sz="quarter" idx="12"/>
          </p:nvPr>
        </p:nvSpPr>
        <p:spPr>
          <a:xfrm>
            <a:off x="8172400" y="6407312"/>
            <a:ext cx="840632" cy="365760"/>
          </a:xfrm>
        </p:spPr>
        <p:txBody>
          <a:bodyPr/>
          <a:lstStyle>
            <a:lvl1pPr>
              <a:defRPr sz="2000"/>
            </a:lvl1pPr>
          </a:lstStyle>
          <a:p>
            <a:fld id="{BC410EEA-824F-4D46-AFE7-60426C8C06B0}" type="slidenum">
              <a:rPr lang="en-US" altLang="ja-JP" smtClean="0"/>
              <a:pPr/>
              <a:t>‹#›</a:t>
            </a:fld>
            <a:endParaRPr lang="en-US" altLang="en-US" dirty="0"/>
          </a:p>
        </p:txBody>
      </p:sp>
      <p:sp>
        <p:nvSpPr>
          <p:cNvPr id="7" name="Title 6"/>
          <p:cNvSpPr>
            <a:spLocks noGrp="1"/>
          </p:cNvSpPr>
          <p:nvPr>
            <p:ph type="title"/>
          </p:nvPr>
        </p:nvSpPr>
        <p:spPr>
          <a:xfrm>
            <a:off x="457200" y="44624"/>
            <a:ext cx="8229600" cy="1143000"/>
          </a:xfrm>
        </p:spPr>
        <p:txBody>
          <a:bodyPr rtlCol="0"/>
          <a:lstStyle/>
          <a:p>
            <a:r>
              <a:rPr kumimoji="1" lang="ja-JP" altLang="en-US"/>
              <a:t>マスター タイトルの書式設定</a:t>
            </a:r>
            <a:endParaRPr kumimoji="1" lang="ja-JP"/>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latinLnBrk="0">
              <a:buNone/>
              <a:defRPr kumimoji="1" lang="ja-JP" sz="4800" b="1" cap="none" baseline="0">
                <a:effectLst>
                  <a:outerShdw blurRad="31750" dist="25400" dir="5400000" algn="tl" rotWithShape="0">
                    <a:srgbClr val="000000">
                      <a:alpha val="25000"/>
                    </a:srgbClr>
                  </a:outerShdw>
                </a:effectLst>
              </a:defRPr>
            </a:lvl1pPr>
            <a:extLst/>
          </a:lstStyle>
          <a:p>
            <a:r>
              <a:rPr kumimoji="1" lang="ja-JP" altLang="en-US"/>
              <a:t>マスター タイトルの書式設定</a:t>
            </a:r>
            <a:endParaRPr kumimoji="1" lang="ja-JP"/>
          </a:p>
        </p:txBody>
      </p:sp>
      <p:sp>
        <p:nvSpPr>
          <p:cNvPr id="3" name="Text Placeholder 2"/>
          <p:cNvSpPr>
            <a:spLocks noGrp="1"/>
          </p:cNvSpPr>
          <p:nvPr>
            <p:ph type="body" idx="1"/>
          </p:nvPr>
        </p:nvSpPr>
        <p:spPr>
          <a:xfrm>
            <a:off x="3922713" y="2888512"/>
            <a:ext cx="4572000" cy="1454888"/>
          </a:xfrm>
        </p:spPr>
        <p:txBody>
          <a:bodyPr anchor="t"/>
          <a:lstStyle>
            <a:lvl1pPr marL="0" indent="0" algn="l" latinLnBrk="0">
              <a:buNone/>
              <a:defRPr kumimoji="1" lang="ja-JP" sz="2300">
                <a:solidFill>
                  <a:schemeClr val="tx1"/>
                </a:solidFill>
              </a:defRPr>
            </a:lvl1pPr>
            <a:lvl2pPr>
              <a:buNone/>
              <a:defRPr kumimoji="1" lang="ja-JP" sz="1800">
                <a:solidFill>
                  <a:schemeClr val="tx1">
                    <a:tint val="75000"/>
                  </a:schemeClr>
                </a:solidFill>
              </a:defRPr>
            </a:lvl2pPr>
            <a:lvl3pPr>
              <a:buNone/>
              <a:defRPr kumimoji="1" lang="ja-JP" sz="1600">
                <a:solidFill>
                  <a:schemeClr val="tx1">
                    <a:tint val="75000"/>
                  </a:schemeClr>
                </a:solidFill>
              </a:defRPr>
            </a:lvl3pPr>
            <a:lvl4pPr>
              <a:buNone/>
              <a:defRPr kumimoji="1" lang="ja-JP" sz="1400">
                <a:solidFill>
                  <a:schemeClr val="tx1">
                    <a:tint val="75000"/>
                  </a:schemeClr>
                </a:solidFill>
              </a:defRPr>
            </a:lvl4pPr>
            <a:lvl5pPr>
              <a:buNone/>
              <a:defRPr kumimoji="1" lang="ja-JP" sz="1400">
                <a:solidFill>
                  <a:schemeClr val="tx1">
                    <a:tint val="75000"/>
                  </a:schemeClr>
                </a:solidFill>
              </a:defRPr>
            </a:lvl5pPr>
            <a:extLst/>
          </a:lstStyle>
          <a:p>
            <a:pPr lvl="0"/>
            <a:r>
              <a:rPr kumimoji="1" lang="ja-JP" altLang="en-US"/>
              <a:t>マスター テキストの書式設定</a:t>
            </a:r>
          </a:p>
        </p:txBody>
      </p:sp>
      <p:sp>
        <p:nvSpPr>
          <p:cNvPr id="4" name="Date Placeholder 3"/>
          <p:cNvSpPr>
            <a:spLocks noGrp="1"/>
          </p:cNvSpPr>
          <p:nvPr>
            <p:ph type="dt" sz="half" idx="10"/>
          </p:nvPr>
        </p:nvSpPr>
        <p:spPr/>
        <p:txBody>
          <a:bodyPr/>
          <a:lstStyle/>
          <a:p>
            <a:fld id="{5F4709C1-563D-4D9C-B702-B64C84A5A174}" type="datetime2">
              <a:rPr lang="ja-JP" altLang="en-US"/>
              <a:pPr/>
              <a:t>2017年1月9日(月)</a:t>
            </a:fld>
            <a:endParaRPr kumimoji="1" lang="ja-JP"/>
          </a:p>
        </p:txBody>
      </p:sp>
      <p:sp>
        <p:nvSpPr>
          <p:cNvPr id="5" name="Footer Placeholder 4"/>
          <p:cNvSpPr>
            <a:spLocks noGrp="1"/>
          </p:cNvSpPr>
          <p:nvPr>
            <p:ph type="ftr" sz="quarter" idx="11"/>
          </p:nvPr>
        </p:nvSpPr>
        <p:spPr/>
        <p:txBody>
          <a:bodyPr/>
          <a:lstStyle/>
          <a:p>
            <a:endParaRPr kumimoji="1" lang="ja-JP"/>
          </a:p>
        </p:txBody>
      </p:sp>
      <p:sp>
        <p:nvSpPr>
          <p:cNvPr id="6" name="Slide Number Placeholder 5"/>
          <p:cNvSpPr>
            <a:spLocks noGrp="1"/>
          </p:cNvSpPr>
          <p:nvPr>
            <p:ph type="sldNum" sz="quarter" idx="12"/>
          </p:nvPr>
        </p:nvSpPr>
        <p:spPr/>
        <p:txBody>
          <a:bodyPr/>
          <a:lstStyle/>
          <a:p>
            <a:fld id="{BC410EEA-824F-4D46-AFE7-60426C8C06B0}" type="slidenum">
              <a:rPr/>
              <a:pPr/>
              <a:t>‹#›</a:t>
            </a:fld>
            <a:endParaRPr kumimoji="1" lang="ja-JP"/>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a:endParaRPr kumimoji="1" lang="ja-JP"/>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a:endParaRPr kumimoji="1" lang="ja-JP"/>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30"/>
            <a:ext cx="4038600" cy="4525963"/>
          </a:xfrm>
        </p:spPr>
        <p:txBody>
          <a:bodyPr/>
          <a:lstStyle>
            <a:lvl1pPr latinLnBrk="0">
              <a:defRPr kumimoji="1" lang="ja-JP" sz="2800"/>
            </a:lvl1pPr>
            <a:lvl2pPr>
              <a:defRPr kumimoji="1" lang="ja-JP" sz="2400"/>
            </a:lvl2pPr>
            <a:lvl3pPr>
              <a:defRPr kumimoji="1" lang="ja-JP" sz="2000"/>
            </a:lvl3pPr>
            <a:lvl4pPr>
              <a:defRPr kumimoji="1" lang="ja-JP" sz="1800"/>
            </a:lvl4pPr>
            <a:lvl5pPr>
              <a:defRPr kumimoji="1" lang="ja-JP" sz="1800"/>
            </a:lvl5pPr>
            <a:extLs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p>
        </p:txBody>
      </p:sp>
      <p:sp>
        <p:nvSpPr>
          <p:cNvPr id="4" name="Content Placeholder 3"/>
          <p:cNvSpPr>
            <a:spLocks noGrp="1"/>
          </p:cNvSpPr>
          <p:nvPr>
            <p:ph sz="half" idx="2"/>
          </p:nvPr>
        </p:nvSpPr>
        <p:spPr>
          <a:xfrm>
            <a:off x="4648200" y="1481330"/>
            <a:ext cx="4038600" cy="4525963"/>
          </a:xfrm>
        </p:spPr>
        <p:txBody>
          <a:bodyPr/>
          <a:lstStyle>
            <a:lvl1pPr latinLnBrk="0">
              <a:defRPr kumimoji="1" lang="ja-JP" sz="2800"/>
            </a:lvl1pPr>
            <a:lvl2pPr>
              <a:defRPr kumimoji="1" lang="ja-JP" sz="2400"/>
            </a:lvl2pPr>
            <a:lvl3pPr>
              <a:defRPr kumimoji="1" lang="ja-JP" sz="2000"/>
            </a:lvl3pPr>
            <a:lvl4pPr>
              <a:defRPr kumimoji="1" lang="ja-JP" sz="1800"/>
            </a:lvl4pPr>
            <a:lvl5pPr>
              <a:defRPr kumimoji="1" lang="ja-JP" sz="1800"/>
            </a:lvl5pPr>
            <a:extLs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p>
        </p:txBody>
      </p:sp>
      <p:sp>
        <p:nvSpPr>
          <p:cNvPr id="5" name="Date Placeholder 4"/>
          <p:cNvSpPr>
            <a:spLocks noGrp="1"/>
          </p:cNvSpPr>
          <p:nvPr>
            <p:ph type="dt" sz="half" idx="10"/>
          </p:nvPr>
        </p:nvSpPr>
        <p:spPr/>
        <p:txBody>
          <a:bodyPr/>
          <a:lstStyle/>
          <a:p>
            <a:fld id="{2E8303D9-A6EB-41FB-BF22-3F49E470997E}" type="datetime2">
              <a:rPr lang="ja-JP" altLang="en-US"/>
              <a:pPr/>
              <a:t>2017年1月9日(月)</a:t>
            </a:fld>
            <a:endParaRPr kumimoji="1" lang="ja-JP"/>
          </a:p>
        </p:txBody>
      </p:sp>
      <p:sp>
        <p:nvSpPr>
          <p:cNvPr id="6" name="Footer Placeholder 5"/>
          <p:cNvSpPr>
            <a:spLocks noGrp="1"/>
          </p:cNvSpPr>
          <p:nvPr>
            <p:ph type="ftr" sz="quarter" idx="11"/>
          </p:nvPr>
        </p:nvSpPr>
        <p:spPr/>
        <p:txBody>
          <a:bodyPr/>
          <a:lstStyle/>
          <a:p>
            <a:endParaRPr kumimoji="1" lang="ja-JP"/>
          </a:p>
        </p:txBody>
      </p:sp>
      <p:sp>
        <p:nvSpPr>
          <p:cNvPr id="7" name="Slide Number Placeholder 6"/>
          <p:cNvSpPr>
            <a:spLocks noGrp="1"/>
          </p:cNvSpPr>
          <p:nvPr>
            <p:ph type="sldNum" sz="quarter" idx="12"/>
          </p:nvPr>
        </p:nvSpPr>
        <p:spPr/>
        <p:txBody>
          <a:bodyPr/>
          <a:lstStyle/>
          <a:p>
            <a:fld id="{BC410EEA-824F-4D46-AFE7-60426C8C06B0}" type="slidenum">
              <a:rPr/>
              <a:pPr/>
              <a:t>‹#›</a:t>
            </a:fld>
            <a:endParaRPr kumimoji="1" lang="ja-JP"/>
          </a:p>
        </p:txBody>
      </p:sp>
      <p:sp>
        <p:nvSpPr>
          <p:cNvPr id="8" name="Title 7"/>
          <p:cNvSpPr>
            <a:spLocks noGrp="1"/>
          </p:cNvSpPr>
          <p:nvPr>
            <p:ph type="title"/>
          </p:nvPr>
        </p:nvSpPr>
        <p:spPr/>
        <p:txBody>
          <a:bodyPr rtlCol="0"/>
          <a:lstStyle/>
          <a:p>
            <a:r>
              <a:rPr kumimoji="1" lang="ja-JP" altLang="en-US"/>
              <a:t>マスター タイトルの書式設定</a:t>
            </a:r>
            <a:endParaRPr kumimoji="1" lang="ja-JP"/>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latinLnBrk="0">
              <a:defRPr kumimoji="1" lang="ja-JP"/>
            </a:lvl1pPr>
            <a:extLst/>
          </a:lstStyle>
          <a:p>
            <a:r>
              <a:rPr kumimoji="1" lang="ja-JP" altLang="en-US"/>
              <a:t>マスター タイトルの書式設定</a:t>
            </a:r>
            <a:endParaRPr kumimoji="1" lang="ja-JP"/>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latinLnBrk="0">
              <a:buNone/>
              <a:defRPr kumimoji="1" lang="ja-JP" sz="2400" b="0">
                <a:solidFill>
                  <a:schemeClr val="bg1"/>
                </a:solidFill>
              </a:defRPr>
            </a:lvl1pPr>
            <a:lvl2pPr>
              <a:buNone/>
              <a:defRPr kumimoji="1" lang="ja-JP" sz="2000" b="1"/>
            </a:lvl2pPr>
            <a:lvl3pPr>
              <a:buNone/>
              <a:defRPr kumimoji="1" lang="ja-JP" sz="1800" b="1"/>
            </a:lvl3pPr>
            <a:lvl4pPr>
              <a:buNone/>
              <a:defRPr kumimoji="1" lang="ja-JP" sz="1600" b="1"/>
            </a:lvl4pPr>
            <a:lvl5pPr>
              <a:buNone/>
              <a:defRPr kumimoji="1" lang="ja-JP" sz="1600" b="1"/>
            </a:lvl5pPr>
            <a:extLst/>
          </a:lstStyle>
          <a:p>
            <a:pPr lvl="0"/>
            <a:r>
              <a:rPr kumimoji="1" lang="ja-JP" altLang="en-US"/>
              <a:t>マスター テキストの書式設定</a:t>
            </a:r>
          </a:p>
        </p:txBody>
      </p:sp>
      <p:sp>
        <p:nvSpPr>
          <p:cNvPr id="4" name="Text Placeholder 3"/>
          <p:cNvSpPr>
            <a:spLocks noGrp="1"/>
          </p:cNvSpPr>
          <p:nvPr>
            <p:ph type="body" sz="half" idx="3"/>
          </p:nvPr>
        </p:nvSpPr>
        <p:spPr>
          <a:xfrm>
            <a:off x="4645027" y="5410200"/>
            <a:ext cx="4041775" cy="762000"/>
          </a:xfrm>
          <a:solidFill>
            <a:schemeClr val="accent1"/>
          </a:solidFill>
          <a:ln w="9652">
            <a:solidFill>
              <a:schemeClr val="accent1"/>
            </a:solidFill>
            <a:miter lim="800000"/>
          </a:ln>
        </p:spPr>
        <p:txBody>
          <a:bodyPr lIns="182880" anchor="ctr"/>
          <a:lstStyle>
            <a:lvl1pPr marL="0" indent="0" latinLnBrk="0">
              <a:buNone/>
              <a:defRPr kumimoji="1" lang="ja-JP" sz="2400" b="0">
                <a:solidFill>
                  <a:schemeClr val="bg1"/>
                </a:solidFill>
              </a:defRPr>
            </a:lvl1pPr>
            <a:lvl2pPr>
              <a:buNone/>
              <a:defRPr kumimoji="1" lang="ja-JP" sz="2000" b="1"/>
            </a:lvl2pPr>
            <a:lvl3pPr>
              <a:buNone/>
              <a:defRPr kumimoji="1" lang="ja-JP" sz="1800" b="1"/>
            </a:lvl3pPr>
            <a:lvl4pPr>
              <a:buNone/>
              <a:defRPr kumimoji="1" lang="ja-JP" sz="1600" b="1"/>
            </a:lvl4pPr>
            <a:lvl5pPr>
              <a:buNone/>
              <a:defRPr kumimoji="1" lang="ja-JP" sz="1600" b="1"/>
            </a:lvl5pPr>
            <a:extLst/>
          </a:lstStyle>
          <a:p>
            <a:pPr lvl="0"/>
            <a:r>
              <a:rPr kumimoji="1" lang="ja-JP" altLang="en-US"/>
              <a:t>マスター テキストの書式設定</a:t>
            </a:r>
          </a:p>
        </p:txBody>
      </p:sp>
      <p:sp>
        <p:nvSpPr>
          <p:cNvPr id="5" name="Content Placeholder 4"/>
          <p:cNvSpPr>
            <a:spLocks noGrp="1"/>
          </p:cNvSpPr>
          <p:nvPr>
            <p:ph sz="quarter" idx="2"/>
          </p:nvPr>
        </p:nvSpPr>
        <p:spPr>
          <a:xfrm>
            <a:off x="457200" y="1472432"/>
            <a:ext cx="4040188" cy="3941763"/>
          </a:xfrm>
          <a:ln>
            <a:noFill/>
            <a:prstDash val="sysDash"/>
            <a:miter lim="800000"/>
          </a:ln>
        </p:spPr>
        <p:txBody>
          <a:bodyPr/>
          <a:lstStyle>
            <a:lvl1pPr latinLnBrk="0">
              <a:defRPr kumimoji="1" lang="ja-JP" sz="2400"/>
            </a:lvl1pPr>
            <a:lvl2pPr>
              <a:defRPr kumimoji="1" lang="ja-JP" sz="2000"/>
            </a:lvl2pPr>
            <a:lvl3pPr>
              <a:defRPr kumimoji="1" lang="ja-JP" sz="1800"/>
            </a:lvl3pPr>
            <a:lvl4pPr>
              <a:defRPr kumimoji="1" lang="ja-JP" sz="1600"/>
            </a:lvl4pPr>
            <a:lvl5pPr>
              <a:defRPr kumimoji="1" lang="ja-JP" sz="1600"/>
            </a:lvl5pPr>
            <a:extLs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p>
        </p:txBody>
      </p:sp>
      <p:sp>
        <p:nvSpPr>
          <p:cNvPr id="6" name="Content Placeholder 5"/>
          <p:cNvSpPr>
            <a:spLocks noGrp="1"/>
          </p:cNvSpPr>
          <p:nvPr>
            <p:ph sz="quarter" idx="4"/>
          </p:nvPr>
        </p:nvSpPr>
        <p:spPr>
          <a:xfrm>
            <a:off x="4645026" y="1472432"/>
            <a:ext cx="4041775" cy="3941763"/>
          </a:xfrm>
          <a:ln>
            <a:noFill/>
            <a:prstDash val="sysDash"/>
            <a:miter lim="800000"/>
          </a:ln>
        </p:spPr>
        <p:txBody>
          <a:bodyPr/>
          <a:lstStyle>
            <a:lvl1pPr latinLnBrk="0">
              <a:spcBef>
                <a:spcPts val="0"/>
              </a:spcBef>
              <a:defRPr kumimoji="1" lang="ja-JP" sz="2400"/>
            </a:lvl1pPr>
            <a:lvl2pPr>
              <a:defRPr kumimoji="1" lang="ja-JP" sz="2000"/>
            </a:lvl2pPr>
            <a:lvl3pPr>
              <a:defRPr kumimoji="1" lang="ja-JP" sz="1800"/>
            </a:lvl3pPr>
            <a:lvl4pPr>
              <a:defRPr kumimoji="1" lang="ja-JP" sz="1600"/>
            </a:lvl4pPr>
            <a:lvl5pPr>
              <a:defRPr kumimoji="1" lang="ja-JP" sz="1600"/>
            </a:lvl5pPr>
            <a:extLs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p>
        </p:txBody>
      </p:sp>
      <p:sp>
        <p:nvSpPr>
          <p:cNvPr id="7" name="Date Placeholder 6"/>
          <p:cNvSpPr>
            <a:spLocks noGrp="1"/>
          </p:cNvSpPr>
          <p:nvPr>
            <p:ph type="dt" sz="half" idx="10"/>
          </p:nvPr>
        </p:nvSpPr>
        <p:spPr/>
        <p:txBody>
          <a:bodyPr/>
          <a:lstStyle/>
          <a:p>
            <a:fld id="{89BB0534-5698-4F62-9CFE-5DE61A073E78}" type="datetime2">
              <a:rPr lang="ja-JP" altLang="en-US"/>
              <a:pPr/>
              <a:t>2017年1月9日(月)</a:t>
            </a:fld>
            <a:endParaRPr kumimoji="1" lang="ja-JP"/>
          </a:p>
        </p:txBody>
      </p:sp>
      <p:sp>
        <p:nvSpPr>
          <p:cNvPr id="8" name="Footer Placeholder 7"/>
          <p:cNvSpPr>
            <a:spLocks noGrp="1"/>
          </p:cNvSpPr>
          <p:nvPr>
            <p:ph type="ftr" sz="quarter" idx="11"/>
          </p:nvPr>
        </p:nvSpPr>
        <p:spPr/>
        <p:txBody>
          <a:bodyPr/>
          <a:lstStyle/>
          <a:p>
            <a:endParaRPr kumimoji="1" lang="ja-JP"/>
          </a:p>
        </p:txBody>
      </p:sp>
      <p:sp>
        <p:nvSpPr>
          <p:cNvPr id="9" name="Slide Number Placeholder 8"/>
          <p:cNvSpPr>
            <a:spLocks noGrp="1"/>
          </p:cNvSpPr>
          <p:nvPr>
            <p:ph type="sldNum" sz="quarter" idx="12"/>
          </p:nvPr>
        </p:nvSpPr>
        <p:spPr/>
        <p:txBody>
          <a:bodyPr/>
          <a:lstStyle/>
          <a:p>
            <a:fld id="{BC410EEA-824F-4D46-AFE7-60426C8C06B0}" type="slidenum">
              <a:rPr/>
              <a:pPr/>
              <a:t>‹#›</a:t>
            </a:fld>
            <a:endParaRPr kumimoji="1" lang="ja-JP"/>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84827A3-B249-4F87-AB1A-1E06AC1AA2A4}" type="datetime2">
              <a:rPr lang="ja-JP" altLang="en-US"/>
              <a:pPr/>
              <a:t>2017年1月9日(月)</a:t>
            </a:fld>
            <a:endParaRPr kumimoji="1" lang="ja-JP"/>
          </a:p>
        </p:txBody>
      </p:sp>
      <p:sp>
        <p:nvSpPr>
          <p:cNvPr id="4" name="Footer Placeholder 3"/>
          <p:cNvSpPr>
            <a:spLocks noGrp="1"/>
          </p:cNvSpPr>
          <p:nvPr>
            <p:ph type="ftr" sz="quarter" idx="11"/>
          </p:nvPr>
        </p:nvSpPr>
        <p:spPr/>
        <p:txBody>
          <a:bodyPr/>
          <a:lstStyle/>
          <a:p>
            <a:endParaRPr kumimoji="1" lang="ja-JP"/>
          </a:p>
        </p:txBody>
      </p:sp>
      <p:sp>
        <p:nvSpPr>
          <p:cNvPr id="5" name="Slide Number Placeholder 4"/>
          <p:cNvSpPr>
            <a:spLocks noGrp="1"/>
          </p:cNvSpPr>
          <p:nvPr>
            <p:ph type="sldNum" sz="quarter" idx="12"/>
          </p:nvPr>
        </p:nvSpPr>
        <p:spPr/>
        <p:txBody>
          <a:bodyPr/>
          <a:lstStyle/>
          <a:p>
            <a:fld id="{BC410EEA-824F-4D46-AFE7-60426C8C06B0}" type="slidenum">
              <a:rPr/>
              <a:pPr/>
              <a:t>‹#›</a:t>
            </a:fld>
            <a:endParaRPr kumimoji="1" lang="ja-JP"/>
          </a:p>
        </p:txBody>
      </p:sp>
      <p:sp>
        <p:nvSpPr>
          <p:cNvPr id="6" name="Title 5"/>
          <p:cNvSpPr>
            <a:spLocks noGrp="1"/>
          </p:cNvSpPr>
          <p:nvPr>
            <p:ph type="title"/>
          </p:nvPr>
        </p:nvSpPr>
        <p:spPr/>
        <p:txBody>
          <a:bodyPr rtlCol="0"/>
          <a:lstStyle/>
          <a:p>
            <a:r>
              <a:rPr kumimoji="1" lang="ja-JP" altLang="en-US"/>
              <a:t>マスター タイトルの書式設定</a:t>
            </a:r>
            <a:endParaRPr kumimoji="1" lang="ja-JP"/>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546142-29B2-49CC-BCC6-A3AD70B4960E}" type="datetime2">
              <a:rPr lang="ja-JP" altLang="en-US"/>
              <a:pPr/>
              <a:t>2017年1月9日(月)</a:t>
            </a:fld>
            <a:endParaRPr kumimoji="1" lang="ja-JP"/>
          </a:p>
        </p:txBody>
      </p:sp>
      <p:sp>
        <p:nvSpPr>
          <p:cNvPr id="3" name="Footer Placeholder 2"/>
          <p:cNvSpPr>
            <a:spLocks noGrp="1"/>
          </p:cNvSpPr>
          <p:nvPr>
            <p:ph type="ftr" sz="quarter" idx="11"/>
          </p:nvPr>
        </p:nvSpPr>
        <p:spPr/>
        <p:txBody>
          <a:bodyPr/>
          <a:lstStyle/>
          <a:p>
            <a:endParaRPr kumimoji="1" lang="ja-JP"/>
          </a:p>
        </p:txBody>
      </p:sp>
      <p:sp>
        <p:nvSpPr>
          <p:cNvPr id="4" name="Slide Number Placeholder 3"/>
          <p:cNvSpPr>
            <a:spLocks noGrp="1"/>
          </p:cNvSpPr>
          <p:nvPr>
            <p:ph type="sldNum" sz="quarter" idx="12"/>
          </p:nvPr>
        </p:nvSpPr>
        <p:spPr/>
        <p:txBody>
          <a:bodyPr/>
          <a:lstStyle/>
          <a:p>
            <a:fld id="{BC410EEA-824F-4D46-AFE7-60426C8C06B0}" type="slidenum">
              <a:rPr/>
              <a:pPr/>
              <a:t>‹#›</a:t>
            </a:fld>
            <a:endParaRPr kumimoji="1" 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latinLnBrk="0">
              <a:buNone/>
              <a:defRPr kumimoji="1" lang="ja-JP" sz="2500" b="0">
                <a:solidFill>
                  <a:schemeClr val="accent1"/>
                </a:solidFill>
                <a:effectLst/>
              </a:defRPr>
            </a:lvl1pPr>
            <a:extLst/>
          </a:lstStyle>
          <a:p>
            <a:r>
              <a:rPr kumimoji="1" lang="ja-JP" altLang="en-US"/>
              <a:t>マスター タイトルの書式設定</a:t>
            </a:r>
            <a:endParaRPr kumimoji="1" lang="ja-JP"/>
          </a:p>
        </p:txBody>
      </p:sp>
      <p:sp>
        <p:nvSpPr>
          <p:cNvPr id="3" name="Text Placeholder 2"/>
          <p:cNvSpPr>
            <a:spLocks noGrp="1"/>
          </p:cNvSpPr>
          <p:nvPr>
            <p:ph type="body" idx="2"/>
          </p:nvPr>
        </p:nvSpPr>
        <p:spPr>
          <a:xfrm>
            <a:off x="4419600" y="5334000"/>
            <a:ext cx="3974592" cy="914400"/>
          </a:xfrm>
        </p:spPr>
        <p:txBody>
          <a:bodyPr/>
          <a:lstStyle>
            <a:lvl1pPr marL="0" indent="0" algn="r" latinLnBrk="0">
              <a:buNone/>
              <a:defRPr kumimoji="1" lang="ja-JP" sz="1600"/>
            </a:lvl1pPr>
            <a:lvl2pPr>
              <a:buNone/>
              <a:defRPr kumimoji="1" lang="ja-JP" sz="1200"/>
            </a:lvl2pPr>
            <a:lvl3pPr>
              <a:buNone/>
              <a:defRPr kumimoji="1" lang="ja-JP" sz="1000"/>
            </a:lvl3pPr>
            <a:lvl4pPr>
              <a:buNone/>
              <a:defRPr kumimoji="1" lang="ja-JP" sz="900"/>
            </a:lvl4pPr>
            <a:lvl5pPr>
              <a:buNone/>
              <a:defRPr kumimoji="1" lang="ja-JP" sz="900"/>
            </a:lvl5pPr>
            <a:extLst/>
          </a:lstStyle>
          <a:p>
            <a:pPr lvl="0"/>
            <a:r>
              <a:rPr kumimoji="1" lang="ja-JP" altLang="en-US"/>
              <a:t>マスター テキストの書式設定</a:t>
            </a:r>
          </a:p>
        </p:txBody>
      </p:sp>
      <p:sp>
        <p:nvSpPr>
          <p:cNvPr id="4" name="Content Placeholder 3"/>
          <p:cNvSpPr>
            <a:spLocks noGrp="1"/>
          </p:cNvSpPr>
          <p:nvPr>
            <p:ph sz="half" idx="1"/>
          </p:nvPr>
        </p:nvSpPr>
        <p:spPr>
          <a:xfrm>
            <a:off x="914400" y="274320"/>
            <a:ext cx="7479792" cy="4572000"/>
          </a:xfrm>
        </p:spPr>
        <p:txBody>
          <a:bodyPr/>
          <a:lstStyle>
            <a:lvl1pPr latinLnBrk="0">
              <a:defRPr kumimoji="1" lang="ja-JP" sz="3200"/>
            </a:lvl1pPr>
            <a:lvl2pPr>
              <a:defRPr kumimoji="1" lang="ja-JP" sz="2800"/>
            </a:lvl2pPr>
            <a:lvl3pPr>
              <a:defRPr kumimoji="1" lang="ja-JP" sz="2400"/>
            </a:lvl3pPr>
            <a:lvl4pPr>
              <a:defRPr kumimoji="1" lang="ja-JP" sz="2000"/>
            </a:lvl4pPr>
            <a:lvl5pPr>
              <a:defRPr kumimoji="1" lang="ja-JP" sz="2000"/>
            </a:lvl5pPr>
            <a:extLs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p>
        </p:txBody>
      </p:sp>
      <p:sp>
        <p:nvSpPr>
          <p:cNvPr id="5" name="Date Placeholder 4"/>
          <p:cNvSpPr>
            <a:spLocks noGrp="1"/>
          </p:cNvSpPr>
          <p:nvPr>
            <p:ph type="dt" sz="half" idx="10"/>
          </p:nvPr>
        </p:nvSpPr>
        <p:spPr>
          <a:xfrm>
            <a:off x="6727032" y="6407944"/>
            <a:ext cx="1920240" cy="365760"/>
          </a:xfrm>
        </p:spPr>
        <p:txBody>
          <a:bodyPr/>
          <a:lstStyle/>
          <a:p>
            <a:fld id="{E86C4691-4882-40A8-AF62-8CF6A18D40B2}" type="datetime2">
              <a:rPr lang="ja-JP" altLang="en-US"/>
              <a:pPr/>
              <a:t>2017年1月9日(月)</a:t>
            </a:fld>
            <a:endParaRPr kumimoji="1" lang="ja-JP"/>
          </a:p>
        </p:txBody>
      </p:sp>
      <p:sp>
        <p:nvSpPr>
          <p:cNvPr id="6" name="Footer Placeholder 5"/>
          <p:cNvSpPr>
            <a:spLocks noGrp="1"/>
          </p:cNvSpPr>
          <p:nvPr>
            <p:ph type="ftr" sz="quarter" idx="11"/>
          </p:nvPr>
        </p:nvSpPr>
        <p:spPr/>
        <p:txBody>
          <a:bodyPr/>
          <a:lstStyle/>
          <a:p>
            <a:endParaRPr kumimoji="1" lang="ja-JP"/>
          </a:p>
        </p:txBody>
      </p:sp>
      <p:sp>
        <p:nvSpPr>
          <p:cNvPr id="7" name="Slide Number Placeholder 6"/>
          <p:cNvSpPr>
            <a:spLocks noGrp="1"/>
          </p:cNvSpPr>
          <p:nvPr>
            <p:ph type="sldNum" sz="quarter" idx="12"/>
          </p:nvPr>
        </p:nvSpPr>
        <p:spPr/>
        <p:txBody>
          <a:bodyPr/>
          <a:lstStyle/>
          <a:p>
            <a:fld id="{BC410EEA-824F-4D46-AFE7-60426C8C06B0}" type="slidenum">
              <a:rPr/>
              <a:pPr/>
              <a:t>‹#›</a:t>
            </a:fld>
            <a:endParaRPr kumimoji="1" lang="ja-JP"/>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371568"/>
            <a:ext cx="7162800" cy="648232"/>
          </a:xfrm>
          <a:noFill/>
        </p:spPr>
        <p:txBody>
          <a:bodyPr anchor="t"/>
          <a:lstStyle>
            <a:lvl1pPr marL="0" marR="18288" indent="0" algn="r" latinLnBrk="0">
              <a:buNone/>
              <a:defRPr kumimoji="1" lang="ja-JP" sz="1400"/>
            </a:lvl1pPr>
            <a:lvl2pPr>
              <a:defRPr kumimoji="1" lang="ja-JP" sz="1200"/>
            </a:lvl2pPr>
            <a:lvl3pPr>
              <a:defRPr kumimoji="1" lang="ja-JP" sz="1000"/>
            </a:lvl3pPr>
            <a:lvl4pPr>
              <a:defRPr kumimoji="1" lang="ja-JP" sz="900"/>
            </a:lvl4pPr>
            <a:lvl5pPr>
              <a:defRPr kumimoji="1" lang="ja-JP" sz="900"/>
            </a:lvl5pPr>
            <a:extLst/>
          </a:lstStyle>
          <a:p>
            <a:pPr lvl="0"/>
            <a:r>
              <a:rPr kumimoji="1" lang="ja-JP" altLang="en-US"/>
              <a:t>マスター テキストの書式設定</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latinLnBrk="0">
              <a:buNone/>
              <a:defRPr kumimoji="1" lang="ja-JP" sz="3200"/>
            </a:lvl1pPr>
            <a:extLst/>
          </a:lstStyle>
          <a:p>
            <a:r>
              <a:rPr kumimoji="1" lang="ja-JP" altLang="en-US"/>
              <a:t>図を追加</a:t>
            </a:r>
            <a:endParaRPr kumimoji="1" lang="ja-JP"/>
          </a:p>
        </p:txBody>
      </p:sp>
      <p:sp>
        <p:nvSpPr>
          <p:cNvPr id="5" name="Date Placeholder 4"/>
          <p:cNvSpPr>
            <a:spLocks noGrp="1"/>
          </p:cNvSpPr>
          <p:nvPr>
            <p:ph type="dt" sz="half" idx="10"/>
          </p:nvPr>
        </p:nvSpPr>
        <p:spPr/>
        <p:txBody>
          <a:bodyPr/>
          <a:lstStyle>
            <a:lvl1pPr latinLnBrk="0">
              <a:defRPr kumimoji="1" lang="ja-JP">
                <a:solidFill>
                  <a:schemeClr val="tx1"/>
                </a:solidFill>
              </a:defRPr>
            </a:lvl1pPr>
            <a:extLst/>
          </a:lstStyle>
          <a:p>
            <a:fld id="{61C6776A-4DEC-47EE-8A49-2C150ECB5465}" type="datetime2">
              <a:rPr lang="ja-JP" altLang="en-US"/>
              <a:pPr/>
              <a:t>2017年1月9日(月)</a:t>
            </a:fld>
            <a:endParaRPr kumimoji="1" lang="ja-JP">
              <a:solidFill>
                <a:schemeClr val="tx1"/>
              </a:solidFill>
            </a:endParaRPr>
          </a:p>
        </p:txBody>
      </p:sp>
      <p:sp>
        <p:nvSpPr>
          <p:cNvPr id="6" name="Footer Placeholder 5"/>
          <p:cNvSpPr>
            <a:spLocks noGrp="1"/>
          </p:cNvSpPr>
          <p:nvPr>
            <p:ph type="ftr" sz="quarter" idx="11"/>
          </p:nvPr>
        </p:nvSpPr>
        <p:spPr>
          <a:xfrm>
            <a:off x="4380073" y="6407946"/>
            <a:ext cx="2350681" cy="365125"/>
          </a:xfrm>
        </p:spPr>
        <p:txBody>
          <a:bodyPr/>
          <a:lstStyle>
            <a:lvl1pPr latinLnBrk="0">
              <a:defRPr kumimoji="1" lang="ja-JP">
                <a:solidFill>
                  <a:schemeClr val="tx1"/>
                </a:solidFill>
              </a:defRPr>
            </a:lvl1pPr>
            <a:extLst/>
          </a:lstStyle>
          <a:p>
            <a:endParaRPr kumimoji="1" lang="ja-JP">
              <a:solidFill>
                <a:schemeClr val="tx1"/>
              </a:solidFill>
            </a:endParaRPr>
          </a:p>
        </p:txBody>
      </p:sp>
      <p:sp>
        <p:nvSpPr>
          <p:cNvPr id="7" name="Slide Number Placeholder 6"/>
          <p:cNvSpPr>
            <a:spLocks noGrp="1"/>
          </p:cNvSpPr>
          <p:nvPr>
            <p:ph type="sldNum" sz="quarter" idx="12"/>
          </p:nvPr>
        </p:nvSpPr>
        <p:spPr/>
        <p:txBody>
          <a:bodyPr/>
          <a:lstStyle>
            <a:lvl1pPr latinLnBrk="0">
              <a:defRPr kumimoji="1" lang="ja-JP">
                <a:solidFill>
                  <a:schemeClr val="tx1"/>
                </a:solidFill>
              </a:defRPr>
            </a:lvl1pPr>
            <a:extLst/>
          </a:lstStyle>
          <a:p>
            <a:fld id="{BC410EEA-824F-4D46-AFE7-60426C8C06B0}" type="slidenum">
              <a:rPr/>
              <a:pPr/>
              <a:t>‹#›</a:t>
            </a:fld>
            <a:endParaRPr kumimoji="1" lang="ja-JP">
              <a:solidFill>
                <a:schemeClr val="tx1"/>
              </a:solidFill>
            </a:endParaRPr>
          </a:p>
        </p:txBody>
      </p:sp>
      <p:sp>
        <p:nvSpPr>
          <p:cNvPr id="2" name="Title 1"/>
          <p:cNvSpPr>
            <a:spLocks noGrp="1"/>
          </p:cNvSpPr>
          <p:nvPr>
            <p:ph type="title"/>
          </p:nvPr>
        </p:nvSpPr>
        <p:spPr>
          <a:xfrm>
            <a:off x="228601" y="4807688"/>
            <a:ext cx="8075432" cy="562672"/>
          </a:xfrm>
          <a:noFill/>
        </p:spPr>
        <p:txBody>
          <a:bodyPr anchor="t">
            <a:sp3d prstMaterial="softEdge"/>
          </a:bodyPr>
          <a:lstStyle>
            <a:lvl1pPr marR="0" algn="r" latinLnBrk="0">
              <a:buNone/>
              <a:defRPr kumimoji="1" lang="ja-JP" sz="3000" b="0">
                <a:solidFill>
                  <a:schemeClr val="accent1"/>
                </a:solidFill>
                <a:effectLst>
                  <a:outerShdw blurRad="50800" dist="25000" dir="5400000" algn="t" rotWithShape="0">
                    <a:prstClr val="black">
                      <a:alpha val="45000"/>
                    </a:prstClr>
                  </a:outerShdw>
                </a:effectLst>
              </a:defRPr>
            </a:lvl1pPr>
            <a:extLst/>
          </a:lstStyle>
          <a:p>
            <a:r>
              <a:rPr kumimoji="1" lang="ja-JP" altLang="en-US"/>
              <a:t>マスター タイトルの書式設定</a:t>
            </a:r>
            <a:endParaRPr kumimoji="1" lang="ja-JP"/>
          </a:p>
        </p:txBody>
      </p:sp>
      <p:sp>
        <p:nvSpPr>
          <p:cNvPr id="8" name="Shape 7"/>
          <p:cNvSpPr>
            <a:spLocks/>
          </p:cNvSpPr>
          <p:nvPr/>
        </p:nvSpPr>
        <p:spPr bwMode="auto">
          <a:xfrm>
            <a:off x="716437" y="5001995"/>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1" lang="ja-JP"/>
          </a:p>
        </p:txBody>
      </p:sp>
      <p:sp>
        <p:nvSpPr>
          <p:cNvPr id="9" name="Shape 8"/>
          <p:cNvSpPr>
            <a:spLocks/>
          </p:cNvSpPr>
          <p:nvPr/>
        </p:nvSpPr>
        <p:spPr bwMode="auto">
          <a:xfrm>
            <a:off x="-53560"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1" lang="ja-JP"/>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a:endParaRPr kumimoji="1" lang="ja-JP"/>
          </a:p>
        </p:txBody>
      </p:sp>
      <p:cxnSp>
        <p:nvCxnSpPr>
          <p:cNvPr id="11" name="Straight Connector 10"/>
          <p:cNvCxnSpPr/>
          <p:nvPr/>
        </p:nvCxnSpPr>
        <p:spPr>
          <a:xfrm>
            <a:off x="-9236" y="5787740"/>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a:endParaRPr kumimoji="1" lang="ja-JP"/>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a:endParaRPr kumimoji="1" lang="ja-JP"/>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Shape 12"/>
          <p:cNvSpPr>
            <a:spLocks/>
          </p:cNvSpPr>
          <p:nvPr/>
        </p:nvSpPr>
        <p:spPr bwMode="auto">
          <a:xfrm>
            <a:off x="716437" y="5001995"/>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1" lang="ja-JP"/>
          </a:p>
        </p:txBody>
      </p:sp>
      <p:sp>
        <p:nvSpPr>
          <p:cNvPr id="12" name="Shape 11"/>
          <p:cNvSpPr>
            <a:spLocks/>
          </p:cNvSpPr>
          <p:nvPr/>
        </p:nvSpPr>
        <p:spPr bwMode="auto">
          <a:xfrm>
            <a:off x="-53560"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1" lang="ja-JP"/>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a:endParaRPr kumimoji="1" lang="ja-JP"/>
          </a:p>
        </p:txBody>
      </p:sp>
      <p:cxnSp>
        <p:nvCxnSpPr>
          <p:cNvPr id="15" name="Straight Connector 14"/>
          <p:cNvCxnSpPr/>
          <p:nvPr/>
        </p:nvCxnSpPr>
        <p:spPr>
          <a:xfrm>
            <a:off x="-9236" y="5787740"/>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1" lang="ja-JP"/>
              <a:t>マスタ タイトルの書式設定</a:t>
            </a:r>
          </a:p>
        </p:txBody>
      </p:sp>
      <p:sp>
        <p:nvSpPr>
          <p:cNvPr id="30" name="Text Placeholder 29"/>
          <p:cNvSpPr>
            <a:spLocks noGrp="1"/>
          </p:cNvSpPr>
          <p:nvPr>
            <p:ph type="body" idx="1"/>
          </p:nvPr>
        </p:nvSpPr>
        <p:spPr>
          <a:xfrm>
            <a:off x="457200" y="1481330"/>
            <a:ext cx="8229600" cy="4525963"/>
          </a:xfrm>
          <a:prstGeom prst="rect">
            <a:avLst/>
          </a:prstGeom>
        </p:spPr>
        <p:txBody>
          <a:bodyPr vert="horz">
            <a:normAutofit/>
          </a:bodyPr>
          <a:lstStyle/>
          <a:p>
            <a:pPr lvl="0"/>
            <a:r>
              <a:rPr kumimoji="1" lang="ja-JP"/>
              <a:t>マスタ テキストの書式設定</a:t>
            </a:r>
          </a:p>
          <a:p>
            <a:pPr lvl="1"/>
            <a:r>
              <a:rPr kumimoji="1" lang="ja-JP"/>
              <a:t>第 2 レベル</a:t>
            </a:r>
          </a:p>
          <a:p>
            <a:pPr lvl="2"/>
            <a:r>
              <a:rPr kumimoji="1" lang="ja-JP"/>
              <a:t>第 3 レベル</a:t>
            </a:r>
          </a:p>
          <a:p>
            <a:pPr lvl="3"/>
            <a:r>
              <a:rPr kumimoji="1" lang="ja-JP"/>
              <a:t>第 4 レベル</a:t>
            </a:r>
          </a:p>
          <a:p>
            <a:pPr lvl="4"/>
            <a:r>
              <a:rPr kumimoji="1" lang="ja-JP"/>
              <a:t>第 5 レベル</a:t>
            </a:r>
          </a:p>
          <a:p>
            <a:pPr lvl="5"/>
            <a:r>
              <a:rPr kumimoji="1" lang="ja-JP"/>
              <a:t>第 6 レベル</a:t>
            </a:r>
          </a:p>
          <a:p>
            <a:pPr lvl="6"/>
            <a:r>
              <a:rPr kumimoji="1" lang="ja-JP"/>
              <a:t>第 7 レベル</a:t>
            </a:r>
          </a:p>
          <a:p>
            <a:pPr lvl="7"/>
            <a:r>
              <a:rPr kumimoji="1" lang="ja-JP"/>
              <a:t>第 8 レベル</a:t>
            </a:r>
          </a:p>
          <a:p>
            <a:pPr lvl="8"/>
            <a:r>
              <a:rPr kumimoji="1" lang="ja-JP"/>
              <a:t>第 9 レベル</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latinLnBrk="0">
              <a:defRPr kumimoji="1" lang="ja-JP" sz="1000">
                <a:solidFill>
                  <a:schemeClr val="tx1"/>
                </a:solidFill>
              </a:defRPr>
            </a:lvl1pPr>
            <a:extLst/>
          </a:lstStyle>
          <a:p>
            <a:fld id="{D10E14BF-C004-4398-9186-5EE680724D95}" type="datetime2">
              <a:rPr lang="ja-JP" altLang="en-US"/>
              <a:pPr/>
              <a:t>2017年1月9日(月)</a:t>
            </a:fld>
            <a:endParaRPr kumimoji="1" lang="ja-JP" sz="1000">
              <a:solidFill>
                <a:schemeClr val="tx1"/>
              </a:solidFill>
            </a:endParaRPr>
          </a:p>
        </p:txBody>
      </p:sp>
      <p:sp>
        <p:nvSpPr>
          <p:cNvPr id="22" name="Footer Placeholder 21"/>
          <p:cNvSpPr>
            <a:spLocks noGrp="1"/>
          </p:cNvSpPr>
          <p:nvPr>
            <p:ph type="ftr" sz="quarter" idx="3"/>
          </p:nvPr>
        </p:nvSpPr>
        <p:spPr>
          <a:xfrm>
            <a:off x="4380073" y="6407946"/>
            <a:ext cx="2350681" cy="365125"/>
          </a:xfrm>
          <a:prstGeom prst="rect">
            <a:avLst/>
          </a:prstGeom>
        </p:spPr>
        <p:txBody>
          <a:bodyPr vert="horz" anchor="b"/>
          <a:lstStyle>
            <a:lvl1pPr algn="r" latinLnBrk="0">
              <a:defRPr kumimoji="1" lang="ja-JP" sz="1000">
                <a:solidFill>
                  <a:schemeClr val="tx1"/>
                </a:solidFill>
              </a:defRPr>
            </a:lvl1pPr>
            <a:extLst/>
          </a:lstStyle>
          <a:p>
            <a:pPr algn="r"/>
            <a:endParaRPr kumimoji="1" lang="ja-JP" sz="1000">
              <a:solidFill>
                <a:schemeClr val="tx1"/>
              </a:solidFill>
            </a:endParaRPr>
          </a:p>
        </p:txBody>
      </p:sp>
      <p:sp>
        <p:nvSpPr>
          <p:cNvPr id="18" name="Slide Number Placeholder 17"/>
          <p:cNvSpPr>
            <a:spLocks noGrp="1"/>
          </p:cNvSpPr>
          <p:nvPr>
            <p:ph type="sldNum" sz="quarter" idx="4"/>
          </p:nvPr>
        </p:nvSpPr>
        <p:spPr>
          <a:xfrm>
            <a:off x="8647272" y="6407946"/>
            <a:ext cx="365760" cy="365125"/>
          </a:xfrm>
          <a:prstGeom prst="rect">
            <a:avLst/>
          </a:prstGeom>
        </p:spPr>
        <p:txBody>
          <a:bodyPr vert="horz" anchor="b"/>
          <a:lstStyle>
            <a:lvl1pPr algn="r" latinLnBrk="0">
              <a:defRPr kumimoji="1" lang="ja-JP" sz="1000" b="0">
                <a:solidFill>
                  <a:schemeClr val="tx1"/>
                </a:solidFill>
              </a:defRPr>
            </a:lvl1pPr>
            <a:extLst/>
          </a:lstStyle>
          <a:p>
            <a:fld id="{45292C34-3E5E-4BA5-AF54-F1601B144FB0}" type="slidenum">
              <a:rPr kumimoji="1" lang="en-US" altLang="ja-JP" sz="1400">
                <a:solidFill>
                  <a:schemeClr val="tx2">
                    <a:shade val="50000"/>
                  </a:schemeClr>
                </a:solidFill>
              </a:rPr>
              <a:pPr/>
              <a:t>‹#›</a:t>
            </a:fld>
            <a:endParaRPr kumimoji="1" lang="ja-JP"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xStyles>
    <p:titleStyle>
      <a:lvl1pPr algn="l" rtl="0" eaLnBrk="1" latinLnBrk="0" hangingPunct="1">
        <a:spcBef>
          <a:spcPct val="0"/>
        </a:spcBef>
        <a:buNone/>
        <a:defRPr kumimoji="1" lang="ja-JP"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5000"/>
        <a:buFont typeface="Wingdings 3"/>
        <a:buChar char=""/>
        <a:defRPr kumimoji="1" lang="ja-JP"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lang="ja-JP"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lang="ja-JP"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lang="ja-JP"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lang="ja-JP"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lang="ja-JP"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lang="ja-JP"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lang="ja-JP"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lang="ja-JP" sz="1600" kern="1200" baseline="0">
          <a:solidFill>
            <a:schemeClr val="tx1"/>
          </a:solidFill>
          <a:latin typeface="+mn-lt"/>
          <a:ea typeface="+mn-ea"/>
          <a:cs typeface="+mn-cs"/>
        </a:defRPr>
      </a:lvl9pPr>
      <a:extLst/>
    </p:bodyStyle>
    <p:otherStyle>
      <a:lvl1pPr marL="0" algn="l" rtl="0" eaLnBrk="1" latinLnBrk="0" hangingPunct="1">
        <a:defRPr kumimoji="1" lang="ja-JP" kern="1200">
          <a:solidFill>
            <a:schemeClr val="tx1"/>
          </a:solidFill>
          <a:latin typeface="+mn-lt"/>
          <a:ea typeface="+mn-ea"/>
          <a:cs typeface="+mn-cs"/>
        </a:defRPr>
      </a:lvl1pPr>
      <a:lvl2pPr marL="457200" algn="l" rtl="0" eaLnBrk="1" hangingPunct="1">
        <a:defRPr kumimoji="1" lang="ja-JP" kern="1200">
          <a:solidFill>
            <a:schemeClr val="tx1"/>
          </a:solidFill>
          <a:latin typeface="+mn-lt"/>
          <a:ea typeface="+mn-ea"/>
          <a:cs typeface="+mn-cs"/>
        </a:defRPr>
      </a:lvl2pPr>
      <a:lvl3pPr marL="914400" algn="l" rtl="0" eaLnBrk="1" hangingPunct="1">
        <a:defRPr kumimoji="1" lang="ja-JP" kern="1200">
          <a:solidFill>
            <a:schemeClr val="tx1"/>
          </a:solidFill>
          <a:latin typeface="+mn-lt"/>
          <a:ea typeface="+mn-ea"/>
          <a:cs typeface="+mn-cs"/>
        </a:defRPr>
      </a:lvl3pPr>
      <a:lvl4pPr marL="1371600" algn="l" rtl="0" eaLnBrk="1" hangingPunct="1">
        <a:defRPr kumimoji="1" lang="ja-JP" kern="1200">
          <a:solidFill>
            <a:schemeClr val="tx1"/>
          </a:solidFill>
          <a:latin typeface="+mn-lt"/>
          <a:ea typeface="+mn-ea"/>
          <a:cs typeface="+mn-cs"/>
        </a:defRPr>
      </a:lvl4pPr>
      <a:lvl5pPr marL="1828800" algn="l" rtl="0" eaLnBrk="1" hangingPunct="1">
        <a:defRPr kumimoji="1" lang="ja-JP" kern="1200">
          <a:solidFill>
            <a:schemeClr val="tx1"/>
          </a:solidFill>
          <a:latin typeface="+mn-lt"/>
          <a:ea typeface="+mn-ea"/>
          <a:cs typeface="+mn-cs"/>
        </a:defRPr>
      </a:lvl5pPr>
      <a:lvl6pPr marL="2286000" algn="l" rtl="0" eaLnBrk="1" hangingPunct="1">
        <a:defRPr kumimoji="1" lang="ja-JP" kern="1200">
          <a:solidFill>
            <a:schemeClr val="tx1"/>
          </a:solidFill>
          <a:latin typeface="+mn-lt"/>
          <a:ea typeface="+mn-ea"/>
          <a:cs typeface="+mn-cs"/>
        </a:defRPr>
      </a:lvl6pPr>
      <a:lvl7pPr marL="2743200" algn="l" rtl="0" eaLnBrk="1" hangingPunct="1">
        <a:defRPr kumimoji="1" lang="ja-JP" kern="1200">
          <a:solidFill>
            <a:schemeClr val="tx1"/>
          </a:solidFill>
          <a:latin typeface="+mn-lt"/>
          <a:ea typeface="+mn-ea"/>
          <a:cs typeface="+mn-cs"/>
        </a:defRPr>
      </a:lvl7pPr>
      <a:lvl8pPr marL="3200400" algn="l" rtl="0" eaLnBrk="1" hangingPunct="1">
        <a:defRPr kumimoji="1" lang="ja-JP" kern="1200">
          <a:solidFill>
            <a:schemeClr val="tx1"/>
          </a:solidFill>
          <a:latin typeface="+mn-lt"/>
          <a:ea typeface="+mn-ea"/>
          <a:cs typeface="+mn-cs"/>
        </a:defRPr>
      </a:lvl8pPr>
      <a:lvl9pPr marL="3657600" algn="l" rtl="0" eaLnBrk="1" hangingPunct="1">
        <a:defRPr kumimoji="1" lang="ja-JP"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8.jpeg"/><Relationship Id="rId7" Type="http://schemas.openxmlformats.org/officeDocument/2006/relationships/image" Target="../media/image2.png"/><Relationship Id="rId12" Type="http://schemas.openxmlformats.org/officeDocument/2006/relationships/image" Target="../media/image13.jpe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2.png"/><Relationship Id="rId5" Type="http://schemas.openxmlformats.org/officeDocument/2006/relationships/image" Target="../media/image10.jpeg"/><Relationship Id="rId10" Type="http://schemas.openxmlformats.org/officeDocument/2006/relationships/image" Target="../media/image5.png"/><Relationship Id="rId4" Type="http://schemas.openxmlformats.org/officeDocument/2006/relationships/image" Target="../media/image9.png"/><Relationship Id="rId9"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6.jpe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6.pn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304800" y="1752603"/>
            <a:ext cx="8153400" cy="1829761"/>
          </a:xfrm>
        </p:spPr>
        <p:txBody>
          <a:bodyPr>
            <a:normAutofit fontScale="90000"/>
          </a:bodyPr>
          <a:lstStyle/>
          <a:p>
            <a:r>
              <a:rPr lang="ja-JP" altLang="en-US" dirty="0"/>
              <a:t>階層ディリクレ過程を用いた</a:t>
            </a:r>
            <a:br>
              <a:rPr lang="en-US" altLang="ja-JP" dirty="0"/>
            </a:br>
            <a:r>
              <a:rPr lang="ja-JP" altLang="en-US" dirty="0"/>
              <a:t>動作情報の記号列化と</a:t>
            </a:r>
            <a:br>
              <a:rPr lang="en-US" altLang="ja-JP" dirty="0"/>
            </a:br>
            <a:r>
              <a:rPr lang="ja-JP" altLang="en-US" dirty="0"/>
              <a:t>模倣学習への応用</a:t>
            </a:r>
            <a:endParaRPr kumimoji="1" lang="ja-JP" dirty="0"/>
          </a:p>
        </p:txBody>
      </p:sp>
      <p:sp>
        <p:nvSpPr>
          <p:cNvPr id="3" name="Rectangle 2"/>
          <p:cNvSpPr>
            <a:spLocks noGrp="1"/>
          </p:cNvSpPr>
          <p:nvPr>
            <p:ph type="subTitle" idx="1"/>
          </p:nvPr>
        </p:nvSpPr>
        <p:spPr/>
        <p:txBody>
          <a:bodyPr/>
          <a:lstStyle/>
          <a:p>
            <a:r>
              <a:rPr kumimoji="1" lang="en-US" altLang="ja-JP" dirty="0"/>
              <a:t>M1 </a:t>
            </a:r>
            <a:r>
              <a:rPr kumimoji="1" lang="ja-JP" altLang="en-US" dirty="0"/>
              <a:t>菰田　徹也</a:t>
            </a:r>
            <a:endParaRPr kumimoji="1" lang="ja-JP"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ja-JP" altLang="en-US" dirty="0"/>
              <a:t>キネクトから動作情報を取得する </a:t>
            </a:r>
            <a:r>
              <a:rPr lang="en-US" altLang="ja-JP" dirty="0"/>
              <a:t>GUI </a:t>
            </a:r>
            <a:r>
              <a:rPr lang="ja-JP" altLang="en-US" dirty="0"/>
              <a:t>の作成</a:t>
            </a:r>
            <a:endParaRPr lang="en-US" altLang="ja-JP" dirty="0"/>
          </a:p>
          <a:p>
            <a:r>
              <a:rPr lang="ja-JP" altLang="en-US" dirty="0"/>
              <a:t>取得した動作情報の平滑化に関する考察</a:t>
            </a:r>
            <a:endParaRPr lang="en-US" altLang="ja-JP" dirty="0"/>
          </a:p>
          <a:p>
            <a:r>
              <a:rPr kumimoji="1" lang="en-US" altLang="ja-JP" dirty="0" err="1"/>
              <a:t>sHDP</a:t>
            </a:r>
            <a:r>
              <a:rPr kumimoji="1" lang="en-US" altLang="ja-JP" dirty="0"/>
              <a:t>-HMM </a:t>
            </a:r>
            <a:r>
              <a:rPr kumimoji="1" lang="ja-JP" altLang="en-US" dirty="0"/>
              <a:t>の実装に向けたサーベイ，サンプル実装</a:t>
            </a:r>
            <a:endParaRPr kumimoji="1" lang="en-US" altLang="ja-JP" dirty="0"/>
          </a:p>
          <a:p>
            <a:pPr lvl="1"/>
            <a:r>
              <a:rPr lang="en-US" altLang="ja-JP" dirty="0"/>
              <a:t>CRP</a:t>
            </a:r>
          </a:p>
          <a:p>
            <a:pPr lvl="2"/>
            <a:r>
              <a:rPr lang="ja-JP" altLang="en-US" dirty="0"/>
              <a:t>ディリクレ過程に基づいたサンプリングの実行例</a:t>
            </a:r>
            <a:endParaRPr lang="en-US" altLang="ja-JP" dirty="0"/>
          </a:p>
          <a:p>
            <a:pPr lvl="1"/>
            <a:r>
              <a:rPr kumimoji="1" lang="en-US" altLang="ja-JP" dirty="0"/>
              <a:t>DPM</a:t>
            </a:r>
          </a:p>
          <a:p>
            <a:pPr lvl="2"/>
            <a:r>
              <a:rPr lang="ja-JP" altLang="en-US" dirty="0"/>
              <a:t>ディリクレ過程を用いた生成モデル</a:t>
            </a:r>
            <a:endParaRPr lang="en-US" altLang="ja-JP" dirty="0"/>
          </a:p>
          <a:p>
            <a:pPr lvl="2"/>
            <a:r>
              <a:rPr kumimoji="1" lang="ja-JP" altLang="en-US" dirty="0"/>
              <a:t>クラスタ数を指定しないクラスタリングを行える</a:t>
            </a:r>
            <a:endParaRPr kumimoji="1" lang="en-US" altLang="ja-JP" dirty="0"/>
          </a:p>
          <a:p>
            <a:pPr lvl="1"/>
            <a:r>
              <a:rPr lang="en-US" altLang="ja-JP" dirty="0"/>
              <a:t>CRF</a:t>
            </a:r>
          </a:p>
          <a:p>
            <a:pPr lvl="2"/>
            <a:r>
              <a:rPr kumimoji="1" lang="ja-JP" altLang="en-US" dirty="0"/>
              <a:t>階層ディリクレ過程に基づいたサンプリングの実行例</a:t>
            </a:r>
          </a:p>
        </p:txBody>
      </p:sp>
      <p:sp>
        <p:nvSpPr>
          <p:cNvPr id="3" name="タイトル 2"/>
          <p:cNvSpPr>
            <a:spLocks noGrp="1"/>
          </p:cNvSpPr>
          <p:nvPr>
            <p:ph type="title"/>
          </p:nvPr>
        </p:nvSpPr>
        <p:spPr/>
        <p:txBody>
          <a:bodyPr/>
          <a:lstStyle/>
          <a:p>
            <a:r>
              <a:rPr kumimoji="1" lang="en-US" altLang="ja-JP" dirty="0"/>
              <a:t>Current works </a:t>
            </a:r>
            <a:endParaRPr kumimoji="1" lang="ja-JP" altLang="en-US" dirty="0"/>
          </a:p>
        </p:txBody>
      </p:sp>
    </p:spTree>
    <p:extLst>
      <p:ext uri="{BB962C8B-B14F-4D97-AF65-F5344CB8AC3E}">
        <p14:creationId xmlns:p14="http://schemas.microsoft.com/office/powerpoint/2010/main" val="664460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楕円 42"/>
          <p:cNvSpPr/>
          <p:nvPr/>
        </p:nvSpPr>
        <p:spPr>
          <a:xfrm>
            <a:off x="6300192" y="5517232"/>
            <a:ext cx="1089340" cy="4928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interval</a:t>
            </a:r>
            <a:endParaRPr kumimoji="1" lang="ja-JP" altLang="en-US" sz="1400" dirty="0"/>
          </a:p>
        </p:txBody>
      </p:sp>
      <p:pic>
        <p:nvPicPr>
          <p:cNvPr id="36" name="図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93635" y="2952567"/>
            <a:ext cx="1537273" cy="1531191"/>
          </a:xfrm>
          <a:prstGeom prst="rect">
            <a:avLst/>
          </a:prstGeom>
        </p:spPr>
      </p:pic>
      <p:pic>
        <p:nvPicPr>
          <p:cNvPr id="5" name="コンテンツ プレースホルダー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3528" y="1052736"/>
            <a:ext cx="3032808" cy="1152128"/>
          </a:xfrm>
        </p:spPr>
      </p:pic>
      <p:sp>
        <p:nvSpPr>
          <p:cNvPr id="3" name="タイトル 2"/>
          <p:cNvSpPr>
            <a:spLocks noGrp="1"/>
          </p:cNvSpPr>
          <p:nvPr>
            <p:ph type="title"/>
          </p:nvPr>
        </p:nvSpPr>
        <p:spPr/>
        <p:txBody>
          <a:bodyPr/>
          <a:lstStyle/>
          <a:p>
            <a:r>
              <a:rPr kumimoji="1" lang="ja-JP" altLang="en-US" dirty="0"/>
              <a:t>アウトライン</a:t>
            </a:r>
          </a:p>
        </p:txBody>
      </p:sp>
      <p:sp>
        <p:nvSpPr>
          <p:cNvPr id="6" name="正方形/長方形 5"/>
          <p:cNvSpPr/>
          <p:nvPr/>
        </p:nvSpPr>
        <p:spPr>
          <a:xfrm>
            <a:off x="2051720" y="2492896"/>
            <a:ext cx="144016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sHDP</a:t>
            </a:r>
            <a:r>
              <a:rPr kumimoji="1" lang="en-US" altLang="ja-JP" dirty="0"/>
              <a:t>-HMM</a:t>
            </a:r>
            <a:endParaRPr kumimoji="1" lang="ja-JP" altLang="en-US" dirty="0"/>
          </a:p>
        </p:txBody>
      </p:sp>
      <p:sp>
        <p:nvSpPr>
          <p:cNvPr id="7" name="正方形/長方形 6"/>
          <p:cNvSpPr/>
          <p:nvPr/>
        </p:nvSpPr>
        <p:spPr>
          <a:xfrm>
            <a:off x="941809" y="4581128"/>
            <a:ext cx="165204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NPYLM</a:t>
            </a:r>
            <a:endParaRPr kumimoji="1" lang="ja-JP" altLang="en-US" dirty="0"/>
          </a:p>
        </p:txBody>
      </p:sp>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332" y="5456400"/>
            <a:ext cx="3487200" cy="1356976"/>
          </a:xfrm>
          <a:prstGeom prst="rect">
            <a:avLst/>
          </a:prstGeom>
        </p:spPr>
      </p:pic>
      <p:pic>
        <p:nvPicPr>
          <p:cNvPr id="9" name="図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332" y="3369461"/>
            <a:ext cx="3487200" cy="1012659"/>
          </a:xfrm>
          <a:prstGeom prst="rect">
            <a:avLst/>
          </a:prstGeom>
        </p:spPr>
      </p:pic>
      <p:sp>
        <p:nvSpPr>
          <p:cNvPr id="11" name="下矢印 10"/>
          <p:cNvSpPr/>
          <p:nvPr/>
        </p:nvSpPr>
        <p:spPr>
          <a:xfrm>
            <a:off x="755576" y="2204864"/>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下矢印 11"/>
          <p:cNvSpPr/>
          <p:nvPr/>
        </p:nvSpPr>
        <p:spPr>
          <a:xfrm>
            <a:off x="2555776" y="3187223"/>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下矢印 12"/>
          <p:cNvSpPr/>
          <p:nvPr/>
        </p:nvSpPr>
        <p:spPr>
          <a:xfrm>
            <a:off x="1619672" y="4310112"/>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下矢印 13"/>
          <p:cNvSpPr/>
          <p:nvPr/>
        </p:nvSpPr>
        <p:spPr>
          <a:xfrm>
            <a:off x="1619672" y="5229200"/>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9952" y="669742"/>
            <a:ext cx="4929232" cy="1918115"/>
          </a:xfrm>
          <a:prstGeom prst="rect">
            <a:avLst/>
          </a:prstGeom>
        </p:spPr>
      </p:pic>
      <p:sp>
        <p:nvSpPr>
          <p:cNvPr id="16" name="下矢印 15"/>
          <p:cNvSpPr/>
          <p:nvPr/>
        </p:nvSpPr>
        <p:spPr>
          <a:xfrm>
            <a:off x="6228184" y="393488"/>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p:nvPr/>
        </p:nvSpPr>
        <p:spPr>
          <a:xfrm>
            <a:off x="4644008" y="764704"/>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p:cNvSpPr/>
          <p:nvPr/>
        </p:nvSpPr>
        <p:spPr>
          <a:xfrm>
            <a:off x="5652120" y="786662"/>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p:cNvSpPr/>
          <p:nvPr/>
        </p:nvSpPr>
        <p:spPr>
          <a:xfrm>
            <a:off x="6642965" y="1392472"/>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p:cNvSpPr/>
          <p:nvPr/>
        </p:nvSpPr>
        <p:spPr>
          <a:xfrm>
            <a:off x="5526360" y="1388695"/>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p:nvSpPr>
        <p:spPr>
          <a:xfrm>
            <a:off x="5652120" y="1990510"/>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p:nvSpPr>
        <p:spPr>
          <a:xfrm>
            <a:off x="4614405" y="1990510"/>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コネクタ 25"/>
          <p:cNvCxnSpPr>
            <a:stCxn id="17" idx="5"/>
            <a:endCxn id="22" idx="1"/>
          </p:cNvCxnSpPr>
          <p:nvPr/>
        </p:nvCxnSpPr>
        <p:spPr>
          <a:xfrm>
            <a:off x="4889859" y="1010555"/>
            <a:ext cx="678682" cy="4203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p:cNvCxnSpPr>
            <a:stCxn id="22" idx="3"/>
            <a:endCxn id="24" idx="7"/>
          </p:cNvCxnSpPr>
          <p:nvPr/>
        </p:nvCxnSpPr>
        <p:spPr>
          <a:xfrm flipH="1">
            <a:off x="4860256" y="1634546"/>
            <a:ext cx="708285" cy="3981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p:cNvCxnSpPr>
            <a:stCxn id="18" idx="5"/>
            <a:endCxn id="21" idx="1"/>
          </p:cNvCxnSpPr>
          <p:nvPr/>
        </p:nvCxnSpPr>
        <p:spPr>
          <a:xfrm>
            <a:off x="5897971" y="1032513"/>
            <a:ext cx="787175" cy="4021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p:cNvCxnSpPr>
            <a:stCxn id="21" idx="3"/>
            <a:endCxn id="23" idx="7"/>
          </p:cNvCxnSpPr>
          <p:nvPr/>
        </p:nvCxnSpPr>
        <p:spPr>
          <a:xfrm flipH="1">
            <a:off x="5897971" y="1638323"/>
            <a:ext cx="787175" cy="394368"/>
          </a:xfrm>
          <a:prstGeom prst="line">
            <a:avLst/>
          </a:prstGeom>
        </p:spPr>
        <p:style>
          <a:lnRef idx="1">
            <a:schemeClr val="accent1"/>
          </a:lnRef>
          <a:fillRef idx="0">
            <a:schemeClr val="accent1"/>
          </a:fillRef>
          <a:effectRef idx="0">
            <a:schemeClr val="accent1"/>
          </a:effectRef>
          <a:fontRef idx="minor">
            <a:schemeClr val="tx1"/>
          </a:fontRef>
        </p:style>
      </p:cxnSp>
      <p:sp>
        <p:nvSpPr>
          <p:cNvPr id="33" name="下矢印 32"/>
          <p:cNvSpPr/>
          <p:nvPr/>
        </p:nvSpPr>
        <p:spPr>
          <a:xfrm>
            <a:off x="6237700" y="2602770"/>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5" name="図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50676" y="3083525"/>
            <a:ext cx="1549858" cy="1528396"/>
          </a:xfrm>
          <a:prstGeom prst="rect">
            <a:avLst/>
          </a:prstGeom>
        </p:spPr>
      </p:pic>
      <p:pic>
        <p:nvPicPr>
          <p:cNvPr id="34" name="図 3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674090" y="3233835"/>
            <a:ext cx="1554094" cy="1563317"/>
          </a:xfrm>
          <a:prstGeom prst="rect">
            <a:avLst/>
          </a:prstGeom>
        </p:spPr>
      </p:pic>
      <p:pic>
        <p:nvPicPr>
          <p:cNvPr id="37" name="図 3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16216" y="2939509"/>
            <a:ext cx="1549858" cy="1528396"/>
          </a:xfrm>
          <a:prstGeom prst="rect">
            <a:avLst/>
          </a:prstGeom>
        </p:spPr>
      </p:pic>
      <p:pic>
        <p:nvPicPr>
          <p:cNvPr id="38" name="図 3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39630" y="3089819"/>
            <a:ext cx="1554094" cy="1563317"/>
          </a:xfrm>
          <a:prstGeom prst="rect">
            <a:avLst/>
          </a:prstGeom>
        </p:spPr>
      </p:pic>
      <p:pic>
        <p:nvPicPr>
          <p:cNvPr id="39" name="図 3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333989" y="3284984"/>
            <a:ext cx="1558491" cy="1555405"/>
          </a:xfrm>
          <a:prstGeom prst="rect">
            <a:avLst/>
          </a:prstGeom>
        </p:spPr>
      </p:pic>
      <p:sp>
        <p:nvSpPr>
          <p:cNvPr id="40" name="下矢印 39"/>
          <p:cNvSpPr/>
          <p:nvPr/>
        </p:nvSpPr>
        <p:spPr>
          <a:xfrm>
            <a:off x="6228184" y="4797152"/>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4807549" y="5229200"/>
            <a:ext cx="3292843" cy="11142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右矢印 43"/>
          <p:cNvSpPr/>
          <p:nvPr/>
        </p:nvSpPr>
        <p:spPr>
          <a:xfrm>
            <a:off x="5868144" y="5716249"/>
            <a:ext cx="162272" cy="7008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テキスト ボックス 46"/>
          <p:cNvSpPr txBox="1"/>
          <p:nvPr/>
        </p:nvSpPr>
        <p:spPr>
          <a:xfrm>
            <a:off x="7308304" y="5566624"/>
            <a:ext cx="792088" cy="369332"/>
          </a:xfrm>
          <a:prstGeom prst="rect">
            <a:avLst/>
          </a:prstGeom>
          <a:noFill/>
        </p:spPr>
        <p:txBody>
          <a:bodyPr wrap="square" rtlCol="0">
            <a:spAutoFit/>
          </a:bodyPr>
          <a:lstStyle/>
          <a:p>
            <a:r>
              <a:rPr kumimoji="1" lang="ja-JP" altLang="en-US" dirty="0"/>
              <a:t>・・・</a:t>
            </a:r>
          </a:p>
        </p:txBody>
      </p:sp>
      <p:sp>
        <p:nvSpPr>
          <p:cNvPr id="48" name="右矢印 47"/>
          <p:cNvSpPr/>
          <p:nvPr/>
        </p:nvSpPr>
        <p:spPr>
          <a:xfrm>
            <a:off x="4536504" y="5566624"/>
            <a:ext cx="432048"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右矢印 48"/>
          <p:cNvSpPr/>
          <p:nvPr/>
        </p:nvSpPr>
        <p:spPr>
          <a:xfrm>
            <a:off x="7812360" y="5566624"/>
            <a:ext cx="432048"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p:cNvSpPr txBox="1"/>
          <p:nvPr/>
        </p:nvSpPr>
        <p:spPr>
          <a:xfrm>
            <a:off x="3799910" y="5531583"/>
            <a:ext cx="1114954" cy="369332"/>
          </a:xfrm>
          <a:prstGeom prst="rect">
            <a:avLst/>
          </a:prstGeom>
          <a:noFill/>
        </p:spPr>
        <p:txBody>
          <a:bodyPr wrap="square" rtlCol="0">
            <a:spAutoFit/>
          </a:bodyPr>
          <a:lstStyle/>
          <a:p>
            <a:r>
              <a:rPr kumimoji="1" lang="en-US" altLang="ja-JP" dirty="0"/>
              <a:t>Start</a:t>
            </a:r>
          </a:p>
        </p:txBody>
      </p:sp>
      <p:sp>
        <p:nvSpPr>
          <p:cNvPr id="51" name="テキスト ボックス 50"/>
          <p:cNvSpPr txBox="1"/>
          <p:nvPr/>
        </p:nvSpPr>
        <p:spPr>
          <a:xfrm>
            <a:off x="8282324" y="5566624"/>
            <a:ext cx="682164" cy="369332"/>
          </a:xfrm>
          <a:prstGeom prst="rect">
            <a:avLst/>
          </a:prstGeom>
          <a:noFill/>
        </p:spPr>
        <p:txBody>
          <a:bodyPr wrap="square" rtlCol="0">
            <a:spAutoFit/>
          </a:bodyPr>
          <a:lstStyle/>
          <a:p>
            <a:r>
              <a:rPr kumimoji="1" lang="en-US" altLang="ja-JP" dirty="0"/>
              <a:t>Goal </a:t>
            </a:r>
          </a:p>
        </p:txBody>
      </p:sp>
      <p:sp>
        <p:nvSpPr>
          <p:cNvPr id="45" name="正方形/長方形 44"/>
          <p:cNvSpPr/>
          <p:nvPr/>
        </p:nvSpPr>
        <p:spPr>
          <a:xfrm>
            <a:off x="179512" y="2507461"/>
            <a:ext cx="147345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Smoothing</a:t>
            </a:r>
            <a:br>
              <a:rPr kumimoji="1" lang="en-US" altLang="ja-JP" dirty="0"/>
            </a:br>
            <a:r>
              <a:rPr kumimoji="1" lang="en-US" altLang="ja-JP" dirty="0"/>
              <a:t>(TMA)</a:t>
            </a:r>
            <a:endParaRPr kumimoji="1" lang="ja-JP" altLang="en-US" dirty="0"/>
          </a:p>
        </p:txBody>
      </p:sp>
      <p:sp>
        <p:nvSpPr>
          <p:cNvPr id="2" name="右矢印 1"/>
          <p:cNvSpPr/>
          <p:nvPr/>
        </p:nvSpPr>
        <p:spPr>
          <a:xfrm>
            <a:off x="1763688" y="2708920"/>
            <a:ext cx="216024"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p:cNvSpPr/>
          <p:nvPr/>
        </p:nvSpPr>
        <p:spPr>
          <a:xfrm>
            <a:off x="5061136" y="5504877"/>
            <a:ext cx="1089340" cy="4928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interval</a:t>
            </a:r>
            <a:endParaRPr kumimoji="1" lang="ja-JP" altLang="en-US" sz="1400" dirty="0"/>
          </a:p>
        </p:txBody>
      </p:sp>
      <p:sp>
        <p:nvSpPr>
          <p:cNvPr id="4" name="正方形/長方形 3"/>
          <p:cNvSpPr/>
          <p:nvPr/>
        </p:nvSpPr>
        <p:spPr>
          <a:xfrm>
            <a:off x="96332" y="908720"/>
            <a:ext cx="3611572" cy="2325115"/>
          </a:xfrm>
          <a:prstGeom prst="rect">
            <a:avLst/>
          </a:prstGeom>
          <a:noFill/>
          <a:ln w="31750" cmpd="sng">
            <a:solidFill>
              <a:schemeClr val="accent2"/>
            </a:solidFill>
          </a:ln>
          <a:effectLst>
            <a:outerShdw blurRad="38100" dist="38100" dir="5400000" algn="ctr" rotWithShape="0">
              <a:schemeClr val="tx1">
                <a:alpha val="7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02631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ja-JP" altLang="en-US" dirty="0"/>
              <a:t>キネクトを用いて動作情報を取得</a:t>
            </a:r>
            <a:endParaRPr lang="en-US" altLang="ja-JP" dirty="0"/>
          </a:p>
          <a:p>
            <a:pPr lvl="1"/>
            <a:r>
              <a:rPr kumimoji="1" lang="en-US" altLang="ja-JP" dirty="0"/>
              <a:t>C#</a:t>
            </a:r>
          </a:p>
          <a:p>
            <a:pPr lvl="1"/>
            <a:r>
              <a:rPr lang="ja-JP" altLang="en-US" dirty="0"/>
              <a:t>骨格情報 </a:t>
            </a:r>
            <a:endParaRPr lang="en-US" altLang="ja-JP" dirty="0"/>
          </a:p>
          <a:p>
            <a:pPr marL="393192" lvl="1" indent="0">
              <a:buNone/>
            </a:pPr>
            <a:r>
              <a:rPr lang="en-US" altLang="ja-JP" dirty="0"/>
              <a:t>  7</a:t>
            </a:r>
            <a:r>
              <a:rPr lang="ja-JP" altLang="en-US" dirty="0"/>
              <a:t>点 </a:t>
            </a:r>
            <a:r>
              <a:rPr lang="en-US" altLang="ja-JP" dirty="0"/>
              <a:t>× 3</a:t>
            </a:r>
            <a:r>
              <a:rPr lang="ja-JP" altLang="en-US" dirty="0"/>
              <a:t>次元</a:t>
            </a:r>
            <a:endParaRPr kumimoji="1" lang="ja-JP" altLang="en-US" dirty="0"/>
          </a:p>
        </p:txBody>
      </p:sp>
      <p:sp>
        <p:nvSpPr>
          <p:cNvPr id="3" name="タイトル 2"/>
          <p:cNvSpPr>
            <a:spLocks noGrp="1"/>
          </p:cNvSpPr>
          <p:nvPr>
            <p:ph type="title"/>
          </p:nvPr>
        </p:nvSpPr>
        <p:spPr/>
        <p:txBody>
          <a:bodyPr/>
          <a:lstStyle/>
          <a:p>
            <a:r>
              <a:rPr lang="ja-JP" altLang="en-US" dirty="0"/>
              <a:t>動作情報の取得，平滑化</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5856" y="1858346"/>
            <a:ext cx="5732258" cy="4018925"/>
          </a:xfrm>
          <a:prstGeom prst="rect">
            <a:avLst/>
          </a:prstGeom>
        </p:spPr>
      </p:pic>
    </p:spTree>
    <p:extLst>
      <p:ext uri="{BB962C8B-B14F-4D97-AF65-F5344CB8AC3E}">
        <p14:creationId xmlns:p14="http://schemas.microsoft.com/office/powerpoint/2010/main" val="1935291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836712"/>
            <a:ext cx="8229600" cy="5030019"/>
          </a:xfrm>
        </p:spPr>
        <p:txBody>
          <a:bodyPr>
            <a:normAutofit/>
          </a:bodyPr>
          <a:lstStyle/>
          <a:p>
            <a:r>
              <a:rPr kumimoji="1" lang="ja-JP" altLang="en-US" sz="2400" dirty="0"/>
              <a:t>平滑化</a:t>
            </a:r>
            <a:endParaRPr kumimoji="1" lang="en-US" altLang="ja-JP" sz="2400" dirty="0"/>
          </a:p>
          <a:p>
            <a:pPr lvl="1"/>
            <a:r>
              <a:rPr kumimoji="1" lang="ja-JP" altLang="en-US" sz="2000" dirty="0"/>
              <a:t>移動平均計算によって平滑化</a:t>
            </a:r>
            <a:endParaRPr kumimoji="1" lang="en-US" altLang="ja-JP" sz="2000" dirty="0"/>
          </a:p>
          <a:p>
            <a:pPr lvl="1"/>
            <a:r>
              <a:rPr lang="ja-JP" altLang="en-US" sz="2000" dirty="0"/>
              <a:t>「精度」と「正確度」のトレードオフだが，今回は精度（追従度）が重要</a:t>
            </a:r>
            <a:endParaRPr kumimoji="1" lang="ja-JP" altLang="en-US" sz="2000" dirty="0"/>
          </a:p>
        </p:txBody>
      </p:sp>
      <p:sp>
        <p:nvSpPr>
          <p:cNvPr id="3" name="タイトル 2"/>
          <p:cNvSpPr>
            <a:spLocks noGrp="1"/>
          </p:cNvSpPr>
          <p:nvPr>
            <p:ph type="title"/>
          </p:nvPr>
        </p:nvSpPr>
        <p:spPr/>
        <p:txBody>
          <a:bodyPr/>
          <a:lstStyle/>
          <a:p>
            <a:r>
              <a:rPr lang="ja-JP" altLang="en-US" dirty="0"/>
              <a:t>動作情報の取得，平滑化</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979712"/>
            <a:ext cx="8627702" cy="4658623"/>
          </a:xfrm>
          <a:prstGeom prst="rect">
            <a:avLst/>
          </a:prstGeom>
        </p:spPr>
      </p:pic>
    </p:spTree>
    <p:extLst>
      <p:ext uri="{BB962C8B-B14F-4D97-AF65-F5344CB8AC3E}">
        <p14:creationId xmlns:p14="http://schemas.microsoft.com/office/powerpoint/2010/main" val="2595303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4008" y="2348880"/>
            <a:ext cx="4479620" cy="4256718"/>
          </a:xfrm>
          <a:prstGeom prst="rect">
            <a:avLst/>
          </a:prstGeom>
        </p:spPr>
      </p:pic>
      <p:sp>
        <p:nvSpPr>
          <p:cNvPr id="2" name="コンテンツ プレースホルダー 1"/>
          <p:cNvSpPr>
            <a:spLocks noGrp="1"/>
          </p:cNvSpPr>
          <p:nvPr>
            <p:ph idx="1"/>
          </p:nvPr>
        </p:nvSpPr>
        <p:spPr/>
        <p:txBody>
          <a:bodyPr/>
          <a:lstStyle/>
          <a:p>
            <a:r>
              <a:rPr kumimoji="1" lang="ja-JP" altLang="en-US" dirty="0"/>
              <a:t>状態数を事前に決めることなく使用できる </a:t>
            </a:r>
            <a:r>
              <a:rPr kumimoji="1" lang="en-US" altLang="ja-JP" dirty="0"/>
              <a:t>HMM</a:t>
            </a:r>
          </a:p>
          <a:p>
            <a:r>
              <a:rPr kumimoji="1" lang="ja-JP" altLang="en-US" dirty="0"/>
              <a:t>状態遷移確率分布はディリクレ過程により生成される</a:t>
            </a:r>
            <a:endParaRPr kumimoji="1" lang="en-US" altLang="ja-JP" dirty="0"/>
          </a:p>
          <a:p>
            <a:r>
              <a:rPr kumimoji="1" lang="ja-JP" altLang="en-US" dirty="0"/>
              <a:t>出力確率分布のパラメータを</a:t>
            </a:r>
            <a:endParaRPr kumimoji="1" lang="en-US" altLang="ja-JP" dirty="0"/>
          </a:p>
          <a:p>
            <a:pPr marL="109728" indent="0">
              <a:buNone/>
            </a:pPr>
            <a:r>
              <a:rPr kumimoji="1" lang="en-US" altLang="ja-JP" dirty="0"/>
              <a:t>atom </a:t>
            </a:r>
            <a:r>
              <a:rPr kumimoji="1" lang="ja-JP" altLang="en-US" dirty="0"/>
              <a:t>として持つ</a:t>
            </a:r>
            <a:endParaRPr kumimoji="1" lang="en-US" altLang="ja-JP" dirty="0"/>
          </a:p>
          <a:p>
            <a:r>
              <a:rPr kumimoji="1" lang="en-US" altLang="ja-JP" dirty="0"/>
              <a:t>atom </a:t>
            </a:r>
            <a:r>
              <a:rPr kumimoji="1" lang="ja-JP" altLang="en-US" dirty="0"/>
              <a:t>は各分布で共有される</a:t>
            </a:r>
            <a:endParaRPr kumimoji="1" lang="en-US" altLang="ja-JP" dirty="0"/>
          </a:p>
          <a:p>
            <a:r>
              <a:rPr lang="ja-JP" altLang="en-US" dirty="0"/>
              <a:t>階層ディリクレ過程</a:t>
            </a:r>
            <a:endParaRPr kumimoji="1" lang="ja-JP" altLang="en-US" dirty="0"/>
          </a:p>
        </p:txBody>
      </p:sp>
      <p:sp>
        <p:nvSpPr>
          <p:cNvPr id="3" name="タイトル 2"/>
          <p:cNvSpPr>
            <a:spLocks noGrp="1"/>
          </p:cNvSpPr>
          <p:nvPr>
            <p:ph type="title"/>
          </p:nvPr>
        </p:nvSpPr>
        <p:spPr/>
        <p:txBody>
          <a:bodyPr/>
          <a:lstStyle/>
          <a:p>
            <a:r>
              <a:rPr kumimoji="1" lang="en-US" altLang="ja-JP" dirty="0" err="1"/>
              <a:t>sHDP</a:t>
            </a:r>
            <a:r>
              <a:rPr kumimoji="1" lang="en-US" altLang="ja-JP" dirty="0"/>
              <a:t>-HMM</a:t>
            </a:r>
            <a:endParaRPr kumimoji="1" lang="ja-JP" altLang="en-US" dirty="0"/>
          </a:p>
        </p:txBody>
      </p:sp>
    </p:spTree>
    <p:extLst>
      <p:ext uri="{BB962C8B-B14F-4D97-AF65-F5344CB8AC3E}">
        <p14:creationId xmlns:p14="http://schemas.microsoft.com/office/powerpoint/2010/main" val="1118699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コンテンツ プレースホルダー 1"/>
              <p:cNvSpPr>
                <a:spLocks noGrp="1"/>
              </p:cNvSpPr>
              <p:nvPr>
                <p:ph idx="1"/>
              </p:nvPr>
            </p:nvSpPr>
            <p:spPr/>
            <p:txBody>
              <a:bodyPr/>
              <a:lstStyle/>
              <a:p>
                <a:r>
                  <a:rPr kumimoji="1" lang="ja-JP" altLang="en-US" dirty="0"/>
                  <a:t>ディリクレ過程</a:t>
                </a:r>
                <a:endParaRPr kumimoji="1" lang="en-US" altLang="ja-JP" dirty="0"/>
              </a:p>
              <a:p>
                <a:pPr lvl="1"/>
                <a:r>
                  <a:rPr lang="ja-JP" altLang="en-US" dirty="0"/>
                  <a:t>基底分布に従うディリクレ分布を生成する確率過程</a:t>
                </a:r>
                <a:endParaRPr lang="en-US" altLang="ja-JP" dirty="0"/>
              </a:p>
              <a:p>
                <a:pPr marL="393192" lvl="1"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𝐺</m:t>
                      </m:r>
                      <m:d>
                        <m:dPr>
                          <m:ctrlPr>
                            <a:rPr lang="en-US" altLang="ja-JP" b="0" i="1" smtClean="0">
                              <a:latin typeface="Cambria Math" panose="02040503050406030204" pitchFamily="18" charset="0"/>
                            </a:rPr>
                          </m:ctrlPr>
                        </m:dPr>
                        <m:e>
                          <m:r>
                            <m:rPr>
                              <m:sty m:val="p"/>
                            </m:rPr>
                            <a:rPr lang="en-US" altLang="ja-JP" i="1">
                              <a:latin typeface="Cambria Math" panose="02040503050406030204" pitchFamily="18" charset="0"/>
                            </a:rPr>
                            <m:t>θ</m:t>
                          </m:r>
                        </m:e>
                      </m:d>
                      <m:r>
                        <a:rPr lang="en-US" altLang="ja-JP" b="0" i="1" smtClean="0">
                          <a:latin typeface="Cambria Math" panose="02040503050406030204" pitchFamily="18" charset="0"/>
                        </a:rPr>
                        <m:t> ~ </m:t>
                      </m:r>
                      <m:r>
                        <a:rPr lang="en-US" altLang="ja-JP" b="0" i="1" smtClean="0">
                          <a:latin typeface="Cambria Math" panose="02040503050406030204" pitchFamily="18" charset="0"/>
                        </a:rPr>
                        <m:t>𝐷𝑃</m:t>
                      </m:r>
                      <m:d>
                        <m:dPr>
                          <m:ctrlPr>
                            <a:rPr lang="en-US" altLang="ja-JP" b="0" i="1" smtClean="0">
                              <a:latin typeface="Cambria Math" panose="02040503050406030204" pitchFamily="18" charset="0"/>
                            </a:rPr>
                          </m:ctrlPr>
                        </m:dPr>
                        <m:e>
                          <m:r>
                            <m:rPr>
                              <m:sty m:val="p"/>
                            </m:rPr>
                            <a:rPr lang="en-US" altLang="ja-JP" i="1">
                              <a:latin typeface="Cambria Math" panose="02040503050406030204" pitchFamily="18" charset="0"/>
                            </a:rPr>
                            <m:t>α</m:t>
                          </m:r>
                          <m:r>
                            <a:rPr lang="en-US" altLang="ja-JP" b="0" i="1" smtClean="0">
                              <a:latin typeface="Cambria Math" panose="02040503050406030204" pitchFamily="18" charset="0"/>
                            </a:rPr>
                            <m:t>, </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𝐺</m:t>
                              </m:r>
                            </m:e>
                            <m:sub>
                              <m:r>
                                <a:rPr lang="en-US" altLang="ja-JP" b="0" i="1" smtClean="0">
                                  <a:latin typeface="Cambria Math" panose="02040503050406030204" pitchFamily="18" charset="0"/>
                                </a:rPr>
                                <m:t>0</m:t>
                              </m:r>
                            </m:sub>
                          </m:sSub>
                          <m:d>
                            <m:dPr>
                              <m:ctrlPr>
                                <a:rPr lang="en-US" altLang="ja-JP" b="0" i="1" smtClean="0">
                                  <a:latin typeface="Cambria Math" panose="02040503050406030204" pitchFamily="18" charset="0"/>
                                </a:rPr>
                              </m:ctrlPr>
                            </m:dPr>
                            <m:e>
                              <m:r>
                                <m:rPr>
                                  <m:sty m:val="p"/>
                                </m:rPr>
                                <a:rPr lang="en-US" altLang="ja-JP" i="1">
                                  <a:latin typeface="Cambria Math" panose="02040503050406030204" pitchFamily="18" charset="0"/>
                                </a:rPr>
                                <m:t>θ</m:t>
                              </m:r>
                            </m:e>
                          </m:d>
                        </m:e>
                      </m:d>
                    </m:oMath>
                  </m:oMathPara>
                </a14:m>
                <a:endParaRPr lang="en-US" altLang="ja-JP" dirty="0"/>
              </a:p>
              <a:p>
                <a:pPr lvl="1"/>
                <a:r>
                  <a:rPr lang="ja-JP" altLang="en-US" dirty="0"/>
                  <a:t>ディリクレ過程によって生成される分布は離散分布になる</a:t>
                </a:r>
                <a:endParaRPr lang="en-US" altLang="ja-JP" dirty="0"/>
              </a:p>
              <a:p>
                <a:endParaRPr lang="en-US" altLang="ja-JP" dirty="0"/>
              </a:p>
              <a:p>
                <a:r>
                  <a:rPr lang="ja-JP" altLang="en-US" dirty="0"/>
                  <a:t>ディリクレ過程混合モデル</a:t>
                </a:r>
                <a:endParaRPr lang="en-US" altLang="ja-JP" dirty="0"/>
              </a:p>
              <a:p>
                <a:pPr lvl="1"/>
                <a:r>
                  <a:rPr kumimoji="1" lang="ja-JP" altLang="en-US" dirty="0"/>
                  <a:t>ディリクレ過程を用いた生成モデル</a:t>
                </a:r>
                <a:endParaRPr kumimoji="1" lang="en-US" altLang="ja-JP" dirty="0"/>
              </a:p>
              <a:p>
                <a:pPr marL="393192" lvl="1" indent="0">
                  <a:buNone/>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𝐺</m:t>
                      </m:r>
                      <m:d>
                        <m:dPr>
                          <m:ctrlPr>
                            <a:rPr lang="en-US" altLang="ja-JP" i="1">
                              <a:latin typeface="Cambria Math" panose="02040503050406030204" pitchFamily="18" charset="0"/>
                            </a:rPr>
                          </m:ctrlPr>
                        </m:dPr>
                        <m:e>
                          <m:r>
                            <m:rPr>
                              <m:sty m:val="p"/>
                            </m:rPr>
                            <a:rPr lang="en-US" altLang="ja-JP" i="1">
                              <a:latin typeface="Cambria Math" panose="02040503050406030204" pitchFamily="18" charset="0"/>
                            </a:rPr>
                            <m:t>θ</m:t>
                          </m:r>
                        </m:e>
                      </m:d>
                      <m:r>
                        <a:rPr lang="en-US" altLang="ja-JP" i="1">
                          <a:latin typeface="Cambria Math" panose="02040503050406030204" pitchFamily="18" charset="0"/>
                        </a:rPr>
                        <m:t> ~ </m:t>
                      </m:r>
                      <m:r>
                        <a:rPr lang="en-US" altLang="ja-JP" i="1">
                          <a:latin typeface="Cambria Math" panose="02040503050406030204" pitchFamily="18" charset="0"/>
                        </a:rPr>
                        <m:t>𝐷𝑃</m:t>
                      </m:r>
                      <m:d>
                        <m:dPr>
                          <m:ctrlPr>
                            <a:rPr lang="en-US" altLang="ja-JP" i="1">
                              <a:latin typeface="Cambria Math" panose="02040503050406030204" pitchFamily="18" charset="0"/>
                            </a:rPr>
                          </m:ctrlPr>
                        </m:dPr>
                        <m:e>
                          <m:r>
                            <m:rPr>
                              <m:sty m:val="p"/>
                            </m:rPr>
                            <a:rPr lang="en-US" altLang="ja-JP" i="1">
                              <a:latin typeface="Cambria Math" panose="02040503050406030204" pitchFamily="18" charset="0"/>
                            </a:rPr>
                            <m:t>α</m:t>
                          </m:r>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0</m:t>
                              </m:r>
                            </m:sub>
                          </m:sSub>
                          <m:d>
                            <m:dPr>
                              <m:ctrlPr>
                                <a:rPr lang="en-US" altLang="ja-JP" i="1">
                                  <a:latin typeface="Cambria Math" panose="02040503050406030204" pitchFamily="18" charset="0"/>
                                </a:rPr>
                              </m:ctrlPr>
                            </m:dPr>
                            <m:e>
                              <m:r>
                                <m:rPr>
                                  <m:sty m:val="p"/>
                                </m:rPr>
                                <a:rPr lang="en-US" altLang="ja-JP" i="1">
                                  <a:latin typeface="Cambria Math" panose="02040503050406030204" pitchFamily="18" charset="0"/>
                                </a:rPr>
                                <m:t>θ</m:t>
                              </m:r>
                            </m:e>
                          </m:d>
                        </m:e>
                      </m:d>
                    </m:oMath>
                  </m:oMathPara>
                </a14:m>
                <a:endParaRPr kumimoji="1" lang="en-US" altLang="ja-JP" dirty="0"/>
              </a:p>
              <a:p>
                <a:pPr marL="393192" lvl="1" indent="0">
                  <a:buNone/>
                </a:pPr>
                <a14:m>
                  <m:oMathPara xmlns:m="http://schemas.openxmlformats.org/officeDocument/2006/math">
                    <m:oMathParaPr>
                      <m:jc m:val="centerGroup"/>
                    </m:oMathParaPr>
                    <m:oMath xmlns:m="http://schemas.openxmlformats.org/officeDocument/2006/math">
                      <m:sSup>
                        <m:sSupPr>
                          <m:ctrlPr>
                            <a:rPr lang="en-US" altLang="ja-JP" b="0" i="1" smtClean="0">
                              <a:latin typeface="Cambria Math" panose="02040503050406030204" pitchFamily="18" charset="0"/>
                            </a:rPr>
                          </m:ctrlPr>
                        </m:sSupPr>
                        <m:e>
                          <m:r>
                            <m:rPr>
                              <m:sty m:val="p"/>
                            </m:rPr>
                            <a:rPr lang="en-US" altLang="ja-JP" i="1">
                              <a:latin typeface="Cambria Math" panose="02040503050406030204" pitchFamily="18" charset="0"/>
                            </a:rPr>
                            <m:t>θ</m:t>
                          </m:r>
                        </m:e>
                        <m:sup>
                          <m:r>
                            <a:rPr lang="en-US" altLang="ja-JP" b="0" i="1" smtClean="0">
                              <a:latin typeface="Cambria Math" panose="02040503050406030204" pitchFamily="18" charset="0"/>
                            </a:rPr>
                            <m:t>𝑘</m:t>
                          </m:r>
                        </m:sup>
                      </m:sSup>
                      <m:r>
                        <a:rPr lang="en-US" altLang="ja-JP" i="1">
                          <a:latin typeface="Cambria Math" panose="02040503050406030204" pitchFamily="18" charset="0"/>
                        </a:rPr>
                        <m:t> ~ </m:t>
                      </m:r>
                      <m:r>
                        <a:rPr lang="en-US" altLang="ja-JP" b="0" i="1" smtClean="0">
                          <a:latin typeface="Cambria Math" panose="02040503050406030204" pitchFamily="18" charset="0"/>
                        </a:rPr>
                        <m:t>𝐺</m:t>
                      </m:r>
                      <m:d>
                        <m:dPr>
                          <m:ctrlPr>
                            <a:rPr lang="en-US" altLang="ja-JP" b="0" i="1" smtClean="0">
                              <a:latin typeface="Cambria Math" panose="02040503050406030204" pitchFamily="18" charset="0"/>
                            </a:rPr>
                          </m:ctrlPr>
                        </m:dPr>
                        <m:e>
                          <m:r>
                            <m:rPr>
                              <m:sty m:val="p"/>
                            </m:rPr>
                            <a:rPr lang="en-US" altLang="ja-JP" i="1">
                              <a:latin typeface="Cambria Math" panose="02040503050406030204" pitchFamily="18" charset="0"/>
                            </a:rPr>
                            <m:t>θ</m:t>
                          </m:r>
                        </m:e>
                      </m:d>
                    </m:oMath>
                  </m:oMathPara>
                </a14:m>
                <a:endParaRPr kumimoji="1" lang="en-US" altLang="ja-JP" dirty="0"/>
              </a:p>
              <a:p>
                <a:pPr marL="393192" lvl="1" indent="0">
                  <a:buNone/>
                </a:pPr>
                <a14:m>
                  <m:oMathPara xmlns:m="http://schemas.openxmlformats.org/officeDocument/2006/math">
                    <m:oMathParaPr>
                      <m:jc m:val="centerGroup"/>
                    </m:oMathParaPr>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r>
                            <a:rPr lang="en-US" altLang="ja-JP" b="0" i="1" smtClean="0">
                              <a:latin typeface="Cambria Math" panose="02040503050406030204" pitchFamily="18" charset="0"/>
                            </a:rPr>
                            <m:t>𝑘</m:t>
                          </m:r>
                        </m:sup>
                      </m:sSup>
                      <m:r>
                        <a:rPr lang="en-US" altLang="ja-JP" i="1">
                          <a:latin typeface="Cambria Math" panose="02040503050406030204" pitchFamily="18" charset="0"/>
                        </a:rPr>
                        <m:t>~</m:t>
                      </m:r>
                      <m:r>
                        <a:rPr lang="en-US" altLang="ja-JP" b="0" i="1" smtClean="0">
                          <a:latin typeface="Cambria Math" panose="02040503050406030204" pitchFamily="18" charset="0"/>
                        </a:rPr>
                        <m:t>𝑝</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m:rPr>
                                  <m:sty m:val="p"/>
                                </m:rPr>
                                <a:rPr lang="en-US" altLang="ja-JP" i="1">
                                  <a:latin typeface="Cambria Math" panose="02040503050406030204" pitchFamily="18" charset="0"/>
                                </a:rPr>
                                <m:t>θ</m:t>
                              </m:r>
                            </m:e>
                            <m:sup>
                              <m:r>
                                <a:rPr lang="en-US" altLang="ja-JP" b="0" i="1" smtClean="0">
                                  <a:latin typeface="Cambria Math" panose="02040503050406030204" pitchFamily="18" charset="0"/>
                                </a:rPr>
                                <m:t>𝑘</m:t>
                              </m:r>
                            </m:sup>
                          </m:sSup>
                        </m:e>
                      </m:d>
                    </m:oMath>
                  </m:oMathPara>
                </a14:m>
                <a:endParaRPr kumimoji="1" lang="en-US" altLang="ja-JP" dirty="0"/>
              </a:p>
              <a:p>
                <a:pPr lvl="1"/>
                <a14:m>
                  <m:oMath xmlns:m="http://schemas.openxmlformats.org/officeDocument/2006/math">
                    <m:r>
                      <a:rPr lang="en-US" altLang="ja-JP" b="0" i="1" smtClean="0">
                        <a:latin typeface="Cambria Math" panose="02040503050406030204" pitchFamily="18" charset="0"/>
                      </a:rPr>
                      <m:t>𝐺</m:t>
                    </m:r>
                    <m:r>
                      <a:rPr lang="en-US" altLang="ja-JP" b="0" i="1" smtClean="0">
                        <a:latin typeface="Cambria Math" panose="02040503050406030204" pitchFamily="18" charset="0"/>
                      </a:rPr>
                      <m:t> </m:t>
                    </m:r>
                  </m:oMath>
                </a14:m>
                <a:r>
                  <a:rPr kumimoji="1" lang="ja-JP" altLang="en-US" dirty="0"/>
                  <a:t>は既存の </a:t>
                </a:r>
                <a14:m>
                  <m:oMath xmlns:m="http://schemas.openxmlformats.org/officeDocument/2006/math">
                    <m:r>
                      <m:rPr>
                        <m:sty m:val="p"/>
                      </m:rPr>
                      <a:rPr lang="en-US" altLang="ja-JP" i="1">
                        <a:latin typeface="Cambria Math" panose="02040503050406030204" pitchFamily="18" charset="0"/>
                      </a:rPr>
                      <m:t>θ</m:t>
                    </m:r>
                  </m:oMath>
                </a14:m>
                <a:r>
                  <a:rPr kumimoji="1" lang="en-US" altLang="ja-JP" dirty="0"/>
                  <a:t> </a:t>
                </a:r>
                <a:r>
                  <a:rPr kumimoji="1" lang="ja-JP" altLang="en-US" dirty="0"/>
                  <a:t>を返すか，</a:t>
                </a:r>
                <a:r>
                  <a:rPr lang="ja-JP" altLang="en-US" dirty="0"/>
                  <a:t>新しい </a:t>
                </a:r>
                <a14:m>
                  <m:oMath xmlns:m="http://schemas.openxmlformats.org/officeDocument/2006/math">
                    <m:r>
                      <m:rPr>
                        <m:sty m:val="p"/>
                      </m:rPr>
                      <a:rPr lang="en-US" altLang="ja-JP" i="1">
                        <a:latin typeface="Cambria Math" panose="02040503050406030204" pitchFamily="18" charset="0"/>
                      </a:rPr>
                      <m:t>θ</m:t>
                    </m:r>
                  </m:oMath>
                </a14:m>
                <a:r>
                  <a:rPr kumimoji="1" lang="en-US" altLang="ja-JP" dirty="0"/>
                  <a:t> </a:t>
                </a:r>
                <a:r>
                  <a:rPr kumimoji="1" lang="ja-JP" altLang="en-US" dirty="0"/>
                  <a:t>を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𝐺</m:t>
                        </m:r>
                      </m:e>
                      <m:sub>
                        <m:r>
                          <a:rPr lang="en-US" altLang="ja-JP" b="0" i="1" smtClean="0">
                            <a:latin typeface="Cambria Math" panose="02040503050406030204" pitchFamily="18" charset="0"/>
                          </a:rPr>
                          <m:t>0</m:t>
                        </m:r>
                      </m:sub>
                    </m:sSub>
                  </m:oMath>
                </a14:m>
                <a:r>
                  <a:rPr kumimoji="1" lang="en-US" altLang="ja-JP" dirty="0"/>
                  <a:t> </a:t>
                </a:r>
                <a:r>
                  <a:rPr kumimoji="1" lang="ja-JP" altLang="en-US" dirty="0"/>
                  <a:t>から取得する</a:t>
                </a:r>
                <a:endParaRPr kumimoji="1" lang="en-US" altLang="ja-JP" dirty="0"/>
              </a:p>
              <a:p>
                <a:pPr lvl="1"/>
                <a:r>
                  <a:rPr kumimoji="1" lang="ja-JP" altLang="en-US" dirty="0"/>
                  <a:t>同じパラメータから生成されたパターンでクラスタリングが可能</a:t>
                </a:r>
                <a:endParaRPr kumimoji="1" lang="en-US" altLang="ja-JP" dirty="0"/>
              </a:p>
              <a:p>
                <a:endParaRPr kumimoji="1" lang="ja-JP" altLang="en-US" dirty="0"/>
              </a:p>
            </p:txBody>
          </p:sp>
        </mc:Choice>
        <mc:Fallback>
          <p:sp>
            <p:nvSpPr>
              <p:cNvPr id="2" name="コンテンツ プレースホルダー 1"/>
              <p:cNvSpPr>
                <a:spLocks noGrp="1" noRot="1" noChangeAspect="1" noMove="1" noResize="1" noEditPoints="1" noAdjustHandles="1" noChangeArrowheads="1" noChangeShapeType="1" noTextEdit="1"/>
              </p:cNvSpPr>
              <p:nvPr>
                <p:ph idx="1"/>
              </p:nvPr>
            </p:nvSpPr>
            <p:spPr>
              <a:blipFill>
                <a:blip r:embed="rId2"/>
                <a:stretch>
                  <a:fillRect t="-936"/>
                </a:stretch>
              </a:blipFill>
            </p:spPr>
            <p:txBody>
              <a:bodyPr/>
              <a:lstStyle/>
              <a:p>
                <a:r>
                  <a:rPr lang="ja-JP" altLang="en-US">
                    <a:noFill/>
                  </a:rPr>
                  <a:t> </a:t>
                </a:r>
              </a:p>
            </p:txBody>
          </p:sp>
        </mc:Fallback>
      </mc:AlternateContent>
      <p:sp>
        <p:nvSpPr>
          <p:cNvPr id="3" name="タイトル 2"/>
          <p:cNvSpPr>
            <a:spLocks noGrp="1"/>
          </p:cNvSpPr>
          <p:nvPr>
            <p:ph type="title"/>
          </p:nvPr>
        </p:nvSpPr>
        <p:spPr/>
        <p:txBody>
          <a:bodyPr/>
          <a:lstStyle/>
          <a:p>
            <a:r>
              <a:rPr kumimoji="1" lang="en-US" altLang="ja-JP" dirty="0" err="1"/>
              <a:t>sHDP</a:t>
            </a:r>
            <a:r>
              <a:rPr kumimoji="1" lang="en-US" altLang="ja-JP" dirty="0"/>
              <a:t>-HMM</a:t>
            </a:r>
            <a:endParaRPr kumimoji="1" lang="ja-JP" altLang="en-US" dirty="0"/>
          </a:p>
        </p:txBody>
      </p:sp>
    </p:spTree>
    <p:extLst>
      <p:ext uri="{BB962C8B-B14F-4D97-AF65-F5344CB8AC3E}">
        <p14:creationId xmlns:p14="http://schemas.microsoft.com/office/powerpoint/2010/main" val="230934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en-US" altLang="ja-JP" dirty="0"/>
              <a:t>DPM </a:t>
            </a:r>
            <a:r>
              <a:rPr lang="ja-JP" altLang="en-US" dirty="0"/>
              <a:t>の実験</a:t>
            </a:r>
            <a:endParaRPr lang="en-US" altLang="ja-JP" dirty="0"/>
          </a:p>
          <a:p>
            <a:pPr lvl="1"/>
            <a:r>
              <a:rPr lang="ja-JP" altLang="en-US" dirty="0"/>
              <a:t>混合ガウス分布から生成した乱数のクラスタリング</a:t>
            </a:r>
            <a:endParaRPr lang="en-US" altLang="ja-JP" dirty="0"/>
          </a:p>
          <a:p>
            <a:pPr lvl="1"/>
            <a:r>
              <a:rPr lang="ja-JP" altLang="en-US" dirty="0"/>
              <a:t>基底測度には 正規ウィシャート分布を使用</a:t>
            </a:r>
            <a:endParaRPr lang="en-US" altLang="ja-JP" dirty="0"/>
          </a:p>
          <a:p>
            <a:pPr lvl="1"/>
            <a:r>
              <a:rPr lang="ja-JP" altLang="en-US" dirty="0"/>
              <a:t>パラメータは以下の通り</a:t>
            </a:r>
            <a:endParaRPr lang="en-US" altLang="ja-JP" dirty="0"/>
          </a:p>
          <a:p>
            <a:pPr lvl="2"/>
            <a:r>
              <a:rPr lang="en-US" altLang="ja-JP" dirty="0"/>
              <a:t>α = 0.5 , β = 0.33</a:t>
            </a:r>
          </a:p>
          <a:p>
            <a:pPr lvl="2"/>
            <a:r>
              <a:rPr lang="en-US" altLang="ja-JP" dirty="0"/>
              <a:t>ν= 15 , S = [[1, 0], [0, 0.1]]</a:t>
            </a:r>
          </a:p>
          <a:p>
            <a:pPr lvl="1"/>
            <a:endParaRPr lang="en-US" altLang="ja-JP" dirty="0"/>
          </a:p>
          <a:p>
            <a:pPr marL="109728" indent="0">
              <a:buNone/>
            </a:pPr>
            <a:endParaRPr kumimoji="1" lang="ja-JP" altLang="en-US" dirty="0"/>
          </a:p>
        </p:txBody>
      </p:sp>
      <p:sp>
        <p:nvSpPr>
          <p:cNvPr id="3" name="タイトル 2"/>
          <p:cNvSpPr>
            <a:spLocks noGrp="1"/>
          </p:cNvSpPr>
          <p:nvPr>
            <p:ph type="title"/>
          </p:nvPr>
        </p:nvSpPr>
        <p:spPr/>
        <p:txBody>
          <a:bodyPr/>
          <a:lstStyle/>
          <a:p>
            <a:r>
              <a:rPr kumimoji="1" lang="en-US" altLang="ja-JP" dirty="0" err="1"/>
              <a:t>sHDP</a:t>
            </a:r>
            <a:r>
              <a:rPr kumimoji="1" lang="en-US" altLang="ja-JP" dirty="0"/>
              <a:t>-HMM</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592" y="4005064"/>
            <a:ext cx="10657184" cy="2664296"/>
          </a:xfrm>
          <a:prstGeom prst="rect">
            <a:avLst/>
          </a:prstGeom>
        </p:spPr>
      </p:pic>
    </p:spTree>
    <p:extLst>
      <p:ext uri="{BB962C8B-B14F-4D97-AF65-F5344CB8AC3E}">
        <p14:creationId xmlns:p14="http://schemas.microsoft.com/office/powerpoint/2010/main" val="404251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コンテンツ プレースホルダー 1"/>
              <p:cNvSpPr>
                <a:spLocks noGrp="1"/>
              </p:cNvSpPr>
              <p:nvPr>
                <p:ph idx="1"/>
              </p:nvPr>
            </p:nvSpPr>
            <p:spPr/>
            <p:txBody>
              <a:bodyPr/>
              <a:lstStyle/>
              <a:p>
                <a:r>
                  <a:rPr lang="en-US" altLang="ja-JP" dirty="0"/>
                  <a:t>DPM</a:t>
                </a:r>
                <a:r>
                  <a:rPr lang="ja-JP" altLang="en-US" dirty="0"/>
                  <a:t> を </a:t>
                </a:r>
                <a:r>
                  <a:rPr lang="en-US" altLang="ja-JP" dirty="0"/>
                  <a:t>HMM </a:t>
                </a:r>
                <a:r>
                  <a:rPr lang="ja-JP" altLang="en-US" dirty="0"/>
                  <a:t>に適用するには状態遷移の定義が必要</a:t>
                </a:r>
                <a:endParaRPr lang="en-US" altLang="ja-JP" dirty="0"/>
              </a:p>
              <a:p>
                <a:pPr lvl="1"/>
                <a:r>
                  <a:rPr kumimoji="1" lang="ja-JP" altLang="en-US" dirty="0"/>
                  <a:t>遷移ごとにディリクレ分布をディリクレ過程</a:t>
                </a:r>
                <a:r>
                  <a:rPr lang="ja-JP" altLang="en-US" dirty="0"/>
                  <a:t>から生成</a:t>
                </a:r>
                <a:endParaRPr lang="en-US" altLang="ja-JP" dirty="0"/>
              </a:p>
              <a:p>
                <a:pPr lvl="1"/>
                <a:r>
                  <a:rPr kumimoji="1" lang="ja-JP" altLang="en-US" dirty="0"/>
                  <a:t>生成した分布間でパラメータ（状態）を共有する必要がある</a:t>
                </a:r>
                <a:endParaRPr kumimoji="1" lang="en-US" altLang="ja-JP" dirty="0"/>
              </a:p>
              <a:p>
                <a:pPr lvl="1"/>
                <a:r>
                  <a:rPr lang="ja-JP" altLang="en-US" dirty="0"/>
                  <a:t>基底測度がディリクレ過程によって生成される離散分布なら解決</a:t>
                </a:r>
                <a:endParaRPr lang="en-US" altLang="ja-JP" dirty="0"/>
              </a:p>
              <a:p>
                <a:pPr lvl="1"/>
                <a:endParaRPr kumimoji="1" lang="en-US" altLang="ja-JP" dirty="0"/>
              </a:p>
              <a:p>
                <a:r>
                  <a:rPr lang="ja-JP" altLang="en-US" dirty="0"/>
                  <a:t>階層ディリクレ過程</a:t>
                </a:r>
                <a:endParaRPr lang="en-US" altLang="ja-JP" dirty="0"/>
              </a:p>
              <a:p>
                <a:pPr lvl="1"/>
                <a:r>
                  <a:rPr kumimoji="1" lang="ja-JP" altLang="en-US" dirty="0"/>
                  <a:t>基底測度自体をディリクレ過程によって生成する</a:t>
                </a:r>
                <a:endParaRPr kumimoji="1" lang="en-US" altLang="ja-JP" dirty="0"/>
              </a:p>
              <a:p>
                <a:pPr marL="393192" lvl="1" indent="0">
                  <a:buNone/>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0</m:t>
                          </m:r>
                        </m:sub>
                      </m:sSub>
                      <m:d>
                        <m:dPr>
                          <m:ctrlPr>
                            <a:rPr lang="en-US" altLang="ja-JP" i="1">
                              <a:latin typeface="Cambria Math" panose="02040503050406030204" pitchFamily="18" charset="0"/>
                            </a:rPr>
                          </m:ctrlPr>
                        </m:dPr>
                        <m:e>
                          <m:r>
                            <m:rPr>
                              <m:sty m:val="p"/>
                            </m:rPr>
                            <a:rPr lang="en-US" altLang="ja-JP" i="1">
                              <a:latin typeface="Cambria Math" panose="02040503050406030204" pitchFamily="18" charset="0"/>
                            </a:rPr>
                            <m:t>θ</m:t>
                          </m:r>
                        </m:e>
                      </m:d>
                      <m:r>
                        <a:rPr lang="en-US" altLang="ja-JP" i="1">
                          <a:latin typeface="Cambria Math" panose="02040503050406030204" pitchFamily="18" charset="0"/>
                        </a:rPr>
                        <m:t> ~ </m:t>
                      </m:r>
                      <m:r>
                        <a:rPr lang="en-US" altLang="ja-JP" i="1">
                          <a:latin typeface="Cambria Math" panose="02040503050406030204" pitchFamily="18" charset="0"/>
                        </a:rPr>
                        <m:t>𝐷𝑃</m:t>
                      </m:r>
                      <m:d>
                        <m:dPr>
                          <m:ctrlPr>
                            <a:rPr lang="en-US" altLang="ja-JP" i="1">
                              <a:latin typeface="Cambria Math" panose="02040503050406030204" pitchFamily="18" charset="0"/>
                            </a:rPr>
                          </m:ctrlPr>
                        </m:dPr>
                        <m:e>
                          <m:r>
                            <m:rPr>
                              <m:sty m:val="p"/>
                            </m:rPr>
                            <a:rPr lang="en-US" altLang="ja-JP" i="1" smtClean="0">
                              <a:latin typeface="Cambria Math" panose="02040503050406030204" pitchFamily="18" charset="0"/>
                            </a:rPr>
                            <m:t>γ</m:t>
                          </m:r>
                          <m:r>
                            <a:rPr lang="en-US" altLang="ja-JP" i="1">
                              <a:latin typeface="Cambria Math" panose="02040503050406030204" pitchFamily="18" charset="0"/>
                            </a:rPr>
                            <m:t>, </m:t>
                          </m:r>
                          <m:r>
                            <a:rPr lang="en-US" altLang="ja-JP" b="0" i="1" smtClean="0">
                              <a:latin typeface="Cambria Math" panose="02040503050406030204" pitchFamily="18" charset="0"/>
                            </a:rPr>
                            <m:t>𝐻</m:t>
                          </m:r>
                          <m:d>
                            <m:dPr>
                              <m:ctrlPr>
                                <a:rPr lang="en-US" altLang="ja-JP" b="0" i="1" smtClean="0">
                                  <a:latin typeface="Cambria Math" panose="02040503050406030204" pitchFamily="18" charset="0"/>
                                </a:rPr>
                              </m:ctrlPr>
                            </m:dPr>
                            <m:e>
                              <m:r>
                                <m:rPr>
                                  <m:sty m:val="p"/>
                                </m:rPr>
                                <a:rPr lang="en-US" altLang="ja-JP" i="1">
                                  <a:latin typeface="Cambria Math" panose="02040503050406030204" pitchFamily="18" charset="0"/>
                                </a:rPr>
                                <m:t>θ</m:t>
                              </m:r>
                            </m:e>
                          </m:d>
                        </m:e>
                      </m:d>
                    </m:oMath>
                  </m:oMathPara>
                </a14:m>
                <a:endParaRPr kumimoji="1" lang="en-US" altLang="ja-JP" dirty="0"/>
              </a:p>
              <a:p>
                <a:pPr marL="393192" lvl="1" indent="0">
                  <a:buNone/>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𝑟</m:t>
                          </m:r>
                        </m:sub>
                      </m:sSub>
                      <m:d>
                        <m:dPr>
                          <m:ctrlPr>
                            <a:rPr lang="en-US" altLang="ja-JP" i="1">
                              <a:latin typeface="Cambria Math" panose="02040503050406030204" pitchFamily="18" charset="0"/>
                            </a:rPr>
                          </m:ctrlPr>
                        </m:dPr>
                        <m:e>
                          <m:r>
                            <m:rPr>
                              <m:sty m:val="p"/>
                            </m:rPr>
                            <a:rPr lang="en-US" altLang="ja-JP" i="1">
                              <a:latin typeface="Cambria Math" panose="02040503050406030204" pitchFamily="18" charset="0"/>
                            </a:rPr>
                            <m:t>θ</m:t>
                          </m:r>
                        </m:e>
                      </m:d>
                      <m:r>
                        <a:rPr lang="en-US" altLang="ja-JP" i="1">
                          <a:latin typeface="Cambria Math" panose="02040503050406030204" pitchFamily="18" charset="0"/>
                        </a:rPr>
                        <m:t> ~ </m:t>
                      </m:r>
                      <m:r>
                        <a:rPr lang="en-US" altLang="ja-JP" i="1">
                          <a:latin typeface="Cambria Math" panose="02040503050406030204" pitchFamily="18" charset="0"/>
                        </a:rPr>
                        <m:t>𝐷𝑃</m:t>
                      </m:r>
                      <m:d>
                        <m:dPr>
                          <m:ctrlPr>
                            <a:rPr lang="en-US" altLang="ja-JP" i="1">
                              <a:latin typeface="Cambria Math" panose="02040503050406030204" pitchFamily="18" charset="0"/>
                            </a:rPr>
                          </m:ctrlPr>
                        </m:dPr>
                        <m:e>
                          <m:r>
                            <m:rPr>
                              <m:sty m:val="p"/>
                            </m:rPr>
                            <a:rPr lang="en-US" altLang="ja-JP" i="1">
                              <a:latin typeface="Cambria Math" panose="02040503050406030204" pitchFamily="18" charset="0"/>
                            </a:rPr>
                            <m:t>α</m:t>
                          </m:r>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0</m:t>
                              </m:r>
                            </m:sub>
                          </m:sSub>
                          <m:d>
                            <m:dPr>
                              <m:ctrlPr>
                                <a:rPr lang="en-US" altLang="ja-JP" i="1">
                                  <a:latin typeface="Cambria Math" panose="02040503050406030204" pitchFamily="18" charset="0"/>
                                </a:rPr>
                              </m:ctrlPr>
                            </m:dPr>
                            <m:e>
                              <m:r>
                                <m:rPr>
                                  <m:sty m:val="p"/>
                                </m:rPr>
                                <a:rPr lang="en-US" altLang="ja-JP" i="1">
                                  <a:latin typeface="Cambria Math" panose="02040503050406030204" pitchFamily="18" charset="0"/>
                                </a:rPr>
                                <m:t>θ</m:t>
                              </m:r>
                            </m:e>
                          </m:d>
                        </m:e>
                      </m:d>
                    </m:oMath>
                  </m:oMathPara>
                </a14:m>
                <a:endParaRPr lang="en-US" altLang="ja-JP" dirty="0"/>
              </a:p>
              <a:p>
                <a:pPr marL="393192" lvl="1" indent="0">
                  <a:buNone/>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m:rPr>
                              <m:sty m:val="p"/>
                            </m:rPr>
                            <a:rPr lang="en-US" altLang="ja-JP" i="1">
                              <a:latin typeface="Cambria Math" panose="02040503050406030204" pitchFamily="18" charset="0"/>
                            </a:rPr>
                            <m:t>θ</m:t>
                          </m:r>
                        </m:e>
                        <m:sub>
                          <m:r>
                            <a:rPr lang="en-US" altLang="ja-JP" b="0" i="1" smtClean="0">
                              <a:latin typeface="Cambria Math" panose="02040503050406030204" pitchFamily="18" charset="0"/>
                            </a:rPr>
                            <m:t>𝑟</m:t>
                          </m:r>
                        </m:sub>
                        <m:sup>
                          <m:r>
                            <a:rPr lang="en-US" altLang="ja-JP" b="0" i="1" smtClean="0">
                              <a:latin typeface="Cambria Math" panose="02040503050406030204" pitchFamily="18" charset="0"/>
                            </a:rPr>
                            <m:t>𝑘</m:t>
                          </m:r>
                        </m:sup>
                      </m:sSubSup>
                      <m:r>
                        <a:rPr lang="en-US" altLang="ja-JP" i="1">
                          <a:latin typeface="Cambria Math" panose="02040503050406030204" pitchFamily="18" charset="0"/>
                        </a:rPr>
                        <m:t> ~ </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𝐺</m:t>
                          </m:r>
                        </m:e>
                        <m:sub>
                          <m:r>
                            <a:rPr lang="en-US" altLang="ja-JP" b="0" i="1" smtClean="0">
                              <a:latin typeface="Cambria Math" panose="02040503050406030204" pitchFamily="18" charset="0"/>
                            </a:rPr>
                            <m:t>𝑟</m:t>
                          </m:r>
                        </m:sub>
                      </m:sSub>
                      <m:d>
                        <m:dPr>
                          <m:ctrlPr>
                            <a:rPr lang="en-US" altLang="ja-JP" b="0" i="1" smtClean="0">
                              <a:latin typeface="Cambria Math" panose="02040503050406030204" pitchFamily="18" charset="0"/>
                            </a:rPr>
                          </m:ctrlPr>
                        </m:dPr>
                        <m:e>
                          <m:r>
                            <m:rPr>
                              <m:sty m:val="p"/>
                            </m:rPr>
                            <a:rPr lang="en-US" altLang="ja-JP" i="1">
                              <a:latin typeface="Cambria Math" panose="02040503050406030204" pitchFamily="18" charset="0"/>
                            </a:rPr>
                            <m:t>θ</m:t>
                          </m:r>
                        </m:e>
                      </m:d>
                    </m:oMath>
                  </m:oMathPara>
                </a14:m>
                <a:endParaRPr kumimoji="1" lang="en-US" altLang="ja-JP" dirty="0"/>
              </a:p>
              <a:p>
                <a:pPr lvl="1"/>
                <a:endParaRPr kumimoji="1" lang="ja-JP" altLang="en-US" dirty="0"/>
              </a:p>
            </p:txBody>
          </p:sp>
        </mc:Choice>
        <mc:Fallback>
          <p:sp>
            <p:nvSpPr>
              <p:cNvPr id="2" name="コンテンツ プレースホルダー 1"/>
              <p:cNvSpPr>
                <a:spLocks noGrp="1" noRot="1" noChangeAspect="1" noMove="1" noResize="1" noEditPoints="1" noAdjustHandles="1" noChangeArrowheads="1" noChangeShapeType="1" noTextEdit="1"/>
              </p:cNvSpPr>
              <p:nvPr>
                <p:ph idx="1"/>
              </p:nvPr>
            </p:nvSpPr>
            <p:spPr>
              <a:blipFill>
                <a:blip r:embed="rId2"/>
                <a:stretch>
                  <a:fillRect t="-936"/>
                </a:stretch>
              </a:blipFill>
            </p:spPr>
            <p:txBody>
              <a:bodyPr/>
              <a:lstStyle/>
              <a:p>
                <a:r>
                  <a:rPr lang="ja-JP" altLang="en-US">
                    <a:noFill/>
                  </a:rPr>
                  <a:t> </a:t>
                </a:r>
              </a:p>
            </p:txBody>
          </p:sp>
        </mc:Fallback>
      </mc:AlternateContent>
      <p:sp>
        <p:nvSpPr>
          <p:cNvPr id="3" name="タイトル 2"/>
          <p:cNvSpPr>
            <a:spLocks noGrp="1"/>
          </p:cNvSpPr>
          <p:nvPr>
            <p:ph type="title"/>
          </p:nvPr>
        </p:nvSpPr>
        <p:spPr/>
        <p:txBody>
          <a:bodyPr/>
          <a:lstStyle/>
          <a:p>
            <a:r>
              <a:rPr kumimoji="1" lang="en-US" altLang="ja-JP" dirty="0" err="1"/>
              <a:t>sHDP</a:t>
            </a:r>
            <a:r>
              <a:rPr kumimoji="1" lang="en-US" altLang="ja-JP" dirty="0"/>
              <a:t>-HMM</a:t>
            </a:r>
            <a:endParaRPr kumimoji="1" lang="ja-JP" altLang="en-US" dirty="0"/>
          </a:p>
        </p:txBody>
      </p:sp>
    </p:spTree>
    <p:extLst>
      <p:ext uri="{BB962C8B-B14F-4D97-AF65-F5344CB8AC3E}">
        <p14:creationId xmlns:p14="http://schemas.microsoft.com/office/powerpoint/2010/main" val="157371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en-US" altLang="ja-JP" dirty="0"/>
              <a:t>HDP(CRF) </a:t>
            </a:r>
            <a:r>
              <a:rPr kumimoji="1" lang="ja-JP" altLang="en-US" dirty="0"/>
              <a:t>の実験</a:t>
            </a:r>
            <a:endParaRPr kumimoji="1" lang="en-US" altLang="ja-JP" dirty="0"/>
          </a:p>
          <a:p>
            <a:r>
              <a:rPr lang="en-US" altLang="ja-JP" dirty="0"/>
              <a:t>(</a:t>
            </a:r>
            <a:r>
              <a:rPr lang="ja-JP" altLang="en-US" dirty="0"/>
              <a:t>キャプチャのせる</a:t>
            </a:r>
            <a:r>
              <a:rPr lang="en-US" altLang="ja-JP" dirty="0"/>
              <a:t>)</a:t>
            </a:r>
            <a:endParaRPr kumimoji="1" lang="ja-JP" altLang="en-US" dirty="0"/>
          </a:p>
        </p:txBody>
      </p:sp>
      <p:sp>
        <p:nvSpPr>
          <p:cNvPr id="3" name="タイトル 2"/>
          <p:cNvSpPr>
            <a:spLocks noGrp="1"/>
          </p:cNvSpPr>
          <p:nvPr>
            <p:ph type="title"/>
          </p:nvPr>
        </p:nvSpPr>
        <p:spPr/>
        <p:txBody>
          <a:bodyPr/>
          <a:lstStyle/>
          <a:p>
            <a:r>
              <a:rPr kumimoji="1" lang="en-US" altLang="ja-JP" dirty="0" err="1"/>
              <a:t>sHDP</a:t>
            </a:r>
            <a:r>
              <a:rPr kumimoji="1" lang="en-US" altLang="ja-JP" dirty="0"/>
              <a:t>-HMM</a:t>
            </a:r>
            <a:endParaRPr kumimoji="1" lang="ja-JP" altLang="en-US" dirty="0"/>
          </a:p>
        </p:txBody>
      </p:sp>
    </p:spTree>
    <p:extLst>
      <p:ext uri="{BB962C8B-B14F-4D97-AF65-F5344CB8AC3E}">
        <p14:creationId xmlns:p14="http://schemas.microsoft.com/office/powerpoint/2010/main" val="82851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lnSpcReduction="10000"/>
          </a:bodyPr>
          <a:lstStyle/>
          <a:p>
            <a:r>
              <a:rPr lang="en-US" altLang="ja-JP" dirty="0"/>
              <a:t>S</a:t>
            </a:r>
            <a:r>
              <a:rPr kumimoji="1" lang="en-US" altLang="ja-JP" dirty="0"/>
              <a:t>ummarize</a:t>
            </a:r>
          </a:p>
          <a:p>
            <a:pPr lvl="1"/>
            <a:r>
              <a:rPr lang="ja-JP" altLang="en-US" dirty="0"/>
              <a:t>連続動作の分節化によって重要な途中状態を取得したい</a:t>
            </a:r>
            <a:endParaRPr lang="en-US" altLang="ja-JP" dirty="0"/>
          </a:p>
          <a:p>
            <a:pPr lvl="1"/>
            <a:r>
              <a:rPr lang="ja-JP" altLang="en-US" dirty="0"/>
              <a:t>データの取得と平滑化を行った</a:t>
            </a:r>
            <a:endParaRPr lang="en-US" altLang="ja-JP" dirty="0"/>
          </a:p>
          <a:p>
            <a:pPr lvl="1"/>
            <a:r>
              <a:rPr lang="ja-JP" altLang="en-US" dirty="0"/>
              <a:t>階層ディリクレ過程のサンプルコードを作成し，動作を確認した</a:t>
            </a:r>
            <a:endParaRPr lang="en-US" altLang="ja-JP" dirty="0"/>
          </a:p>
          <a:p>
            <a:endParaRPr lang="en-US" altLang="ja-JP" dirty="0"/>
          </a:p>
          <a:p>
            <a:r>
              <a:rPr lang="en-US" altLang="ja-JP" dirty="0"/>
              <a:t>What to do next</a:t>
            </a:r>
          </a:p>
          <a:p>
            <a:pPr lvl="1"/>
            <a:r>
              <a:rPr kumimoji="1" lang="en-US" altLang="ja-JP" dirty="0" err="1"/>
              <a:t>sHDP</a:t>
            </a:r>
            <a:r>
              <a:rPr kumimoji="1" lang="en-US" altLang="ja-JP" dirty="0"/>
              <a:t>-HMM</a:t>
            </a:r>
          </a:p>
          <a:p>
            <a:pPr lvl="2"/>
            <a:r>
              <a:rPr kumimoji="1" lang="en-US" altLang="ja-JP" dirty="0"/>
              <a:t>HDP </a:t>
            </a:r>
            <a:r>
              <a:rPr lang="ja-JP" altLang="en-US" dirty="0"/>
              <a:t>の学習を試す</a:t>
            </a:r>
            <a:endParaRPr lang="en-US" altLang="ja-JP" dirty="0"/>
          </a:p>
          <a:p>
            <a:pPr lvl="2"/>
            <a:r>
              <a:rPr kumimoji="1" lang="en-US" altLang="ja-JP" dirty="0"/>
              <a:t>HDP </a:t>
            </a:r>
            <a:r>
              <a:rPr kumimoji="1" lang="ja-JP" altLang="en-US" dirty="0"/>
              <a:t>を </a:t>
            </a:r>
            <a:r>
              <a:rPr kumimoji="1" lang="en-US" altLang="ja-JP" dirty="0"/>
              <a:t>HMM </a:t>
            </a:r>
            <a:r>
              <a:rPr kumimoji="1" lang="ja-JP" altLang="en-US" dirty="0"/>
              <a:t>に適用する</a:t>
            </a:r>
            <a:endParaRPr kumimoji="1" lang="en-US" altLang="ja-JP" dirty="0"/>
          </a:p>
          <a:p>
            <a:pPr lvl="2"/>
            <a:r>
              <a:rPr kumimoji="1" lang="ja-JP" altLang="en-US" dirty="0"/>
              <a:t>動作情報を記号列化する</a:t>
            </a:r>
            <a:endParaRPr kumimoji="1" lang="en-US" altLang="ja-JP" dirty="0"/>
          </a:p>
          <a:p>
            <a:pPr lvl="1"/>
            <a:endParaRPr lang="en-US" altLang="ja-JP" dirty="0"/>
          </a:p>
          <a:p>
            <a:pPr lvl="1"/>
            <a:r>
              <a:rPr kumimoji="1" lang="en-US" altLang="ja-JP" dirty="0"/>
              <a:t>NPYLM</a:t>
            </a:r>
          </a:p>
          <a:p>
            <a:pPr lvl="1"/>
            <a:r>
              <a:rPr kumimoji="1" lang="ja-JP" altLang="en-US" dirty="0"/>
              <a:t>途中状態のマッチング</a:t>
            </a:r>
          </a:p>
        </p:txBody>
      </p:sp>
      <p:sp>
        <p:nvSpPr>
          <p:cNvPr id="6" name="タイトル 5"/>
          <p:cNvSpPr>
            <a:spLocks noGrp="1"/>
          </p:cNvSpPr>
          <p:nvPr>
            <p:ph type="title"/>
          </p:nvPr>
        </p:nvSpPr>
        <p:spPr/>
        <p:txBody>
          <a:bodyPr/>
          <a:lstStyle/>
          <a:p>
            <a:r>
              <a:rPr lang="en-US" altLang="ja-JP" dirty="0"/>
              <a:t>Conclusion and what to do next</a:t>
            </a:r>
            <a:endParaRPr lang="ja-JP" altLang="en-US" dirty="0"/>
          </a:p>
        </p:txBody>
      </p:sp>
    </p:spTree>
    <p:extLst>
      <p:ext uri="{BB962C8B-B14F-4D97-AF65-F5344CB8AC3E}">
        <p14:creationId xmlns:p14="http://schemas.microsoft.com/office/powerpoint/2010/main" val="518154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en-US" altLang="ja-JP" dirty="0"/>
              <a:t>It is expected to realize a </a:t>
            </a:r>
            <a:r>
              <a:rPr lang="en-US" altLang="ja-JP" dirty="0">
                <a:solidFill>
                  <a:srgbClr val="FF0000"/>
                </a:solidFill>
              </a:rPr>
              <a:t>general-purpose robot </a:t>
            </a:r>
            <a:r>
              <a:rPr lang="en-US" altLang="ja-JP" dirty="0"/>
              <a:t>which are able to do task in the human living environment.</a:t>
            </a:r>
          </a:p>
          <a:p>
            <a:r>
              <a:rPr lang="en-US" altLang="ja-JP" dirty="0"/>
              <a:t>General-purpose robots need </a:t>
            </a:r>
            <a:r>
              <a:rPr lang="en-US" altLang="ja-JP" dirty="0">
                <a:solidFill>
                  <a:srgbClr val="FF0000"/>
                </a:solidFill>
              </a:rPr>
              <a:t>the ability to learn the behavior from the interaction</a:t>
            </a:r>
            <a:r>
              <a:rPr lang="en-US" altLang="ja-JP" dirty="0"/>
              <a:t> with humans.</a:t>
            </a:r>
          </a:p>
          <a:p>
            <a:pPr marL="109728" indent="0">
              <a:buNone/>
            </a:pPr>
            <a:r>
              <a:rPr lang="en-US" altLang="ja-JP" dirty="0"/>
              <a:t>	</a:t>
            </a:r>
            <a:r>
              <a:rPr lang="ja-JP" altLang="en-US" dirty="0"/>
              <a:t>→</a:t>
            </a:r>
            <a:r>
              <a:rPr lang="en-US" altLang="ja-JP" dirty="0"/>
              <a:t>It is </a:t>
            </a:r>
            <a:r>
              <a:rPr lang="en-US" altLang="ja-JP" dirty="0">
                <a:solidFill>
                  <a:srgbClr val="FF0000"/>
                </a:solidFill>
              </a:rPr>
              <a:t>NOT</a:t>
            </a:r>
            <a:r>
              <a:rPr lang="en-US" altLang="ja-JP" dirty="0"/>
              <a:t> </a:t>
            </a:r>
            <a:r>
              <a:rPr lang="en-US" altLang="ja-JP" b="1" dirty="0"/>
              <a:t>just</a:t>
            </a:r>
            <a:r>
              <a:rPr lang="en-US" altLang="ja-JP" dirty="0"/>
              <a:t> “imitation”.</a:t>
            </a:r>
            <a:endParaRPr kumimoji="1" lang="en-US" altLang="ja-JP" dirty="0"/>
          </a:p>
          <a:p>
            <a:r>
              <a:rPr lang="en-US" altLang="ja-JP" dirty="0"/>
              <a:t>The ability to learn the human intentions from the human motions is necessary.</a:t>
            </a:r>
          </a:p>
          <a:p>
            <a:r>
              <a:rPr lang="en-US" altLang="ja-JP" dirty="0"/>
              <a:t>It enables robots to </a:t>
            </a:r>
            <a:r>
              <a:rPr lang="en-US" altLang="ja-JP" dirty="0">
                <a:solidFill>
                  <a:srgbClr val="FF0000"/>
                </a:solidFill>
              </a:rPr>
              <a:t>predict the task goal</a:t>
            </a:r>
            <a:r>
              <a:rPr lang="en-US" altLang="ja-JP" dirty="0"/>
              <a:t>.</a:t>
            </a:r>
            <a:endParaRPr kumimoji="1" lang="ja-JP" altLang="en-US" dirty="0"/>
          </a:p>
        </p:txBody>
      </p:sp>
      <p:sp>
        <p:nvSpPr>
          <p:cNvPr id="3" name="タイトル 2"/>
          <p:cNvSpPr>
            <a:spLocks noGrp="1"/>
          </p:cNvSpPr>
          <p:nvPr>
            <p:ph type="title"/>
          </p:nvPr>
        </p:nvSpPr>
        <p:spPr/>
        <p:txBody>
          <a:bodyPr/>
          <a:lstStyle/>
          <a:p>
            <a:r>
              <a:rPr kumimoji="1" lang="en-US" altLang="ja-JP" dirty="0"/>
              <a:t>Background</a:t>
            </a:r>
            <a:endParaRPr kumimoji="1" lang="ja-JP" altLang="en-US" dirty="0"/>
          </a:p>
        </p:txBody>
      </p:sp>
    </p:spTree>
    <p:extLst>
      <p:ext uri="{BB962C8B-B14F-4D97-AF65-F5344CB8AC3E}">
        <p14:creationId xmlns:p14="http://schemas.microsoft.com/office/powerpoint/2010/main" val="6134484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endParaRPr kumimoji="1" lang="ja-JP" altLang="en-US"/>
          </a:p>
        </p:txBody>
      </p:sp>
      <p:sp>
        <p:nvSpPr>
          <p:cNvPr id="3" name="タイトル 2"/>
          <p:cNvSpPr>
            <a:spLocks noGrp="1"/>
          </p:cNvSpPr>
          <p:nvPr>
            <p:ph type="title"/>
          </p:nvPr>
        </p:nvSpPr>
        <p:spPr/>
        <p:txBody>
          <a:bodyPr>
            <a:normAutofit/>
          </a:bodyPr>
          <a:lstStyle/>
          <a:p>
            <a:r>
              <a:rPr kumimoji="1" lang="en-US" altLang="ja-JP" dirty="0"/>
              <a:t>References</a:t>
            </a:r>
            <a:endParaRPr kumimoji="1" lang="ja-JP" altLang="en-US" dirty="0"/>
          </a:p>
        </p:txBody>
      </p:sp>
    </p:spTree>
    <p:extLst>
      <p:ext uri="{BB962C8B-B14F-4D97-AF65-F5344CB8AC3E}">
        <p14:creationId xmlns:p14="http://schemas.microsoft.com/office/powerpoint/2010/main" val="30938292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endParaRPr kumimoji="1" lang="ja-JP" altLang="en-US"/>
          </a:p>
        </p:txBody>
      </p:sp>
      <p:sp>
        <p:nvSpPr>
          <p:cNvPr id="3" name="タイトル 2"/>
          <p:cNvSpPr>
            <a:spLocks noGrp="1"/>
          </p:cNvSpPr>
          <p:nvPr>
            <p:ph type="title"/>
          </p:nvPr>
        </p:nvSpPr>
        <p:spPr/>
        <p:txBody>
          <a:bodyPr>
            <a:normAutofit/>
          </a:bodyPr>
          <a:lstStyle/>
          <a:p>
            <a:r>
              <a:rPr kumimoji="1" lang="en-US" altLang="ja-JP" dirty="0"/>
              <a:t>Appendix</a:t>
            </a:r>
            <a:endParaRPr kumimoji="1" lang="ja-JP" altLang="en-US" dirty="0"/>
          </a:p>
        </p:txBody>
      </p:sp>
    </p:spTree>
    <p:extLst>
      <p:ext uri="{BB962C8B-B14F-4D97-AF65-F5344CB8AC3E}">
        <p14:creationId xmlns:p14="http://schemas.microsoft.com/office/powerpoint/2010/main" val="3140797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a:t>マイクロソフトもキネクトの平滑化について言及</a:t>
            </a:r>
            <a:endParaRPr kumimoji="1" lang="en-US" altLang="ja-JP" dirty="0"/>
          </a:p>
          <a:p>
            <a:pPr lvl="1"/>
            <a:r>
              <a:rPr lang="ja-JP" altLang="en-US" dirty="0"/>
              <a:t>「精度」と「正確度」のトレードオフ</a:t>
            </a:r>
            <a:endParaRPr lang="en-US" altLang="ja-JP" dirty="0"/>
          </a:p>
          <a:p>
            <a:pPr lvl="1"/>
            <a:r>
              <a:rPr kumimoji="1" lang="ja-JP" altLang="en-US" dirty="0"/>
              <a:t>フィルタは複数適用可能</a:t>
            </a:r>
            <a:endParaRPr kumimoji="1" lang="en-US" altLang="ja-JP" dirty="0"/>
          </a:p>
          <a:p>
            <a:pPr marL="393192" lvl="1" indent="0">
              <a:buNone/>
            </a:pPr>
            <a:r>
              <a:rPr lang="en-US" altLang="ja-JP" dirty="0"/>
              <a:t>	</a:t>
            </a:r>
            <a:r>
              <a:rPr lang="ja-JP" altLang="en-US" dirty="0"/>
              <a:t>↓</a:t>
            </a:r>
            <a:endParaRPr lang="en-US" altLang="ja-JP" dirty="0"/>
          </a:p>
          <a:p>
            <a:pPr lvl="1"/>
            <a:r>
              <a:rPr kumimoji="1" lang="ja-JP" altLang="en-US" dirty="0"/>
              <a:t>今回のデータは</a:t>
            </a:r>
            <a:endParaRPr kumimoji="1" lang="en-US" altLang="ja-JP" dirty="0"/>
          </a:p>
          <a:p>
            <a:pPr lvl="1"/>
            <a:r>
              <a:rPr lang="ja-JP" altLang="en-US" dirty="0"/>
              <a:t>「焦点」よりも「軌跡」</a:t>
            </a:r>
            <a:endParaRPr lang="en-US" altLang="ja-JP" dirty="0"/>
          </a:p>
          <a:p>
            <a:pPr marL="393192" lvl="1" indent="0">
              <a:buNone/>
            </a:pPr>
            <a:endParaRPr kumimoji="1" lang="ja-JP" altLang="en-US" dirty="0"/>
          </a:p>
        </p:txBody>
      </p:sp>
      <p:sp>
        <p:nvSpPr>
          <p:cNvPr id="3" name="タイトル 2"/>
          <p:cNvSpPr>
            <a:spLocks noGrp="1"/>
          </p:cNvSpPr>
          <p:nvPr>
            <p:ph type="title"/>
          </p:nvPr>
        </p:nvSpPr>
        <p:spPr/>
        <p:txBody>
          <a:bodyPr/>
          <a:lstStyle/>
          <a:p>
            <a:r>
              <a:rPr kumimoji="1" lang="ja-JP" altLang="en-US" dirty="0"/>
              <a:t>時系列データの平滑化</a:t>
            </a: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3968" y="2276872"/>
            <a:ext cx="4739794" cy="2383347"/>
          </a:xfrm>
          <a:prstGeom prst="rect">
            <a:avLst/>
          </a:prstGeom>
        </p:spPr>
      </p:pic>
      <p:sp>
        <p:nvSpPr>
          <p:cNvPr id="5" name="テキスト ボックス 4"/>
          <p:cNvSpPr txBox="1"/>
          <p:nvPr/>
        </p:nvSpPr>
        <p:spPr>
          <a:xfrm>
            <a:off x="4211960" y="4607607"/>
            <a:ext cx="4896544" cy="584775"/>
          </a:xfrm>
          <a:prstGeom prst="rect">
            <a:avLst/>
          </a:prstGeom>
          <a:noFill/>
        </p:spPr>
        <p:txBody>
          <a:bodyPr wrap="square" rtlCol="0">
            <a:spAutoFit/>
          </a:bodyPr>
          <a:lstStyle/>
          <a:p>
            <a:pPr lvl="0"/>
            <a:r>
              <a:rPr lang="ja-JP" altLang="ja-JP" sz="1600" dirty="0">
                <a:latin typeface="Arial Unicode MS"/>
              </a:rPr>
              <a:t>Skeletal Joint Smoothing White Paper</a:t>
            </a:r>
            <a:r>
              <a:rPr lang="ja-JP" altLang="ja-JP" sz="700" dirty="0"/>
              <a:t> </a:t>
            </a:r>
            <a:endParaRPr kumimoji="1" lang="en-US" altLang="ja-JP" sz="1600" dirty="0"/>
          </a:p>
          <a:p>
            <a:r>
              <a:rPr kumimoji="1" lang="en-US" altLang="ja-JP" sz="1600" dirty="0"/>
              <a:t>https://msdn.microsoft.com/ja-jp/library/jj131429.aspx</a:t>
            </a:r>
            <a:endParaRPr kumimoji="1" lang="ja-JP" altLang="en-US" sz="1600" dirty="0"/>
          </a:p>
        </p:txBody>
      </p:sp>
    </p:spTree>
    <p:extLst>
      <p:ext uri="{BB962C8B-B14F-4D97-AF65-F5344CB8AC3E}">
        <p14:creationId xmlns:p14="http://schemas.microsoft.com/office/powerpoint/2010/main" val="110960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endParaRPr kumimoji="1" lang="ja-JP" altLang="en-US"/>
          </a:p>
        </p:txBody>
      </p:sp>
      <p:sp>
        <p:nvSpPr>
          <p:cNvPr id="3" name="タイトル 2"/>
          <p:cNvSpPr>
            <a:spLocks noGrp="1"/>
          </p:cNvSpPr>
          <p:nvPr>
            <p:ph type="title"/>
          </p:nvPr>
        </p:nvSpPr>
        <p:spPr/>
        <p:txBody>
          <a:bodyPr/>
          <a:lstStyle/>
          <a:p>
            <a:r>
              <a:rPr kumimoji="1" lang="ja-JP" altLang="en-US" dirty="0"/>
              <a:t>ディリクレ過程の </a:t>
            </a:r>
            <a:r>
              <a:rPr kumimoji="1" lang="en-US" altLang="ja-JP" dirty="0"/>
              <a:t>atom</a:t>
            </a:r>
            <a:endParaRPr kumimoji="1" lang="ja-JP" altLang="en-US" dirty="0"/>
          </a:p>
        </p:txBody>
      </p:sp>
    </p:spTree>
    <p:extLst>
      <p:ext uri="{BB962C8B-B14F-4D97-AF65-F5344CB8AC3E}">
        <p14:creationId xmlns:p14="http://schemas.microsoft.com/office/powerpoint/2010/main" val="2793633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en-US" altLang="ja-JP" dirty="0"/>
              <a:t>Ex) The task “Take the cup.”</a:t>
            </a:r>
          </a:p>
          <a:p>
            <a:endParaRPr lang="en-US" altLang="ja-JP" dirty="0"/>
          </a:p>
        </p:txBody>
      </p:sp>
      <p:sp>
        <p:nvSpPr>
          <p:cNvPr id="3" name="タイトル 2"/>
          <p:cNvSpPr>
            <a:spLocks noGrp="1"/>
          </p:cNvSpPr>
          <p:nvPr>
            <p:ph type="title"/>
          </p:nvPr>
        </p:nvSpPr>
        <p:spPr/>
        <p:txBody>
          <a:bodyPr/>
          <a:lstStyle/>
          <a:p>
            <a:r>
              <a:rPr kumimoji="1" lang="en-US" altLang="ja-JP" dirty="0"/>
              <a:t>Background</a:t>
            </a:r>
            <a:endParaRPr kumimoji="1" lang="ja-JP" altLang="en-US" dirty="0"/>
          </a:p>
        </p:txBody>
      </p:sp>
      <p:pic>
        <p:nvPicPr>
          <p:cNvPr id="1026" name="Picture 2" descr="C:\Users\tetsuya\AppData\Local\Microsoft\Windows\INetCache\IE\9PQUV042\man-146843_64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5856" y="3886923"/>
            <a:ext cx="642095" cy="1284189"/>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p:cNvSpPr/>
          <p:nvPr/>
        </p:nvSpPr>
        <p:spPr>
          <a:xfrm>
            <a:off x="185352" y="2348880"/>
            <a:ext cx="4104456" cy="3396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7" name="Picture 3" descr="C:\Users\tetsuya\AppData\Local\Microsoft\Windows\INetCache\IE\9PQUV042\sgi01a201409121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4609728"/>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tetsuya\AppData\Local\Microsoft\Windows\INetCache\IE\2BC5JMJI\sgi01a201310150600[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5994" y="2940664"/>
            <a:ext cx="463488" cy="46348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tetsuya\AppData\Local\Microsoft\Windows\INetCache\IE\9LV0U1RZ\arrow-curved-blue[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3385861" flipH="1">
            <a:off x="1703326" y="3855218"/>
            <a:ext cx="1098792" cy="552143"/>
          </a:xfrm>
          <a:prstGeom prst="rect">
            <a:avLst/>
          </a:prstGeom>
          <a:noFill/>
          <a:extLst>
            <a:ext uri="{909E8E84-426E-40DD-AFC4-6F175D3DCCD1}">
              <a14:hiddenFill xmlns:a14="http://schemas.microsoft.com/office/drawing/2010/main">
                <a:solidFill>
                  <a:srgbClr val="FFFFFF"/>
                </a:solidFill>
              </a14:hiddenFill>
            </a:ext>
          </a:extLst>
        </p:spPr>
      </p:pic>
      <p:sp>
        <p:nvSpPr>
          <p:cNvPr id="5" name="PubOvalCallout"/>
          <p:cNvSpPr>
            <a:spLocks noEditPoints="1" noChangeArrowheads="1"/>
          </p:cNvSpPr>
          <p:nvPr/>
        </p:nvSpPr>
        <p:spPr bwMode="auto">
          <a:xfrm>
            <a:off x="2552428" y="2687147"/>
            <a:ext cx="1363215" cy="1213415"/>
          </a:xfrm>
          <a:custGeom>
            <a:avLst/>
            <a:gdLst>
              <a:gd name="G0" fmla="+- 0 0 0"/>
              <a:gd name="G1" fmla="+- 10766 0 0"/>
              <a:gd name="T0" fmla="*/ 10800 w 21600"/>
              <a:gd name="T1" fmla="*/ 0 h 21600"/>
              <a:gd name="T2" fmla="*/ 0 w 21600"/>
              <a:gd name="T3" fmla="*/ 8105 h 21600"/>
              <a:gd name="T4" fmla="*/ 10766 w 21600"/>
              <a:gd name="T5" fmla="*/ 21600 h 21600"/>
              <a:gd name="T6" fmla="*/ 10800 w 21600"/>
              <a:gd name="T7" fmla="*/ 16210 h 21600"/>
              <a:gd name="T8" fmla="*/ 21600 w 21600"/>
              <a:gd name="T9" fmla="*/ 8105 h 21600"/>
              <a:gd name="T10" fmla="*/ 17694720 60000 65536"/>
              <a:gd name="T11" fmla="*/ 11796480 60000 65536"/>
              <a:gd name="T12" fmla="*/ 5898240 60000 65536"/>
              <a:gd name="T13" fmla="*/ 5898240 60000 65536"/>
              <a:gd name="T14" fmla="*/ 0 60000 65536"/>
              <a:gd name="T15" fmla="*/ 3163 w 21600"/>
              <a:gd name="T16" fmla="*/ 2374 h 21600"/>
              <a:gd name="T17" fmla="*/ 18437 w 21600"/>
              <a:gd name="T18" fmla="*/ 13836 h 21600"/>
            </a:gdLst>
            <a:ahLst/>
            <a:cxnLst>
              <a:cxn ang="T10">
                <a:pos x="T0" y="T1"/>
              </a:cxn>
              <a:cxn ang="T11">
                <a:pos x="T2" y="T3"/>
              </a:cxn>
              <a:cxn ang="T12">
                <a:pos x="T4" y="T5"/>
              </a:cxn>
              <a:cxn ang="T13">
                <a:pos x="T6" y="T7"/>
              </a:cxn>
              <a:cxn ang="T14">
                <a:pos x="T8" y="T9"/>
              </a:cxn>
            </a:cxnLst>
            <a:rect l="T15" t="T16" r="T17" b="T18"/>
            <a:pathLst>
              <a:path w="21600" h="21600">
                <a:moveTo>
                  <a:pt x="10766" y="21600"/>
                </a:moveTo>
                <a:lnTo>
                  <a:pt x="9590" y="16158"/>
                </a:lnTo>
                <a:cubicBezTo>
                  <a:pt x="9991" y="16192"/>
                  <a:pt x="10395" y="16210"/>
                  <a:pt x="10800" y="16210"/>
                </a:cubicBezTo>
                <a:cubicBezTo>
                  <a:pt x="16764" y="16210"/>
                  <a:pt x="21600" y="12581"/>
                  <a:pt x="21600" y="8105"/>
                </a:cubicBezTo>
                <a:cubicBezTo>
                  <a:pt x="21600" y="3628"/>
                  <a:pt x="16764" y="0"/>
                  <a:pt x="10800" y="0"/>
                </a:cubicBezTo>
                <a:cubicBezTo>
                  <a:pt x="4835" y="0"/>
                  <a:pt x="0" y="3628"/>
                  <a:pt x="0" y="8105"/>
                </a:cubicBezTo>
                <a:cubicBezTo>
                  <a:pt x="-1" y="10568"/>
                  <a:pt x="1493" y="12898"/>
                  <a:pt x="4057" y="14436"/>
                </a:cubicBez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ja-JP" altLang="en-US" dirty="0"/>
          </a:p>
        </p:txBody>
      </p:sp>
      <p:sp>
        <p:nvSpPr>
          <p:cNvPr id="6" name="テキスト ボックス 5"/>
          <p:cNvSpPr txBox="1"/>
          <p:nvPr/>
        </p:nvSpPr>
        <p:spPr>
          <a:xfrm>
            <a:off x="2765982" y="2849242"/>
            <a:ext cx="1013929" cy="646331"/>
          </a:xfrm>
          <a:prstGeom prst="rect">
            <a:avLst/>
          </a:prstGeom>
          <a:noFill/>
        </p:spPr>
        <p:txBody>
          <a:bodyPr wrap="square" rtlCol="0">
            <a:spAutoFit/>
          </a:bodyPr>
          <a:lstStyle/>
          <a:p>
            <a:r>
              <a:rPr kumimoji="1" lang="en-US" altLang="ja-JP" dirty="0"/>
              <a:t>Take the cup.</a:t>
            </a:r>
            <a:endParaRPr kumimoji="1" lang="ja-JP" altLang="en-US" dirty="0"/>
          </a:p>
        </p:txBody>
      </p:sp>
      <p:pic>
        <p:nvPicPr>
          <p:cNvPr id="14" name="Picture 2" descr="C:\Users\tetsuya\AppData\Local\Microsoft\Windows\INetCache\IE\9PQUV042\man-146843_64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08022" y="4168288"/>
            <a:ext cx="642095" cy="1284189"/>
          </a:xfrm>
          <a:prstGeom prst="rect">
            <a:avLst/>
          </a:prstGeom>
          <a:noFill/>
          <a:extLst>
            <a:ext uri="{909E8E84-426E-40DD-AFC4-6F175D3DCCD1}">
              <a14:hiddenFill xmlns:a14="http://schemas.microsoft.com/office/drawing/2010/main">
                <a:solidFill>
                  <a:srgbClr val="FFFFFF"/>
                </a:solidFill>
              </a14:hiddenFill>
            </a:ext>
          </a:extLst>
        </p:spPr>
      </p:pic>
      <p:sp>
        <p:nvSpPr>
          <p:cNvPr id="15" name="正方形/長方形 14"/>
          <p:cNvSpPr/>
          <p:nvPr/>
        </p:nvSpPr>
        <p:spPr>
          <a:xfrm>
            <a:off x="4572000" y="2335185"/>
            <a:ext cx="4104456" cy="3396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6" name="Picture 3" descr="C:\Users\tetsuya\AppData\Local\Microsoft\Windows\INetCache\IE\9PQUV042\sgi01a201409121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4768" y="2825802"/>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5" descr="C:\Users\tetsuya\AppData\Local\Microsoft\Windows\INetCache\IE\2BC5JMJI\sgi01a201310150600[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82642" y="2926969"/>
            <a:ext cx="463488" cy="46348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C:\Users\tetsuya\AppData\Local\Microsoft\Windows\INetCache\IE\9LV0U1RZ\arrow-curved-blue[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3385861" flipH="1">
            <a:off x="6089974" y="3841523"/>
            <a:ext cx="1098792" cy="552143"/>
          </a:xfrm>
          <a:prstGeom prst="rect">
            <a:avLst/>
          </a:prstGeom>
          <a:noFill/>
          <a:extLst>
            <a:ext uri="{909E8E84-426E-40DD-AFC4-6F175D3DCCD1}">
              <a14:hiddenFill xmlns:a14="http://schemas.microsoft.com/office/drawing/2010/main">
                <a:solidFill>
                  <a:srgbClr val="FFFFFF"/>
                </a:solidFill>
              </a14:hiddenFill>
            </a:ext>
          </a:extLst>
        </p:spPr>
      </p:pic>
      <p:sp>
        <p:nvSpPr>
          <p:cNvPr id="19" name="PubOvalCallout"/>
          <p:cNvSpPr>
            <a:spLocks noEditPoints="1" noChangeArrowheads="1"/>
          </p:cNvSpPr>
          <p:nvPr/>
        </p:nvSpPr>
        <p:spPr bwMode="auto">
          <a:xfrm>
            <a:off x="4667153" y="2904179"/>
            <a:ext cx="1363215" cy="1213415"/>
          </a:xfrm>
          <a:custGeom>
            <a:avLst/>
            <a:gdLst>
              <a:gd name="G0" fmla="+- 0 0 0"/>
              <a:gd name="G1" fmla="+- 10766 0 0"/>
              <a:gd name="T0" fmla="*/ 10800 w 21600"/>
              <a:gd name="T1" fmla="*/ 0 h 21600"/>
              <a:gd name="T2" fmla="*/ 0 w 21600"/>
              <a:gd name="T3" fmla="*/ 8105 h 21600"/>
              <a:gd name="T4" fmla="*/ 10766 w 21600"/>
              <a:gd name="T5" fmla="*/ 21600 h 21600"/>
              <a:gd name="T6" fmla="*/ 10800 w 21600"/>
              <a:gd name="T7" fmla="*/ 16210 h 21600"/>
              <a:gd name="T8" fmla="*/ 21600 w 21600"/>
              <a:gd name="T9" fmla="*/ 8105 h 21600"/>
              <a:gd name="T10" fmla="*/ 17694720 60000 65536"/>
              <a:gd name="T11" fmla="*/ 11796480 60000 65536"/>
              <a:gd name="T12" fmla="*/ 5898240 60000 65536"/>
              <a:gd name="T13" fmla="*/ 5898240 60000 65536"/>
              <a:gd name="T14" fmla="*/ 0 60000 65536"/>
              <a:gd name="T15" fmla="*/ 3163 w 21600"/>
              <a:gd name="T16" fmla="*/ 2374 h 21600"/>
              <a:gd name="T17" fmla="*/ 18437 w 21600"/>
              <a:gd name="T18" fmla="*/ 13836 h 21600"/>
            </a:gdLst>
            <a:ahLst/>
            <a:cxnLst>
              <a:cxn ang="T10">
                <a:pos x="T0" y="T1"/>
              </a:cxn>
              <a:cxn ang="T11">
                <a:pos x="T2" y="T3"/>
              </a:cxn>
              <a:cxn ang="T12">
                <a:pos x="T4" y="T5"/>
              </a:cxn>
              <a:cxn ang="T13">
                <a:pos x="T6" y="T7"/>
              </a:cxn>
              <a:cxn ang="T14">
                <a:pos x="T8" y="T9"/>
              </a:cxn>
            </a:cxnLst>
            <a:rect l="T15" t="T16" r="T17" b="T18"/>
            <a:pathLst>
              <a:path w="21600" h="21600">
                <a:moveTo>
                  <a:pt x="10766" y="21600"/>
                </a:moveTo>
                <a:lnTo>
                  <a:pt x="9590" y="16158"/>
                </a:lnTo>
                <a:cubicBezTo>
                  <a:pt x="9991" y="16192"/>
                  <a:pt x="10395" y="16210"/>
                  <a:pt x="10800" y="16210"/>
                </a:cubicBezTo>
                <a:cubicBezTo>
                  <a:pt x="16764" y="16210"/>
                  <a:pt x="21600" y="12581"/>
                  <a:pt x="21600" y="8105"/>
                </a:cubicBezTo>
                <a:cubicBezTo>
                  <a:pt x="21600" y="3628"/>
                  <a:pt x="16764" y="0"/>
                  <a:pt x="10800" y="0"/>
                </a:cubicBezTo>
                <a:cubicBezTo>
                  <a:pt x="4835" y="0"/>
                  <a:pt x="0" y="3628"/>
                  <a:pt x="0" y="8105"/>
                </a:cubicBezTo>
                <a:cubicBezTo>
                  <a:pt x="-1" y="10568"/>
                  <a:pt x="1493" y="12898"/>
                  <a:pt x="4057" y="14436"/>
                </a:cubicBez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ja-JP" altLang="en-US" dirty="0"/>
          </a:p>
        </p:txBody>
      </p:sp>
      <p:sp>
        <p:nvSpPr>
          <p:cNvPr id="20" name="テキスト ボックス 19"/>
          <p:cNvSpPr txBox="1"/>
          <p:nvPr/>
        </p:nvSpPr>
        <p:spPr>
          <a:xfrm>
            <a:off x="4880707" y="3066274"/>
            <a:ext cx="965359" cy="646331"/>
          </a:xfrm>
          <a:prstGeom prst="rect">
            <a:avLst/>
          </a:prstGeom>
          <a:noFill/>
        </p:spPr>
        <p:txBody>
          <a:bodyPr wrap="square" rtlCol="0">
            <a:spAutoFit/>
          </a:bodyPr>
          <a:lstStyle/>
          <a:p>
            <a:r>
              <a:rPr kumimoji="1" lang="en-US" altLang="ja-JP" dirty="0"/>
              <a:t>Take the cup.</a:t>
            </a:r>
            <a:endParaRPr kumimoji="1" lang="ja-JP" altLang="en-US" dirty="0"/>
          </a:p>
        </p:txBody>
      </p:sp>
      <p:pic>
        <p:nvPicPr>
          <p:cNvPr id="21" name="Picture 3" descr="C:\Users\tetsuya\AppData\Local\Microsoft\Windows\INetCache\IE\9PQUV042\sgi01a201409121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45507" y="4047046"/>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C:\Users\tetsuya\AppData\Local\Microsoft\Windows\INetCache\IE\2BC5JMJI\sgi01a201310150600[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93381" y="4148213"/>
            <a:ext cx="463488" cy="46348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5" descr="C:\Users\tetsuya\AppData\Local\Microsoft\Windows\INetCache\IE\2BC5JMJI\sgi01a201310150600[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48646" y="4146239"/>
            <a:ext cx="463488" cy="463488"/>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p:nvSpPr>
        <p:spPr>
          <a:xfrm>
            <a:off x="185352" y="1988406"/>
            <a:ext cx="2478094" cy="369332"/>
          </a:xfrm>
          <a:prstGeom prst="rect">
            <a:avLst/>
          </a:prstGeom>
          <a:noFill/>
        </p:spPr>
        <p:txBody>
          <a:bodyPr wrap="square" rtlCol="0">
            <a:spAutoFit/>
          </a:bodyPr>
          <a:lstStyle/>
          <a:p>
            <a:r>
              <a:rPr kumimoji="1" lang="en-US" altLang="ja-JP" dirty="0"/>
              <a:t>Teaching the task</a:t>
            </a:r>
            <a:endParaRPr kumimoji="1" lang="ja-JP" altLang="en-US" dirty="0"/>
          </a:p>
        </p:txBody>
      </p:sp>
      <p:sp>
        <p:nvSpPr>
          <p:cNvPr id="8" name="テキスト ボックス 7"/>
          <p:cNvSpPr txBox="1"/>
          <p:nvPr/>
        </p:nvSpPr>
        <p:spPr>
          <a:xfrm>
            <a:off x="4572000" y="1979548"/>
            <a:ext cx="2736304" cy="369332"/>
          </a:xfrm>
          <a:prstGeom prst="rect">
            <a:avLst/>
          </a:prstGeom>
          <a:noFill/>
        </p:spPr>
        <p:txBody>
          <a:bodyPr wrap="square" rtlCol="0">
            <a:spAutoFit/>
          </a:bodyPr>
          <a:lstStyle/>
          <a:p>
            <a:r>
              <a:rPr kumimoji="1" lang="en-US" altLang="ja-JP" dirty="0"/>
              <a:t>Just imitation</a:t>
            </a:r>
            <a:endParaRPr kumimoji="1" lang="ja-JP" altLang="en-US" dirty="0"/>
          </a:p>
        </p:txBody>
      </p:sp>
      <p:sp>
        <p:nvSpPr>
          <p:cNvPr id="9" name="正方形/長方形 8"/>
          <p:cNvSpPr/>
          <p:nvPr/>
        </p:nvSpPr>
        <p:spPr>
          <a:xfrm>
            <a:off x="1475656" y="2825802"/>
            <a:ext cx="936104" cy="66977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6195582" y="2553726"/>
            <a:ext cx="1237205" cy="96473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6596685" y="3516948"/>
            <a:ext cx="1143668" cy="48236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093023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3" name="Picture 5" descr="C:\Users\tetsuya\AppData\Local\Microsoft\Windows\INetCache\IE\2BC5JMJI\sgi01a201310150600[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84811" y="3224929"/>
            <a:ext cx="286607" cy="28660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tetsuya\AppData\Local\Microsoft\Windows\INetCache\IE\9LV0U1RZ\cc-library010010368-thum[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2264" y="2021732"/>
            <a:ext cx="1949704" cy="1949704"/>
          </a:xfrm>
          <a:prstGeom prst="rect">
            <a:avLst/>
          </a:prstGeom>
          <a:noFill/>
          <a:extLst>
            <a:ext uri="{909E8E84-426E-40DD-AFC4-6F175D3DCCD1}">
              <a14:hiddenFill xmlns:a14="http://schemas.microsoft.com/office/drawing/2010/main">
                <a:solidFill>
                  <a:srgbClr val="FFFFFF"/>
                </a:solidFill>
              </a14:hiddenFill>
            </a:ext>
          </a:extLst>
        </p:spPr>
      </p:pic>
      <p:sp>
        <p:nvSpPr>
          <p:cNvPr id="2" name="コンテンツ プレースホルダー 1"/>
          <p:cNvSpPr>
            <a:spLocks noGrp="1"/>
          </p:cNvSpPr>
          <p:nvPr>
            <p:ph idx="1"/>
          </p:nvPr>
        </p:nvSpPr>
        <p:spPr/>
        <p:txBody>
          <a:bodyPr/>
          <a:lstStyle/>
          <a:p>
            <a:r>
              <a:rPr kumimoji="1" lang="en-US" altLang="ja-JP" dirty="0"/>
              <a:t>Ex) The task “Take the cup.”</a:t>
            </a:r>
          </a:p>
          <a:p>
            <a:endParaRPr lang="en-US" altLang="ja-JP" dirty="0"/>
          </a:p>
        </p:txBody>
      </p:sp>
      <p:sp>
        <p:nvSpPr>
          <p:cNvPr id="3" name="タイトル 2"/>
          <p:cNvSpPr>
            <a:spLocks noGrp="1"/>
          </p:cNvSpPr>
          <p:nvPr>
            <p:ph type="title"/>
          </p:nvPr>
        </p:nvSpPr>
        <p:spPr/>
        <p:txBody>
          <a:bodyPr/>
          <a:lstStyle/>
          <a:p>
            <a:r>
              <a:rPr kumimoji="1" lang="en-US" altLang="ja-JP" dirty="0"/>
              <a:t>Background</a:t>
            </a:r>
            <a:endParaRPr kumimoji="1" lang="ja-JP" altLang="en-US" dirty="0"/>
          </a:p>
        </p:txBody>
      </p:sp>
      <p:pic>
        <p:nvPicPr>
          <p:cNvPr id="1026" name="Picture 2" descr="C:\Users\tetsuya\AppData\Local\Microsoft\Windows\INetCache\IE\9PQUV042\man-146843_64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17128" y="3096595"/>
            <a:ext cx="397052" cy="794103"/>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p:cNvSpPr/>
          <p:nvPr/>
        </p:nvSpPr>
        <p:spPr>
          <a:xfrm>
            <a:off x="174169" y="2068100"/>
            <a:ext cx="2478094" cy="21001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7" name="Picture 3" descr="C:\Users\tetsuya\AppData\Local\Microsoft\Windows\INetCache\IE\9PQUV042\sgi01a201409121600[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8940" y="3492640"/>
            <a:ext cx="578858" cy="578858"/>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tetsuya\AppData\Local\Microsoft\Windows\INetCache\IE\2BC5JMJI\sgi01a201310150600[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6609" y="2474919"/>
            <a:ext cx="286607" cy="2866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tetsuya\AppData\Local\Microsoft\Windows\INetCache\IE\9LV0U1RZ\arrow-curved-blue[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3385861" flipH="1">
            <a:off x="1073486" y="3054215"/>
            <a:ext cx="679459" cy="34142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C:\Users\tetsuya\AppData\Local\Microsoft\Windows\INetCache\IE\9PQUV042\man-146843_640[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08022" y="4168288"/>
            <a:ext cx="642095" cy="1284189"/>
          </a:xfrm>
          <a:prstGeom prst="rect">
            <a:avLst/>
          </a:prstGeom>
          <a:noFill/>
          <a:extLst>
            <a:ext uri="{909E8E84-426E-40DD-AFC4-6F175D3DCCD1}">
              <a14:hiddenFill xmlns:a14="http://schemas.microsoft.com/office/drawing/2010/main">
                <a:solidFill>
                  <a:srgbClr val="FFFFFF"/>
                </a:solidFill>
              </a14:hiddenFill>
            </a:ext>
          </a:extLst>
        </p:spPr>
      </p:pic>
      <p:sp>
        <p:nvSpPr>
          <p:cNvPr id="15" name="正方形/長方形 14"/>
          <p:cNvSpPr/>
          <p:nvPr/>
        </p:nvSpPr>
        <p:spPr>
          <a:xfrm>
            <a:off x="4572000" y="2335185"/>
            <a:ext cx="4104456" cy="3396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6" name="Picture 3" descr="C:\Users\tetsuya\AppData\Local\Microsoft\Windows\INetCache\IE\9PQUV042\sgi01a201409121600[1].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434768" y="2825802"/>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5" descr="C:\Users\tetsuya\AppData\Local\Microsoft\Windows\INetCache\IE\2BC5JMJI\sgi01a201310150600[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182642" y="2926969"/>
            <a:ext cx="463488" cy="46348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C:\Users\tetsuya\AppData\Local\Microsoft\Windows\INetCache\IE\9LV0U1RZ\arrow-curved-blue[1].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rot="17641809" flipH="1" flipV="1">
            <a:off x="6794573" y="4083354"/>
            <a:ext cx="1027461" cy="516299"/>
          </a:xfrm>
          <a:prstGeom prst="rect">
            <a:avLst/>
          </a:prstGeom>
          <a:noFill/>
          <a:extLst>
            <a:ext uri="{909E8E84-426E-40DD-AFC4-6F175D3DCCD1}">
              <a14:hiddenFill xmlns:a14="http://schemas.microsoft.com/office/drawing/2010/main">
                <a:solidFill>
                  <a:srgbClr val="FFFFFF"/>
                </a:solidFill>
              </a14:hiddenFill>
            </a:ext>
          </a:extLst>
        </p:spPr>
      </p:pic>
      <p:sp>
        <p:nvSpPr>
          <p:cNvPr id="19" name="PubOvalCallout"/>
          <p:cNvSpPr>
            <a:spLocks noEditPoints="1" noChangeArrowheads="1"/>
          </p:cNvSpPr>
          <p:nvPr/>
        </p:nvSpPr>
        <p:spPr bwMode="auto">
          <a:xfrm>
            <a:off x="4667153" y="2904179"/>
            <a:ext cx="1363215" cy="1213415"/>
          </a:xfrm>
          <a:custGeom>
            <a:avLst/>
            <a:gdLst>
              <a:gd name="G0" fmla="+- 0 0 0"/>
              <a:gd name="G1" fmla="+- 10766 0 0"/>
              <a:gd name="T0" fmla="*/ 10800 w 21600"/>
              <a:gd name="T1" fmla="*/ 0 h 21600"/>
              <a:gd name="T2" fmla="*/ 0 w 21600"/>
              <a:gd name="T3" fmla="*/ 8105 h 21600"/>
              <a:gd name="T4" fmla="*/ 10766 w 21600"/>
              <a:gd name="T5" fmla="*/ 21600 h 21600"/>
              <a:gd name="T6" fmla="*/ 10800 w 21600"/>
              <a:gd name="T7" fmla="*/ 16210 h 21600"/>
              <a:gd name="T8" fmla="*/ 21600 w 21600"/>
              <a:gd name="T9" fmla="*/ 8105 h 21600"/>
              <a:gd name="T10" fmla="*/ 17694720 60000 65536"/>
              <a:gd name="T11" fmla="*/ 11796480 60000 65536"/>
              <a:gd name="T12" fmla="*/ 5898240 60000 65536"/>
              <a:gd name="T13" fmla="*/ 5898240 60000 65536"/>
              <a:gd name="T14" fmla="*/ 0 60000 65536"/>
              <a:gd name="T15" fmla="*/ 3163 w 21600"/>
              <a:gd name="T16" fmla="*/ 2374 h 21600"/>
              <a:gd name="T17" fmla="*/ 18437 w 21600"/>
              <a:gd name="T18" fmla="*/ 13836 h 21600"/>
            </a:gdLst>
            <a:ahLst/>
            <a:cxnLst>
              <a:cxn ang="T10">
                <a:pos x="T0" y="T1"/>
              </a:cxn>
              <a:cxn ang="T11">
                <a:pos x="T2" y="T3"/>
              </a:cxn>
              <a:cxn ang="T12">
                <a:pos x="T4" y="T5"/>
              </a:cxn>
              <a:cxn ang="T13">
                <a:pos x="T6" y="T7"/>
              </a:cxn>
              <a:cxn ang="T14">
                <a:pos x="T8" y="T9"/>
              </a:cxn>
            </a:cxnLst>
            <a:rect l="T15" t="T16" r="T17" b="T18"/>
            <a:pathLst>
              <a:path w="21600" h="21600">
                <a:moveTo>
                  <a:pt x="10766" y="21600"/>
                </a:moveTo>
                <a:lnTo>
                  <a:pt x="9590" y="16158"/>
                </a:lnTo>
                <a:cubicBezTo>
                  <a:pt x="9991" y="16192"/>
                  <a:pt x="10395" y="16210"/>
                  <a:pt x="10800" y="16210"/>
                </a:cubicBezTo>
                <a:cubicBezTo>
                  <a:pt x="16764" y="16210"/>
                  <a:pt x="21600" y="12581"/>
                  <a:pt x="21600" y="8105"/>
                </a:cubicBezTo>
                <a:cubicBezTo>
                  <a:pt x="21600" y="3628"/>
                  <a:pt x="16764" y="0"/>
                  <a:pt x="10800" y="0"/>
                </a:cubicBezTo>
                <a:cubicBezTo>
                  <a:pt x="4835" y="0"/>
                  <a:pt x="0" y="3628"/>
                  <a:pt x="0" y="8105"/>
                </a:cubicBezTo>
                <a:cubicBezTo>
                  <a:pt x="-1" y="10568"/>
                  <a:pt x="1493" y="12898"/>
                  <a:pt x="4057" y="14436"/>
                </a:cubicBez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ja-JP" altLang="en-US" dirty="0"/>
          </a:p>
        </p:txBody>
      </p:sp>
      <p:sp>
        <p:nvSpPr>
          <p:cNvPr id="20" name="テキスト ボックス 19"/>
          <p:cNvSpPr txBox="1"/>
          <p:nvPr/>
        </p:nvSpPr>
        <p:spPr>
          <a:xfrm>
            <a:off x="4880708" y="3066274"/>
            <a:ext cx="1301934" cy="646331"/>
          </a:xfrm>
          <a:prstGeom prst="rect">
            <a:avLst/>
          </a:prstGeom>
          <a:noFill/>
        </p:spPr>
        <p:txBody>
          <a:bodyPr wrap="square" rtlCol="0">
            <a:spAutoFit/>
          </a:bodyPr>
          <a:lstStyle/>
          <a:p>
            <a:r>
              <a:rPr kumimoji="1" lang="en-US" altLang="ja-JP" dirty="0"/>
              <a:t>Take </a:t>
            </a:r>
          </a:p>
          <a:p>
            <a:r>
              <a:rPr kumimoji="1" lang="en-US" altLang="ja-JP" dirty="0"/>
              <a:t>the cup.</a:t>
            </a:r>
            <a:endParaRPr kumimoji="1" lang="ja-JP" altLang="en-US" dirty="0"/>
          </a:p>
        </p:txBody>
      </p:sp>
      <p:pic>
        <p:nvPicPr>
          <p:cNvPr id="21" name="Picture 3" descr="C:\Users\tetsuya\AppData\Local\Microsoft\Windows\INetCache\IE\9PQUV042\sgi01a201409121600[1].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804475" y="4516373"/>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C:\Users\tetsuya\AppData\Local\Microsoft\Windows\INetCache\IE\2BC5JMJI\sgi01a201310150600[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552349" y="4617540"/>
            <a:ext cx="463488" cy="463488"/>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p:cNvSpPr txBox="1"/>
          <p:nvPr/>
        </p:nvSpPr>
        <p:spPr>
          <a:xfrm>
            <a:off x="4572000" y="1979548"/>
            <a:ext cx="3744416" cy="369332"/>
          </a:xfrm>
          <a:prstGeom prst="rect">
            <a:avLst/>
          </a:prstGeom>
          <a:noFill/>
        </p:spPr>
        <p:txBody>
          <a:bodyPr wrap="square" rtlCol="0">
            <a:spAutoFit/>
          </a:bodyPr>
          <a:lstStyle/>
          <a:p>
            <a:r>
              <a:rPr kumimoji="1" lang="en-US" altLang="ja-JP" dirty="0"/>
              <a:t>Reproduction with human intention.</a:t>
            </a:r>
            <a:endParaRPr kumimoji="1" lang="ja-JP" altLang="en-US" dirty="0"/>
          </a:p>
        </p:txBody>
      </p:sp>
      <p:pic>
        <p:nvPicPr>
          <p:cNvPr id="24" name="Picture 2" descr="C:\Users\tetsuya\AppData\Local\Microsoft\Windows\INetCache\IE\9PQUV042\man-146843_64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0746" y="4443445"/>
            <a:ext cx="397052" cy="794103"/>
          </a:xfrm>
          <a:prstGeom prst="rect">
            <a:avLst/>
          </a:prstGeom>
          <a:noFill/>
          <a:extLst>
            <a:ext uri="{909E8E84-426E-40DD-AFC4-6F175D3DCCD1}">
              <a14:hiddenFill xmlns:a14="http://schemas.microsoft.com/office/drawing/2010/main">
                <a:solidFill>
                  <a:srgbClr val="FFFFFF"/>
                </a:solidFill>
              </a14:hiddenFill>
            </a:ext>
          </a:extLst>
        </p:spPr>
      </p:pic>
      <p:sp>
        <p:nvSpPr>
          <p:cNvPr id="25" name="正方形/長方形 24"/>
          <p:cNvSpPr/>
          <p:nvPr/>
        </p:nvSpPr>
        <p:spPr>
          <a:xfrm>
            <a:off x="174169" y="4259730"/>
            <a:ext cx="2478094" cy="21001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26" name="Picture 3" descr="C:\Users\tetsuya\AppData\Local\Microsoft\Windows\INetCache\IE\9PQUV042\sgi01a201409121600[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8940" y="5685276"/>
            <a:ext cx="578858" cy="578858"/>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5" descr="C:\Users\tetsuya\AppData\Local\Microsoft\Windows\INetCache\IE\2BC5JMJI\sgi01a201310150600[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73824" y="5486724"/>
            <a:ext cx="286607" cy="28660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C:\Users\tetsuya\AppData\Local\Microsoft\Windows\INetCache\IE\9LV0U1RZ\arrow-curved-blue[1].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1780594" flipH="1">
            <a:off x="1304928" y="4746610"/>
            <a:ext cx="905785" cy="45515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5" descr="C:\Users\tetsuya\AppData\Local\Microsoft\Windows\INetCache\IE\2BC5JMJI\sgi01a201310150600[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0002" y="4773180"/>
            <a:ext cx="286607" cy="28660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3" descr="C:\Users\tetsuya\AppData\Local\Microsoft\Windows\INetCache\IE\9PQUV042\sgi01a201409121600[1].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434768" y="2825802"/>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5" descr="C:\Users\tetsuya\AppData\Local\Microsoft\Windows\INetCache\IE\2BC5JMJI\sgi01a201310150600[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182642" y="2926969"/>
            <a:ext cx="463488" cy="463488"/>
          </a:xfrm>
          <a:prstGeom prst="rect">
            <a:avLst/>
          </a:prstGeom>
          <a:noFill/>
          <a:extLst>
            <a:ext uri="{909E8E84-426E-40DD-AFC4-6F175D3DCCD1}">
              <a14:hiddenFill xmlns:a14="http://schemas.microsoft.com/office/drawing/2010/main">
                <a:solidFill>
                  <a:srgbClr val="FFFFFF"/>
                </a:solidFill>
              </a14:hiddenFill>
            </a:ext>
          </a:extLst>
        </p:spPr>
      </p:pic>
      <p:sp>
        <p:nvSpPr>
          <p:cNvPr id="32" name="正方形/長方形 31"/>
          <p:cNvSpPr/>
          <p:nvPr/>
        </p:nvSpPr>
        <p:spPr>
          <a:xfrm>
            <a:off x="6195582" y="2553726"/>
            <a:ext cx="1237205" cy="96473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6285816" y="3510886"/>
            <a:ext cx="970303" cy="75995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34" name="Picture 3" descr="C:\Users\tetsuya\AppData\Local\Microsoft\Windows\INetCache\IE\9PQUV042\sgi01a201409121600[1].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131840" y="3518458"/>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tetsuya\AppData\Local\Microsoft\Windows\INetCache\IE\2BC5JMJI\up-arrow-silhouette[1].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rot="5400000">
            <a:off x="3227238" y="4469118"/>
            <a:ext cx="840706" cy="840706"/>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p:cNvSpPr txBox="1"/>
          <p:nvPr/>
        </p:nvSpPr>
        <p:spPr>
          <a:xfrm>
            <a:off x="3019262" y="2364137"/>
            <a:ext cx="2562827" cy="923330"/>
          </a:xfrm>
          <a:prstGeom prst="rect">
            <a:avLst/>
          </a:prstGeom>
          <a:noFill/>
        </p:spPr>
        <p:txBody>
          <a:bodyPr wrap="square" rtlCol="0">
            <a:spAutoFit/>
          </a:bodyPr>
          <a:lstStyle/>
          <a:p>
            <a:r>
              <a:rPr kumimoji="1" lang="en-US" altLang="ja-JP" dirty="0"/>
              <a:t>The human </a:t>
            </a:r>
          </a:p>
          <a:p>
            <a:r>
              <a:rPr kumimoji="1" lang="en-US" altLang="ja-JP" b="1" dirty="0">
                <a:solidFill>
                  <a:srgbClr val="FF0000"/>
                </a:solidFill>
              </a:rPr>
              <a:t>position</a:t>
            </a:r>
          </a:p>
          <a:p>
            <a:r>
              <a:rPr kumimoji="1" lang="en-US" altLang="ja-JP" dirty="0"/>
              <a:t>is important.</a:t>
            </a:r>
            <a:endParaRPr kumimoji="1" lang="ja-JP" altLang="en-US" dirty="0"/>
          </a:p>
        </p:txBody>
      </p:sp>
      <p:sp>
        <p:nvSpPr>
          <p:cNvPr id="12" name="テキスト ボックス 11"/>
          <p:cNvSpPr txBox="1"/>
          <p:nvPr/>
        </p:nvSpPr>
        <p:spPr>
          <a:xfrm>
            <a:off x="152401" y="6427935"/>
            <a:ext cx="4126506" cy="369332"/>
          </a:xfrm>
          <a:prstGeom prst="rect">
            <a:avLst/>
          </a:prstGeom>
          <a:noFill/>
        </p:spPr>
        <p:txBody>
          <a:bodyPr wrap="square" rtlCol="0">
            <a:spAutoFit/>
          </a:bodyPr>
          <a:lstStyle/>
          <a:p>
            <a:r>
              <a:rPr kumimoji="1" lang="en-US" altLang="ja-JP" dirty="0"/>
              <a:t>Teaching the task.</a:t>
            </a:r>
            <a:endParaRPr kumimoji="1" lang="ja-JP" altLang="en-US" dirty="0"/>
          </a:p>
        </p:txBody>
      </p:sp>
    </p:spTree>
    <p:extLst>
      <p:ext uri="{BB962C8B-B14F-4D97-AF65-F5344CB8AC3E}">
        <p14:creationId xmlns:p14="http://schemas.microsoft.com/office/powerpoint/2010/main" val="61386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a:t>Model</a:t>
            </a:r>
            <a:endParaRPr kumimoji="1" lang="ja-JP" altLang="en-US" dirty="0"/>
          </a:p>
        </p:txBody>
      </p:sp>
      <p:pic>
        <p:nvPicPr>
          <p:cNvPr id="6" name="コンテンツ プレースホルダー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1520" y="1340768"/>
            <a:ext cx="8424936" cy="5118314"/>
          </a:xfrm>
        </p:spPr>
      </p:pic>
    </p:spTree>
    <p:extLst>
      <p:ext uri="{BB962C8B-B14F-4D97-AF65-F5344CB8AC3E}">
        <p14:creationId xmlns:p14="http://schemas.microsoft.com/office/powerpoint/2010/main" val="2924829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1" name="Picture 3" descr="C:\Users\tetsuya\AppData\Local\Microsoft\Windows\INetCache\IE\9PQUV042\sgi01a201409121600[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92280" y="3958210"/>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 descr="C:\Users\tetsuya\AppData\Local\Microsoft\Windows\INetCache\IE\9PQUV042\sgi01a201409121600[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06787" y="3950015"/>
            <a:ext cx="936104" cy="936104"/>
          </a:xfrm>
          <a:prstGeom prst="rect">
            <a:avLst/>
          </a:prstGeom>
          <a:noFill/>
          <a:extLst>
            <a:ext uri="{909E8E84-426E-40DD-AFC4-6F175D3DCCD1}">
              <a14:hiddenFill xmlns:a14="http://schemas.microsoft.com/office/drawing/2010/main">
                <a:solidFill>
                  <a:srgbClr val="FFFFFF"/>
                </a:solidFill>
              </a14:hiddenFill>
            </a:ext>
          </a:extLst>
        </p:spPr>
      </p:pic>
      <p:sp>
        <p:nvSpPr>
          <p:cNvPr id="2" name="コンテンツ プレースホルダー 1"/>
          <p:cNvSpPr>
            <a:spLocks noGrp="1"/>
          </p:cNvSpPr>
          <p:nvPr>
            <p:ph idx="1"/>
          </p:nvPr>
        </p:nvSpPr>
        <p:spPr>
          <a:xfrm>
            <a:off x="158824" y="1196752"/>
            <a:ext cx="8854208" cy="5210559"/>
          </a:xfrm>
        </p:spPr>
        <p:txBody>
          <a:bodyPr/>
          <a:lstStyle/>
          <a:p>
            <a:r>
              <a:rPr lang="ja-JP" altLang="en-US" dirty="0"/>
              <a:t>着眼点の候補ごとに座標変換して確率分布を学習</a:t>
            </a:r>
            <a:endParaRPr lang="en-US" altLang="ja-JP" dirty="0"/>
          </a:p>
          <a:p>
            <a:r>
              <a:rPr lang="ja-JP" altLang="en-US" dirty="0"/>
              <a:t>初期状態と目標状態の対から学習するため，途中経過を学習できない</a:t>
            </a:r>
            <a:endParaRPr kumimoji="1" lang="ja-JP" altLang="en-US" dirty="0"/>
          </a:p>
        </p:txBody>
      </p:sp>
      <p:sp>
        <p:nvSpPr>
          <p:cNvPr id="3" name="タイトル 2"/>
          <p:cNvSpPr>
            <a:spLocks noGrp="1"/>
          </p:cNvSpPr>
          <p:nvPr>
            <p:ph type="title"/>
          </p:nvPr>
        </p:nvSpPr>
        <p:spPr/>
        <p:txBody>
          <a:bodyPr/>
          <a:lstStyle/>
          <a:p>
            <a:r>
              <a:rPr lang="ja-JP" altLang="en-US" dirty="0"/>
              <a:t>卒業研究から修士研究へ</a:t>
            </a:r>
            <a:endParaRPr kumimoji="1" lang="ja-JP" altLang="en-US" dirty="0"/>
          </a:p>
        </p:txBody>
      </p:sp>
      <p:pic>
        <p:nvPicPr>
          <p:cNvPr id="6" name="Picture 3" descr="C:\Users\tetsuya\AppData\Local\Microsoft\Windows\INetCache\IE\9PQUV042\sgi01a201409121600[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5029820"/>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C:\Users\tetsuya\AppData\Local\Microsoft\Windows\INetCache\IE\2BC5JMJI\sgi01a201310150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82" y="3738187"/>
            <a:ext cx="463488" cy="46348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Users\tetsuya\AppData\Local\Microsoft\Windows\INetCache\IE\9LV0U1RZ\arrow-curved-blue[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flipH="1">
            <a:off x="1403648" y="4221088"/>
            <a:ext cx="1098792" cy="55214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5" descr="C:\Users\tetsuya\AppData\Local\Microsoft\Windows\INetCache\IE\2BC5JMJI\sgi01a201310150600[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71800" y="3757600"/>
            <a:ext cx="463488" cy="463488"/>
          </a:xfrm>
          <a:prstGeom prst="rect">
            <a:avLst/>
          </a:prstGeom>
          <a:noFill/>
          <a:extLst>
            <a:ext uri="{909E8E84-426E-40DD-AFC4-6F175D3DCCD1}">
              <a14:hiddenFill xmlns:a14="http://schemas.microsoft.com/office/drawing/2010/main">
                <a:solidFill>
                  <a:srgbClr val="FFFFFF"/>
                </a:solidFill>
              </a14:hiddenFill>
            </a:ext>
          </a:extLst>
        </p:spPr>
      </p:pic>
      <p:sp>
        <p:nvSpPr>
          <p:cNvPr id="12" name="正方形/長方形 11"/>
          <p:cNvSpPr/>
          <p:nvPr/>
        </p:nvSpPr>
        <p:spPr>
          <a:xfrm>
            <a:off x="467544" y="3623325"/>
            <a:ext cx="936104" cy="66977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3" name="Picture 6" descr="C:\Users\tetsuya\AppData\Local\Microsoft\Windows\INetCache\IE\9LV0U1RZ\arrow-curved-blue[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flipH="1" flipV="1">
            <a:off x="1403649" y="3284984"/>
            <a:ext cx="1098792" cy="567742"/>
          </a:xfrm>
          <a:prstGeom prst="rect">
            <a:avLst/>
          </a:prstGeom>
          <a:noFill/>
          <a:extLst>
            <a:ext uri="{909E8E84-426E-40DD-AFC4-6F175D3DCCD1}">
              <a14:hiddenFill xmlns:a14="http://schemas.microsoft.com/office/drawing/2010/main">
                <a:solidFill>
                  <a:srgbClr val="FFFFFF"/>
                </a:solidFill>
              </a14:hiddenFill>
            </a:ext>
          </a:extLst>
        </p:spPr>
      </p:pic>
      <p:sp>
        <p:nvSpPr>
          <p:cNvPr id="14" name="矢印: 右 13"/>
          <p:cNvSpPr/>
          <p:nvPr/>
        </p:nvSpPr>
        <p:spPr>
          <a:xfrm>
            <a:off x="3923928" y="3792502"/>
            <a:ext cx="576064"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5" name="Picture 5" descr="C:\Users\tetsuya\AppData\Local\Microsoft\Windows\INetCache\IE\2BC5JMJI\sgi01a201310150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92338" y="3738187"/>
            <a:ext cx="463488" cy="46348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5" descr="C:\Users\tetsuya\AppData\Local\Microsoft\Windows\INetCache\IE\2BC5JMJI\sgi01a201310150600[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76256" y="3757600"/>
            <a:ext cx="463488" cy="463488"/>
          </a:xfrm>
          <a:prstGeom prst="rect">
            <a:avLst/>
          </a:prstGeom>
          <a:noFill/>
          <a:extLst>
            <a:ext uri="{909E8E84-426E-40DD-AFC4-6F175D3DCCD1}">
              <a14:hiddenFill xmlns:a14="http://schemas.microsoft.com/office/drawing/2010/main">
                <a:solidFill>
                  <a:srgbClr val="FFFFFF"/>
                </a:solidFill>
              </a14:hiddenFill>
            </a:ext>
          </a:extLst>
        </p:spPr>
      </p:pic>
      <p:sp>
        <p:nvSpPr>
          <p:cNvPr id="18" name="正方形/長方形 17"/>
          <p:cNvSpPr/>
          <p:nvPr/>
        </p:nvSpPr>
        <p:spPr>
          <a:xfrm>
            <a:off x="4734644" y="3501008"/>
            <a:ext cx="1629474" cy="131784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5" name="直線矢印コネクタ 24"/>
          <p:cNvCxnSpPr>
            <a:cxnSpLocks/>
            <a:stCxn id="15" idx="3"/>
            <a:endCxn id="17" idx="1"/>
          </p:cNvCxnSpPr>
          <p:nvPr/>
        </p:nvCxnSpPr>
        <p:spPr>
          <a:xfrm>
            <a:off x="5355826" y="3969931"/>
            <a:ext cx="1520430" cy="19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6" name="図 35" descr="BIG IMAGE (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58306" y="3762288"/>
            <a:ext cx="565422" cy="490869"/>
          </a:xfrm>
          <a:prstGeom prst="rect">
            <a:avLst/>
          </a:prstGeom>
        </p:spPr>
      </p:pic>
      <p:pic>
        <p:nvPicPr>
          <p:cNvPr id="37" name="図 36" descr="BIG IMAGE (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68144" y="3789040"/>
            <a:ext cx="565422" cy="490869"/>
          </a:xfrm>
          <a:prstGeom prst="rect">
            <a:avLst/>
          </a:prstGeom>
        </p:spPr>
      </p:pic>
    </p:spTree>
    <p:extLst>
      <p:ext uri="{BB962C8B-B14F-4D97-AF65-F5344CB8AC3E}">
        <p14:creationId xmlns:p14="http://schemas.microsoft.com/office/powerpoint/2010/main" val="3114489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3" name="Picture 3" descr="C:\Users\tetsuya\AppData\Local\Microsoft\Windows\INetCache\IE\9PQUV042\sgi01a201409121600[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04267" y="3289548"/>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5" descr="C:\Users\tetsuya\AppData\Local\Microsoft\Windows\INetCache\IE\2BC5JMJI\sgi01a201310150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2120" y="3068960"/>
            <a:ext cx="463488" cy="463488"/>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descr="C:\Users\tetsuya\AppData\Local\Microsoft\Windows\INetCache\IE\9PQUV042\sgi01a201409121600[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32040" y="3933056"/>
            <a:ext cx="936104" cy="936104"/>
          </a:xfrm>
          <a:prstGeom prst="rect">
            <a:avLst/>
          </a:prstGeom>
          <a:noFill/>
          <a:extLst>
            <a:ext uri="{909E8E84-426E-40DD-AFC4-6F175D3DCCD1}">
              <a14:hiddenFill xmlns:a14="http://schemas.microsoft.com/office/drawing/2010/main">
                <a:solidFill>
                  <a:srgbClr val="FFFFFF"/>
                </a:solidFill>
              </a14:hiddenFill>
            </a:ext>
          </a:extLst>
        </p:spPr>
      </p:pic>
      <p:sp>
        <p:nvSpPr>
          <p:cNvPr id="2" name="コンテンツ プレースホルダー 1"/>
          <p:cNvSpPr>
            <a:spLocks noGrp="1"/>
          </p:cNvSpPr>
          <p:nvPr>
            <p:ph idx="1"/>
          </p:nvPr>
        </p:nvSpPr>
        <p:spPr>
          <a:xfrm>
            <a:off x="158824" y="1196752"/>
            <a:ext cx="8854208" cy="5210559"/>
          </a:xfrm>
        </p:spPr>
        <p:txBody>
          <a:bodyPr/>
          <a:lstStyle/>
          <a:p>
            <a:r>
              <a:rPr lang="ja-JP" altLang="en-US" dirty="0"/>
              <a:t>途中状態を利用して，同様の学習を各ステップで行うようにすれば途中過程も再現できると考えられる</a:t>
            </a:r>
            <a:endParaRPr lang="en-US" altLang="ja-JP" dirty="0"/>
          </a:p>
          <a:p>
            <a:r>
              <a:rPr lang="ja-JP" altLang="en-US" dirty="0"/>
              <a:t>途中経過のどの瞬間を学習に利用するかを動作情報から取得する必要がある</a:t>
            </a:r>
            <a:endParaRPr lang="en-US" altLang="ja-JP" dirty="0"/>
          </a:p>
        </p:txBody>
      </p:sp>
      <p:sp>
        <p:nvSpPr>
          <p:cNvPr id="3" name="タイトル 2"/>
          <p:cNvSpPr>
            <a:spLocks noGrp="1"/>
          </p:cNvSpPr>
          <p:nvPr>
            <p:ph type="title"/>
          </p:nvPr>
        </p:nvSpPr>
        <p:spPr/>
        <p:txBody>
          <a:bodyPr/>
          <a:lstStyle/>
          <a:p>
            <a:r>
              <a:rPr lang="ja-JP" altLang="en-US" dirty="0"/>
              <a:t>卒業研究から修士研究へ</a:t>
            </a:r>
            <a:endParaRPr kumimoji="1" lang="ja-JP" altLang="en-US" dirty="0"/>
          </a:p>
        </p:txBody>
      </p:sp>
      <p:pic>
        <p:nvPicPr>
          <p:cNvPr id="6" name="Picture 3" descr="C:\Users\tetsuya\AppData\Local\Microsoft\Windows\INetCache\IE\9PQUV042\sgi01a201409121600[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5029820"/>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C:\Users\tetsuya\AppData\Local\Microsoft\Windows\INetCache\IE\2BC5JMJI\sgi01a201310150600[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7882" y="3738187"/>
            <a:ext cx="463488" cy="46348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5" descr="C:\Users\tetsuya\AppData\Local\Microsoft\Windows\INetCache\IE\2BC5JMJI\sgi01a201310150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71800" y="3757600"/>
            <a:ext cx="463488" cy="463488"/>
          </a:xfrm>
          <a:prstGeom prst="rect">
            <a:avLst/>
          </a:prstGeom>
          <a:noFill/>
          <a:extLst>
            <a:ext uri="{909E8E84-426E-40DD-AFC4-6F175D3DCCD1}">
              <a14:hiddenFill xmlns:a14="http://schemas.microsoft.com/office/drawing/2010/main">
                <a:solidFill>
                  <a:srgbClr val="FFFFFF"/>
                </a:solidFill>
              </a14:hiddenFill>
            </a:ext>
          </a:extLst>
        </p:spPr>
      </p:pic>
      <p:sp>
        <p:nvSpPr>
          <p:cNvPr id="12" name="正方形/長方形 11"/>
          <p:cNvSpPr/>
          <p:nvPr/>
        </p:nvSpPr>
        <p:spPr>
          <a:xfrm>
            <a:off x="467544" y="3623325"/>
            <a:ext cx="936104" cy="66977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右 13"/>
          <p:cNvSpPr/>
          <p:nvPr/>
        </p:nvSpPr>
        <p:spPr>
          <a:xfrm>
            <a:off x="3923928" y="3792502"/>
            <a:ext cx="576064"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9" name="Picture 5" descr="C:\Users\tetsuya\AppData\Local\Microsoft\Windows\INetCache\IE\2BC5JMJI\sgi01a201310150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3688" y="3068960"/>
            <a:ext cx="463488" cy="463488"/>
          </a:xfrm>
          <a:prstGeom prst="rect">
            <a:avLst/>
          </a:prstGeom>
          <a:noFill/>
          <a:extLst>
            <a:ext uri="{909E8E84-426E-40DD-AFC4-6F175D3DCCD1}">
              <a14:hiddenFill xmlns:a14="http://schemas.microsoft.com/office/drawing/2010/main">
                <a:solidFill>
                  <a:srgbClr val="FFFFFF"/>
                </a:solidFill>
              </a14:hiddenFill>
            </a:ext>
          </a:extLst>
        </p:spPr>
      </p:pic>
      <p:sp>
        <p:nvSpPr>
          <p:cNvPr id="22" name="正方形/長方形 21"/>
          <p:cNvSpPr/>
          <p:nvPr/>
        </p:nvSpPr>
        <p:spPr>
          <a:xfrm>
            <a:off x="1475656" y="2924944"/>
            <a:ext cx="936104" cy="66977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3" name="Picture 6" descr="C:\Users\tetsuya\AppData\Local\Microsoft\Windows\INetCache\IE\9LV0U1RZ\arrow-curved-blue[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8354884" flipH="1" flipV="1">
            <a:off x="1080516" y="3246908"/>
            <a:ext cx="516508" cy="26687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C:\Users\tetsuya\AppData\Local\Microsoft\Windows\INetCache\IE\9LV0U1RZ\arrow-curved-blue[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3312511" flipH="1" flipV="1">
            <a:off x="2415143" y="3218140"/>
            <a:ext cx="516508" cy="26687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5" descr="C:\Users\tetsuya\AppData\Local\Microsoft\Windows\INetCache\IE\2BC5JMJI\sgi01a201310150600[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6314" y="3738187"/>
            <a:ext cx="463488" cy="463488"/>
          </a:xfrm>
          <a:prstGeom prst="rect">
            <a:avLst/>
          </a:prstGeom>
          <a:noFill/>
          <a:extLst>
            <a:ext uri="{909E8E84-426E-40DD-AFC4-6F175D3DCCD1}">
              <a14:hiddenFill xmlns:a14="http://schemas.microsoft.com/office/drawing/2010/main">
                <a:solidFill>
                  <a:srgbClr val="FFFFFF"/>
                </a:solidFill>
              </a14:hiddenFill>
            </a:ext>
          </a:extLst>
        </p:spPr>
      </p:pic>
      <p:sp>
        <p:nvSpPr>
          <p:cNvPr id="27" name="正方形/長方形 26"/>
          <p:cNvSpPr/>
          <p:nvPr/>
        </p:nvSpPr>
        <p:spPr>
          <a:xfrm>
            <a:off x="4579128" y="2483224"/>
            <a:ext cx="2441143" cy="245794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30" name="Picture 6" descr="C:\Users\tetsuya\AppData\Local\Microsoft\Windows\INetCache\IE\9LV0U1RZ\arrow-curved-blue[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8354884" flipH="1" flipV="1">
            <a:off x="4968948" y="3246908"/>
            <a:ext cx="516508" cy="266878"/>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C:\Users\tetsuya\AppData\Local\Microsoft\Windows\INetCache\IE\9LV0U1RZ\arrow-curved-blue[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3312511" flipH="1" flipV="1">
            <a:off x="6303575" y="3218140"/>
            <a:ext cx="516508" cy="266878"/>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 descr="C:\Users\tetsuya\AppData\Local\Microsoft\Windows\INetCache\IE\9PQUV042\sgi01a201409121600[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76256" y="3933056"/>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5" descr="C:\Users\tetsuya\AppData\Local\Microsoft\Windows\INetCache\IE\2BC5JMJI\sgi01a201310150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3757600"/>
            <a:ext cx="463488" cy="463488"/>
          </a:xfrm>
          <a:prstGeom prst="rect">
            <a:avLst/>
          </a:prstGeom>
          <a:noFill/>
          <a:extLst>
            <a:ext uri="{909E8E84-426E-40DD-AFC4-6F175D3DCCD1}">
              <a14:hiddenFill xmlns:a14="http://schemas.microsoft.com/office/drawing/2010/main">
                <a:solidFill>
                  <a:srgbClr val="FFFFFF"/>
                </a:solidFill>
              </a14:hiddenFill>
            </a:ext>
          </a:extLst>
        </p:spPr>
      </p:pic>
      <p:pic>
        <p:nvPicPr>
          <p:cNvPr id="35" name="図 34" descr="BIG IMAGE (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80112" y="3789040"/>
            <a:ext cx="565422" cy="490869"/>
          </a:xfrm>
          <a:prstGeom prst="rect">
            <a:avLst/>
          </a:prstGeom>
        </p:spPr>
      </p:pic>
      <p:pic>
        <p:nvPicPr>
          <p:cNvPr id="36" name="図 35" descr="BIG IMAGE (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58306" y="3762288"/>
            <a:ext cx="565422" cy="490869"/>
          </a:xfrm>
          <a:prstGeom prst="rect">
            <a:avLst/>
          </a:prstGeom>
        </p:spPr>
      </p:pic>
    </p:spTree>
    <p:extLst>
      <p:ext uri="{BB962C8B-B14F-4D97-AF65-F5344CB8AC3E}">
        <p14:creationId xmlns:p14="http://schemas.microsoft.com/office/powerpoint/2010/main" val="1271315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ja-JP" altLang="en-US" dirty="0"/>
              <a:t>時系列情報を記号列に変換する手法として </a:t>
            </a:r>
            <a:r>
              <a:rPr lang="en-US" altLang="ja-JP" dirty="0"/>
              <a:t>HMM </a:t>
            </a:r>
            <a:r>
              <a:rPr lang="ja-JP" altLang="en-US" dirty="0"/>
              <a:t>がある</a:t>
            </a:r>
            <a:endParaRPr lang="en-US" altLang="ja-JP" dirty="0"/>
          </a:p>
          <a:p>
            <a:r>
              <a:rPr lang="ja-JP" altLang="en-US" dirty="0"/>
              <a:t>動作情報に </a:t>
            </a:r>
            <a:r>
              <a:rPr lang="en-US" altLang="ja-JP" dirty="0"/>
              <a:t>HMM </a:t>
            </a:r>
            <a:r>
              <a:rPr lang="ja-JP" altLang="en-US" dirty="0"/>
              <a:t>を適用するにはいくつか問題がある</a:t>
            </a:r>
            <a:endParaRPr lang="en-US" altLang="ja-JP" dirty="0"/>
          </a:p>
          <a:p>
            <a:pPr lvl="1"/>
            <a:r>
              <a:rPr lang="ja-JP" altLang="en-US" dirty="0"/>
              <a:t>状態数が未知</a:t>
            </a:r>
            <a:endParaRPr lang="en-US" altLang="ja-JP" dirty="0"/>
          </a:p>
          <a:p>
            <a:pPr lvl="1"/>
            <a:r>
              <a:rPr lang="ja-JP" altLang="en-US" dirty="0"/>
              <a:t>動作の意味を表しきれていない</a:t>
            </a:r>
            <a:endParaRPr lang="en-US" altLang="ja-JP" dirty="0"/>
          </a:p>
          <a:p>
            <a:endParaRPr lang="en-US" altLang="ja-JP" dirty="0"/>
          </a:p>
          <a:p>
            <a:r>
              <a:rPr lang="ja-JP" altLang="en-US" dirty="0" err="1"/>
              <a:t>たにちゅ</a:t>
            </a:r>
            <a:r>
              <a:rPr lang="ja-JP" altLang="en-US" dirty="0"/>
              <a:t>ー研は </a:t>
            </a:r>
            <a:r>
              <a:rPr lang="en-US" altLang="ja-JP" dirty="0" err="1"/>
              <a:t>sHDP</a:t>
            </a:r>
            <a:r>
              <a:rPr lang="en-US" altLang="ja-JP" dirty="0"/>
              <a:t>-HMM </a:t>
            </a:r>
            <a:r>
              <a:rPr lang="ja-JP" altLang="en-US" dirty="0"/>
              <a:t>と </a:t>
            </a:r>
            <a:r>
              <a:rPr lang="en-US" altLang="ja-JP" dirty="0"/>
              <a:t>NPYLM </a:t>
            </a:r>
            <a:r>
              <a:rPr lang="ja-JP" altLang="en-US" dirty="0"/>
              <a:t>を組み合わせて非分節動作の単語列化を行っている</a:t>
            </a:r>
            <a:endParaRPr lang="en-US" altLang="ja-JP" dirty="0"/>
          </a:p>
          <a:p>
            <a:pPr lvl="1"/>
            <a:r>
              <a:rPr lang="ja-JP" altLang="en-US" dirty="0"/>
              <a:t>各単語は動作の「意味」のプリミティブを表す</a:t>
            </a:r>
            <a:endParaRPr lang="en-US" altLang="ja-JP" dirty="0"/>
          </a:p>
          <a:p>
            <a:pPr lvl="1"/>
            <a:r>
              <a:rPr lang="ja-JP" altLang="en-US" dirty="0"/>
              <a:t>単語間の境界は動作の「意味」の境界</a:t>
            </a:r>
            <a:endParaRPr lang="en-US" altLang="ja-JP" dirty="0"/>
          </a:p>
          <a:p>
            <a:pPr lvl="1"/>
            <a:r>
              <a:rPr lang="ja-JP" altLang="en-US" dirty="0"/>
              <a:t>その瞬間を重要な途中状態として利用できるのではと考えられる</a:t>
            </a:r>
            <a:endParaRPr lang="en-US" altLang="ja-JP" dirty="0"/>
          </a:p>
        </p:txBody>
      </p:sp>
      <p:sp>
        <p:nvSpPr>
          <p:cNvPr id="3" name="タイトル 2"/>
          <p:cNvSpPr>
            <a:spLocks noGrp="1"/>
          </p:cNvSpPr>
          <p:nvPr>
            <p:ph type="title"/>
          </p:nvPr>
        </p:nvSpPr>
        <p:spPr/>
        <p:txBody>
          <a:bodyPr/>
          <a:lstStyle/>
          <a:p>
            <a:r>
              <a:rPr kumimoji="1" lang="ja-JP" altLang="en-US" dirty="0"/>
              <a:t>卒業研究から修士研究へ</a:t>
            </a:r>
          </a:p>
        </p:txBody>
      </p:sp>
    </p:spTree>
    <p:extLst>
      <p:ext uri="{BB962C8B-B14F-4D97-AF65-F5344CB8AC3E}">
        <p14:creationId xmlns:p14="http://schemas.microsoft.com/office/powerpoint/2010/main" val="844910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 name="楕円 42"/>
          <p:cNvSpPr/>
          <p:nvPr/>
        </p:nvSpPr>
        <p:spPr>
          <a:xfrm>
            <a:off x="6300192" y="5517232"/>
            <a:ext cx="1089340" cy="4928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interval</a:t>
            </a:r>
            <a:endParaRPr kumimoji="1" lang="ja-JP" altLang="en-US" sz="1400" dirty="0"/>
          </a:p>
        </p:txBody>
      </p:sp>
      <p:pic>
        <p:nvPicPr>
          <p:cNvPr id="36" name="図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93635" y="2952567"/>
            <a:ext cx="1537273" cy="1531191"/>
          </a:xfrm>
          <a:prstGeom prst="rect">
            <a:avLst/>
          </a:prstGeom>
        </p:spPr>
      </p:pic>
      <p:pic>
        <p:nvPicPr>
          <p:cNvPr id="5" name="コンテンツ プレースホルダー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3528" y="1052736"/>
            <a:ext cx="3032808" cy="1152128"/>
          </a:xfrm>
        </p:spPr>
      </p:pic>
      <p:sp>
        <p:nvSpPr>
          <p:cNvPr id="3" name="タイトル 2"/>
          <p:cNvSpPr>
            <a:spLocks noGrp="1"/>
          </p:cNvSpPr>
          <p:nvPr>
            <p:ph type="title"/>
          </p:nvPr>
        </p:nvSpPr>
        <p:spPr/>
        <p:txBody>
          <a:bodyPr/>
          <a:lstStyle/>
          <a:p>
            <a:r>
              <a:rPr kumimoji="1" lang="ja-JP" altLang="en-US" dirty="0"/>
              <a:t>アウトライン</a:t>
            </a:r>
          </a:p>
        </p:txBody>
      </p:sp>
      <p:sp>
        <p:nvSpPr>
          <p:cNvPr id="6" name="正方形/長方形 5"/>
          <p:cNvSpPr/>
          <p:nvPr/>
        </p:nvSpPr>
        <p:spPr>
          <a:xfrm>
            <a:off x="2051720" y="2492896"/>
            <a:ext cx="144016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sHDP</a:t>
            </a:r>
            <a:r>
              <a:rPr kumimoji="1" lang="en-US" altLang="ja-JP" dirty="0"/>
              <a:t>-HMM</a:t>
            </a:r>
            <a:endParaRPr kumimoji="1" lang="ja-JP" altLang="en-US" dirty="0"/>
          </a:p>
        </p:txBody>
      </p:sp>
      <p:sp>
        <p:nvSpPr>
          <p:cNvPr id="7" name="正方形/長方形 6"/>
          <p:cNvSpPr/>
          <p:nvPr/>
        </p:nvSpPr>
        <p:spPr>
          <a:xfrm>
            <a:off x="941809" y="4581128"/>
            <a:ext cx="165204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NPYLM</a:t>
            </a:r>
            <a:endParaRPr kumimoji="1" lang="ja-JP" altLang="en-US" dirty="0"/>
          </a:p>
        </p:txBody>
      </p:sp>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332" y="5456400"/>
            <a:ext cx="3487200" cy="1356976"/>
          </a:xfrm>
          <a:prstGeom prst="rect">
            <a:avLst/>
          </a:prstGeom>
        </p:spPr>
      </p:pic>
      <p:pic>
        <p:nvPicPr>
          <p:cNvPr id="9" name="図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332" y="3369461"/>
            <a:ext cx="3487200" cy="1012659"/>
          </a:xfrm>
          <a:prstGeom prst="rect">
            <a:avLst/>
          </a:prstGeom>
        </p:spPr>
      </p:pic>
      <p:sp>
        <p:nvSpPr>
          <p:cNvPr id="11" name="下矢印 10"/>
          <p:cNvSpPr/>
          <p:nvPr/>
        </p:nvSpPr>
        <p:spPr>
          <a:xfrm>
            <a:off x="755576" y="2204864"/>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下矢印 11"/>
          <p:cNvSpPr/>
          <p:nvPr/>
        </p:nvSpPr>
        <p:spPr>
          <a:xfrm>
            <a:off x="2555776" y="3187223"/>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下矢印 12"/>
          <p:cNvSpPr/>
          <p:nvPr/>
        </p:nvSpPr>
        <p:spPr>
          <a:xfrm>
            <a:off x="1619672" y="4310112"/>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下矢印 13"/>
          <p:cNvSpPr/>
          <p:nvPr/>
        </p:nvSpPr>
        <p:spPr>
          <a:xfrm>
            <a:off x="1619672" y="5229200"/>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9952" y="669742"/>
            <a:ext cx="4929232" cy="1918115"/>
          </a:xfrm>
          <a:prstGeom prst="rect">
            <a:avLst/>
          </a:prstGeom>
        </p:spPr>
      </p:pic>
      <p:sp>
        <p:nvSpPr>
          <p:cNvPr id="16" name="下矢印 15"/>
          <p:cNvSpPr/>
          <p:nvPr/>
        </p:nvSpPr>
        <p:spPr>
          <a:xfrm>
            <a:off x="6228184" y="393488"/>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p:nvPr/>
        </p:nvSpPr>
        <p:spPr>
          <a:xfrm>
            <a:off x="4644008" y="764704"/>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p:cNvSpPr/>
          <p:nvPr/>
        </p:nvSpPr>
        <p:spPr>
          <a:xfrm>
            <a:off x="5652120" y="786662"/>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p:cNvSpPr/>
          <p:nvPr/>
        </p:nvSpPr>
        <p:spPr>
          <a:xfrm>
            <a:off x="6642965" y="1392472"/>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p:cNvSpPr/>
          <p:nvPr/>
        </p:nvSpPr>
        <p:spPr>
          <a:xfrm>
            <a:off x="5526360" y="1388695"/>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p:nvSpPr>
        <p:spPr>
          <a:xfrm>
            <a:off x="5652120" y="1990510"/>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p:nvSpPr>
        <p:spPr>
          <a:xfrm>
            <a:off x="4614405" y="1990510"/>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コネクタ 25"/>
          <p:cNvCxnSpPr>
            <a:stCxn id="17" idx="5"/>
            <a:endCxn id="22" idx="1"/>
          </p:cNvCxnSpPr>
          <p:nvPr/>
        </p:nvCxnSpPr>
        <p:spPr>
          <a:xfrm>
            <a:off x="4889859" y="1010555"/>
            <a:ext cx="678682" cy="4203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p:cNvCxnSpPr>
            <a:stCxn id="22" idx="3"/>
            <a:endCxn id="24" idx="7"/>
          </p:cNvCxnSpPr>
          <p:nvPr/>
        </p:nvCxnSpPr>
        <p:spPr>
          <a:xfrm flipH="1">
            <a:off x="4860256" y="1634546"/>
            <a:ext cx="708285" cy="3981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p:cNvCxnSpPr>
            <a:stCxn id="18" idx="5"/>
            <a:endCxn id="21" idx="1"/>
          </p:cNvCxnSpPr>
          <p:nvPr/>
        </p:nvCxnSpPr>
        <p:spPr>
          <a:xfrm>
            <a:off x="5897971" y="1032513"/>
            <a:ext cx="787175" cy="4021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p:cNvCxnSpPr>
            <a:stCxn id="21" idx="3"/>
            <a:endCxn id="23" idx="7"/>
          </p:cNvCxnSpPr>
          <p:nvPr/>
        </p:nvCxnSpPr>
        <p:spPr>
          <a:xfrm flipH="1">
            <a:off x="5897971" y="1638323"/>
            <a:ext cx="787175" cy="394368"/>
          </a:xfrm>
          <a:prstGeom prst="line">
            <a:avLst/>
          </a:prstGeom>
        </p:spPr>
        <p:style>
          <a:lnRef idx="1">
            <a:schemeClr val="accent1"/>
          </a:lnRef>
          <a:fillRef idx="0">
            <a:schemeClr val="accent1"/>
          </a:fillRef>
          <a:effectRef idx="0">
            <a:schemeClr val="accent1"/>
          </a:effectRef>
          <a:fontRef idx="minor">
            <a:schemeClr val="tx1"/>
          </a:fontRef>
        </p:style>
      </p:cxnSp>
      <p:sp>
        <p:nvSpPr>
          <p:cNvPr id="33" name="下矢印 32"/>
          <p:cNvSpPr/>
          <p:nvPr/>
        </p:nvSpPr>
        <p:spPr>
          <a:xfrm>
            <a:off x="6237700" y="2602770"/>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5" name="図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50676" y="3083525"/>
            <a:ext cx="1549858" cy="1528396"/>
          </a:xfrm>
          <a:prstGeom prst="rect">
            <a:avLst/>
          </a:prstGeom>
        </p:spPr>
      </p:pic>
      <p:pic>
        <p:nvPicPr>
          <p:cNvPr id="34" name="図 3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674090" y="3233835"/>
            <a:ext cx="1554094" cy="1563317"/>
          </a:xfrm>
          <a:prstGeom prst="rect">
            <a:avLst/>
          </a:prstGeom>
        </p:spPr>
      </p:pic>
      <p:pic>
        <p:nvPicPr>
          <p:cNvPr id="37" name="図 3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16216" y="2939509"/>
            <a:ext cx="1549858" cy="1528396"/>
          </a:xfrm>
          <a:prstGeom prst="rect">
            <a:avLst/>
          </a:prstGeom>
        </p:spPr>
      </p:pic>
      <p:pic>
        <p:nvPicPr>
          <p:cNvPr id="38" name="図 3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39630" y="3089819"/>
            <a:ext cx="1554094" cy="1563317"/>
          </a:xfrm>
          <a:prstGeom prst="rect">
            <a:avLst/>
          </a:prstGeom>
        </p:spPr>
      </p:pic>
      <p:pic>
        <p:nvPicPr>
          <p:cNvPr id="39" name="図 3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333989" y="3284984"/>
            <a:ext cx="1558491" cy="1555405"/>
          </a:xfrm>
          <a:prstGeom prst="rect">
            <a:avLst/>
          </a:prstGeom>
        </p:spPr>
      </p:pic>
      <p:sp>
        <p:nvSpPr>
          <p:cNvPr id="40" name="下矢印 39"/>
          <p:cNvSpPr/>
          <p:nvPr/>
        </p:nvSpPr>
        <p:spPr>
          <a:xfrm>
            <a:off x="6228184" y="4797152"/>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4807549" y="5229200"/>
            <a:ext cx="3292843" cy="11142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右矢印 43"/>
          <p:cNvSpPr/>
          <p:nvPr/>
        </p:nvSpPr>
        <p:spPr>
          <a:xfrm>
            <a:off x="5868144" y="5716249"/>
            <a:ext cx="162272" cy="7008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テキスト ボックス 46"/>
          <p:cNvSpPr txBox="1"/>
          <p:nvPr/>
        </p:nvSpPr>
        <p:spPr>
          <a:xfrm>
            <a:off x="7308304" y="5566624"/>
            <a:ext cx="792088" cy="369332"/>
          </a:xfrm>
          <a:prstGeom prst="rect">
            <a:avLst/>
          </a:prstGeom>
          <a:noFill/>
        </p:spPr>
        <p:txBody>
          <a:bodyPr wrap="square" rtlCol="0">
            <a:spAutoFit/>
          </a:bodyPr>
          <a:lstStyle/>
          <a:p>
            <a:r>
              <a:rPr kumimoji="1" lang="ja-JP" altLang="en-US" dirty="0"/>
              <a:t>・・・</a:t>
            </a:r>
          </a:p>
        </p:txBody>
      </p:sp>
      <p:sp>
        <p:nvSpPr>
          <p:cNvPr id="48" name="右矢印 47"/>
          <p:cNvSpPr/>
          <p:nvPr/>
        </p:nvSpPr>
        <p:spPr>
          <a:xfrm>
            <a:off x="4536504" y="5566624"/>
            <a:ext cx="432048"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右矢印 48"/>
          <p:cNvSpPr/>
          <p:nvPr/>
        </p:nvSpPr>
        <p:spPr>
          <a:xfrm>
            <a:off x="7812360" y="5566624"/>
            <a:ext cx="432048"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p:cNvSpPr txBox="1"/>
          <p:nvPr/>
        </p:nvSpPr>
        <p:spPr>
          <a:xfrm>
            <a:off x="3799910" y="5531583"/>
            <a:ext cx="1114954" cy="369332"/>
          </a:xfrm>
          <a:prstGeom prst="rect">
            <a:avLst/>
          </a:prstGeom>
          <a:noFill/>
        </p:spPr>
        <p:txBody>
          <a:bodyPr wrap="square" rtlCol="0">
            <a:spAutoFit/>
          </a:bodyPr>
          <a:lstStyle/>
          <a:p>
            <a:r>
              <a:rPr kumimoji="1" lang="en-US" altLang="ja-JP" dirty="0"/>
              <a:t>Start</a:t>
            </a:r>
          </a:p>
        </p:txBody>
      </p:sp>
      <p:sp>
        <p:nvSpPr>
          <p:cNvPr id="51" name="テキスト ボックス 50"/>
          <p:cNvSpPr txBox="1"/>
          <p:nvPr/>
        </p:nvSpPr>
        <p:spPr>
          <a:xfrm>
            <a:off x="8282324" y="5566624"/>
            <a:ext cx="682164" cy="369332"/>
          </a:xfrm>
          <a:prstGeom prst="rect">
            <a:avLst/>
          </a:prstGeom>
          <a:noFill/>
        </p:spPr>
        <p:txBody>
          <a:bodyPr wrap="square" rtlCol="0">
            <a:spAutoFit/>
          </a:bodyPr>
          <a:lstStyle/>
          <a:p>
            <a:r>
              <a:rPr kumimoji="1" lang="en-US" altLang="ja-JP" dirty="0"/>
              <a:t>Goal </a:t>
            </a:r>
          </a:p>
        </p:txBody>
      </p:sp>
      <p:sp>
        <p:nvSpPr>
          <p:cNvPr id="45" name="正方形/長方形 44"/>
          <p:cNvSpPr/>
          <p:nvPr/>
        </p:nvSpPr>
        <p:spPr>
          <a:xfrm>
            <a:off x="179512" y="2507461"/>
            <a:ext cx="147345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Smoothing</a:t>
            </a:r>
            <a:br>
              <a:rPr kumimoji="1" lang="en-US" altLang="ja-JP" dirty="0"/>
            </a:br>
            <a:r>
              <a:rPr kumimoji="1" lang="en-US" altLang="ja-JP" dirty="0"/>
              <a:t>(TMA)</a:t>
            </a:r>
            <a:endParaRPr kumimoji="1" lang="ja-JP" altLang="en-US" dirty="0"/>
          </a:p>
        </p:txBody>
      </p:sp>
      <p:sp>
        <p:nvSpPr>
          <p:cNvPr id="2" name="右矢印 1"/>
          <p:cNvSpPr/>
          <p:nvPr/>
        </p:nvSpPr>
        <p:spPr>
          <a:xfrm>
            <a:off x="1763688" y="2708920"/>
            <a:ext cx="216024"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p:cNvSpPr/>
          <p:nvPr/>
        </p:nvSpPr>
        <p:spPr>
          <a:xfrm>
            <a:off x="5061136" y="5504877"/>
            <a:ext cx="1089340" cy="4928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interval</a:t>
            </a:r>
            <a:endParaRPr kumimoji="1" lang="ja-JP" altLang="en-US" sz="1400" dirty="0"/>
          </a:p>
        </p:txBody>
      </p:sp>
    </p:spTree>
    <p:extLst>
      <p:ext uri="{BB962C8B-B14F-4D97-AF65-F5344CB8AC3E}">
        <p14:creationId xmlns:p14="http://schemas.microsoft.com/office/powerpoint/2010/main" val="12003229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ビジネス">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ユーザー定義 2">
      <a:majorFont>
        <a:latin typeface="ＭＳ Ｐゴシック"/>
        <a:ea typeface="ＭＳ Ｐゴシック"/>
        <a:cs typeface=""/>
      </a:majorFont>
      <a:minorFont>
        <a:latin typeface="ＭＳ Ｐゴシック"/>
        <a:ea typeface="ＭＳ Ｐゴシック"/>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130000" t="-95000" r="40000" b="21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74775A4-D71E-40D2-B07D-B4F5E3D3A6D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プレゼンテーション資料 (ブレインストーミング)</Template>
  <TotalTime>0</TotalTime>
  <Words>873</Words>
  <Application>Microsoft Office PowerPoint</Application>
  <PresentationFormat>画面に合わせる (4:3)</PresentationFormat>
  <Paragraphs>146</Paragraphs>
  <Slides>23</Slides>
  <Notes>1</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23</vt:i4>
      </vt:variant>
    </vt:vector>
  </HeadingPairs>
  <TitlesOfParts>
    <vt:vector size="32" baseType="lpstr">
      <vt:lpstr>Arial Unicode MS</vt:lpstr>
      <vt:lpstr>ＭＳ Ｐゴシック</vt:lpstr>
      <vt:lpstr>Arial</vt:lpstr>
      <vt:lpstr>Calibri</vt:lpstr>
      <vt:lpstr>Cambria Math</vt:lpstr>
      <vt:lpstr>Verdana</vt:lpstr>
      <vt:lpstr>Wingdings 2</vt:lpstr>
      <vt:lpstr>Wingdings 3</vt:lpstr>
      <vt:lpstr>ビジネス</vt:lpstr>
      <vt:lpstr>階層ディリクレ過程を用いた 動作情報の記号列化と 模倣学習への応用</vt:lpstr>
      <vt:lpstr>Background</vt:lpstr>
      <vt:lpstr>Background</vt:lpstr>
      <vt:lpstr>Background</vt:lpstr>
      <vt:lpstr>Model</vt:lpstr>
      <vt:lpstr>卒業研究から修士研究へ</vt:lpstr>
      <vt:lpstr>卒業研究から修士研究へ</vt:lpstr>
      <vt:lpstr>卒業研究から修士研究へ</vt:lpstr>
      <vt:lpstr>アウトライン</vt:lpstr>
      <vt:lpstr>Current works </vt:lpstr>
      <vt:lpstr>アウトライン</vt:lpstr>
      <vt:lpstr>動作情報の取得，平滑化</vt:lpstr>
      <vt:lpstr>動作情報の取得，平滑化</vt:lpstr>
      <vt:lpstr>sHDP-HMM</vt:lpstr>
      <vt:lpstr>sHDP-HMM</vt:lpstr>
      <vt:lpstr>sHDP-HMM</vt:lpstr>
      <vt:lpstr>sHDP-HMM</vt:lpstr>
      <vt:lpstr>sHDP-HMM</vt:lpstr>
      <vt:lpstr>Conclusion and what to do next</vt:lpstr>
      <vt:lpstr>References</vt:lpstr>
      <vt:lpstr>Appendix</vt:lpstr>
      <vt:lpstr>時系列データの平滑化</vt:lpstr>
      <vt:lpstr>ディリクレ過程の atom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2017-01-09T04:54:55Z</dcterms:created>
  <dcterms:modified xsi:type="dcterms:W3CDTF">2017-01-09T08:28:04Z</dcterms:modified>
  <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TC101671239990</vt:lpwstr>
  </property>
</Properties>
</file>