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7"/>
  </p:notes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81" r:id="rId11"/>
    <p:sldId id="265" r:id="rId12"/>
    <p:sldId id="267" r:id="rId13"/>
    <p:sldId id="279" r:id="rId14"/>
    <p:sldId id="268" r:id="rId15"/>
    <p:sldId id="270" r:id="rId16"/>
    <p:sldId id="266" r:id="rId17"/>
    <p:sldId id="273" r:id="rId18"/>
    <p:sldId id="274" r:id="rId19"/>
    <p:sldId id="275" r:id="rId20"/>
    <p:sldId id="276" r:id="rId21"/>
    <p:sldId id="277" r:id="rId22"/>
    <p:sldId id="278" r:id="rId23"/>
    <p:sldId id="272" r:id="rId24"/>
    <p:sldId id="27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84" autoAdjust="0"/>
  </p:normalViewPr>
  <p:slideViewPr>
    <p:cSldViewPr>
      <p:cViewPr varScale="1">
        <p:scale>
          <a:sx n="124" d="100"/>
          <a:sy n="124" d="100"/>
        </p:scale>
        <p:origin x="72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2017/1/10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2017年1月10日(火)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2017年1月10日(火)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2017年1月10日(火)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ja-JP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ja-JP" altLang="en-US"/>
              <a:pPr/>
              <a:t>2017年1月10日(火)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407312"/>
            <a:ext cx="840632" cy="365760"/>
          </a:xfrm>
        </p:spPr>
        <p:txBody>
          <a:bodyPr/>
          <a:lstStyle>
            <a:lvl1pPr>
              <a:defRPr sz="2000"/>
            </a:lvl1pPr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2017年1月10日(火)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2017年1月10日(火)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2017年1月10日(火)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2017年1月10日(火)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2017年1月10日(火)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2017年1月10日(火)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2017年1月10日(火)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2017年1月10日(火)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Encoding for human motions by sticky-Hierarchical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 Hidden Markov Model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lang="en-US" altLang="ja-JP" dirty="0"/>
              <a:t>komota</a:t>
            </a:r>
            <a:r>
              <a:rPr lang="ja-JP" altLang="en-US" dirty="0"/>
              <a:t> </a:t>
            </a:r>
            <a:r>
              <a:rPr lang="en-US" altLang="ja-JP" dirty="0" err="1"/>
              <a:t>tetsuya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楕円 42"/>
          <p:cNvSpPr/>
          <p:nvPr/>
        </p:nvSpPr>
        <p:spPr>
          <a:xfrm>
            <a:off x="6300192" y="5517232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308304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536504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81236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799910" y="5531583"/>
            <a:ext cx="1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82324" y="5566624"/>
            <a:ext cx="68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Goal 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Smoothing</a:t>
            </a:r>
            <a:br>
              <a:rPr kumimoji="1" lang="en-US" altLang="ja-JP" dirty="0"/>
            </a:br>
            <a:r>
              <a:rPr kumimoji="1" lang="en-US" altLang="ja-JP" dirty="0"/>
              <a:t>(TMA)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061136" y="5504877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Making GUI to collect human motions with </a:t>
            </a:r>
            <a:r>
              <a:rPr lang="en-US" altLang="ja-JP" dirty="0" err="1"/>
              <a:t>kinect</a:t>
            </a:r>
            <a:endParaRPr lang="en-US" altLang="ja-JP" dirty="0"/>
          </a:p>
          <a:p>
            <a:r>
              <a:rPr lang="en-US" altLang="ja-JP" dirty="0"/>
              <a:t>Smoothing the motion data by TMA</a:t>
            </a:r>
          </a:p>
          <a:p>
            <a:r>
              <a:rPr lang="en-US" altLang="ja-JP" dirty="0"/>
              <a:t>Survey for understanding and coding </a:t>
            </a:r>
            <a:r>
              <a:rPr lang="en-US" altLang="ja-JP" dirty="0" err="1"/>
              <a:t>sHDP</a:t>
            </a:r>
            <a:r>
              <a:rPr lang="en-US" altLang="ja-JP" dirty="0"/>
              <a:t>-HMM</a:t>
            </a:r>
          </a:p>
          <a:p>
            <a:pPr lvl="1"/>
            <a:r>
              <a:rPr lang="en-US" altLang="ja-JP" dirty="0"/>
              <a:t>Chinese Restaurant Process (CRP [4])</a:t>
            </a:r>
          </a:p>
          <a:p>
            <a:pPr lvl="2"/>
            <a:r>
              <a:rPr lang="en-US" altLang="ja-JP" dirty="0"/>
              <a:t>Example of execution of sampling based on </a:t>
            </a:r>
            <a:r>
              <a:rPr lang="en-US" altLang="ja-JP" dirty="0" err="1"/>
              <a:t>Dirichlet</a:t>
            </a:r>
            <a:r>
              <a:rPr lang="en-US" altLang="ja-JP" dirty="0"/>
              <a:t> process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Dirichlet</a:t>
            </a:r>
            <a:r>
              <a:rPr kumimoji="1" lang="en-US" altLang="ja-JP" dirty="0"/>
              <a:t> Process Mixture model (DPM [4])</a:t>
            </a:r>
          </a:p>
          <a:p>
            <a:pPr lvl="2"/>
            <a:r>
              <a:rPr lang="en-US" altLang="ja-JP" dirty="0"/>
              <a:t>Generation</a:t>
            </a:r>
            <a:r>
              <a:rPr lang="ja-JP" altLang="en-US" dirty="0"/>
              <a:t> </a:t>
            </a:r>
            <a:r>
              <a:rPr lang="en-US" altLang="ja-JP" dirty="0"/>
              <a:t>model</a:t>
            </a:r>
            <a:r>
              <a:rPr lang="ja-JP" altLang="en-US" dirty="0"/>
              <a:t> </a:t>
            </a:r>
            <a:r>
              <a:rPr lang="en-US" altLang="ja-JP" dirty="0"/>
              <a:t>based</a:t>
            </a:r>
            <a:r>
              <a:rPr lang="ja-JP" altLang="en-US" dirty="0"/>
              <a:t> </a:t>
            </a:r>
            <a:r>
              <a:rPr lang="en-US" altLang="ja-JP" dirty="0"/>
              <a:t>on</a:t>
            </a:r>
            <a:r>
              <a:rPr lang="ja-JP" altLang="en-US" dirty="0"/>
              <a:t> </a:t>
            </a:r>
            <a:r>
              <a:rPr lang="en-US" altLang="ja-JP" dirty="0" err="1"/>
              <a:t>Dirichlet</a:t>
            </a:r>
            <a:r>
              <a:rPr lang="ja-JP" altLang="en-US" dirty="0"/>
              <a:t> </a:t>
            </a:r>
            <a:r>
              <a:rPr lang="en-US" altLang="ja-JP" dirty="0"/>
              <a:t>Process</a:t>
            </a:r>
          </a:p>
          <a:p>
            <a:pPr lvl="2"/>
            <a:r>
              <a:rPr lang="en-US" altLang="ja-JP" dirty="0"/>
              <a:t>By using this, clustering can be performed without specifying the number of clusters.</a:t>
            </a:r>
            <a:endParaRPr kumimoji="1" lang="en-US" altLang="ja-JP" dirty="0"/>
          </a:p>
          <a:p>
            <a:pPr lvl="1"/>
            <a:r>
              <a:rPr lang="en-US" altLang="ja-JP" dirty="0"/>
              <a:t>Chinese Restaurant Franchise (CRF [5])</a:t>
            </a:r>
          </a:p>
          <a:p>
            <a:pPr lvl="2"/>
            <a:r>
              <a:rPr lang="en-US" altLang="ja-JP" dirty="0"/>
              <a:t>Example of execution of sampling based on 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Current works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446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楕円 42"/>
          <p:cNvSpPr/>
          <p:nvPr/>
        </p:nvSpPr>
        <p:spPr>
          <a:xfrm>
            <a:off x="6300192" y="5517232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308304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536504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81236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799910" y="5531583"/>
            <a:ext cx="11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82324" y="5566624"/>
            <a:ext cx="68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Goal 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Smoothing</a:t>
            </a:r>
            <a:br>
              <a:rPr kumimoji="1" lang="en-US" altLang="ja-JP" dirty="0"/>
            </a:br>
            <a:r>
              <a:rPr kumimoji="1" lang="en-US" altLang="ja-JP" dirty="0"/>
              <a:t>(TMA)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5061136" y="5504877"/>
            <a:ext cx="1089340" cy="492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interval</a:t>
            </a:r>
            <a:endParaRPr kumimoji="1" lang="ja-JP" alt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96332" y="908720"/>
            <a:ext cx="3611572" cy="2325115"/>
          </a:xfrm>
          <a:prstGeom prst="rect">
            <a:avLst/>
          </a:prstGeom>
          <a:noFill/>
          <a:ln w="31750" cmpd="sng">
            <a:solidFill>
              <a:schemeClr val="accent2"/>
            </a:solidFill>
          </a:ln>
          <a:effectLst>
            <a:outerShdw blurRad="38100" dist="38100" dir="5400000" algn="ctr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3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Collect human motions with </a:t>
            </a:r>
            <a:r>
              <a:rPr lang="en-US" altLang="ja-JP" dirty="0" err="1"/>
              <a:t>kinect</a:t>
            </a:r>
            <a:endParaRPr lang="en-US" altLang="ja-JP" dirty="0"/>
          </a:p>
          <a:p>
            <a:pPr lvl="1"/>
            <a:r>
              <a:rPr kumimoji="1" lang="en-US" altLang="ja-JP" dirty="0"/>
              <a:t>C#</a:t>
            </a:r>
          </a:p>
          <a:p>
            <a:pPr lvl="1"/>
            <a:r>
              <a:rPr lang="en-US" altLang="ja-JP" dirty="0"/>
              <a:t>Skeleton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</a:p>
          <a:p>
            <a:pPr marL="393192" lvl="1" indent="0">
              <a:buNone/>
            </a:pPr>
            <a:r>
              <a:rPr lang="en-US" altLang="ja-JP" dirty="0"/>
              <a:t>  7</a:t>
            </a:r>
            <a:r>
              <a:rPr lang="ja-JP" altLang="en-US" dirty="0"/>
              <a:t> </a:t>
            </a:r>
            <a:r>
              <a:rPr lang="en-US" altLang="ja-JP" dirty="0"/>
              <a:t>points</a:t>
            </a:r>
            <a:r>
              <a:rPr lang="ja-JP" altLang="en-US" dirty="0"/>
              <a:t> </a:t>
            </a:r>
            <a:r>
              <a:rPr lang="en-US" altLang="ja-JP" dirty="0"/>
              <a:t>× 3D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Obtain and smoothing the motion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58346"/>
            <a:ext cx="5732258" cy="40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Smoothing</a:t>
            </a:r>
            <a:endParaRPr kumimoji="1" lang="en-US" altLang="ja-JP" sz="2400" dirty="0"/>
          </a:p>
          <a:p>
            <a:pPr lvl="1"/>
            <a:r>
              <a:rPr lang="en-US" altLang="ja-JP" sz="2000" dirty="0"/>
              <a:t>Motion data is smoothed by Moving Average (MA).</a:t>
            </a:r>
            <a:endParaRPr kumimoji="1" lang="en-US" altLang="ja-JP" sz="2000" dirty="0"/>
          </a:p>
          <a:p>
            <a:pPr lvl="1"/>
            <a:r>
              <a:rPr lang="en-US" altLang="ja-JP" sz="2000" dirty="0"/>
              <a:t>"accuracy" and "precision" are trade-off.</a:t>
            </a:r>
          </a:p>
          <a:p>
            <a:pPr lvl="2"/>
            <a:r>
              <a:rPr kumimoji="1" lang="en-US" altLang="ja-JP" sz="1800" dirty="0"/>
              <a:t>accuracy : </a:t>
            </a:r>
            <a:r>
              <a:rPr lang="en-US" altLang="ja-JP" sz="1800" dirty="0"/>
              <a:t>Closeness to true position.</a:t>
            </a:r>
            <a:endParaRPr kumimoji="1" lang="en-US" altLang="ja-JP" sz="1800" dirty="0"/>
          </a:p>
          <a:p>
            <a:pPr lvl="2"/>
            <a:r>
              <a:rPr lang="en-US" altLang="ja-JP" sz="1800" dirty="0"/>
              <a:t>precision : Closeness to immediately previous/next position.</a:t>
            </a:r>
            <a:endParaRPr kumimoji="1" lang="ja-JP" altLang="en-US" sz="1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Obtain and smoothing the motion data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94657"/>
            <a:ext cx="7488832" cy="40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48880"/>
            <a:ext cx="4479620" cy="4256718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Extended HMM which can be used without specifying the number of hidden states.</a:t>
            </a:r>
          </a:p>
          <a:p>
            <a:r>
              <a:rPr lang="en-US" altLang="ja-JP" dirty="0"/>
              <a:t>Transition function is generated by </a:t>
            </a:r>
            <a:r>
              <a:rPr lang="en-US" altLang="ja-JP" dirty="0" err="1"/>
              <a:t>Dirichlet</a:t>
            </a:r>
            <a:r>
              <a:rPr lang="en-US" altLang="ja-JP" dirty="0"/>
              <a:t> Process.</a:t>
            </a:r>
          </a:p>
          <a:p>
            <a:r>
              <a:rPr lang="en-US" altLang="ja-JP" dirty="0"/>
              <a:t>These atoms mean parameters of </a:t>
            </a:r>
          </a:p>
          <a:p>
            <a:pPr marL="109728" indent="0">
              <a:buNone/>
            </a:pPr>
            <a:r>
              <a:rPr lang="ja-JP" altLang="en-US" dirty="0"/>
              <a:t>  </a:t>
            </a:r>
            <a:r>
              <a:rPr lang="en-US" altLang="ja-JP" dirty="0"/>
              <a:t>probability distribution function of</a:t>
            </a:r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ja-JP" altLang="en-US" dirty="0"/>
              <a:t> </a:t>
            </a:r>
            <a:r>
              <a:rPr lang="en-US" altLang="ja-JP" dirty="0"/>
              <a:t>outputs.</a:t>
            </a:r>
          </a:p>
          <a:p>
            <a:r>
              <a:rPr lang="en-US" altLang="ja-JP" dirty="0"/>
              <a:t>To share atom in each distribution, </a:t>
            </a:r>
          </a:p>
          <a:p>
            <a:pPr marL="109728" indent="0">
              <a:buNone/>
            </a:pPr>
            <a:r>
              <a:rPr lang="en-US" altLang="ja-JP" dirty="0"/>
              <a:t>  the stochastic process is </a:t>
            </a:r>
          </a:p>
          <a:p>
            <a:pPr marL="109728" indent="0">
              <a:buNone/>
            </a:pPr>
            <a:r>
              <a:rPr lang="en-US" altLang="ja-JP" dirty="0"/>
              <a:t>  constructed hierarchically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08104" y="6381328"/>
            <a:ext cx="288032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4088" y="609329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Graphical model of HDP-HMM [2]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869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Dirichlet Process (DP)</a:t>
                </a:r>
              </a:p>
              <a:p>
                <a:pPr lvl="1"/>
                <a:r>
                  <a:rPr lang="en-US" altLang="ja-JP" dirty="0"/>
                  <a:t>Probability process to generate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distributions based on        "base measure". </a:t>
                </a:r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Distributions generated by DP are discrete.</a:t>
                </a:r>
              </a:p>
              <a:p>
                <a:pPr lvl="1"/>
                <a:endParaRPr lang="en-US" altLang="ja-JP" dirty="0"/>
              </a:p>
              <a:p>
                <a:r>
                  <a:rPr lang="en-US" altLang="ja-JP" dirty="0" err="1"/>
                  <a:t>Dirichlet</a:t>
                </a:r>
                <a:r>
                  <a:rPr lang="en-US" altLang="ja-JP" dirty="0"/>
                  <a:t> Process Mixture model (DPM)</a:t>
                </a:r>
              </a:p>
              <a:p>
                <a:pPr lvl="2"/>
                <a:r>
                  <a:rPr lang="en-US" altLang="ja-JP" dirty="0"/>
                  <a:t>Generation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model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based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on</a:t>
                </a:r>
                <a:r>
                  <a:rPr lang="ja-JP" altLang="en-US" dirty="0"/>
                  <a:t> </a:t>
                </a:r>
                <a:r>
                  <a:rPr lang="en-US" altLang="ja-JP" dirty="0" err="1"/>
                  <a:t>Dirichlet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Process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ja-JP" dirty="0"/>
                  <a:t> outputs already existing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ja-JP" dirty="0"/>
                  <a:t> or pick a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ja-JP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.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36" r="-4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DPM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93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Example of DPM</a:t>
            </a:r>
          </a:p>
          <a:p>
            <a:pPr lvl="1"/>
            <a:r>
              <a:rPr lang="en-US" altLang="ja-JP" dirty="0"/>
              <a:t>Clustering of sample data generated by GMM.</a:t>
            </a:r>
          </a:p>
          <a:p>
            <a:pPr lvl="1"/>
            <a:r>
              <a:rPr lang="en-US" altLang="ja-JP" dirty="0"/>
              <a:t>Base measure is "Normal </a:t>
            </a:r>
            <a:r>
              <a:rPr lang="en-US" altLang="ja-JP" dirty="0" err="1"/>
              <a:t>Wishart</a:t>
            </a:r>
            <a:r>
              <a:rPr lang="en-US" altLang="ja-JP" dirty="0"/>
              <a:t> distribution".</a:t>
            </a:r>
          </a:p>
          <a:p>
            <a:pPr lvl="2"/>
            <a:r>
              <a:rPr lang="en-US" altLang="ja-JP" dirty="0"/>
              <a:t>α = 0.5 , β = 0.33</a:t>
            </a:r>
          </a:p>
          <a:p>
            <a:pPr lvl="2"/>
            <a:r>
              <a:rPr lang="en-US" altLang="ja-JP" dirty="0"/>
              <a:t>ν= 15 , S = [[1, 0], [0, 0.1]]</a:t>
            </a:r>
          </a:p>
          <a:p>
            <a:pPr lvl="1"/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3501008"/>
            <a:ext cx="1065718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/>
                  <a:t>To apply DPM to HMM, representation of transition function is needed.</a:t>
                </a:r>
              </a:p>
              <a:p>
                <a:pPr lvl="1"/>
                <a:r>
                  <a:rPr lang="en-US" altLang="ja-JP" dirty="0" err="1"/>
                  <a:t>Dirichlet</a:t>
                </a:r>
                <a:r>
                  <a:rPr lang="en-US" altLang="ja-JP" dirty="0"/>
                  <a:t> distribution is generated from the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 for each transition</a:t>
                </a:r>
              </a:p>
              <a:p>
                <a:pPr lvl="1"/>
                <a:r>
                  <a:rPr lang="en-US" altLang="ja-JP" dirty="0"/>
                  <a:t>It is necessary to share parameters (output distribution for each state) among the generated distributions</a:t>
                </a:r>
              </a:p>
              <a:p>
                <a:pPr lvl="1"/>
                <a:r>
                  <a:rPr lang="en-US" altLang="ja-JP" dirty="0"/>
                  <a:t>Thus, The base measure needs to be a discrete distribution generated by the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process.</a:t>
                </a:r>
              </a:p>
              <a:p>
                <a:pPr lvl="1"/>
                <a:endParaRPr kumimoji="1" lang="en-US" altLang="ja-JP" dirty="0"/>
              </a:p>
              <a:p>
                <a:r>
                  <a:rPr lang="en-US" altLang="ja-JP" dirty="0"/>
                  <a:t>Hierarchical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 (HDP)</a:t>
                </a:r>
              </a:p>
              <a:p>
                <a:pPr lvl="1"/>
                <a:r>
                  <a:rPr lang="en-US" altLang="ja-JP" dirty="0" err="1"/>
                  <a:t>Dirichlet</a:t>
                </a:r>
                <a:r>
                  <a:rPr lang="en-US" altLang="ja-JP" dirty="0"/>
                  <a:t> process which have base measure generated by </a:t>
                </a:r>
                <a:r>
                  <a:rPr lang="en-US" altLang="ja-JP" dirty="0" err="1"/>
                  <a:t>dirichlet</a:t>
                </a:r>
                <a:r>
                  <a:rPr lang="en-US" altLang="ja-JP" dirty="0"/>
                  <a:t> process.</a:t>
                </a: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54" r="-1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for HMM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7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980728"/>
            <a:ext cx="8854208" cy="5426583"/>
          </a:xfrm>
        </p:spPr>
        <p:txBody>
          <a:bodyPr/>
          <a:lstStyle/>
          <a:p>
            <a:r>
              <a:rPr kumimoji="1" lang="en-US" altLang="ja-JP" dirty="0"/>
              <a:t>Example of HDP(CRF)</a:t>
            </a:r>
          </a:p>
          <a:p>
            <a:pPr lvl="1"/>
            <a:r>
              <a:rPr lang="en-US" altLang="ja-JP" dirty="0"/>
              <a:t>Base measure is Gaussian distribution.</a:t>
            </a:r>
          </a:p>
          <a:p>
            <a:pPr lvl="2"/>
            <a:r>
              <a:rPr kumimoji="1" lang="en-US" altLang="ja-JP" dirty="0"/>
              <a:t>α=5, γ=1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7" y="2564904"/>
            <a:ext cx="2686542" cy="18722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37" y="2564904"/>
            <a:ext cx="2681187" cy="187220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5" y="4774596"/>
            <a:ext cx="2790205" cy="19292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756337"/>
            <a:ext cx="2782232" cy="19850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68" y="4756337"/>
            <a:ext cx="2758317" cy="194517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77808" y="226839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Base measure H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967764" y="2268391"/>
                <a:ext cx="2315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Global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64" y="2268391"/>
                <a:ext cx="2315480" cy="369332"/>
              </a:xfrm>
              <a:prstGeom prst="rect">
                <a:avLst/>
              </a:prstGeom>
              <a:blipFill>
                <a:blip r:embed="rId7"/>
                <a:stretch>
                  <a:fillRect l="-2368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12304" y="4437112"/>
                <a:ext cx="2315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Local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04" y="4437112"/>
                <a:ext cx="2315480" cy="369332"/>
              </a:xfrm>
              <a:prstGeom prst="rect">
                <a:avLst/>
              </a:prstGeom>
              <a:blipFill>
                <a:blip r:embed="rId8"/>
                <a:stretch>
                  <a:fillRect l="-2105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/>
              <a:t>which are able to do task in the human living environment.</a:t>
            </a:r>
          </a:p>
          <a:p>
            <a:r>
              <a:rPr lang="en-US" altLang="ja-JP" dirty="0"/>
              <a:t>General-purpose robots 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It is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</a:t>
            </a:r>
            <a:r>
              <a:rPr lang="en-US" altLang="ja-JP" b="1" dirty="0"/>
              <a:t>just</a:t>
            </a:r>
            <a:r>
              <a:rPr lang="en-US" altLang="ja-JP" dirty="0"/>
              <a:t> “imitation”.</a:t>
            </a:r>
            <a:endParaRPr kumimoji="1" lang="en-US" altLang="ja-JP" dirty="0"/>
          </a:p>
          <a:p>
            <a:r>
              <a:rPr lang="en-US" altLang="ja-JP" dirty="0"/>
              <a:t>The ability to learn the human intentions from the human motions is 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ummarize</a:t>
            </a:r>
          </a:p>
          <a:p>
            <a:pPr lvl="1"/>
            <a:r>
              <a:rPr lang="en-US" altLang="ja-JP" dirty="0"/>
              <a:t>Segmentation of continuous motion is helpful to find important intermediate states.</a:t>
            </a:r>
          </a:p>
          <a:p>
            <a:pPr lvl="1"/>
            <a:r>
              <a:rPr lang="en-US" altLang="ja-JP" dirty="0"/>
              <a:t>Motion data acquired from Kinect can be smoothed by MA.</a:t>
            </a:r>
          </a:p>
          <a:p>
            <a:pPr lvl="1"/>
            <a:r>
              <a:rPr lang="en-US" altLang="ja-JP" dirty="0"/>
              <a:t>the examples show how DPM and HDP work.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What to do next</a:t>
            </a:r>
          </a:p>
          <a:p>
            <a:pPr lvl="1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lvl="2"/>
            <a:r>
              <a:rPr lang="en-US" altLang="ja-JP" dirty="0"/>
              <a:t>Test of learning HDP.</a:t>
            </a:r>
          </a:p>
          <a:p>
            <a:pPr lvl="2"/>
            <a:r>
              <a:rPr lang="en-US" altLang="ja-JP" dirty="0"/>
              <a:t>Apply HDP to HMM</a:t>
            </a:r>
          </a:p>
          <a:p>
            <a:pPr lvl="2"/>
            <a:r>
              <a:rPr kumimoji="1" lang="en-US" altLang="ja-JP" dirty="0"/>
              <a:t>Apply </a:t>
            </a:r>
            <a:r>
              <a:rPr kumimoji="1" lang="en-US" altLang="ja-JP" dirty="0" err="1"/>
              <a:t>sHDP</a:t>
            </a:r>
            <a:r>
              <a:rPr kumimoji="1" lang="en-US" altLang="ja-JP" dirty="0"/>
              <a:t>-HMM to encoding motion.</a:t>
            </a:r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NPYLM</a:t>
            </a:r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 and what to do next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154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[1] </a:t>
            </a:r>
            <a:r>
              <a:rPr kumimoji="1" lang="ja-JP" altLang="en-US" dirty="0" err="1"/>
              <a:t>たにちゅ</a:t>
            </a:r>
            <a:r>
              <a:rPr kumimoji="1" lang="ja-JP" altLang="en-US" dirty="0"/>
              <a:t>ーの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重構文解析</a:t>
            </a:r>
            <a:endParaRPr kumimoji="1" lang="en-US" altLang="ja-JP" dirty="0"/>
          </a:p>
          <a:p>
            <a:r>
              <a:rPr lang="en-US" altLang="ja-JP" dirty="0"/>
              <a:t>[2]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Teh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 </a:t>
            </a:r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r>
              <a:rPr lang="en-US" altLang="ja-JP" dirty="0"/>
              <a:t>[3] </a:t>
            </a:r>
            <a:r>
              <a:rPr lang="ja-JP" altLang="en-US" dirty="0"/>
              <a:t>持橋の </a:t>
            </a:r>
            <a:r>
              <a:rPr lang="en-US" altLang="ja-JP" dirty="0"/>
              <a:t>NPYLM</a:t>
            </a:r>
          </a:p>
          <a:p>
            <a:r>
              <a:rPr kumimoji="1" lang="en-US" altLang="ja-JP" dirty="0"/>
              <a:t>[4] </a:t>
            </a:r>
            <a:r>
              <a:rPr kumimoji="1" lang="ja-JP" altLang="en-US" dirty="0"/>
              <a:t>続パタ</a:t>
            </a:r>
            <a:endParaRPr kumimoji="1" lang="en-US" altLang="ja-JP" dirty="0"/>
          </a:p>
          <a:p>
            <a:r>
              <a:rPr lang="en-US" altLang="ja-JP" dirty="0"/>
              <a:t>[5] </a:t>
            </a:r>
            <a:r>
              <a:rPr lang="ja-JP" altLang="en-US" dirty="0"/>
              <a:t>なんか </a:t>
            </a:r>
            <a:r>
              <a:rPr lang="en-US" altLang="ja-JP" dirty="0"/>
              <a:t>CRF </a:t>
            </a:r>
            <a:r>
              <a:rPr lang="ja-JP" altLang="en-US" dirty="0"/>
              <a:t>の文献</a:t>
            </a:r>
            <a:endParaRPr lang="en-US" altLang="ja-JP" dirty="0"/>
          </a:p>
          <a:p>
            <a:r>
              <a:rPr kumimoji="1" lang="en-US" altLang="ja-JP" dirty="0"/>
              <a:t>[6] </a:t>
            </a:r>
            <a:r>
              <a:rPr kumimoji="1" lang="ja-JP" altLang="en-US" dirty="0"/>
              <a:t>キネクトのリファレンス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References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82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79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マイクロソフトもキネクトの平滑化について言及</a:t>
            </a:r>
            <a:endParaRPr kumimoji="1" lang="en-US" altLang="ja-JP" dirty="0"/>
          </a:p>
          <a:p>
            <a:pPr lvl="1"/>
            <a:r>
              <a:rPr lang="ja-JP" altLang="en-US" dirty="0"/>
              <a:t>「精度」と「正確度」のトレードオフ</a:t>
            </a:r>
            <a:endParaRPr lang="en-US" altLang="ja-JP" dirty="0"/>
          </a:p>
          <a:p>
            <a:pPr lvl="1"/>
            <a:r>
              <a:rPr kumimoji="1" lang="ja-JP" altLang="en-US" dirty="0"/>
              <a:t>フィルタは複数適用可能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今回のデータは</a:t>
            </a:r>
            <a:endParaRPr kumimoji="1" lang="en-US" altLang="ja-JP" dirty="0"/>
          </a:p>
          <a:p>
            <a:pPr lvl="1"/>
            <a:r>
              <a:rPr lang="ja-JP" altLang="en-US" dirty="0"/>
              <a:t>「焦点」よりも「軌跡」</a:t>
            </a:r>
            <a:endParaRPr lang="en-US" altLang="ja-JP" dirty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/>
          </a:p>
          <a:p>
            <a:r>
              <a:rPr kumimoji="1" lang="en-US" altLang="ja-JP" sz="1600" dirty="0"/>
              <a:t>https://msdn.microsoft.com/ja-jp/library/jj131429.aspx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ディリクレ過程の </a:t>
            </a:r>
            <a:r>
              <a:rPr kumimoji="1" lang="en-US" altLang="ja-JP" dirty="0"/>
              <a:t>atom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6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2" y="2849242"/>
            <a:ext cx="101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7" y="3066274"/>
            <a:ext cx="96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130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Take </a:t>
            </a:r>
          </a:p>
          <a:p>
            <a:r>
              <a:rPr kumimoji="1" lang="en-US" altLang="ja-JP" dirty="0"/>
              <a:t>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human 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Teaching the task.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1763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87" y="4509435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r>
              <a:rPr lang="en-US" altLang="ja-JP" dirty="0"/>
              <a:t>Previous method learn only the relationship between initial states and goal states.</a:t>
            </a:r>
          </a:p>
          <a:p>
            <a:r>
              <a:rPr lang="en-US" altLang="ja-JP" dirty="0"/>
              <a:t>So, it</a:t>
            </a:r>
            <a:r>
              <a:rPr lang="ja-JP" altLang="en-US" dirty="0"/>
              <a:t> </a:t>
            </a:r>
            <a:r>
              <a:rPr lang="en-US" altLang="ja-JP" dirty="0"/>
              <a:t>could</a:t>
            </a:r>
            <a:r>
              <a:rPr lang="ja-JP" altLang="en-US" dirty="0"/>
              <a:t> </a:t>
            </a:r>
            <a:r>
              <a:rPr lang="en-US" altLang="ja-JP" dirty="0"/>
              <a:t>not</a:t>
            </a:r>
            <a:r>
              <a:rPr lang="ja-JP" altLang="en-US" dirty="0"/>
              <a:t> </a:t>
            </a:r>
            <a:r>
              <a:rPr lang="en-US" altLang="ja-JP" dirty="0"/>
              <a:t>take</a:t>
            </a:r>
            <a:r>
              <a:rPr lang="ja-JP" altLang="en-US" dirty="0"/>
              <a:t> </a:t>
            </a:r>
            <a:r>
              <a:rPr lang="en-US" altLang="ja-JP" dirty="0"/>
              <a:t>account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intermediate states.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  <a:r>
              <a:rPr lang="en-US" altLang="ja-JP" dirty="0"/>
              <a:t> of previous work</a:t>
            </a:r>
            <a:endParaRPr kumimoji="1" lang="ja-JP" altLang="en-US" dirty="0"/>
          </a:p>
        </p:txBody>
      </p:sp>
      <p:pic>
        <p:nvPicPr>
          <p:cNvPr id="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2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403648" y="478050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67544" y="4182745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403649" y="3844404"/>
            <a:ext cx="1098792" cy="56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右 13"/>
          <p:cNvSpPr/>
          <p:nvPr/>
        </p:nvSpPr>
        <p:spPr>
          <a:xfrm>
            <a:off x="3923928" y="435192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38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4734644" y="4060428"/>
            <a:ext cx="1629474" cy="131784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矢印コネクタ 24"/>
          <p:cNvCxnSpPr>
            <a:cxnSpLocks/>
            <a:stCxn id="15" idx="3"/>
            <a:endCxn id="17" idx="1"/>
          </p:cNvCxnSpPr>
          <p:nvPr/>
        </p:nvCxnSpPr>
        <p:spPr>
          <a:xfrm>
            <a:off x="5355826" y="4529351"/>
            <a:ext cx="1520430" cy="1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6" y="4321708"/>
            <a:ext cx="565422" cy="490869"/>
          </a:xfrm>
          <a:prstGeom prst="rect">
            <a:avLst/>
          </a:prstGeom>
        </p:spPr>
      </p:pic>
      <p:pic>
        <p:nvPicPr>
          <p:cNvPr id="37" name="図 36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348460"/>
            <a:ext cx="565422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91" y="384896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2838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924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58824" y="1196752"/>
            <a:ext cx="8854208" cy="5210559"/>
          </a:xfrm>
        </p:spPr>
        <p:txBody>
          <a:bodyPr/>
          <a:lstStyle/>
          <a:p>
            <a:r>
              <a:rPr lang="en-US" altLang="ja-JP" dirty="0"/>
              <a:t>If the sequences of states can be used for learning, the method can learn this task as the sequence of relationship. </a:t>
            </a:r>
          </a:p>
          <a:p>
            <a:r>
              <a:rPr lang="en-US" altLang="ja-JP" dirty="0"/>
              <a:t>But, it has to be considered which (</a:t>
            </a:r>
            <a:r>
              <a:rPr lang="en-US" altLang="ja-JP" dirty="0" err="1"/>
              <a:t>e.i.</a:t>
            </a:r>
            <a:r>
              <a:rPr lang="en-US" altLang="ja-JP" dirty="0"/>
              <a:t> when) states are need for learn.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</a:t>
            </a:r>
            <a:r>
              <a:rPr kumimoji="1" lang="ja-JP" altLang="en-US" dirty="0"/>
              <a:t> </a:t>
            </a:r>
            <a:r>
              <a:rPr kumimoji="1" lang="en-US" altLang="ja-JP" dirty="0"/>
              <a:t>of</a:t>
            </a:r>
            <a:r>
              <a:rPr kumimoji="1" lang="ja-JP" altLang="en-US" dirty="0"/>
              <a:t> </a:t>
            </a:r>
            <a:r>
              <a:rPr kumimoji="1" lang="en-US" altLang="ja-JP" dirty="0"/>
              <a:t>previous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</a:t>
            </a:r>
            <a:endParaRPr kumimoji="1" lang="ja-JP" altLang="en-US" dirty="0"/>
          </a:p>
        </p:txBody>
      </p:sp>
      <p:pic>
        <p:nvPicPr>
          <p:cNvPr id="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2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82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67544" y="4182745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右 13"/>
          <p:cNvSpPr/>
          <p:nvPr/>
        </p:nvSpPr>
        <p:spPr>
          <a:xfrm>
            <a:off x="3923928" y="435192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2838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1475656" y="3484364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4884" flipH="1" flipV="1">
            <a:off x="1080516" y="3806328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12511" flipH="1" flipV="1">
            <a:off x="2415143" y="3777560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38" y="4297607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/>
          <p:cNvSpPr/>
          <p:nvPr/>
        </p:nvSpPr>
        <p:spPr>
          <a:xfrm>
            <a:off x="4795152" y="3042644"/>
            <a:ext cx="2441143" cy="245794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4884" flipH="1" flipV="1">
            <a:off x="5184972" y="3806328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12511" flipH="1" flipV="1">
            <a:off x="6519599" y="3777560"/>
            <a:ext cx="516508" cy="2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9247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31702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図 34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348460"/>
            <a:ext cx="565422" cy="490869"/>
          </a:xfrm>
          <a:prstGeom prst="rect">
            <a:avLst/>
          </a:prstGeom>
        </p:spPr>
      </p:pic>
      <p:pic>
        <p:nvPicPr>
          <p:cNvPr id="36" name="図 35" descr="BIG IMAGE (PNG)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6" y="4321708"/>
            <a:ext cx="565422" cy="4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important states means the boundary of motion primitives, and to find them, the motion has to be encoded to the sequence of motion primitives.</a:t>
            </a:r>
          </a:p>
          <a:p>
            <a:endParaRPr lang="en-US" altLang="ja-JP" dirty="0"/>
          </a:p>
          <a:p>
            <a:r>
              <a:rPr lang="en-US" altLang="ja-JP" dirty="0"/>
              <a:t>HMM can encode various time sequential data.</a:t>
            </a:r>
          </a:p>
          <a:p>
            <a:pPr lvl="1"/>
            <a:r>
              <a:rPr lang="en-US" altLang="ja-JP" dirty="0"/>
              <a:t>But when using HMM to encode motion, there are some difficulties.</a:t>
            </a:r>
          </a:p>
          <a:p>
            <a:pPr lvl="2"/>
            <a:r>
              <a:rPr lang="en-US" altLang="ja-JP" dirty="0"/>
              <a:t>the number of hidden states(i.e. kind of motion primitives) is not known in advance.</a:t>
            </a:r>
          </a:p>
          <a:p>
            <a:pPr lvl="2"/>
            <a:r>
              <a:rPr lang="en-US" altLang="ja-JP" dirty="0"/>
              <a:t>Encoding with HMM is not enough to get the motion primitives.</a:t>
            </a:r>
          </a:p>
          <a:p>
            <a:pPr marL="630936" lvl="2" indent="0">
              <a:buNone/>
            </a:pPr>
            <a:r>
              <a:rPr lang="en-US" altLang="ja-JP" dirty="0"/>
              <a:t>(Each states of HMM is too primitive to explain the motion.)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555832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Finding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important</a:t>
            </a:r>
            <a:r>
              <a:rPr lang="ja-JP" altLang="en-US" dirty="0"/>
              <a:t> </a:t>
            </a:r>
            <a:r>
              <a:rPr lang="en-US" altLang="ja-JP" dirty="0"/>
              <a:t>intermediate states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91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Tadahiro</a:t>
            </a:r>
            <a:r>
              <a:rPr lang="en-US" altLang="ja-JP" dirty="0"/>
              <a:t> Taniguchi et al [1] solved that problem by using sticky-Hierarchical </a:t>
            </a:r>
            <a:r>
              <a:rPr lang="en-US" altLang="ja-JP" dirty="0" err="1"/>
              <a:t>Dirichlet</a:t>
            </a:r>
            <a:r>
              <a:rPr lang="en-US" altLang="ja-JP" dirty="0"/>
              <a:t> Process Hidden Markov Model (</a:t>
            </a:r>
            <a:r>
              <a:rPr lang="en-US" altLang="ja-JP" dirty="0" err="1"/>
              <a:t>sHDP</a:t>
            </a:r>
            <a:r>
              <a:rPr lang="en-US" altLang="ja-JP" dirty="0"/>
              <a:t>-HMM [2]) and Nested Pitman-</a:t>
            </a:r>
            <a:r>
              <a:rPr lang="en-US" altLang="ja-JP" dirty="0" err="1"/>
              <a:t>Yor</a:t>
            </a:r>
            <a:r>
              <a:rPr lang="en-US" altLang="ja-JP" dirty="0"/>
              <a:t> Language Model(NPYLM [3]).</a:t>
            </a:r>
          </a:p>
          <a:p>
            <a:pPr lvl="2"/>
            <a:endParaRPr lang="en-US" altLang="ja-JP" dirty="0"/>
          </a:p>
          <a:p>
            <a:pPr lvl="1"/>
            <a:r>
              <a:rPr lang="en-US" altLang="ja-JP" dirty="0" err="1"/>
              <a:t>sHDP</a:t>
            </a:r>
            <a:r>
              <a:rPr lang="en-US" altLang="ja-JP" dirty="0"/>
              <a:t>-HMM realizes encoding without to decide the number of hidden states in advance. </a:t>
            </a:r>
          </a:p>
          <a:p>
            <a:pPr lvl="1"/>
            <a:r>
              <a:rPr lang="en-US" altLang="ja-JP" dirty="0"/>
              <a:t>NPYLM realizes parsing the sequence of character to sequence of words without to input dictionary in advance.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The intervals of words made by NPYLM mean the boundary of motion primitives, the important interval states.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555832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Finding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important</a:t>
            </a:r>
            <a:r>
              <a:rPr lang="ja-JP" altLang="en-US" dirty="0"/>
              <a:t> </a:t>
            </a:r>
            <a:r>
              <a:rPr lang="en-US" altLang="ja-JP" dirty="0"/>
              <a:t>intermediate states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586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1068</Words>
  <Application>Microsoft Office PowerPoint</Application>
  <PresentationFormat>画面に合わせる (4:3)</PresentationFormat>
  <Paragraphs>163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Encoding for human motions by sticky-Hierarchical Dirichlet Process Hidden Markov Model</vt:lpstr>
      <vt:lpstr>Background</vt:lpstr>
      <vt:lpstr>Background</vt:lpstr>
      <vt:lpstr>Background</vt:lpstr>
      <vt:lpstr>Model</vt:lpstr>
      <vt:lpstr>Problem of previous work</vt:lpstr>
      <vt:lpstr>Problem of previous work</vt:lpstr>
      <vt:lpstr>Finding the important intermediate states</vt:lpstr>
      <vt:lpstr>Finding the important intermediate states</vt:lpstr>
      <vt:lpstr>Outline</vt:lpstr>
      <vt:lpstr>Current works </vt:lpstr>
      <vt:lpstr>Outline</vt:lpstr>
      <vt:lpstr>Obtain and smoothing the motion data</vt:lpstr>
      <vt:lpstr>Obtain and smoothing the motion data</vt:lpstr>
      <vt:lpstr>sHDP-HMM</vt:lpstr>
      <vt:lpstr>DPM</vt:lpstr>
      <vt:lpstr>DPM</vt:lpstr>
      <vt:lpstr>DPM for HMM</vt:lpstr>
      <vt:lpstr>sHDP-HMM</vt:lpstr>
      <vt:lpstr>Conclusion and what to do next</vt:lpstr>
      <vt:lpstr>References</vt:lpstr>
      <vt:lpstr>Appendix</vt:lpstr>
      <vt:lpstr>時系列データの平滑化</vt:lpstr>
      <vt:lpstr>ディリクレ過程の atom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2017-01-09T04:54:55Z</dcterms:created>
  <dcterms:modified xsi:type="dcterms:W3CDTF">2017-01-10T04:01:52Z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