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2"/>
  </p:sldMasterIdLst>
  <p:notesMasterIdLst>
    <p:notesMasterId r:id="rId27"/>
  </p:notesMasterIdLst>
  <p:sldIdLst>
    <p:sldId id="256" r:id="rId3"/>
    <p:sldId id="258" r:id="rId4"/>
    <p:sldId id="259" r:id="rId5"/>
    <p:sldId id="260" r:id="rId6"/>
    <p:sldId id="262" r:id="rId7"/>
    <p:sldId id="261" r:id="rId8"/>
    <p:sldId id="263" r:id="rId9"/>
    <p:sldId id="264" r:id="rId10"/>
    <p:sldId id="281" r:id="rId11"/>
    <p:sldId id="265" r:id="rId12"/>
    <p:sldId id="267" r:id="rId13"/>
    <p:sldId id="279" r:id="rId14"/>
    <p:sldId id="268" r:id="rId15"/>
    <p:sldId id="270" r:id="rId16"/>
    <p:sldId id="266" r:id="rId17"/>
    <p:sldId id="273" r:id="rId18"/>
    <p:sldId id="274" r:id="rId19"/>
    <p:sldId id="275" r:id="rId20"/>
    <p:sldId id="276" r:id="rId21"/>
    <p:sldId id="277" r:id="rId22"/>
    <p:sldId id="282" r:id="rId23"/>
    <p:sldId id="272" r:id="rId24"/>
    <p:sldId id="271"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84" autoAdjust="0"/>
  </p:normalViewPr>
  <p:slideViewPr>
    <p:cSldViewPr>
      <p:cViewPr varScale="1">
        <p:scale>
          <a:sx n="147" d="100"/>
          <a:sy n="147" d="100"/>
        </p:scale>
        <p:origin x="96" y="116"/>
      </p:cViewPr>
      <p:guideLst>
        <p:guide orient="horz" pos="2160"/>
        <p:guide pos="2880"/>
      </p:guideLst>
    </p:cSldViewPr>
  </p:slideViewPr>
  <p:notesTextViewPr>
    <p:cViewPr>
      <p:scale>
        <a:sx n="100" d="100"/>
        <a:sy n="100" d="100"/>
      </p:scale>
      <p:origin x="0" y="0"/>
    </p:cViewPr>
  </p:notesTextViewPr>
  <p:notesViewPr>
    <p:cSldViewPr>
      <p:cViewPr varScale="1">
        <p:scale>
          <a:sx n="112" d="100"/>
          <a:sy n="112" d="100"/>
        </p:scale>
        <p:origin x="3004"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kumimoji="1" lang="ja-JP" sz="1200"/>
            </a:lvl1pPr>
          </a:lstStyle>
          <a:p>
            <a:endParaRPr kumimoji="1" lang="ja-JP"/>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kumimoji="1" lang="ja-JP" sz="1200"/>
            </a:lvl1pPr>
          </a:lstStyle>
          <a:p>
            <a:fld id="{3842907C-D0AA-4C58-9F94-58B40AD65B29}" type="datetimeFigureOut">
              <a:rPr lang="ja-JP" altLang="en-US"/>
              <a:pPr/>
              <a:t>2017/7/3</a:t>
            </a:fld>
            <a:endParaRPr kumimoji="1" lang="ja-JP"/>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kumimoji="1" lang="ja-JP"/>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kumimoji="1" lang="ja-JP" sz="1200"/>
            </a:lvl1pPr>
          </a:lstStyle>
          <a:p>
            <a:endParaRPr kumimoji="1" lang="ja-JP"/>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kumimoji="1" lang="ja-JP" sz="1200"/>
            </a:lvl1pPr>
          </a:lstStyle>
          <a:p>
            <a:fld id="{1D76769E-C829-4283-B80E-CB90D995C291}" type="slidenum">
              <a:rPr/>
              <a:pPr/>
              <a:t>‹#›</a:t>
            </a:fld>
            <a:endParaRPr kumimoji="1" lang="ja-JP"/>
          </a:p>
        </p:txBody>
      </p:sp>
    </p:spTree>
  </p:cSld>
  <p:clrMap bg1="lt1" tx1="dk1" bg2="lt2" tx2="dk2" accent1="accent1" accent2="accent2" accent3="accent3" accent4="accent4" accent5="accent5" accent6="accent6" hlink="hlink" folHlink="folHlink"/>
  <p:notesStyle>
    <a:lvl1pPr marL="0" algn="l" rtl="0" latinLnBrk="0">
      <a:defRPr kumimoji="1" lang="ja-JP" sz="1200" kern="1200">
        <a:solidFill>
          <a:schemeClr val="tx1"/>
        </a:solidFill>
        <a:latin typeface="+mn-lt"/>
        <a:ea typeface="+mn-ea"/>
        <a:cs typeface="+mn-cs"/>
      </a:defRPr>
    </a:lvl1pPr>
    <a:lvl2pPr marL="457200" algn="l" rtl="0">
      <a:defRPr kumimoji="1" lang="ja-JP" sz="1200" kern="1200">
        <a:solidFill>
          <a:schemeClr val="tx1"/>
        </a:solidFill>
        <a:latin typeface="+mn-lt"/>
        <a:ea typeface="+mn-ea"/>
        <a:cs typeface="+mn-cs"/>
      </a:defRPr>
    </a:lvl2pPr>
    <a:lvl3pPr marL="914400" algn="l" rtl="0">
      <a:defRPr kumimoji="1" lang="ja-JP" sz="1200" kern="1200">
        <a:solidFill>
          <a:schemeClr val="tx1"/>
        </a:solidFill>
        <a:latin typeface="+mn-lt"/>
        <a:ea typeface="+mn-ea"/>
        <a:cs typeface="+mn-cs"/>
      </a:defRPr>
    </a:lvl3pPr>
    <a:lvl4pPr marL="1371600" algn="l" rtl="0">
      <a:defRPr kumimoji="1" lang="ja-JP" sz="1200" kern="1200">
        <a:solidFill>
          <a:schemeClr val="tx1"/>
        </a:solidFill>
        <a:latin typeface="+mn-lt"/>
        <a:ea typeface="+mn-ea"/>
        <a:cs typeface="+mn-cs"/>
      </a:defRPr>
    </a:lvl4pPr>
    <a:lvl5pPr marL="1828800" algn="l" rtl="0">
      <a:defRPr kumimoji="1" lang="ja-JP" sz="1200" kern="1200">
        <a:solidFill>
          <a:schemeClr val="tx1"/>
        </a:solidFill>
        <a:latin typeface="+mn-lt"/>
        <a:ea typeface="+mn-ea"/>
        <a:cs typeface="+mn-cs"/>
      </a:defRPr>
    </a:lvl5pPr>
    <a:lvl6pPr marL="2286000" algn="l" rtl="0">
      <a:defRPr kumimoji="1" lang="ja-JP" sz="1200" kern="1200">
        <a:solidFill>
          <a:schemeClr val="tx1"/>
        </a:solidFill>
        <a:latin typeface="+mn-lt"/>
        <a:ea typeface="+mn-ea"/>
        <a:cs typeface="+mn-cs"/>
      </a:defRPr>
    </a:lvl6pPr>
    <a:lvl7pPr marL="2743200" algn="l" rtl="0">
      <a:defRPr kumimoji="1" lang="ja-JP" sz="1200" kern="1200">
        <a:solidFill>
          <a:schemeClr val="tx1"/>
        </a:solidFill>
        <a:latin typeface="+mn-lt"/>
        <a:ea typeface="+mn-ea"/>
        <a:cs typeface="+mn-cs"/>
      </a:defRPr>
    </a:lvl7pPr>
    <a:lvl8pPr marL="3200400" algn="l" rtl="0">
      <a:defRPr kumimoji="1" lang="ja-JP" sz="1200" kern="1200">
        <a:solidFill>
          <a:schemeClr val="tx1"/>
        </a:solidFill>
        <a:latin typeface="+mn-lt"/>
        <a:ea typeface="+mn-ea"/>
        <a:cs typeface="+mn-cs"/>
      </a:defRPr>
    </a:lvl8pPr>
    <a:lvl9pPr marL="3657600" algn="l" rtl="0">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kumimoji="1" lang="ja-JP" altLang="en-US" dirty="0"/>
              <a:t>スティッキー階層ディリクレ過程隠れマルコフモデルを用いた動作情報の符号化と模倣学習への応用というタイトルで </a:t>
            </a:r>
            <a:r>
              <a:rPr kumimoji="1" lang="en-US" altLang="ja-JP" dirty="0"/>
              <a:t>M1 </a:t>
            </a:r>
            <a:r>
              <a:rPr kumimoji="1" lang="ja-JP" altLang="en-US" dirty="0"/>
              <a:t>の菰田が発表いたします．</a:t>
            </a:r>
            <a:endParaRPr kumimoji="1" lang="ja-JP" dirty="0"/>
          </a:p>
        </p:txBody>
      </p:sp>
      <p:sp>
        <p:nvSpPr>
          <p:cNvPr id="4" name="Slide Number Placeholder 3"/>
          <p:cNvSpPr>
            <a:spLocks noGrp="1"/>
          </p:cNvSpPr>
          <p:nvPr>
            <p:ph type="sldNum" sz="quarter" idx="10"/>
          </p:nvPr>
        </p:nvSpPr>
        <p:spPr/>
        <p:txBody>
          <a:bodyPr/>
          <a:lstStyle/>
          <a:p>
            <a:fld id="{1D76769E-C829-4283-B80E-CB90D995C291}" type="slidenum">
              <a:rPr kumimoji="1" lang="ja-JP" smtClean="0"/>
              <a:pPr/>
              <a:t>1</a:t>
            </a:fld>
            <a:endParaRPr kumimoji="1" lang="ja-JP"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10</a:t>
            </a:fld>
            <a:endParaRPr kumimoji="1" lang="ja-JP" altLang="en-US"/>
          </a:p>
        </p:txBody>
      </p:sp>
    </p:spTree>
    <p:extLst>
      <p:ext uri="{BB962C8B-B14F-4D97-AF65-F5344CB8AC3E}">
        <p14:creationId xmlns:p14="http://schemas.microsoft.com/office/powerpoint/2010/main" val="231628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11</a:t>
            </a:fld>
            <a:endParaRPr kumimoji="1" lang="ja-JP" altLang="en-US"/>
          </a:p>
        </p:txBody>
      </p:sp>
    </p:spTree>
    <p:extLst>
      <p:ext uri="{BB962C8B-B14F-4D97-AF65-F5344CB8AC3E}">
        <p14:creationId xmlns:p14="http://schemas.microsoft.com/office/powerpoint/2010/main" val="1743496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12</a:t>
            </a:fld>
            <a:endParaRPr kumimoji="1" lang="ja-JP" altLang="en-US"/>
          </a:p>
        </p:txBody>
      </p:sp>
    </p:spTree>
    <p:extLst>
      <p:ext uri="{BB962C8B-B14F-4D97-AF65-F5344CB8AC3E}">
        <p14:creationId xmlns:p14="http://schemas.microsoft.com/office/powerpoint/2010/main" val="3258528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13</a:t>
            </a:fld>
            <a:endParaRPr kumimoji="1" lang="ja-JP" altLang="en-US"/>
          </a:p>
        </p:txBody>
      </p:sp>
    </p:spTree>
    <p:extLst>
      <p:ext uri="{BB962C8B-B14F-4D97-AF65-F5344CB8AC3E}">
        <p14:creationId xmlns:p14="http://schemas.microsoft.com/office/powerpoint/2010/main" val="2155428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14</a:t>
            </a:fld>
            <a:endParaRPr kumimoji="1" lang="ja-JP" altLang="en-US"/>
          </a:p>
        </p:txBody>
      </p:sp>
    </p:spTree>
    <p:extLst>
      <p:ext uri="{BB962C8B-B14F-4D97-AF65-F5344CB8AC3E}">
        <p14:creationId xmlns:p14="http://schemas.microsoft.com/office/powerpoint/2010/main" val="293500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15</a:t>
            </a:fld>
            <a:endParaRPr kumimoji="1" lang="ja-JP" altLang="en-US"/>
          </a:p>
        </p:txBody>
      </p:sp>
    </p:spTree>
    <p:extLst>
      <p:ext uri="{BB962C8B-B14F-4D97-AF65-F5344CB8AC3E}">
        <p14:creationId xmlns:p14="http://schemas.microsoft.com/office/powerpoint/2010/main" val="3774586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16</a:t>
            </a:fld>
            <a:endParaRPr kumimoji="1" lang="ja-JP" altLang="en-US"/>
          </a:p>
        </p:txBody>
      </p:sp>
    </p:spTree>
    <p:extLst>
      <p:ext uri="{BB962C8B-B14F-4D97-AF65-F5344CB8AC3E}">
        <p14:creationId xmlns:p14="http://schemas.microsoft.com/office/powerpoint/2010/main" val="3279424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17</a:t>
            </a:fld>
            <a:endParaRPr kumimoji="1" lang="ja-JP" altLang="en-US"/>
          </a:p>
        </p:txBody>
      </p:sp>
    </p:spTree>
    <p:extLst>
      <p:ext uri="{BB962C8B-B14F-4D97-AF65-F5344CB8AC3E}">
        <p14:creationId xmlns:p14="http://schemas.microsoft.com/office/powerpoint/2010/main" val="97626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18</a:t>
            </a:fld>
            <a:endParaRPr kumimoji="1" lang="ja-JP" altLang="en-US"/>
          </a:p>
        </p:txBody>
      </p:sp>
    </p:spTree>
    <p:extLst>
      <p:ext uri="{BB962C8B-B14F-4D97-AF65-F5344CB8AC3E}">
        <p14:creationId xmlns:p14="http://schemas.microsoft.com/office/powerpoint/2010/main" val="2445254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19</a:t>
            </a:fld>
            <a:endParaRPr kumimoji="1" lang="ja-JP" altLang="en-US"/>
          </a:p>
        </p:txBody>
      </p:sp>
    </p:spTree>
    <p:extLst>
      <p:ext uri="{BB962C8B-B14F-4D97-AF65-F5344CB8AC3E}">
        <p14:creationId xmlns:p14="http://schemas.microsoft.com/office/powerpoint/2010/main" val="39553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近年のロボット技術の進展から，人間の生活環境で活動する汎用ロボットの実現が期待されています</a:t>
            </a:r>
            <a:r>
              <a:rPr lang="en-US" altLang="ja-JP" dirty="0"/>
              <a:t>.</a:t>
            </a:r>
          </a:p>
          <a:p>
            <a:endParaRPr kumimoji="1" lang="en-US" altLang="ja-JP" dirty="0"/>
          </a:p>
          <a:p>
            <a:r>
              <a:rPr lang="ja-JP" altLang="en-US" dirty="0"/>
              <a:t>汎用ロボットが持つべき能力として，人の動作を見ただけで意図するところを把握し，模倣する能力が考えられます．</a:t>
            </a:r>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a:t>
            </a:fld>
            <a:endParaRPr kumimoji="1" lang="ja-JP" altLang="en-US"/>
          </a:p>
        </p:txBody>
      </p:sp>
    </p:spTree>
    <p:extLst>
      <p:ext uri="{BB962C8B-B14F-4D97-AF65-F5344CB8AC3E}">
        <p14:creationId xmlns:p14="http://schemas.microsoft.com/office/powerpoint/2010/main" val="883933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20</a:t>
            </a:fld>
            <a:endParaRPr kumimoji="1" lang="ja-JP" altLang="en-US"/>
          </a:p>
        </p:txBody>
      </p:sp>
    </p:spTree>
    <p:extLst>
      <p:ext uri="{BB962C8B-B14F-4D97-AF65-F5344CB8AC3E}">
        <p14:creationId xmlns:p14="http://schemas.microsoft.com/office/powerpoint/2010/main" val="269457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21</a:t>
            </a:fld>
            <a:endParaRPr kumimoji="1" lang="ja-JP" altLang="en-US"/>
          </a:p>
        </p:txBody>
      </p:sp>
    </p:spTree>
    <p:extLst>
      <p:ext uri="{BB962C8B-B14F-4D97-AF65-F5344CB8AC3E}">
        <p14:creationId xmlns:p14="http://schemas.microsoft.com/office/powerpoint/2010/main" val="2674217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22</a:t>
            </a:fld>
            <a:endParaRPr kumimoji="1" lang="ja-JP" altLang="en-US"/>
          </a:p>
        </p:txBody>
      </p:sp>
    </p:spTree>
    <p:extLst>
      <p:ext uri="{BB962C8B-B14F-4D97-AF65-F5344CB8AC3E}">
        <p14:creationId xmlns:p14="http://schemas.microsoft.com/office/powerpoint/2010/main" val="2075750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23</a:t>
            </a:fld>
            <a:endParaRPr kumimoji="1" lang="ja-JP" altLang="en-US"/>
          </a:p>
        </p:txBody>
      </p:sp>
    </p:spTree>
    <p:extLst>
      <p:ext uri="{BB962C8B-B14F-4D97-AF65-F5344CB8AC3E}">
        <p14:creationId xmlns:p14="http://schemas.microsoft.com/office/powerpoint/2010/main" val="2003521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24</a:t>
            </a:fld>
            <a:endParaRPr kumimoji="1" lang="ja-JP" altLang="en-US"/>
          </a:p>
        </p:txBody>
      </p:sp>
    </p:spTree>
    <p:extLst>
      <p:ext uri="{BB962C8B-B14F-4D97-AF65-F5344CB8AC3E}">
        <p14:creationId xmlns:p14="http://schemas.microsoft.com/office/powerpoint/2010/main" val="3383720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卒業研究では，物体を移動させる動作から，その動作による移動物体の目標位置を周りの環境から推定する手法についてあつかいました．</a:t>
            </a:r>
            <a:endParaRPr lang="en-US" altLang="ja-JP" dirty="0"/>
          </a:p>
          <a:p>
            <a:endParaRPr kumimoji="1" lang="en-US" altLang="ja-JP" dirty="0"/>
          </a:p>
          <a:p>
            <a:r>
              <a:rPr lang="ja-JP" altLang="en-US" dirty="0"/>
              <a:t>例えば～</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3</a:t>
            </a:fld>
            <a:endParaRPr kumimoji="1" lang="ja-JP" altLang="en-US"/>
          </a:p>
        </p:txBody>
      </p:sp>
    </p:spTree>
    <p:extLst>
      <p:ext uri="{BB962C8B-B14F-4D97-AF65-F5344CB8AC3E}">
        <p14:creationId xmlns:p14="http://schemas.microsoft.com/office/powerpoint/2010/main" val="1078556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その問題を解決するために～</a:t>
            </a:r>
            <a:endParaRPr lang="en-US" altLang="ja-JP" dirty="0"/>
          </a:p>
          <a:p>
            <a:endParaRPr kumimoji="1" lang="en-US" altLang="ja-JP" dirty="0"/>
          </a:p>
          <a:p>
            <a:r>
              <a:rPr lang="ja-JP" altLang="en-US" dirty="0"/>
              <a:t>卒業研究では～ガウス～</a:t>
            </a:r>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4</a:t>
            </a:fld>
            <a:endParaRPr kumimoji="1" lang="ja-JP" altLang="en-US"/>
          </a:p>
        </p:txBody>
      </p:sp>
    </p:spTree>
    <p:extLst>
      <p:ext uri="{BB962C8B-B14F-4D97-AF65-F5344CB8AC3E}">
        <p14:creationId xmlns:p14="http://schemas.microsoft.com/office/powerpoint/2010/main" val="2121697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5</a:t>
            </a:fld>
            <a:endParaRPr kumimoji="1" lang="ja-JP" altLang="en-US"/>
          </a:p>
        </p:txBody>
      </p:sp>
    </p:spTree>
    <p:extLst>
      <p:ext uri="{BB962C8B-B14F-4D97-AF65-F5344CB8AC3E}">
        <p14:creationId xmlns:p14="http://schemas.microsoft.com/office/powerpoint/2010/main" val="3255492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卒業研究の課題として，動作を最初と最後の環境の変化と仮定している点が挙げられます．</a:t>
            </a:r>
            <a:endParaRPr kumimoji="1" lang="en-US" altLang="ja-JP" dirty="0"/>
          </a:p>
          <a:p>
            <a:r>
              <a:rPr kumimoji="1" lang="ja-JP" altLang="en-US" dirty="0"/>
              <a:t>実際の多様な動作を学習するには，これでは十分ではないと考えられます．</a:t>
            </a:r>
            <a:endParaRPr kumimoji="1" lang="en-US" altLang="ja-JP" dirty="0"/>
          </a:p>
          <a:p>
            <a:r>
              <a:rPr lang="ja-JP" altLang="en-US" dirty="0"/>
              <a:t>例えば～</a:t>
            </a:r>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6</a:t>
            </a:fld>
            <a:endParaRPr kumimoji="1" lang="ja-JP" altLang="en-US"/>
          </a:p>
        </p:txBody>
      </p:sp>
    </p:spTree>
    <p:extLst>
      <p:ext uri="{BB962C8B-B14F-4D97-AF65-F5344CB8AC3E}">
        <p14:creationId xmlns:p14="http://schemas.microsoft.com/office/powerpoint/2010/main" val="885913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これを解決するためには，教示動作の中から重要な「途中状態」を抽出し，これを用いて状態変化のシーケンスとして動作を学習する方法が考えられます．</a:t>
            </a:r>
            <a:endParaRPr kumimoji="1" lang="en-US" altLang="ja-JP" dirty="0"/>
          </a:p>
          <a:p>
            <a:endParaRPr lang="en-US" altLang="ja-JP" dirty="0"/>
          </a:p>
          <a:p>
            <a:r>
              <a:rPr kumimoji="1" lang="ja-JP" altLang="en-US" dirty="0"/>
              <a:t>しかし，そのためには～</a:t>
            </a:r>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7</a:t>
            </a:fld>
            <a:endParaRPr kumimoji="1" lang="ja-JP" altLang="en-US"/>
          </a:p>
        </p:txBody>
      </p:sp>
    </p:spTree>
    <p:extLst>
      <p:ext uri="{BB962C8B-B14F-4D97-AF65-F5344CB8AC3E}">
        <p14:creationId xmlns:p14="http://schemas.microsoft.com/office/powerpoint/2010/main" val="882980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経由するべき重要な途中状態とは動作の意味的な境界であると考えられるため，途中状態を抽出するために動作情報を符号化してプリミティブ列に変換することが有効であると考えられます．</a:t>
            </a:r>
            <a:endParaRPr lang="en-US" altLang="ja-JP" dirty="0"/>
          </a:p>
          <a:p>
            <a:endParaRPr kumimoji="1" lang="en-US" altLang="ja-JP" dirty="0"/>
          </a:p>
          <a:p>
            <a:r>
              <a:rPr lang="ja-JP" altLang="en-US" dirty="0"/>
              <a:t>連続的な動作を符号化する手法として，隠れマルコフモデルが存在しますが，隠れマルコフモデルを動作情報の符号化に適用する場合，いくつか困難があります．</a:t>
            </a:r>
            <a:endParaRPr lang="en-US" altLang="ja-JP" dirty="0"/>
          </a:p>
          <a:p>
            <a:endParaRPr kumimoji="1" lang="en-US" altLang="ja-JP"/>
          </a:p>
          <a:p>
            <a:endParaRPr kumimoji="1" lang="ja-JP" altLang="en-US" dirty="0"/>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8</a:t>
            </a:fld>
            <a:endParaRPr kumimoji="1" lang="ja-JP" altLang="en-US"/>
          </a:p>
        </p:txBody>
      </p:sp>
    </p:spTree>
    <p:extLst>
      <p:ext uri="{BB962C8B-B14F-4D97-AF65-F5344CB8AC3E}">
        <p14:creationId xmlns:p14="http://schemas.microsoft.com/office/powerpoint/2010/main" val="328977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D76769E-C829-4283-B80E-CB90D995C291}" type="slidenum">
              <a:rPr lang="en-US" altLang="ja-JP" smtClean="0"/>
              <a:pPr/>
              <a:t>9</a:t>
            </a:fld>
            <a:endParaRPr kumimoji="1" lang="ja-JP" altLang="en-US"/>
          </a:p>
        </p:txBody>
      </p:sp>
    </p:spTree>
    <p:extLst>
      <p:ext uri="{BB962C8B-B14F-4D97-AF65-F5344CB8AC3E}">
        <p14:creationId xmlns:p14="http://schemas.microsoft.com/office/powerpoint/2010/main" val="2393149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p>
        </p:txBody>
      </p:sp>
      <p:sp>
        <p:nvSpPr>
          <p:cNvPr id="9" name="Title 8"/>
          <p:cNvSpPr>
            <a:spLocks noGrp="1"/>
          </p:cNvSpPr>
          <p:nvPr>
            <p:ph type="ctrTitle"/>
          </p:nvPr>
        </p:nvSpPr>
        <p:spPr>
          <a:xfrm>
            <a:off x="685800" y="1752603"/>
            <a:ext cx="7772400" cy="1829761"/>
          </a:xfrm>
        </p:spPr>
        <p:txBody>
          <a:bodyPr vert="horz" anchor="b">
            <a:normAutofit/>
            <a:scene3d>
              <a:camera prst="orthographicFront"/>
              <a:lightRig rig="soft" dir="t"/>
            </a:scene3d>
            <a:sp3d prstMaterial="softEdge">
              <a:bevelT w="25400" h="25400"/>
            </a:sp3d>
          </a:bodyPr>
          <a:lstStyle>
            <a:lvl1pPr algn="r" latinLnBrk="0">
              <a:defRPr kumimoji="1" lang="ja-JP" sz="4800" b="1">
                <a:solidFill>
                  <a:schemeClr val="tx2"/>
                </a:solidFill>
                <a:effectLst>
                  <a:outerShdw blurRad="31750" dist="25400" dir="5400000" algn="tl" rotWithShape="0">
                    <a:srgbClr val="000000">
                      <a:alpha val="25000"/>
                    </a:srgbClr>
                  </a:outerShdw>
                </a:effectLst>
              </a:defRPr>
            </a:lvl1pPr>
            <a:extLst/>
          </a:lstStyle>
          <a:p>
            <a:r>
              <a:rPr kumimoji="1" lang="ja-JP" altLang="en-US"/>
              <a:t>マスター タイトルの書式設定</a:t>
            </a:r>
            <a:endParaRPr kumimoji="1" lang="ja-JP"/>
          </a:p>
        </p:txBody>
      </p:sp>
      <p:sp>
        <p:nvSpPr>
          <p:cNvPr id="17" name="Subtitle 16"/>
          <p:cNvSpPr>
            <a:spLocks noGrp="1"/>
          </p:cNvSpPr>
          <p:nvPr>
            <p:ph type="subTitle" idx="1"/>
          </p:nvPr>
        </p:nvSpPr>
        <p:spPr>
          <a:xfrm>
            <a:off x="685800" y="3582807"/>
            <a:ext cx="7772400" cy="1199704"/>
          </a:xfrm>
        </p:spPr>
        <p:txBody>
          <a:bodyPr/>
          <a:lstStyle>
            <a:lvl1pPr marL="0" marR="64008" indent="0" algn="r" latinLnBrk="0">
              <a:buNone/>
              <a:defRPr kumimoji="1" lang="ja-JP">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1" lang="ja-JP" altLang="en-US"/>
              <a:t>マスター サブタイトルの書式設定</a:t>
            </a:r>
            <a:endParaRPr kumimoji="1" lang="ja-JP"/>
          </a:p>
        </p:txBody>
      </p:sp>
      <p:grpSp>
        <p:nvGrpSpPr>
          <p:cNvPr id="2" name="Group 14"/>
          <p:cNvGrpSpPr/>
          <p:nvPr/>
        </p:nvGrpSpPr>
        <p:grpSpPr>
          <a:xfrm>
            <a:off x="-3764" y="4953000"/>
            <a:ext cx="9147765" cy="1912088"/>
            <a:chOff x="-3765" y="4832896"/>
            <a:chExt cx="9147765" cy="2032192"/>
          </a:xfrm>
        </p:grpSpPr>
        <p:sp>
          <p:nvSpPr>
            <p:cNvPr id="7" name="Shap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8" name="Shap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1" name="Shap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latinLnBrk="0">
              <a:defRPr kumimoji="1" lang="ja-JP">
                <a:solidFill>
                  <a:srgbClr val="FFFFFF"/>
                </a:solidFill>
              </a:defRPr>
            </a:lvl1pPr>
            <a:extLst/>
          </a:lstStyle>
          <a:p>
            <a:fld id="{3F3E5699-9859-4C4F-803B-003363EE19A9}" type="datetime2">
              <a:rPr lang="ja-JP" altLang="en-US" smtClean="0"/>
              <a:t>2017年7月3日(月)</a:t>
            </a:fld>
            <a:endParaRPr kumimoji="1" lang="ja-JP">
              <a:solidFill>
                <a:srgbClr val="FFFFFF"/>
              </a:solidFill>
            </a:endParaRPr>
          </a:p>
        </p:txBody>
      </p:sp>
      <p:sp>
        <p:nvSpPr>
          <p:cNvPr id="19" name="Footer Placeholder 18"/>
          <p:cNvSpPr>
            <a:spLocks noGrp="1"/>
          </p:cNvSpPr>
          <p:nvPr>
            <p:ph type="ftr" sz="quarter" idx="11"/>
          </p:nvPr>
        </p:nvSpPr>
        <p:spPr/>
        <p:txBody>
          <a:bodyPr/>
          <a:lstStyle>
            <a:lvl1pPr latinLnBrk="0">
              <a:defRPr kumimoji="1" lang="ja-JP">
                <a:solidFill>
                  <a:schemeClr val="accent1">
                    <a:tint val="20000"/>
                  </a:schemeClr>
                </a:solidFill>
              </a:defRPr>
            </a:lvl1pPr>
            <a:extLst/>
          </a:lstStyle>
          <a:p>
            <a:endParaRPr kumimoji="1" lang="ja-JP">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latinLnBrk="0">
              <a:defRPr kumimoji="1" lang="ja-JP">
                <a:solidFill>
                  <a:srgbClr val="FFFFFF"/>
                </a:solidFill>
              </a:defRPr>
            </a:lvl1pPr>
            <a:extLst/>
          </a:lstStyle>
          <a:p>
            <a:fld id="{45292C34-3E5E-4BA5-AF54-F1601B144FB0}" type="slidenum">
              <a:rPr/>
              <a:pPr/>
              <a:t>‹#›</a:t>
            </a:fld>
            <a:endParaRPr kumimoji="1" lang="ja-JP">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a:t>マスター タイトルの書式設定</a:t>
            </a:r>
            <a:endParaRPr kumimoji="1" lang="ja-JP"/>
          </a:p>
        </p:txBody>
      </p:sp>
      <p:sp>
        <p:nvSpPr>
          <p:cNvPr id="3" name="Vertical Text Placeholder 2"/>
          <p:cNvSpPr>
            <a:spLocks noGrp="1"/>
          </p:cNvSpPr>
          <p:nvPr>
            <p:ph type="body" orient="vert" idx="1"/>
          </p:nvPr>
        </p:nvSpPr>
        <p:spPr>
          <a:xfrm>
            <a:off x="457200" y="1481331"/>
            <a:ext cx="8229600" cy="438607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F519B4BB-12FF-4F6D-8335-9E038728215F}" type="datetime2">
              <a:rPr lang="ja-JP" altLang="en-US" smtClean="0"/>
              <a:t>2017年7月3日(月)</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45292C34-3E5E-4BA5-AF54-F1601B144FB0}" type="slidenum">
              <a:rPr kumimoji="1" lang="en-US" altLang="ja-JP" sz="1400">
                <a:solidFill>
                  <a:schemeClr val="tx2">
                    <a:shade val="50000"/>
                  </a:schemeClr>
                </a:solidFill>
              </a:rPr>
              <a:pPr/>
              <a:t>‹#›</a:t>
            </a:fld>
            <a:endParaRPr kumimoji="1" 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2"/>
            <a:ext cx="1777470" cy="5592761"/>
          </a:xfrm>
        </p:spPr>
        <p:txBody>
          <a:bodyPr vert="eaVert"/>
          <a:lstStyle/>
          <a:p>
            <a:r>
              <a:rPr kumimoji="1" lang="ja-JP" altLang="en-US"/>
              <a:t>マスター タイトルの書式設定</a:t>
            </a:r>
            <a:endParaRPr kumimoji="1" lang="ja-JP"/>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Date Placeholder 3"/>
          <p:cNvSpPr>
            <a:spLocks noGrp="1"/>
          </p:cNvSpPr>
          <p:nvPr>
            <p:ph type="dt" sz="half" idx="10"/>
          </p:nvPr>
        </p:nvSpPr>
        <p:spPr/>
        <p:txBody>
          <a:bodyPr/>
          <a:lstStyle/>
          <a:p>
            <a:fld id="{F97B6024-7D26-401C-8716-7AFB5B25E502}" type="datetime2">
              <a:rPr lang="ja-JP" altLang="en-US" smtClean="0"/>
              <a:t>2017年7月3日(月)</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45292C34-3E5E-4BA5-AF54-F1601B144FB0}" type="slidenum">
              <a:rPr kumimoji="1" lang="en-US" altLang="ja-JP" sz="1400">
                <a:solidFill>
                  <a:schemeClr val="tx2">
                    <a:shade val="50000"/>
                  </a:schemeClr>
                </a:solidFill>
              </a:rPr>
              <a:pPr/>
              <a:t>‹#›</a:t>
            </a:fld>
            <a:endParaRPr kumimoji="1" 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824" y="1196752"/>
            <a:ext cx="8854208" cy="5210559"/>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endParaRPr kumimoji="1" lang="ja-JP" dirty="0"/>
          </a:p>
        </p:txBody>
      </p:sp>
      <p:sp>
        <p:nvSpPr>
          <p:cNvPr id="4" name="Date Placeholder 3"/>
          <p:cNvSpPr>
            <a:spLocks noGrp="1"/>
          </p:cNvSpPr>
          <p:nvPr>
            <p:ph type="dt" sz="half" idx="10"/>
          </p:nvPr>
        </p:nvSpPr>
        <p:spPr/>
        <p:txBody>
          <a:bodyPr/>
          <a:lstStyle/>
          <a:p>
            <a:fld id="{1B7F3CC2-AF05-4C21-9B69-4594DDC89621}" type="datetime2">
              <a:rPr lang="ja-JP" altLang="en-US" smtClean="0"/>
              <a:t>2017年7月3日(月)</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a:xfrm>
            <a:off x="8172400" y="6407312"/>
            <a:ext cx="840632" cy="365760"/>
          </a:xfrm>
        </p:spPr>
        <p:txBody>
          <a:bodyPr/>
          <a:lstStyle>
            <a:lvl1pPr>
              <a:defRPr sz="2000"/>
            </a:lvl1pPr>
          </a:lstStyle>
          <a:p>
            <a:fld id="{BC410EEA-824F-4D46-AFE7-60426C8C06B0}" type="slidenum">
              <a:rPr lang="en-US" altLang="ja-JP" smtClean="0"/>
              <a:pPr/>
              <a:t>‹#›</a:t>
            </a:fld>
            <a:endParaRPr lang="en-US" altLang="en-US" dirty="0"/>
          </a:p>
        </p:txBody>
      </p:sp>
      <p:sp>
        <p:nvSpPr>
          <p:cNvPr id="7" name="Title 6"/>
          <p:cNvSpPr>
            <a:spLocks noGrp="1"/>
          </p:cNvSpPr>
          <p:nvPr>
            <p:ph type="title"/>
          </p:nvPr>
        </p:nvSpPr>
        <p:spPr>
          <a:xfrm>
            <a:off x="457200" y="44624"/>
            <a:ext cx="8229600" cy="1143000"/>
          </a:xfrm>
        </p:spPr>
        <p:txBody>
          <a:bodyPr rtlCol="0"/>
          <a:lstStyle/>
          <a:p>
            <a:r>
              <a:rPr kumimoji="1" lang="ja-JP" altLang="en-US"/>
              <a:t>マスター タイトルの書式設定</a:t>
            </a:r>
            <a:endParaRPr kumimoji="1" 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latinLnBrk="0">
              <a:buNone/>
              <a:defRPr kumimoji="1" lang="ja-JP" sz="4800" b="1" cap="none" baseline="0">
                <a:effectLst>
                  <a:outerShdw blurRad="31750" dist="25400" dir="5400000" algn="tl" rotWithShape="0">
                    <a:srgbClr val="000000">
                      <a:alpha val="25000"/>
                    </a:srgbClr>
                  </a:outerShdw>
                </a:effectLst>
              </a:defRPr>
            </a:lvl1pPr>
            <a:extLst/>
          </a:lstStyle>
          <a:p>
            <a:r>
              <a:rPr kumimoji="1" lang="ja-JP" altLang="en-US"/>
              <a:t>マスター タイトルの書式設定</a:t>
            </a:r>
            <a:endParaRPr kumimoji="1" lang="ja-JP"/>
          </a:p>
        </p:txBody>
      </p:sp>
      <p:sp>
        <p:nvSpPr>
          <p:cNvPr id="3" name="Text Placeholder 2"/>
          <p:cNvSpPr>
            <a:spLocks noGrp="1"/>
          </p:cNvSpPr>
          <p:nvPr>
            <p:ph type="body" idx="1"/>
          </p:nvPr>
        </p:nvSpPr>
        <p:spPr>
          <a:xfrm>
            <a:off x="3922713" y="2888512"/>
            <a:ext cx="4572000" cy="1454888"/>
          </a:xfrm>
        </p:spPr>
        <p:txBody>
          <a:bodyPr anchor="t"/>
          <a:lstStyle>
            <a:lvl1pPr marL="0" indent="0" algn="l" latinLnBrk="0">
              <a:buNone/>
              <a:defRPr kumimoji="1" lang="ja-JP" sz="2300">
                <a:solidFill>
                  <a:schemeClr val="tx1"/>
                </a:solidFill>
              </a:defRPr>
            </a:lvl1pPr>
            <a:lvl2pPr>
              <a:buNone/>
              <a:defRPr kumimoji="1" lang="ja-JP" sz="1800">
                <a:solidFill>
                  <a:schemeClr val="tx1">
                    <a:tint val="75000"/>
                  </a:schemeClr>
                </a:solidFill>
              </a:defRPr>
            </a:lvl2pPr>
            <a:lvl3pPr>
              <a:buNone/>
              <a:defRPr kumimoji="1" lang="ja-JP" sz="1600">
                <a:solidFill>
                  <a:schemeClr val="tx1">
                    <a:tint val="75000"/>
                  </a:schemeClr>
                </a:solidFill>
              </a:defRPr>
            </a:lvl3pPr>
            <a:lvl4pPr>
              <a:buNone/>
              <a:defRPr kumimoji="1" lang="ja-JP" sz="1400">
                <a:solidFill>
                  <a:schemeClr val="tx1">
                    <a:tint val="75000"/>
                  </a:schemeClr>
                </a:solidFill>
              </a:defRPr>
            </a:lvl4pPr>
            <a:lvl5pPr>
              <a:buNone/>
              <a:defRPr kumimoji="1" lang="ja-JP" sz="1400">
                <a:solidFill>
                  <a:schemeClr val="tx1">
                    <a:tint val="75000"/>
                  </a:schemeClr>
                </a:solidFill>
              </a:defRPr>
            </a:lvl5pPr>
            <a:extLst/>
          </a:lstStyle>
          <a:p>
            <a:pPr lvl="0"/>
            <a:r>
              <a:rPr kumimoji="1" lang="ja-JP" altLang="en-US"/>
              <a:t>マスター テキストの書式設定</a:t>
            </a:r>
          </a:p>
        </p:txBody>
      </p:sp>
      <p:sp>
        <p:nvSpPr>
          <p:cNvPr id="4" name="Date Placeholder 3"/>
          <p:cNvSpPr>
            <a:spLocks noGrp="1"/>
          </p:cNvSpPr>
          <p:nvPr>
            <p:ph type="dt" sz="half" idx="10"/>
          </p:nvPr>
        </p:nvSpPr>
        <p:spPr/>
        <p:txBody>
          <a:bodyPr/>
          <a:lstStyle/>
          <a:p>
            <a:fld id="{881127DD-7715-4C8B-8EAB-B838DCC6F5B1}" type="datetime2">
              <a:rPr lang="ja-JP" altLang="en-US" smtClean="0"/>
              <a:t>2017年7月3日(月)</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BC410EEA-824F-4D46-AFE7-60426C8C06B0}" type="slidenum">
              <a:rPr/>
              <a:pPr/>
              <a:t>‹#›</a:t>
            </a:fld>
            <a:endParaRPr kumimoji="1" lang="ja-JP"/>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0"/>
            <a:ext cx="4038600" cy="4525963"/>
          </a:xfrm>
        </p:spPr>
        <p:txBody>
          <a:bodyPr/>
          <a:lstStyle>
            <a:lvl1pPr latinLnBrk="0">
              <a:defRPr kumimoji="1" lang="ja-JP" sz="2800"/>
            </a:lvl1pPr>
            <a:lvl2pPr>
              <a:defRPr kumimoji="1" lang="ja-JP" sz="2400"/>
            </a:lvl2pPr>
            <a:lvl3pPr>
              <a:defRPr kumimoji="1" lang="ja-JP" sz="2000"/>
            </a:lvl3pPr>
            <a:lvl4pPr>
              <a:defRPr kumimoji="1" lang="ja-JP" sz="1800"/>
            </a:lvl4pPr>
            <a:lvl5pPr>
              <a:defRPr kumimoji="1" lang="ja-JP" sz="18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Content Placeholder 3"/>
          <p:cNvSpPr>
            <a:spLocks noGrp="1"/>
          </p:cNvSpPr>
          <p:nvPr>
            <p:ph sz="half" idx="2"/>
          </p:nvPr>
        </p:nvSpPr>
        <p:spPr>
          <a:xfrm>
            <a:off x="4648200" y="1481330"/>
            <a:ext cx="4038600" cy="4525963"/>
          </a:xfrm>
        </p:spPr>
        <p:txBody>
          <a:bodyPr/>
          <a:lstStyle>
            <a:lvl1pPr latinLnBrk="0">
              <a:defRPr kumimoji="1" lang="ja-JP" sz="2800"/>
            </a:lvl1pPr>
            <a:lvl2pPr>
              <a:defRPr kumimoji="1" lang="ja-JP" sz="2400"/>
            </a:lvl2pPr>
            <a:lvl3pPr>
              <a:defRPr kumimoji="1" lang="ja-JP" sz="2000"/>
            </a:lvl3pPr>
            <a:lvl4pPr>
              <a:defRPr kumimoji="1" lang="ja-JP" sz="1800"/>
            </a:lvl4pPr>
            <a:lvl5pPr>
              <a:defRPr kumimoji="1" lang="ja-JP" sz="18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Date Placeholder 4"/>
          <p:cNvSpPr>
            <a:spLocks noGrp="1"/>
          </p:cNvSpPr>
          <p:nvPr>
            <p:ph type="dt" sz="half" idx="10"/>
          </p:nvPr>
        </p:nvSpPr>
        <p:spPr/>
        <p:txBody>
          <a:bodyPr/>
          <a:lstStyle/>
          <a:p>
            <a:fld id="{B4086E4F-B866-4DD2-BE6C-CD2596F9F07D}" type="datetime2">
              <a:rPr lang="ja-JP" altLang="en-US" smtClean="0"/>
              <a:t>2017年7月3日(月)</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BC410EEA-824F-4D46-AFE7-60426C8C06B0}" type="slidenum">
              <a:rPr/>
              <a:pPr/>
              <a:t>‹#›</a:t>
            </a:fld>
            <a:endParaRPr kumimoji="1" lang="ja-JP"/>
          </a:p>
        </p:txBody>
      </p:sp>
      <p:sp>
        <p:nvSpPr>
          <p:cNvPr id="8" name="Title 7"/>
          <p:cNvSpPr>
            <a:spLocks noGrp="1"/>
          </p:cNvSpPr>
          <p:nvPr>
            <p:ph type="title"/>
          </p:nvPr>
        </p:nvSpPr>
        <p:spPr/>
        <p:txBody>
          <a:bodyPr rtlCol="0"/>
          <a:lstStyle/>
          <a:p>
            <a:r>
              <a:rPr kumimoji="1" lang="ja-JP" altLang="en-US"/>
              <a:t>マスター タイトルの書式設定</a:t>
            </a:r>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latinLnBrk="0">
              <a:defRPr kumimoji="1" lang="ja-JP"/>
            </a:lvl1pPr>
            <a:extLst/>
          </a:lstStyle>
          <a:p>
            <a:r>
              <a:rPr kumimoji="1" lang="ja-JP" altLang="en-US"/>
              <a:t>マスター タイトルの書式設定</a:t>
            </a:r>
            <a:endParaRPr kumimoji="1" lang="ja-JP"/>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latinLnBrk="0">
              <a:buNone/>
              <a:defRPr kumimoji="1" lang="ja-JP" sz="2400" b="0">
                <a:solidFill>
                  <a:schemeClr val="bg1"/>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extLst/>
          </a:lstStyle>
          <a:p>
            <a:pPr lvl="0"/>
            <a:r>
              <a:rPr kumimoji="1" lang="ja-JP" altLang="en-US"/>
              <a:t>マスター テキストの書式設定</a:t>
            </a:r>
          </a:p>
        </p:txBody>
      </p:sp>
      <p:sp>
        <p:nvSpPr>
          <p:cNvPr id="4" name="Text Placeholder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latinLnBrk="0">
              <a:buNone/>
              <a:defRPr kumimoji="1" lang="ja-JP" sz="2400" b="0">
                <a:solidFill>
                  <a:schemeClr val="bg1"/>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extLst/>
          </a:lstStyle>
          <a:p>
            <a:pPr lvl="0"/>
            <a:r>
              <a:rPr kumimoji="1" lang="ja-JP" altLang="en-US"/>
              <a:t>マスター テキストの書式設定</a:t>
            </a:r>
          </a:p>
        </p:txBody>
      </p:sp>
      <p:sp>
        <p:nvSpPr>
          <p:cNvPr id="5" name="Content Placeholder 4"/>
          <p:cNvSpPr>
            <a:spLocks noGrp="1"/>
          </p:cNvSpPr>
          <p:nvPr>
            <p:ph sz="quarter" idx="2"/>
          </p:nvPr>
        </p:nvSpPr>
        <p:spPr>
          <a:xfrm>
            <a:off x="457200" y="1472432"/>
            <a:ext cx="4040188" cy="3941763"/>
          </a:xfrm>
          <a:ln>
            <a:noFill/>
            <a:prstDash val="sysDash"/>
            <a:miter lim="800000"/>
          </a:ln>
        </p:spPr>
        <p:txBody>
          <a:bodyPr/>
          <a:lstStyle>
            <a:lvl1pPr latinLnBrk="0">
              <a:defRPr kumimoji="1" lang="ja-JP" sz="2400"/>
            </a:lvl1pPr>
            <a:lvl2pPr>
              <a:defRPr kumimoji="1" lang="ja-JP" sz="2000"/>
            </a:lvl2pPr>
            <a:lvl3pPr>
              <a:defRPr kumimoji="1" lang="ja-JP" sz="1800"/>
            </a:lvl3pPr>
            <a:lvl4pPr>
              <a:defRPr kumimoji="1" lang="ja-JP" sz="1600"/>
            </a:lvl4pPr>
            <a:lvl5pPr>
              <a:defRPr kumimoji="1" lang="ja-JP" sz="16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6" name="Content Placeholder 5"/>
          <p:cNvSpPr>
            <a:spLocks noGrp="1"/>
          </p:cNvSpPr>
          <p:nvPr>
            <p:ph sz="quarter" idx="4"/>
          </p:nvPr>
        </p:nvSpPr>
        <p:spPr>
          <a:xfrm>
            <a:off x="4645026" y="1472432"/>
            <a:ext cx="4041775" cy="3941763"/>
          </a:xfrm>
          <a:ln>
            <a:noFill/>
            <a:prstDash val="sysDash"/>
            <a:miter lim="800000"/>
          </a:ln>
        </p:spPr>
        <p:txBody>
          <a:bodyPr/>
          <a:lstStyle>
            <a:lvl1pPr latinLnBrk="0">
              <a:spcBef>
                <a:spcPts val="0"/>
              </a:spcBef>
              <a:defRPr kumimoji="1" lang="ja-JP" sz="2400"/>
            </a:lvl1pPr>
            <a:lvl2pPr>
              <a:defRPr kumimoji="1" lang="ja-JP" sz="2000"/>
            </a:lvl2pPr>
            <a:lvl3pPr>
              <a:defRPr kumimoji="1" lang="ja-JP" sz="1800"/>
            </a:lvl3pPr>
            <a:lvl4pPr>
              <a:defRPr kumimoji="1" lang="ja-JP" sz="1600"/>
            </a:lvl4pPr>
            <a:lvl5pPr>
              <a:defRPr kumimoji="1" lang="ja-JP" sz="16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7" name="Date Placeholder 6"/>
          <p:cNvSpPr>
            <a:spLocks noGrp="1"/>
          </p:cNvSpPr>
          <p:nvPr>
            <p:ph type="dt" sz="half" idx="10"/>
          </p:nvPr>
        </p:nvSpPr>
        <p:spPr/>
        <p:txBody>
          <a:bodyPr/>
          <a:lstStyle/>
          <a:p>
            <a:fld id="{F1CBB45F-F92C-4B19-88CE-FAE95638D3DA}" type="datetime2">
              <a:rPr lang="ja-JP" altLang="en-US" smtClean="0"/>
              <a:t>2017年7月3日(月)</a:t>
            </a:fld>
            <a:endParaRPr kumimoji="1" lang="ja-JP"/>
          </a:p>
        </p:txBody>
      </p:sp>
      <p:sp>
        <p:nvSpPr>
          <p:cNvPr id="8" name="Footer Placeholder 7"/>
          <p:cNvSpPr>
            <a:spLocks noGrp="1"/>
          </p:cNvSpPr>
          <p:nvPr>
            <p:ph type="ftr" sz="quarter" idx="11"/>
          </p:nvPr>
        </p:nvSpPr>
        <p:spPr/>
        <p:txBody>
          <a:bodyPr/>
          <a:lstStyle/>
          <a:p>
            <a:endParaRPr kumimoji="1" lang="ja-JP"/>
          </a:p>
        </p:txBody>
      </p:sp>
      <p:sp>
        <p:nvSpPr>
          <p:cNvPr id="9" name="Slide Number Placeholder 8"/>
          <p:cNvSpPr>
            <a:spLocks noGrp="1"/>
          </p:cNvSpPr>
          <p:nvPr>
            <p:ph type="sldNum" sz="quarter" idx="12"/>
          </p:nvPr>
        </p:nvSpPr>
        <p:spPr/>
        <p:txBody>
          <a:bodyPr/>
          <a:lstStyle/>
          <a:p>
            <a:fld id="{BC410EEA-824F-4D46-AFE7-60426C8C06B0}" type="slidenum">
              <a:rPr/>
              <a:pPr/>
              <a:t>‹#›</a:t>
            </a:fld>
            <a:endParaRPr kumimoji="1" lang="ja-JP"/>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C3BEF3F-6060-4D5F-BD07-8DCD52769B53}" type="datetime2">
              <a:rPr lang="ja-JP" altLang="en-US" smtClean="0"/>
              <a:t>2017年7月3日(月)</a:t>
            </a:fld>
            <a:endParaRPr kumimoji="1" lang="ja-JP"/>
          </a:p>
        </p:txBody>
      </p:sp>
      <p:sp>
        <p:nvSpPr>
          <p:cNvPr id="4" name="Footer Placeholder 3"/>
          <p:cNvSpPr>
            <a:spLocks noGrp="1"/>
          </p:cNvSpPr>
          <p:nvPr>
            <p:ph type="ftr" sz="quarter" idx="11"/>
          </p:nvPr>
        </p:nvSpPr>
        <p:spPr/>
        <p:txBody>
          <a:bodyPr/>
          <a:lstStyle/>
          <a:p>
            <a:endParaRPr kumimoji="1" lang="ja-JP"/>
          </a:p>
        </p:txBody>
      </p:sp>
      <p:sp>
        <p:nvSpPr>
          <p:cNvPr id="5" name="Slide Number Placeholder 4"/>
          <p:cNvSpPr>
            <a:spLocks noGrp="1"/>
          </p:cNvSpPr>
          <p:nvPr>
            <p:ph type="sldNum" sz="quarter" idx="12"/>
          </p:nvPr>
        </p:nvSpPr>
        <p:spPr/>
        <p:txBody>
          <a:bodyPr/>
          <a:lstStyle/>
          <a:p>
            <a:fld id="{BC410EEA-824F-4D46-AFE7-60426C8C06B0}" type="slidenum">
              <a:rPr/>
              <a:pPr/>
              <a:t>‹#›</a:t>
            </a:fld>
            <a:endParaRPr kumimoji="1" lang="ja-JP"/>
          </a:p>
        </p:txBody>
      </p:sp>
      <p:sp>
        <p:nvSpPr>
          <p:cNvPr id="6" name="Title 5"/>
          <p:cNvSpPr>
            <a:spLocks noGrp="1"/>
          </p:cNvSpPr>
          <p:nvPr>
            <p:ph type="title"/>
          </p:nvPr>
        </p:nvSpPr>
        <p:spPr/>
        <p:txBody>
          <a:bodyPr rtlCol="0"/>
          <a:lstStyle/>
          <a:p>
            <a:r>
              <a:rPr kumimoji="1" lang="ja-JP" altLang="en-US"/>
              <a:t>マスター タイトルの書式設定</a:t>
            </a:r>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A3A87-A860-4529-9C5F-AD2A11F55D8E}" type="datetime2">
              <a:rPr lang="ja-JP" altLang="en-US" smtClean="0"/>
              <a:t>2017年7月3日(月)</a:t>
            </a:fld>
            <a:endParaRPr kumimoji="1" lang="ja-JP"/>
          </a:p>
        </p:txBody>
      </p:sp>
      <p:sp>
        <p:nvSpPr>
          <p:cNvPr id="3" name="Footer Placeholder 2"/>
          <p:cNvSpPr>
            <a:spLocks noGrp="1"/>
          </p:cNvSpPr>
          <p:nvPr>
            <p:ph type="ftr" sz="quarter" idx="11"/>
          </p:nvPr>
        </p:nvSpPr>
        <p:spPr/>
        <p:txBody>
          <a:bodyPr/>
          <a:lstStyle/>
          <a:p>
            <a:endParaRPr kumimoji="1" lang="ja-JP"/>
          </a:p>
        </p:txBody>
      </p:sp>
      <p:sp>
        <p:nvSpPr>
          <p:cNvPr id="4" name="Slide Number Placeholder 3"/>
          <p:cNvSpPr>
            <a:spLocks noGrp="1"/>
          </p:cNvSpPr>
          <p:nvPr>
            <p:ph type="sldNum" sz="quarter" idx="12"/>
          </p:nvPr>
        </p:nvSpPr>
        <p:spPr/>
        <p:txBody>
          <a:bodyPr/>
          <a:lstStyle/>
          <a:p>
            <a:fld id="{BC410EEA-824F-4D46-AFE7-60426C8C06B0}" type="slidenum">
              <a:rPr/>
              <a:pPr/>
              <a:t>‹#›</a:t>
            </a:fld>
            <a:endParaRPr kumimoji="1" 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latinLnBrk="0">
              <a:buNone/>
              <a:defRPr kumimoji="1" lang="ja-JP" sz="2500" b="0">
                <a:solidFill>
                  <a:schemeClr val="accent1"/>
                </a:solidFill>
                <a:effectLst/>
              </a:defRPr>
            </a:lvl1pPr>
            <a:extLst/>
          </a:lstStyle>
          <a:p>
            <a:r>
              <a:rPr kumimoji="1" lang="ja-JP" altLang="en-US"/>
              <a:t>マスター タイトルの書式設定</a:t>
            </a:r>
            <a:endParaRPr kumimoji="1" lang="ja-JP"/>
          </a:p>
        </p:txBody>
      </p:sp>
      <p:sp>
        <p:nvSpPr>
          <p:cNvPr id="3" name="Text Placeholder 2"/>
          <p:cNvSpPr>
            <a:spLocks noGrp="1"/>
          </p:cNvSpPr>
          <p:nvPr>
            <p:ph type="body" idx="2"/>
          </p:nvPr>
        </p:nvSpPr>
        <p:spPr>
          <a:xfrm>
            <a:off x="4419600" y="5334000"/>
            <a:ext cx="3974592" cy="914400"/>
          </a:xfrm>
        </p:spPr>
        <p:txBody>
          <a:bodyPr/>
          <a:lstStyle>
            <a:lvl1pPr marL="0" indent="0" algn="r" latinLnBrk="0">
              <a:buNone/>
              <a:defRPr kumimoji="1" lang="ja-JP" sz="1600"/>
            </a:lvl1pPr>
            <a:lvl2pPr>
              <a:buNone/>
              <a:defRPr kumimoji="1" lang="ja-JP" sz="1200"/>
            </a:lvl2pPr>
            <a:lvl3pPr>
              <a:buNone/>
              <a:defRPr kumimoji="1" lang="ja-JP" sz="1000"/>
            </a:lvl3pPr>
            <a:lvl4pPr>
              <a:buNone/>
              <a:defRPr kumimoji="1" lang="ja-JP" sz="900"/>
            </a:lvl4pPr>
            <a:lvl5pPr>
              <a:buNone/>
              <a:defRPr kumimoji="1" lang="ja-JP" sz="900"/>
            </a:lvl5pPr>
            <a:extLst/>
          </a:lstStyle>
          <a:p>
            <a:pPr lvl="0"/>
            <a:r>
              <a:rPr kumimoji="1" lang="ja-JP" altLang="en-US"/>
              <a:t>マスター テキストの書式設定</a:t>
            </a:r>
          </a:p>
        </p:txBody>
      </p:sp>
      <p:sp>
        <p:nvSpPr>
          <p:cNvPr id="4" name="Content Placeholder 3"/>
          <p:cNvSpPr>
            <a:spLocks noGrp="1"/>
          </p:cNvSpPr>
          <p:nvPr>
            <p:ph sz="half" idx="1"/>
          </p:nvPr>
        </p:nvSpPr>
        <p:spPr>
          <a:xfrm>
            <a:off x="914400" y="274320"/>
            <a:ext cx="7479792" cy="4572000"/>
          </a:xfrm>
        </p:spPr>
        <p:txBody>
          <a:bodyPr/>
          <a:lstStyle>
            <a:lvl1pPr latinLnBrk="0">
              <a:defRPr kumimoji="1" lang="ja-JP" sz="3200"/>
            </a:lvl1pPr>
            <a:lvl2pPr>
              <a:defRPr kumimoji="1" lang="ja-JP" sz="2800"/>
            </a:lvl2pPr>
            <a:lvl3pPr>
              <a:defRPr kumimoji="1" lang="ja-JP" sz="2400"/>
            </a:lvl3pPr>
            <a:lvl4pPr>
              <a:defRPr kumimoji="1" lang="ja-JP" sz="2000"/>
            </a:lvl4pPr>
            <a:lvl5pPr>
              <a:defRPr kumimoji="1" lang="ja-JP" sz="2000"/>
            </a:lvl5pPr>
            <a:extLs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Date Placeholder 4"/>
          <p:cNvSpPr>
            <a:spLocks noGrp="1"/>
          </p:cNvSpPr>
          <p:nvPr>
            <p:ph type="dt" sz="half" idx="10"/>
          </p:nvPr>
        </p:nvSpPr>
        <p:spPr>
          <a:xfrm>
            <a:off x="6727032" y="6407944"/>
            <a:ext cx="1920240" cy="365760"/>
          </a:xfrm>
        </p:spPr>
        <p:txBody>
          <a:bodyPr/>
          <a:lstStyle/>
          <a:p>
            <a:fld id="{63ED7C5A-500B-420B-A797-CAA96632EBF6}" type="datetime2">
              <a:rPr lang="ja-JP" altLang="en-US" smtClean="0"/>
              <a:t>2017年7月3日(月)</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BC410EEA-824F-4D46-AFE7-60426C8C06B0}" type="slidenum">
              <a:rPr/>
              <a:pPr/>
              <a:t>‹#›</a:t>
            </a:fld>
            <a:endParaRPr kumimoji="1" lang="ja-JP"/>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371568"/>
            <a:ext cx="7162800" cy="648232"/>
          </a:xfrm>
          <a:noFill/>
        </p:spPr>
        <p:txBody>
          <a:bodyPr anchor="t"/>
          <a:lstStyle>
            <a:lvl1pPr marL="0" marR="18288" indent="0" algn="r" latinLnBrk="0">
              <a:buNone/>
              <a:defRPr kumimoji="1" lang="ja-JP" sz="1400"/>
            </a:lvl1pPr>
            <a:lvl2pPr>
              <a:defRPr kumimoji="1" lang="ja-JP" sz="1200"/>
            </a:lvl2pPr>
            <a:lvl3pPr>
              <a:defRPr kumimoji="1" lang="ja-JP" sz="1000"/>
            </a:lvl3pPr>
            <a:lvl4pPr>
              <a:defRPr kumimoji="1" lang="ja-JP" sz="900"/>
            </a:lvl4pPr>
            <a:lvl5pPr>
              <a:defRPr kumimoji="1" lang="ja-JP" sz="900"/>
            </a:lvl5pPr>
            <a:extLst/>
          </a:lstStyle>
          <a:p>
            <a:pPr lvl="0"/>
            <a:r>
              <a:rPr kumimoji="1" lang="ja-JP" altLang="en-US"/>
              <a:t>マスター テキストの書式設定</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latinLnBrk="0">
              <a:buNone/>
              <a:defRPr kumimoji="1" lang="ja-JP" sz="3200"/>
            </a:lvl1pPr>
            <a:extLst/>
          </a:lstStyle>
          <a:p>
            <a:r>
              <a:rPr kumimoji="1" lang="ja-JP" altLang="en-US"/>
              <a:t>図を追加</a:t>
            </a:r>
            <a:endParaRPr kumimoji="1" lang="ja-JP"/>
          </a:p>
        </p:txBody>
      </p:sp>
      <p:sp>
        <p:nvSpPr>
          <p:cNvPr id="5" name="Date Placeholder 4"/>
          <p:cNvSpPr>
            <a:spLocks noGrp="1"/>
          </p:cNvSpPr>
          <p:nvPr>
            <p:ph type="dt" sz="half" idx="10"/>
          </p:nvPr>
        </p:nvSpPr>
        <p:spPr/>
        <p:txBody>
          <a:bodyPr/>
          <a:lstStyle>
            <a:lvl1pPr latinLnBrk="0">
              <a:defRPr kumimoji="1" lang="ja-JP">
                <a:solidFill>
                  <a:schemeClr val="tx1"/>
                </a:solidFill>
              </a:defRPr>
            </a:lvl1pPr>
            <a:extLst/>
          </a:lstStyle>
          <a:p>
            <a:fld id="{8A367512-A212-4F81-BEFF-6FFB1854B911}" type="datetime2">
              <a:rPr lang="ja-JP" altLang="en-US" smtClean="0"/>
              <a:t>2017年7月3日(月)</a:t>
            </a:fld>
            <a:endParaRPr kumimoji="1" lang="ja-JP">
              <a:solidFill>
                <a:schemeClr val="tx1"/>
              </a:solidFill>
            </a:endParaRPr>
          </a:p>
        </p:txBody>
      </p:sp>
      <p:sp>
        <p:nvSpPr>
          <p:cNvPr id="6" name="Footer Placeholder 5"/>
          <p:cNvSpPr>
            <a:spLocks noGrp="1"/>
          </p:cNvSpPr>
          <p:nvPr>
            <p:ph type="ftr" sz="quarter" idx="11"/>
          </p:nvPr>
        </p:nvSpPr>
        <p:spPr>
          <a:xfrm>
            <a:off x="4380073" y="6407946"/>
            <a:ext cx="2350681" cy="365125"/>
          </a:xfrm>
        </p:spPr>
        <p:txBody>
          <a:bodyPr/>
          <a:lstStyle>
            <a:lvl1pPr latinLnBrk="0">
              <a:defRPr kumimoji="1" lang="ja-JP">
                <a:solidFill>
                  <a:schemeClr val="tx1"/>
                </a:solidFill>
              </a:defRPr>
            </a:lvl1pPr>
            <a:extLst/>
          </a:lstStyle>
          <a:p>
            <a:endParaRPr kumimoji="1" lang="ja-JP">
              <a:solidFill>
                <a:schemeClr val="tx1"/>
              </a:solidFill>
            </a:endParaRPr>
          </a:p>
        </p:txBody>
      </p:sp>
      <p:sp>
        <p:nvSpPr>
          <p:cNvPr id="7" name="Slide Number Placeholder 6"/>
          <p:cNvSpPr>
            <a:spLocks noGrp="1"/>
          </p:cNvSpPr>
          <p:nvPr>
            <p:ph type="sldNum" sz="quarter" idx="12"/>
          </p:nvPr>
        </p:nvSpPr>
        <p:spPr/>
        <p:txBody>
          <a:bodyPr/>
          <a:lstStyle>
            <a:lvl1pPr latinLnBrk="0">
              <a:defRPr kumimoji="1" lang="ja-JP">
                <a:solidFill>
                  <a:schemeClr val="tx1"/>
                </a:solidFill>
              </a:defRPr>
            </a:lvl1pPr>
            <a:extLst/>
          </a:lstStyle>
          <a:p>
            <a:fld id="{BC410EEA-824F-4D46-AFE7-60426C8C06B0}" type="slidenum">
              <a:rPr/>
              <a:pPr/>
              <a:t>‹#›</a:t>
            </a:fld>
            <a:endParaRPr kumimoji="1" lang="ja-JP">
              <a:solidFill>
                <a:schemeClr val="tx1"/>
              </a:solidFill>
            </a:endParaRPr>
          </a:p>
        </p:txBody>
      </p:sp>
      <p:sp>
        <p:nvSpPr>
          <p:cNvPr id="2" name="Title 1"/>
          <p:cNvSpPr>
            <a:spLocks noGrp="1"/>
          </p:cNvSpPr>
          <p:nvPr>
            <p:ph type="title"/>
          </p:nvPr>
        </p:nvSpPr>
        <p:spPr>
          <a:xfrm>
            <a:off x="228601" y="4807688"/>
            <a:ext cx="8075432" cy="562672"/>
          </a:xfrm>
          <a:noFill/>
        </p:spPr>
        <p:txBody>
          <a:bodyPr anchor="t">
            <a:sp3d prstMaterial="softEdge"/>
          </a:bodyPr>
          <a:lstStyle>
            <a:lvl1pPr marR="0" algn="r" latinLnBrk="0">
              <a:buNone/>
              <a:defRPr kumimoji="1" lang="ja-JP" sz="3000" b="0">
                <a:solidFill>
                  <a:schemeClr val="accent1"/>
                </a:solidFill>
                <a:effectLst>
                  <a:outerShdw blurRad="50800" dist="25000" dir="5400000" algn="t" rotWithShape="0">
                    <a:prstClr val="black">
                      <a:alpha val="45000"/>
                    </a:prstClr>
                  </a:outerShdw>
                </a:effectLst>
              </a:defRPr>
            </a:lvl1pPr>
            <a:extLst/>
          </a:lstStyle>
          <a:p>
            <a:r>
              <a:rPr kumimoji="1" lang="ja-JP" altLang="en-US"/>
              <a:t>マスター タイトルの書式設定</a:t>
            </a:r>
            <a:endParaRPr kumimoji="1" lang="ja-JP"/>
          </a:p>
        </p:txBody>
      </p:sp>
      <p:sp>
        <p:nvSpPr>
          <p:cNvPr id="8" name="Shape 7"/>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9" name="Shape 8"/>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1" name="Straight Connector 10"/>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a:endParaRPr kumimoji="1" lang="ja-JP"/>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2"/>
          <p:cNvSpPr>
            <a:spLocks/>
          </p:cNvSpPr>
          <p:nvPr/>
        </p:nvSpPr>
        <p:spPr bwMode="auto">
          <a:xfrm>
            <a:off x="716437" y="5001995"/>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2" name="Shape 11"/>
          <p:cNvSpPr>
            <a:spLocks/>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1" lang="ja-JP"/>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a:endParaRPr kumimoji="1" lang="ja-JP"/>
          </a:p>
        </p:txBody>
      </p:sp>
      <p:cxnSp>
        <p:nvCxnSpPr>
          <p:cNvPr id="15" name="Straight Connector 14"/>
          <p:cNvCxnSpPr/>
          <p:nvPr/>
        </p:nvCxnSpPr>
        <p:spPr>
          <a:xfrm>
            <a:off x="-9236"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1" lang="ja-JP"/>
              <a:t>マスタ タイトルの書式設定</a:t>
            </a:r>
          </a:p>
        </p:txBody>
      </p:sp>
      <p:sp>
        <p:nvSpPr>
          <p:cNvPr id="30" name="Text Placeholder 29"/>
          <p:cNvSpPr>
            <a:spLocks noGrp="1"/>
          </p:cNvSpPr>
          <p:nvPr>
            <p:ph type="body" idx="1"/>
          </p:nvPr>
        </p:nvSpPr>
        <p:spPr>
          <a:xfrm>
            <a:off x="457200" y="1481330"/>
            <a:ext cx="8229600" cy="4525963"/>
          </a:xfrm>
          <a:prstGeom prst="rect">
            <a:avLst/>
          </a:prstGeom>
        </p:spPr>
        <p:txBody>
          <a:bodyPr vert="horz">
            <a:normAutofit/>
          </a:bodyPr>
          <a:lstStyle/>
          <a:p>
            <a:pPr lvl="0"/>
            <a:r>
              <a:rPr kumimoji="1" lang="ja-JP"/>
              <a:t>マスタ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a:p>
            <a:pPr lvl="5"/>
            <a:r>
              <a:rPr kumimoji="1" lang="ja-JP"/>
              <a:t>第 6 レベル</a:t>
            </a:r>
          </a:p>
          <a:p>
            <a:pPr lvl="6"/>
            <a:r>
              <a:rPr kumimoji="1" lang="ja-JP"/>
              <a:t>第 7 レベル</a:t>
            </a:r>
          </a:p>
          <a:p>
            <a:pPr lvl="7"/>
            <a:r>
              <a:rPr kumimoji="1" lang="ja-JP"/>
              <a:t>第 8 レベル</a:t>
            </a:r>
          </a:p>
          <a:p>
            <a:pPr lvl="8"/>
            <a:r>
              <a:rPr kumimoji="1" lang="ja-JP"/>
              <a:t>第 9 レベル</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latinLnBrk="0">
              <a:defRPr kumimoji="1" lang="ja-JP" sz="1000">
                <a:solidFill>
                  <a:schemeClr val="tx1"/>
                </a:solidFill>
              </a:defRPr>
            </a:lvl1pPr>
            <a:extLst/>
          </a:lstStyle>
          <a:p>
            <a:fld id="{7F632726-B4C3-4149-AAC7-14FFCF642318}" type="datetime2">
              <a:rPr lang="ja-JP" altLang="en-US" smtClean="0"/>
              <a:t>2017年7月3日(月)</a:t>
            </a:fld>
            <a:endParaRPr kumimoji="1" lang="ja-JP" sz="1000">
              <a:solidFill>
                <a:schemeClr val="tx1"/>
              </a:solidFill>
            </a:endParaRPr>
          </a:p>
        </p:txBody>
      </p:sp>
      <p:sp>
        <p:nvSpPr>
          <p:cNvPr id="22" name="Footer Placeholder 21"/>
          <p:cNvSpPr>
            <a:spLocks noGrp="1"/>
          </p:cNvSpPr>
          <p:nvPr>
            <p:ph type="ftr" sz="quarter" idx="3"/>
          </p:nvPr>
        </p:nvSpPr>
        <p:spPr>
          <a:xfrm>
            <a:off x="4380073" y="6407946"/>
            <a:ext cx="2350681" cy="365125"/>
          </a:xfrm>
          <a:prstGeom prst="rect">
            <a:avLst/>
          </a:prstGeom>
        </p:spPr>
        <p:txBody>
          <a:bodyPr vert="horz" anchor="b"/>
          <a:lstStyle>
            <a:lvl1pPr algn="r" latinLnBrk="0">
              <a:defRPr kumimoji="1" lang="ja-JP" sz="1000">
                <a:solidFill>
                  <a:schemeClr val="tx1"/>
                </a:solidFill>
              </a:defRPr>
            </a:lvl1pPr>
            <a:extLst/>
          </a:lstStyle>
          <a:p>
            <a:pPr algn="r"/>
            <a:endParaRPr kumimoji="1" lang="ja-JP" sz="1000">
              <a:solidFill>
                <a:schemeClr val="tx1"/>
              </a:solidFill>
            </a:endParaRPr>
          </a:p>
        </p:txBody>
      </p:sp>
      <p:sp>
        <p:nvSpPr>
          <p:cNvPr id="18" name="Slide Number Placeholder 17"/>
          <p:cNvSpPr>
            <a:spLocks noGrp="1"/>
          </p:cNvSpPr>
          <p:nvPr>
            <p:ph type="sldNum" sz="quarter" idx="4"/>
          </p:nvPr>
        </p:nvSpPr>
        <p:spPr>
          <a:xfrm>
            <a:off x="8647272" y="6407946"/>
            <a:ext cx="365760" cy="365125"/>
          </a:xfrm>
          <a:prstGeom prst="rect">
            <a:avLst/>
          </a:prstGeom>
        </p:spPr>
        <p:txBody>
          <a:bodyPr vert="horz" anchor="b"/>
          <a:lstStyle>
            <a:lvl1pPr algn="r" latinLnBrk="0">
              <a:defRPr kumimoji="1" lang="ja-JP" sz="1000" b="0">
                <a:solidFill>
                  <a:schemeClr val="tx1"/>
                </a:solidFill>
              </a:defRPr>
            </a:lvl1pPr>
            <a:extLst/>
          </a:lstStyle>
          <a:p>
            <a:fld id="{45292C34-3E5E-4BA5-AF54-F1601B144FB0}" type="slidenum">
              <a:rPr kumimoji="1" lang="en-US" altLang="ja-JP" sz="1400">
                <a:solidFill>
                  <a:schemeClr val="tx2">
                    <a:shade val="50000"/>
                  </a:schemeClr>
                </a:solidFill>
              </a:rPr>
              <a:pPr/>
              <a:t>‹#›</a:t>
            </a:fld>
            <a:endParaRPr kumimoji="1" lang="ja-JP"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lvl1pPr algn="l" rtl="0" eaLnBrk="1" latinLnBrk="0" hangingPunct="1">
        <a:spcBef>
          <a:spcPct val="0"/>
        </a:spcBef>
        <a:buNone/>
        <a:defRPr kumimoji="1" lang="ja-JP"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5000"/>
        <a:buFont typeface="Wingdings 3"/>
        <a:buChar char=""/>
        <a:defRPr kumimoji="1" lang="ja-JP"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lang="ja-JP"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lang="ja-JP"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lang="ja-JP"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lang="ja-JP"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lang="ja-JP"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lang="ja-JP"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lang="ja-JP"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lang="ja-JP" sz="1600" kern="1200" baseline="0">
          <a:solidFill>
            <a:schemeClr val="tx1"/>
          </a:solidFill>
          <a:latin typeface="+mn-lt"/>
          <a:ea typeface="+mn-ea"/>
          <a:cs typeface="+mn-cs"/>
        </a:defRPr>
      </a:lvl9pPr>
      <a:extLst/>
    </p:bodyStyle>
    <p:otherStyle>
      <a:lvl1pPr marL="0" algn="l" rtl="0" eaLnBrk="1" latinLnBrk="0" hangingPunct="1">
        <a:defRPr kumimoji="1" lang="ja-JP" kern="1200">
          <a:solidFill>
            <a:schemeClr val="tx1"/>
          </a:solidFill>
          <a:latin typeface="+mn-lt"/>
          <a:ea typeface="+mn-ea"/>
          <a:cs typeface="+mn-cs"/>
        </a:defRPr>
      </a:lvl1pPr>
      <a:lvl2pPr marL="457200" algn="l" rtl="0" eaLnBrk="1" hangingPunct="1">
        <a:defRPr kumimoji="1" lang="ja-JP" kern="1200">
          <a:solidFill>
            <a:schemeClr val="tx1"/>
          </a:solidFill>
          <a:latin typeface="+mn-lt"/>
          <a:ea typeface="+mn-ea"/>
          <a:cs typeface="+mn-cs"/>
        </a:defRPr>
      </a:lvl2pPr>
      <a:lvl3pPr marL="914400" algn="l" rtl="0" eaLnBrk="1" hangingPunct="1">
        <a:defRPr kumimoji="1" lang="ja-JP" kern="1200">
          <a:solidFill>
            <a:schemeClr val="tx1"/>
          </a:solidFill>
          <a:latin typeface="+mn-lt"/>
          <a:ea typeface="+mn-ea"/>
          <a:cs typeface="+mn-cs"/>
        </a:defRPr>
      </a:lvl3pPr>
      <a:lvl4pPr marL="1371600" algn="l" rtl="0" eaLnBrk="1" hangingPunct="1">
        <a:defRPr kumimoji="1" lang="ja-JP" kern="1200">
          <a:solidFill>
            <a:schemeClr val="tx1"/>
          </a:solidFill>
          <a:latin typeface="+mn-lt"/>
          <a:ea typeface="+mn-ea"/>
          <a:cs typeface="+mn-cs"/>
        </a:defRPr>
      </a:lvl4pPr>
      <a:lvl5pPr marL="1828800" algn="l" rtl="0" eaLnBrk="1" hangingPunct="1">
        <a:defRPr kumimoji="1" lang="ja-JP" kern="1200">
          <a:solidFill>
            <a:schemeClr val="tx1"/>
          </a:solidFill>
          <a:latin typeface="+mn-lt"/>
          <a:ea typeface="+mn-ea"/>
          <a:cs typeface="+mn-cs"/>
        </a:defRPr>
      </a:lvl5pPr>
      <a:lvl6pPr marL="2286000" algn="l" rtl="0" eaLnBrk="1" hangingPunct="1">
        <a:defRPr kumimoji="1" lang="ja-JP" kern="1200">
          <a:solidFill>
            <a:schemeClr val="tx1"/>
          </a:solidFill>
          <a:latin typeface="+mn-lt"/>
          <a:ea typeface="+mn-ea"/>
          <a:cs typeface="+mn-cs"/>
        </a:defRPr>
      </a:lvl6pPr>
      <a:lvl7pPr marL="2743200" algn="l" rtl="0" eaLnBrk="1" hangingPunct="1">
        <a:defRPr kumimoji="1" lang="ja-JP" kern="1200">
          <a:solidFill>
            <a:schemeClr val="tx1"/>
          </a:solidFill>
          <a:latin typeface="+mn-lt"/>
          <a:ea typeface="+mn-ea"/>
          <a:cs typeface="+mn-cs"/>
        </a:defRPr>
      </a:lvl7pPr>
      <a:lvl8pPr marL="3200400" algn="l" rtl="0" eaLnBrk="1" hangingPunct="1">
        <a:defRPr kumimoji="1" lang="ja-JP" kern="1200">
          <a:solidFill>
            <a:schemeClr val="tx1"/>
          </a:solidFill>
          <a:latin typeface="+mn-lt"/>
          <a:ea typeface="+mn-ea"/>
          <a:cs typeface="+mn-cs"/>
        </a:defRPr>
      </a:lvl8pPr>
      <a:lvl9pPr marL="3657600" algn="l" rtl="0" eaLnBrk="1" hangingPunct="1">
        <a:defRPr kumimoji="1" lang="ja-JP"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3.jpe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6.jpeg"/><Relationship Id="rId4" Type="http://schemas.openxmlformats.org/officeDocument/2006/relationships/image" Target="../media/image8.jpeg"/><Relationship Id="rId9"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04800" y="1752603"/>
            <a:ext cx="8153400" cy="1829761"/>
          </a:xfrm>
        </p:spPr>
        <p:txBody>
          <a:bodyPr>
            <a:normAutofit fontScale="90000"/>
          </a:bodyPr>
          <a:lstStyle/>
          <a:p>
            <a:r>
              <a:rPr lang="en-US" altLang="ja-JP" dirty="0"/>
              <a:t>Encoding for human motions by sticky-Hierarchical </a:t>
            </a:r>
            <a:r>
              <a:rPr lang="en-US" altLang="ja-JP" dirty="0" err="1"/>
              <a:t>Dirichlet</a:t>
            </a:r>
            <a:r>
              <a:rPr lang="en-US" altLang="ja-JP" dirty="0"/>
              <a:t> Process Hidden Markov Model</a:t>
            </a:r>
            <a:endParaRPr kumimoji="1" lang="ja-JP" dirty="0"/>
          </a:p>
        </p:txBody>
      </p:sp>
      <p:sp>
        <p:nvSpPr>
          <p:cNvPr id="3" name="Rectangle 2"/>
          <p:cNvSpPr>
            <a:spLocks noGrp="1"/>
          </p:cNvSpPr>
          <p:nvPr>
            <p:ph type="subTitle" idx="1"/>
          </p:nvPr>
        </p:nvSpPr>
        <p:spPr/>
        <p:txBody>
          <a:bodyPr/>
          <a:lstStyle/>
          <a:p>
            <a:r>
              <a:rPr kumimoji="1" lang="en-US" altLang="ja-JP" dirty="0"/>
              <a:t>M1 </a:t>
            </a:r>
            <a:r>
              <a:rPr lang="en-US" altLang="ja-JP" dirty="0"/>
              <a:t>komota</a:t>
            </a:r>
            <a:r>
              <a:rPr lang="ja-JP" altLang="en-US" dirty="0"/>
              <a:t> </a:t>
            </a:r>
            <a:r>
              <a:rPr lang="en-US" altLang="ja-JP" dirty="0" err="1"/>
              <a:t>tetsuya</a:t>
            </a:r>
            <a:endParaRPr kumimoji="1" lang="ja-JP" dirty="0"/>
          </a:p>
        </p:txBody>
      </p:sp>
      <p:sp>
        <p:nvSpPr>
          <p:cNvPr id="4" name="スライド番号プレースホルダー 3"/>
          <p:cNvSpPr>
            <a:spLocks noGrp="1"/>
          </p:cNvSpPr>
          <p:nvPr>
            <p:ph type="sldNum" sz="quarter" idx="12"/>
          </p:nvPr>
        </p:nvSpPr>
        <p:spPr/>
        <p:txBody>
          <a:bodyPr/>
          <a:lstStyle/>
          <a:p>
            <a:fld id="{45292C34-3E5E-4BA5-AF54-F1601B144FB0}" type="slidenum">
              <a:rPr lang="en-US" altLang="ja-JP" smtClean="0"/>
              <a:pPr/>
              <a:t>1</a:t>
            </a:fld>
            <a:endParaRPr kumimoji="1" lang="ja-JP" altLang="en-US">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楕円 42"/>
          <p:cNvSpPr/>
          <p:nvPr/>
        </p:nvSpPr>
        <p:spPr>
          <a:xfrm>
            <a:off x="6300192" y="5517232"/>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pic>
        <p:nvPicPr>
          <p:cNvPr id="36" name="図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3635" y="2952567"/>
            <a:ext cx="1537273" cy="1531191"/>
          </a:xfrm>
          <a:prstGeom prst="rect">
            <a:avLst/>
          </a:prstGeom>
        </p:spPr>
      </p:pic>
      <p:pic>
        <p:nvPicPr>
          <p:cNvPr id="5" name="コンテンツ プレースホルダー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3528" y="1052736"/>
            <a:ext cx="3032808" cy="1152128"/>
          </a:xfrm>
        </p:spPr>
      </p:pic>
      <p:sp>
        <p:nvSpPr>
          <p:cNvPr id="3" name="タイトル 2"/>
          <p:cNvSpPr>
            <a:spLocks noGrp="1"/>
          </p:cNvSpPr>
          <p:nvPr>
            <p:ph type="title"/>
          </p:nvPr>
        </p:nvSpPr>
        <p:spPr/>
        <p:txBody>
          <a:bodyPr/>
          <a:lstStyle/>
          <a:p>
            <a:r>
              <a:rPr lang="en-US" altLang="ja-JP" dirty="0"/>
              <a:t>Outline</a:t>
            </a:r>
            <a:endParaRPr kumimoji="1" lang="ja-JP" altLang="en-US" dirty="0"/>
          </a:p>
        </p:txBody>
      </p:sp>
      <p:sp>
        <p:nvSpPr>
          <p:cNvPr id="6" name="正方形/長方形 5"/>
          <p:cNvSpPr/>
          <p:nvPr/>
        </p:nvSpPr>
        <p:spPr>
          <a:xfrm>
            <a:off x="2051720" y="249289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sHDP</a:t>
            </a:r>
            <a:r>
              <a:rPr kumimoji="1" lang="en-US" altLang="ja-JP" dirty="0"/>
              <a:t>-HMM</a:t>
            </a:r>
            <a:endParaRPr kumimoji="1" lang="ja-JP" altLang="en-US" dirty="0"/>
          </a:p>
        </p:txBody>
      </p:sp>
      <p:sp>
        <p:nvSpPr>
          <p:cNvPr id="7" name="正方形/長方形 6"/>
          <p:cNvSpPr/>
          <p:nvPr/>
        </p:nvSpPr>
        <p:spPr>
          <a:xfrm>
            <a:off x="941809" y="4581128"/>
            <a:ext cx="165204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NPYLM</a:t>
            </a:r>
            <a:endParaRPr kumimoji="1" lang="ja-JP" altLang="en-US" dirty="0"/>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32" y="5456400"/>
            <a:ext cx="3487200" cy="1356976"/>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32" y="3369461"/>
            <a:ext cx="3487200" cy="1012659"/>
          </a:xfrm>
          <a:prstGeom prst="rect">
            <a:avLst/>
          </a:prstGeom>
        </p:spPr>
      </p:pic>
      <p:sp>
        <p:nvSpPr>
          <p:cNvPr id="11" name="下矢印 10"/>
          <p:cNvSpPr/>
          <p:nvPr/>
        </p:nvSpPr>
        <p:spPr>
          <a:xfrm>
            <a:off x="755576" y="2204864"/>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2555776" y="318722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1619672" y="431011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p:cNvSpPr/>
          <p:nvPr/>
        </p:nvSpPr>
        <p:spPr>
          <a:xfrm>
            <a:off x="1619672" y="522920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9952" y="669742"/>
            <a:ext cx="4929232" cy="1918115"/>
          </a:xfrm>
          <a:prstGeom prst="rect">
            <a:avLst/>
          </a:prstGeom>
        </p:spPr>
      </p:pic>
      <p:sp>
        <p:nvSpPr>
          <p:cNvPr id="16" name="下矢印 15"/>
          <p:cNvSpPr/>
          <p:nvPr/>
        </p:nvSpPr>
        <p:spPr>
          <a:xfrm>
            <a:off x="6228184" y="39348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644008" y="764704"/>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5652120" y="78666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642965" y="139247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5526360" y="1388695"/>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5652120"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4614405"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a:stCxn id="17" idx="5"/>
            <a:endCxn id="22" idx="1"/>
          </p:cNvCxnSpPr>
          <p:nvPr/>
        </p:nvCxnSpPr>
        <p:spPr>
          <a:xfrm>
            <a:off x="4889859" y="1010555"/>
            <a:ext cx="678682" cy="420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22" idx="3"/>
            <a:endCxn id="24" idx="7"/>
          </p:cNvCxnSpPr>
          <p:nvPr/>
        </p:nvCxnSpPr>
        <p:spPr>
          <a:xfrm flipH="1">
            <a:off x="4860256" y="1634546"/>
            <a:ext cx="708285" cy="398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8" idx="5"/>
            <a:endCxn id="21" idx="1"/>
          </p:cNvCxnSpPr>
          <p:nvPr/>
        </p:nvCxnSpPr>
        <p:spPr>
          <a:xfrm>
            <a:off x="5897971" y="1032513"/>
            <a:ext cx="787175" cy="40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21" idx="3"/>
            <a:endCxn id="23" idx="7"/>
          </p:cNvCxnSpPr>
          <p:nvPr/>
        </p:nvCxnSpPr>
        <p:spPr>
          <a:xfrm flipH="1">
            <a:off x="5897971" y="1638323"/>
            <a:ext cx="787175" cy="394368"/>
          </a:xfrm>
          <a:prstGeom prst="line">
            <a:avLst/>
          </a:prstGeom>
        </p:spPr>
        <p:style>
          <a:lnRef idx="1">
            <a:schemeClr val="accent1"/>
          </a:lnRef>
          <a:fillRef idx="0">
            <a:schemeClr val="accent1"/>
          </a:fillRef>
          <a:effectRef idx="0">
            <a:schemeClr val="accent1"/>
          </a:effectRef>
          <a:fontRef idx="minor">
            <a:schemeClr val="tx1"/>
          </a:fontRef>
        </p:style>
      </p:cxnSp>
      <p:sp>
        <p:nvSpPr>
          <p:cNvPr id="33" name="下矢印 32"/>
          <p:cNvSpPr/>
          <p:nvPr/>
        </p:nvSpPr>
        <p:spPr>
          <a:xfrm>
            <a:off x="6237700" y="260277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50676" y="3083525"/>
            <a:ext cx="1549858" cy="1528396"/>
          </a:xfrm>
          <a:prstGeom prst="rect">
            <a:avLst/>
          </a:prstGeom>
        </p:spPr>
      </p:pic>
      <p:pic>
        <p:nvPicPr>
          <p:cNvPr id="34" name="図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74090" y="3233835"/>
            <a:ext cx="1554094" cy="1563317"/>
          </a:xfrm>
          <a:prstGeom prst="rect">
            <a:avLst/>
          </a:prstGeom>
        </p:spPr>
      </p:pic>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2939509"/>
            <a:ext cx="1549858" cy="1528396"/>
          </a:xfrm>
          <a:prstGeom prst="rect">
            <a:avLst/>
          </a:prstGeom>
        </p:spPr>
      </p:pic>
      <p:pic>
        <p:nvPicPr>
          <p:cNvPr id="38" name="図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9630" y="3089819"/>
            <a:ext cx="1554094" cy="1563317"/>
          </a:xfrm>
          <a:prstGeom prst="rect">
            <a:avLst/>
          </a:prstGeom>
        </p:spPr>
      </p:pic>
      <p:pic>
        <p:nvPicPr>
          <p:cNvPr id="39" name="図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3989" y="3284984"/>
            <a:ext cx="1558491" cy="1555405"/>
          </a:xfrm>
          <a:prstGeom prst="rect">
            <a:avLst/>
          </a:prstGeom>
        </p:spPr>
      </p:pic>
      <p:sp>
        <p:nvSpPr>
          <p:cNvPr id="40" name="下矢印 39"/>
          <p:cNvSpPr/>
          <p:nvPr/>
        </p:nvSpPr>
        <p:spPr>
          <a:xfrm>
            <a:off x="6228184" y="479715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807549" y="5229200"/>
            <a:ext cx="3292843" cy="1114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5868144" y="5716249"/>
            <a:ext cx="162272" cy="700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7308304" y="5566624"/>
            <a:ext cx="792088" cy="369332"/>
          </a:xfrm>
          <a:prstGeom prst="rect">
            <a:avLst/>
          </a:prstGeom>
          <a:noFill/>
        </p:spPr>
        <p:txBody>
          <a:bodyPr wrap="square" rtlCol="0">
            <a:spAutoFit/>
          </a:bodyPr>
          <a:lstStyle/>
          <a:p>
            <a:r>
              <a:rPr kumimoji="1" lang="ja-JP" altLang="en-US" dirty="0"/>
              <a:t>・・・</a:t>
            </a:r>
          </a:p>
        </p:txBody>
      </p:sp>
      <p:sp>
        <p:nvSpPr>
          <p:cNvPr id="48" name="右矢印 47"/>
          <p:cNvSpPr/>
          <p:nvPr/>
        </p:nvSpPr>
        <p:spPr>
          <a:xfrm>
            <a:off x="4536504"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p:cNvSpPr/>
          <p:nvPr/>
        </p:nvSpPr>
        <p:spPr>
          <a:xfrm>
            <a:off x="7812360"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3799910" y="5531583"/>
            <a:ext cx="1114954" cy="369332"/>
          </a:xfrm>
          <a:prstGeom prst="rect">
            <a:avLst/>
          </a:prstGeom>
          <a:noFill/>
        </p:spPr>
        <p:txBody>
          <a:bodyPr wrap="square" rtlCol="0">
            <a:spAutoFit/>
          </a:bodyPr>
          <a:lstStyle/>
          <a:p>
            <a:r>
              <a:rPr kumimoji="1" lang="en-US" altLang="ja-JP" dirty="0"/>
              <a:t>Start</a:t>
            </a:r>
          </a:p>
        </p:txBody>
      </p:sp>
      <p:sp>
        <p:nvSpPr>
          <p:cNvPr id="51" name="テキスト ボックス 50"/>
          <p:cNvSpPr txBox="1"/>
          <p:nvPr/>
        </p:nvSpPr>
        <p:spPr>
          <a:xfrm>
            <a:off x="8282324" y="5566624"/>
            <a:ext cx="682164" cy="369332"/>
          </a:xfrm>
          <a:prstGeom prst="rect">
            <a:avLst/>
          </a:prstGeom>
          <a:noFill/>
        </p:spPr>
        <p:txBody>
          <a:bodyPr wrap="square" rtlCol="0">
            <a:spAutoFit/>
          </a:bodyPr>
          <a:lstStyle/>
          <a:p>
            <a:r>
              <a:rPr kumimoji="1" lang="en-US" altLang="ja-JP" dirty="0"/>
              <a:t>Goal </a:t>
            </a:r>
          </a:p>
        </p:txBody>
      </p:sp>
      <p:sp>
        <p:nvSpPr>
          <p:cNvPr id="45" name="正方形/長方形 44"/>
          <p:cNvSpPr/>
          <p:nvPr/>
        </p:nvSpPr>
        <p:spPr>
          <a:xfrm>
            <a:off x="179512" y="2507461"/>
            <a:ext cx="14734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Smoothing</a:t>
            </a:r>
            <a:br>
              <a:rPr kumimoji="1" lang="en-US" altLang="ja-JP" dirty="0"/>
            </a:br>
            <a:r>
              <a:rPr kumimoji="1" lang="en-US" altLang="ja-JP" dirty="0"/>
              <a:t>(TMA)</a:t>
            </a:r>
            <a:endParaRPr kumimoji="1" lang="ja-JP" altLang="en-US" dirty="0"/>
          </a:p>
        </p:txBody>
      </p:sp>
      <p:sp>
        <p:nvSpPr>
          <p:cNvPr id="2" name="右矢印 1"/>
          <p:cNvSpPr/>
          <p:nvPr/>
        </p:nvSpPr>
        <p:spPr>
          <a:xfrm>
            <a:off x="1763688" y="2708920"/>
            <a:ext cx="2160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5061136" y="5504877"/>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10</a:t>
            </a:fld>
            <a:endParaRPr lang="en-US" altLang="en-US" dirty="0"/>
          </a:p>
        </p:txBody>
      </p:sp>
    </p:spTree>
    <p:extLst>
      <p:ext uri="{BB962C8B-B14F-4D97-AF65-F5344CB8AC3E}">
        <p14:creationId xmlns:p14="http://schemas.microsoft.com/office/powerpoint/2010/main" val="120032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Making GUI to collect human motions with </a:t>
            </a:r>
            <a:r>
              <a:rPr lang="en-US" altLang="ja-JP" dirty="0" err="1"/>
              <a:t>kinect</a:t>
            </a:r>
            <a:endParaRPr lang="en-US" altLang="ja-JP" dirty="0"/>
          </a:p>
          <a:p>
            <a:r>
              <a:rPr lang="en-US" altLang="ja-JP" dirty="0"/>
              <a:t>Smoothing the motion data by TMA</a:t>
            </a:r>
          </a:p>
          <a:p>
            <a:r>
              <a:rPr lang="en-US" altLang="ja-JP" dirty="0"/>
              <a:t>Survey for understanding and coding </a:t>
            </a:r>
            <a:r>
              <a:rPr lang="en-US" altLang="ja-JP" dirty="0" err="1"/>
              <a:t>sHDP</a:t>
            </a:r>
            <a:r>
              <a:rPr lang="en-US" altLang="ja-JP" dirty="0"/>
              <a:t>-HMM</a:t>
            </a:r>
          </a:p>
          <a:p>
            <a:pPr lvl="1"/>
            <a:r>
              <a:rPr lang="en-US" altLang="ja-JP" dirty="0"/>
              <a:t>Chinese Restaurant Process (CRP [4])</a:t>
            </a:r>
          </a:p>
          <a:p>
            <a:pPr lvl="2"/>
            <a:r>
              <a:rPr lang="en-US" altLang="ja-JP" dirty="0"/>
              <a:t>Example of execution of sampling based on </a:t>
            </a:r>
            <a:r>
              <a:rPr lang="en-US" altLang="ja-JP" dirty="0" err="1"/>
              <a:t>Dirichlet</a:t>
            </a:r>
            <a:r>
              <a:rPr lang="en-US" altLang="ja-JP" dirty="0"/>
              <a:t> process</a:t>
            </a:r>
            <a:endParaRPr kumimoji="1" lang="en-US" altLang="ja-JP" dirty="0"/>
          </a:p>
          <a:p>
            <a:pPr lvl="1"/>
            <a:r>
              <a:rPr kumimoji="1" lang="en-US" altLang="ja-JP" dirty="0" err="1"/>
              <a:t>Dirichlet</a:t>
            </a:r>
            <a:r>
              <a:rPr kumimoji="1" lang="en-US" altLang="ja-JP" dirty="0"/>
              <a:t> Process Mixture model (DPM [4])</a:t>
            </a:r>
          </a:p>
          <a:p>
            <a:pPr lvl="2"/>
            <a:r>
              <a:rPr lang="en-US" altLang="ja-JP" dirty="0"/>
              <a:t>Generation</a:t>
            </a:r>
            <a:r>
              <a:rPr lang="ja-JP" altLang="en-US" dirty="0"/>
              <a:t> </a:t>
            </a:r>
            <a:r>
              <a:rPr lang="en-US" altLang="ja-JP" dirty="0"/>
              <a:t>model</a:t>
            </a:r>
            <a:r>
              <a:rPr lang="ja-JP" altLang="en-US" dirty="0"/>
              <a:t> </a:t>
            </a:r>
            <a:r>
              <a:rPr lang="en-US" altLang="ja-JP" dirty="0"/>
              <a:t>based</a:t>
            </a:r>
            <a:r>
              <a:rPr lang="ja-JP" altLang="en-US" dirty="0"/>
              <a:t> </a:t>
            </a:r>
            <a:r>
              <a:rPr lang="en-US" altLang="ja-JP" dirty="0"/>
              <a:t>on</a:t>
            </a:r>
            <a:r>
              <a:rPr lang="ja-JP" altLang="en-US" dirty="0"/>
              <a:t> </a:t>
            </a:r>
            <a:r>
              <a:rPr lang="en-US" altLang="ja-JP" dirty="0" err="1"/>
              <a:t>Dirichlet</a:t>
            </a:r>
            <a:r>
              <a:rPr lang="ja-JP" altLang="en-US" dirty="0"/>
              <a:t> </a:t>
            </a:r>
            <a:r>
              <a:rPr lang="en-US" altLang="ja-JP" dirty="0"/>
              <a:t>Process</a:t>
            </a:r>
          </a:p>
          <a:p>
            <a:pPr lvl="2"/>
            <a:r>
              <a:rPr lang="en-US" altLang="ja-JP" dirty="0"/>
              <a:t>By using this, clustering can be performed without specifying the number of clusters.</a:t>
            </a:r>
            <a:endParaRPr kumimoji="1" lang="en-US" altLang="ja-JP" dirty="0"/>
          </a:p>
          <a:p>
            <a:pPr lvl="1"/>
            <a:r>
              <a:rPr lang="en-US" altLang="ja-JP" dirty="0"/>
              <a:t>Chinese Restaurant Franchise (CRF [5])</a:t>
            </a:r>
          </a:p>
          <a:p>
            <a:pPr lvl="2"/>
            <a:r>
              <a:rPr lang="en-US" altLang="ja-JP" dirty="0"/>
              <a:t>Example of execution of sampling based on Hierarchical </a:t>
            </a:r>
            <a:r>
              <a:rPr lang="en-US" altLang="ja-JP" dirty="0" err="1"/>
              <a:t>Dirichlet</a:t>
            </a:r>
            <a:r>
              <a:rPr lang="en-US" altLang="ja-JP" dirty="0"/>
              <a:t> process</a:t>
            </a:r>
          </a:p>
        </p:txBody>
      </p:sp>
      <p:sp>
        <p:nvSpPr>
          <p:cNvPr id="3" name="タイトル 2"/>
          <p:cNvSpPr>
            <a:spLocks noGrp="1"/>
          </p:cNvSpPr>
          <p:nvPr>
            <p:ph type="title"/>
          </p:nvPr>
        </p:nvSpPr>
        <p:spPr/>
        <p:txBody>
          <a:bodyPr/>
          <a:lstStyle/>
          <a:p>
            <a:r>
              <a:rPr kumimoji="1" lang="en-US" altLang="ja-JP" dirty="0"/>
              <a:t>Current works </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11</a:t>
            </a:fld>
            <a:endParaRPr lang="en-US" altLang="en-US" dirty="0"/>
          </a:p>
        </p:txBody>
      </p:sp>
    </p:spTree>
    <p:extLst>
      <p:ext uri="{BB962C8B-B14F-4D97-AF65-F5344CB8AC3E}">
        <p14:creationId xmlns:p14="http://schemas.microsoft.com/office/powerpoint/2010/main" val="66446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楕円 42"/>
          <p:cNvSpPr/>
          <p:nvPr/>
        </p:nvSpPr>
        <p:spPr>
          <a:xfrm>
            <a:off x="6300192" y="5517232"/>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pic>
        <p:nvPicPr>
          <p:cNvPr id="36" name="図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3635" y="2952567"/>
            <a:ext cx="1537273" cy="1531191"/>
          </a:xfrm>
          <a:prstGeom prst="rect">
            <a:avLst/>
          </a:prstGeom>
        </p:spPr>
      </p:pic>
      <p:pic>
        <p:nvPicPr>
          <p:cNvPr id="5" name="コンテンツ プレースホルダー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3528" y="1052736"/>
            <a:ext cx="3032808" cy="1152128"/>
          </a:xfrm>
        </p:spPr>
      </p:pic>
      <p:sp>
        <p:nvSpPr>
          <p:cNvPr id="3" name="タイトル 2"/>
          <p:cNvSpPr>
            <a:spLocks noGrp="1"/>
          </p:cNvSpPr>
          <p:nvPr>
            <p:ph type="title"/>
          </p:nvPr>
        </p:nvSpPr>
        <p:spPr/>
        <p:txBody>
          <a:bodyPr/>
          <a:lstStyle/>
          <a:p>
            <a:r>
              <a:rPr lang="en-US" altLang="ja-JP" dirty="0"/>
              <a:t>Outline</a:t>
            </a:r>
            <a:endParaRPr kumimoji="1" lang="ja-JP" altLang="en-US" dirty="0"/>
          </a:p>
        </p:txBody>
      </p:sp>
      <p:sp>
        <p:nvSpPr>
          <p:cNvPr id="6" name="正方形/長方形 5"/>
          <p:cNvSpPr/>
          <p:nvPr/>
        </p:nvSpPr>
        <p:spPr>
          <a:xfrm>
            <a:off x="2051720" y="249289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sHDP</a:t>
            </a:r>
            <a:r>
              <a:rPr kumimoji="1" lang="en-US" altLang="ja-JP" dirty="0"/>
              <a:t>-HMM</a:t>
            </a:r>
            <a:endParaRPr kumimoji="1" lang="ja-JP" altLang="en-US" dirty="0"/>
          </a:p>
        </p:txBody>
      </p:sp>
      <p:sp>
        <p:nvSpPr>
          <p:cNvPr id="7" name="正方形/長方形 6"/>
          <p:cNvSpPr/>
          <p:nvPr/>
        </p:nvSpPr>
        <p:spPr>
          <a:xfrm>
            <a:off x="941809" y="4581128"/>
            <a:ext cx="165204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NPYLM</a:t>
            </a:r>
            <a:endParaRPr kumimoji="1" lang="ja-JP" altLang="en-US" dirty="0"/>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32" y="5456400"/>
            <a:ext cx="3487200" cy="1356976"/>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332" y="3369461"/>
            <a:ext cx="3487200" cy="1012659"/>
          </a:xfrm>
          <a:prstGeom prst="rect">
            <a:avLst/>
          </a:prstGeom>
        </p:spPr>
      </p:pic>
      <p:sp>
        <p:nvSpPr>
          <p:cNvPr id="11" name="下矢印 10"/>
          <p:cNvSpPr/>
          <p:nvPr/>
        </p:nvSpPr>
        <p:spPr>
          <a:xfrm>
            <a:off x="755576" y="2204864"/>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下矢印 11"/>
          <p:cNvSpPr/>
          <p:nvPr/>
        </p:nvSpPr>
        <p:spPr>
          <a:xfrm>
            <a:off x="2555776" y="318722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1619672" y="431011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下矢印 13"/>
          <p:cNvSpPr/>
          <p:nvPr/>
        </p:nvSpPr>
        <p:spPr>
          <a:xfrm>
            <a:off x="1619672" y="522920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9952" y="669742"/>
            <a:ext cx="4929232" cy="1918115"/>
          </a:xfrm>
          <a:prstGeom prst="rect">
            <a:avLst/>
          </a:prstGeom>
        </p:spPr>
      </p:pic>
      <p:sp>
        <p:nvSpPr>
          <p:cNvPr id="16" name="下矢印 15"/>
          <p:cNvSpPr/>
          <p:nvPr/>
        </p:nvSpPr>
        <p:spPr>
          <a:xfrm>
            <a:off x="6228184" y="39348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644008" y="764704"/>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5652120" y="78666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642965" y="1392472"/>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5526360" y="1388695"/>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5652120"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4614405" y="1990510"/>
            <a:ext cx="288032" cy="288032"/>
          </a:xfrm>
          <a:prstGeom prst="ellipse">
            <a:avLst/>
          </a:prstGeom>
          <a:no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a:stCxn id="17" idx="5"/>
            <a:endCxn id="22" idx="1"/>
          </p:cNvCxnSpPr>
          <p:nvPr/>
        </p:nvCxnSpPr>
        <p:spPr>
          <a:xfrm>
            <a:off x="4889859" y="1010555"/>
            <a:ext cx="678682" cy="420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22" idx="3"/>
            <a:endCxn id="24" idx="7"/>
          </p:cNvCxnSpPr>
          <p:nvPr/>
        </p:nvCxnSpPr>
        <p:spPr>
          <a:xfrm flipH="1">
            <a:off x="4860256" y="1634546"/>
            <a:ext cx="708285" cy="398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18" idx="5"/>
            <a:endCxn id="21" idx="1"/>
          </p:cNvCxnSpPr>
          <p:nvPr/>
        </p:nvCxnSpPr>
        <p:spPr>
          <a:xfrm>
            <a:off x="5897971" y="1032513"/>
            <a:ext cx="787175" cy="40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21" idx="3"/>
            <a:endCxn id="23" idx="7"/>
          </p:cNvCxnSpPr>
          <p:nvPr/>
        </p:nvCxnSpPr>
        <p:spPr>
          <a:xfrm flipH="1">
            <a:off x="5897971" y="1638323"/>
            <a:ext cx="787175" cy="394368"/>
          </a:xfrm>
          <a:prstGeom prst="line">
            <a:avLst/>
          </a:prstGeom>
        </p:spPr>
        <p:style>
          <a:lnRef idx="1">
            <a:schemeClr val="accent1"/>
          </a:lnRef>
          <a:fillRef idx="0">
            <a:schemeClr val="accent1"/>
          </a:fillRef>
          <a:effectRef idx="0">
            <a:schemeClr val="accent1"/>
          </a:effectRef>
          <a:fontRef idx="minor">
            <a:schemeClr val="tx1"/>
          </a:fontRef>
        </p:style>
      </p:cxnSp>
      <p:sp>
        <p:nvSpPr>
          <p:cNvPr id="33" name="下矢印 32"/>
          <p:cNvSpPr/>
          <p:nvPr/>
        </p:nvSpPr>
        <p:spPr>
          <a:xfrm>
            <a:off x="6237700" y="2602770"/>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50676" y="3083525"/>
            <a:ext cx="1549858" cy="1528396"/>
          </a:xfrm>
          <a:prstGeom prst="rect">
            <a:avLst/>
          </a:prstGeom>
        </p:spPr>
      </p:pic>
      <p:pic>
        <p:nvPicPr>
          <p:cNvPr id="34" name="図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74090" y="3233835"/>
            <a:ext cx="1554094" cy="1563317"/>
          </a:xfrm>
          <a:prstGeom prst="rect">
            <a:avLst/>
          </a:prstGeom>
        </p:spPr>
      </p:pic>
      <p:pic>
        <p:nvPicPr>
          <p:cNvPr id="37" name="図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2939509"/>
            <a:ext cx="1549858" cy="1528396"/>
          </a:xfrm>
          <a:prstGeom prst="rect">
            <a:avLst/>
          </a:prstGeom>
        </p:spPr>
      </p:pic>
      <p:pic>
        <p:nvPicPr>
          <p:cNvPr id="38" name="図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9630" y="3089819"/>
            <a:ext cx="1554094" cy="1563317"/>
          </a:xfrm>
          <a:prstGeom prst="rect">
            <a:avLst/>
          </a:prstGeom>
        </p:spPr>
      </p:pic>
      <p:pic>
        <p:nvPicPr>
          <p:cNvPr id="39" name="図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3989" y="3284984"/>
            <a:ext cx="1558491" cy="1555405"/>
          </a:xfrm>
          <a:prstGeom prst="rect">
            <a:avLst/>
          </a:prstGeom>
        </p:spPr>
      </p:pic>
      <p:sp>
        <p:nvSpPr>
          <p:cNvPr id="40" name="下矢印 39"/>
          <p:cNvSpPr/>
          <p:nvPr/>
        </p:nvSpPr>
        <p:spPr>
          <a:xfrm>
            <a:off x="6228184" y="4797152"/>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807549" y="5229200"/>
            <a:ext cx="3292843" cy="1114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a:off x="5868144" y="5716249"/>
            <a:ext cx="162272" cy="7008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7308304" y="5566624"/>
            <a:ext cx="792088" cy="369332"/>
          </a:xfrm>
          <a:prstGeom prst="rect">
            <a:avLst/>
          </a:prstGeom>
          <a:noFill/>
        </p:spPr>
        <p:txBody>
          <a:bodyPr wrap="square" rtlCol="0">
            <a:spAutoFit/>
          </a:bodyPr>
          <a:lstStyle/>
          <a:p>
            <a:r>
              <a:rPr kumimoji="1" lang="ja-JP" altLang="en-US" dirty="0"/>
              <a:t>・・・</a:t>
            </a:r>
          </a:p>
        </p:txBody>
      </p:sp>
      <p:sp>
        <p:nvSpPr>
          <p:cNvPr id="48" name="右矢印 47"/>
          <p:cNvSpPr/>
          <p:nvPr/>
        </p:nvSpPr>
        <p:spPr>
          <a:xfrm>
            <a:off x="4536504"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p:cNvSpPr/>
          <p:nvPr/>
        </p:nvSpPr>
        <p:spPr>
          <a:xfrm>
            <a:off x="7812360" y="5566624"/>
            <a:ext cx="43204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3799910" y="5531583"/>
            <a:ext cx="1114954" cy="369332"/>
          </a:xfrm>
          <a:prstGeom prst="rect">
            <a:avLst/>
          </a:prstGeom>
          <a:noFill/>
        </p:spPr>
        <p:txBody>
          <a:bodyPr wrap="square" rtlCol="0">
            <a:spAutoFit/>
          </a:bodyPr>
          <a:lstStyle/>
          <a:p>
            <a:r>
              <a:rPr kumimoji="1" lang="en-US" altLang="ja-JP" dirty="0"/>
              <a:t>Start</a:t>
            </a:r>
          </a:p>
        </p:txBody>
      </p:sp>
      <p:sp>
        <p:nvSpPr>
          <p:cNvPr id="51" name="テキスト ボックス 50"/>
          <p:cNvSpPr txBox="1"/>
          <p:nvPr/>
        </p:nvSpPr>
        <p:spPr>
          <a:xfrm>
            <a:off x="8282324" y="5566624"/>
            <a:ext cx="682164" cy="369332"/>
          </a:xfrm>
          <a:prstGeom prst="rect">
            <a:avLst/>
          </a:prstGeom>
          <a:noFill/>
        </p:spPr>
        <p:txBody>
          <a:bodyPr wrap="square" rtlCol="0">
            <a:spAutoFit/>
          </a:bodyPr>
          <a:lstStyle/>
          <a:p>
            <a:r>
              <a:rPr kumimoji="1" lang="en-US" altLang="ja-JP" dirty="0"/>
              <a:t>Goal </a:t>
            </a:r>
          </a:p>
        </p:txBody>
      </p:sp>
      <p:sp>
        <p:nvSpPr>
          <p:cNvPr id="45" name="正方形/長方形 44"/>
          <p:cNvSpPr/>
          <p:nvPr/>
        </p:nvSpPr>
        <p:spPr>
          <a:xfrm>
            <a:off x="179512" y="2507461"/>
            <a:ext cx="14734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Smoothing</a:t>
            </a:r>
            <a:br>
              <a:rPr kumimoji="1" lang="en-US" altLang="ja-JP" dirty="0"/>
            </a:br>
            <a:r>
              <a:rPr kumimoji="1" lang="en-US" altLang="ja-JP" dirty="0"/>
              <a:t>(TMA)</a:t>
            </a:r>
            <a:endParaRPr kumimoji="1" lang="ja-JP" altLang="en-US" dirty="0"/>
          </a:p>
        </p:txBody>
      </p:sp>
      <p:sp>
        <p:nvSpPr>
          <p:cNvPr id="2" name="右矢印 1"/>
          <p:cNvSpPr/>
          <p:nvPr/>
        </p:nvSpPr>
        <p:spPr>
          <a:xfrm>
            <a:off x="1763688" y="2708920"/>
            <a:ext cx="2160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5061136" y="5504877"/>
            <a:ext cx="1089340" cy="492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interval</a:t>
            </a:r>
            <a:endParaRPr kumimoji="1" lang="ja-JP" altLang="en-US" sz="1400" dirty="0"/>
          </a:p>
        </p:txBody>
      </p:sp>
      <p:sp>
        <p:nvSpPr>
          <p:cNvPr id="4" name="正方形/長方形 3"/>
          <p:cNvSpPr/>
          <p:nvPr/>
        </p:nvSpPr>
        <p:spPr>
          <a:xfrm>
            <a:off x="96332" y="908720"/>
            <a:ext cx="3611572" cy="2325115"/>
          </a:xfrm>
          <a:prstGeom prst="rect">
            <a:avLst/>
          </a:prstGeom>
          <a:noFill/>
          <a:ln w="31750" cmpd="sng">
            <a:solidFill>
              <a:schemeClr val="accent2"/>
            </a:solidFill>
          </a:ln>
          <a:effectLst>
            <a:outerShdw blurRad="38100" dist="38100" dir="5400000" algn="ctr" rotWithShape="0">
              <a:schemeClr val="tx1">
                <a:alpha val="7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9"/>
          <p:cNvSpPr>
            <a:spLocks noGrp="1"/>
          </p:cNvSpPr>
          <p:nvPr>
            <p:ph type="sldNum" sz="quarter" idx="12"/>
          </p:nvPr>
        </p:nvSpPr>
        <p:spPr/>
        <p:txBody>
          <a:bodyPr/>
          <a:lstStyle/>
          <a:p>
            <a:fld id="{BC410EEA-824F-4D46-AFE7-60426C8C06B0}" type="slidenum">
              <a:rPr lang="en-US" altLang="ja-JP" smtClean="0"/>
              <a:pPr/>
              <a:t>12</a:t>
            </a:fld>
            <a:endParaRPr lang="en-US" altLang="en-US" dirty="0"/>
          </a:p>
        </p:txBody>
      </p:sp>
    </p:spTree>
    <p:extLst>
      <p:ext uri="{BB962C8B-B14F-4D97-AF65-F5344CB8AC3E}">
        <p14:creationId xmlns:p14="http://schemas.microsoft.com/office/powerpoint/2010/main" val="90263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Collect human motions with </a:t>
            </a:r>
            <a:r>
              <a:rPr lang="en-US" altLang="ja-JP" dirty="0" err="1"/>
              <a:t>kinect</a:t>
            </a:r>
            <a:endParaRPr lang="en-US" altLang="ja-JP" dirty="0"/>
          </a:p>
          <a:p>
            <a:pPr lvl="1"/>
            <a:r>
              <a:rPr kumimoji="1" lang="en-US" altLang="ja-JP" dirty="0"/>
              <a:t>C#</a:t>
            </a:r>
          </a:p>
          <a:p>
            <a:pPr lvl="1"/>
            <a:r>
              <a:rPr lang="en-US" altLang="ja-JP" dirty="0"/>
              <a:t>Skeleton</a:t>
            </a:r>
            <a:r>
              <a:rPr lang="ja-JP" altLang="en-US" dirty="0"/>
              <a:t> </a:t>
            </a:r>
            <a:r>
              <a:rPr lang="en-US" altLang="ja-JP" dirty="0"/>
              <a:t>data</a:t>
            </a:r>
          </a:p>
          <a:p>
            <a:pPr marL="393192" lvl="1" indent="0">
              <a:buNone/>
            </a:pPr>
            <a:r>
              <a:rPr lang="en-US" altLang="ja-JP" dirty="0"/>
              <a:t>  7</a:t>
            </a:r>
            <a:r>
              <a:rPr lang="ja-JP" altLang="en-US" dirty="0"/>
              <a:t> </a:t>
            </a:r>
            <a:r>
              <a:rPr lang="en-US" altLang="ja-JP" dirty="0"/>
              <a:t>points</a:t>
            </a:r>
            <a:r>
              <a:rPr lang="ja-JP" altLang="en-US" dirty="0"/>
              <a:t> </a:t>
            </a:r>
            <a:r>
              <a:rPr lang="en-US" altLang="ja-JP" dirty="0"/>
              <a:t>× 3D</a:t>
            </a:r>
            <a:endParaRPr kumimoji="1" lang="ja-JP" altLang="en-US" dirty="0"/>
          </a:p>
        </p:txBody>
      </p:sp>
      <p:sp>
        <p:nvSpPr>
          <p:cNvPr id="3" name="タイトル 2"/>
          <p:cNvSpPr>
            <a:spLocks noGrp="1"/>
          </p:cNvSpPr>
          <p:nvPr>
            <p:ph type="title"/>
          </p:nvPr>
        </p:nvSpPr>
        <p:spPr/>
        <p:txBody>
          <a:bodyPr>
            <a:normAutofit fontScale="90000"/>
          </a:bodyPr>
          <a:lstStyle/>
          <a:p>
            <a:r>
              <a:rPr lang="en-US" altLang="ja-JP" dirty="0"/>
              <a:t>Obtain and smoothing the motion data</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1858346"/>
            <a:ext cx="5732258" cy="4018925"/>
          </a:xfrm>
          <a:prstGeom prst="rect">
            <a:avLst/>
          </a:prstGeom>
        </p:spPr>
      </p:pic>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13</a:t>
            </a:fld>
            <a:endParaRPr lang="en-US" altLang="en-US" dirty="0"/>
          </a:p>
        </p:txBody>
      </p:sp>
    </p:spTree>
    <p:extLst>
      <p:ext uri="{BB962C8B-B14F-4D97-AF65-F5344CB8AC3E}">
        <p14:creationId xmlns:p14="http://schemas.microsoft.com/office/powerpoint/2010/main" val="193529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836712"/>
            <a:ext cx="8229600" cy="5030019"/>
          </a:xfrm>
        </p:spPr>
        <p:txBody>
          <a:bodyPr>
            <a:normAutofit/>
          </a:bodyPr>
          <a:lstStyle/>
          <a:p>
            <a:r>
              <a:rPr lang="en-US" altLang="ja-JP" sz="2400" dirty="0"/>
              <a:t>Smoothing</a:t>
            </a:r>
            <a:endParaRPr kumimoji="1" lang="en-US" altLang="ja-JP" sz="2400" dirty="0"/>
          </a:p>
          <a:p>
            <a:pPr lvl="1"/>
            <a:r>
              <a:rPr lang="en-US" altLang="ja-JP" sz="2000" dirty="0"/>
              <a:t>Motion data is smoothed by Moving Average (MA).</a:t>
            </a:r>
            <a:endParaRPr kumimoji="1" lang="en-US" altLang="ja-JP" sz="2000" dirty="0"/>
          </a:p>
          <a:p>
            <a:pPr lvl="1"/>
            <a:r>
              <a:rPr lang="en-US" altLang="ja-JP" sz="2000" dirty="0"/>
              <a:t>"accuracy" and "precision" are trade-off.</a:t>
            </a:r>
          </a:p>
          <a:p>
            <a:pPr lvl="2"/>
            <a:r>
              <a:rPr kumimoji="1" lang="en-US" altLang="ja-JP" sz="1800" dirty="0"/>
              <a:t>accuracy : </a:t>
            </a:r>
            <a:r>
              <a:rPr lang="en-US" altLang="ja-JP" sz="1800" dirty="0"/>
              <a:t>Closeness to true position.</a:t>
            </a:r>
            <a:endParaRPr kumimoji="1" lang="en-US" altLang="ja-JP" sz="1800" dirty="0"/>
          </a:p>
          <a:p>
            <a:pPr lvl="2"/>
            <a:r>
              <a:rPr lang="en-US" altLang="ja-JP" sz="1800" dirty="0"/>
              <a:t>precision : Closeness to immediately previous/next position.</a:t>
            </a:r>
            <a:endParaRPr kumimoji="1" lang="ja-JP" altLang="en-US" sz="1800" dirty="0"/>
          </a:p>
        </p:txBody>
      </p:sp>
      <p:sp>
        <p:nvSpPr>
          <p:cNvPr id="3" name="タイトル 2"/>
          <p:cNvSpPr>
            <a:spLocks noGrp="1"/>
          </p:cNvSpPr>
          <p:nvPr>
            <p:ph type="title"/>
          </p:nvPr>
        </p:nvSpPr>
        <p:spPr/>
        <p:txBody>
          <a:bodyPr>
            <a:normAutofit fontScale="90000"/>
          </a:bodyPr>
          <a:lstStyle/>
          <a:p>
            <a:r>
              <a:rPr lang="en-US" altLang="ja-JP" dirty="0"/>
              <a:t>Obtain and smoothing the motion data</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2594657"/>
            <a:ext cx="7488832" cy="4043678"/>
          </a:xfrm>
          <a:prstGeom prst="rect">
            <a:avLst/>
          </a:prstGeom>
        </p:spPr>
      </p:pic>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14</a:t>
            </a:fld>
            <a:endParaRPr lang="en-US" altLang="en-US" dirty="0"/>
          </a:p>
        </p:txBody>
      </p:sp>
    </p:spTree>
    <p:extLst>
      <p:ext uri="{BB962C8B-B14F-4D97-AF65-F5344CB8AC3E}">
        <p14:creationId xmlns:p14="http://schemas.microsoft.com/office/powerpoint/2010/main" val="2595303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348880"/>
            <a:ext cx="4479620" cy="4256718"/>
          </a:xfrm>
          <a:prstGeom prst="rect">
            <a:avLst/>
          </a:prstGeom>
        </p:spPr>
      </p:pic>
      <p:sp>
        <p:nvSpPr>
          <p:cNvPr id="2" name="コンテンツ プレースホルダー 1"/>
          <p:cNvSpPr>
            <a:spLocks noGrp="1"/>
          </p:cNvSpPr>
          <p:nvPr>
            <p:ph idx="1"/>
          </p:nvPr>
        </p:nvSpPr>
        <p:spPr/>
        <p:txBody>
          <a:bodyPr/>
          <a:lstStyle/>
          <a:p>
            <a:r>
              <a:rPr lang="en-US" altLang="ja-JP" dirty="0"/>
              <a:t>Extended HMM which can be used without specifying the number of hidden states.</a:t>
            </a:r>
          </a:p>
          <a:p>
            <a:r>
              <a:rPr lang="en-US" altLang="ja-JP" dirty="0"/>
              <a:t>Transition function is generated by </a:t>
            </a:r>
            <a:r>
              <a:rPr lang="en-US" altLang="ja-JP" dirty="0" err="1"/>
              <a:t>Dirichlet</a:t>
            </a:r>
            <a:r>
              <a:rPr lang="en-US" altLang="ja-JP" dirty="0"/>
              <a:t> Process.</a:t>
            </a:r>
          </a:p>
          <a:p>
            <a:r>
              <a:rPr lang="en-US" altLang="ja-JP" dirty="0"/>
              <a:t>These atoms mean parameters of </a:t>
            </a:r>
          </a:p>
          <a:p>
            <a:pPr marL="109728" indent="0">
              <a:buNone/>
            </a:pPr>
            <a:r>
              <a:rPr lang="ja-JP" altLang="en-US" dirty="0"/>
              <a:t>  </a:t>
            </a:r>
            <a:r>
              <a:rPr lang="en-US" altLang="ja-JP" dirty="0"/>
              <a:t>probability distribution function of</a:t>
            </a:r>
          </a:p>
          <a:p>
            <a:pPr marL="109728" indent="0">
              <a:buNone/>
            </a:pPr>
            <a:r>
              <a:rPr lang="en-US" altLang="ja-JP" dirty="0"/>
              <a:t> </a:t>
            </a:r>
            <a:r>
              <a:rPr lang="ja-JP" altLang="en-US" dirty="0"/>
              <a:t> </a:t>
            </a:r>
            <a:r>
              <a:rPr lang="en-US" altLang="ja-JP" dirty="0"/>
              <a:t>outputs.</a:t>
            </a:r>
          </a:p>
          <a:p>
            <a:r>
              <a:rPr lang="en-US" altLang="ja-JP" dirty="0"/>
              <a:t>To share atom in each distribution, </a:t>
            </a:r>
          </a:p>
          <a:p>
            <a:pPr marL="109728" indent="0">
              <a:buNone/>
            </a:pPr>
            <a:r>
              <a:rPr lang="en-US" altLang="ja-JP" dirty="0"/>
              <a:t>  the stochastic process is </a:t>
            </a:r>
          </a:p>
          <a:p>
            <a:pPr marL="109728" indent="0">
              <a:buNone/>
            </a:pPr>
            <a:r>
              <a:rPr lang="en-US" altLang="ja-JP" dirty="0"/>
              <a:t>  constructed hierarchically</a:t>
            </a:r>
            <a:endParaRPr kumimoji="1" lang="ja-JP" altLang="en-US" dirty="0"/>
          </a:p>
        </p:txBody>
      </p:sp>
      <p:sp>
        <p:nvSpPr>
          <p:cNvPr id="3" name="タイトル 2"/>
          <p:cNvSpPr>
            <a:spLocks noGrp="1"/>
          </p:cNvSpPr>
          <p:nvPr>
            <p:ph type="title"/>
          </p:nvPr>
        </p:nvSpPr>
        <p:spPr/>
        <p:txBody>
          <a:bodyPr/>
          <a:lstStyle/>
          <a:p>
            <a:r>
              <a:rPr kumimoji="1" lang="en-US" altLang="ja-JP" dirty="0" err="1"/>
              <a:t>sHDP</a:t>
            </a:r>
            <a:r>
              <a:rPr kumimoji="1" lang="en-US" altLang="ja-JP" dirty="0"/>
              <a:t>-HMM</a:t>
            </a:r>
            <a:endParaRPr kumimoji="1" lang="ja-JP" altLang="en-US" dirty="0"/>
          </a:p>
        </p:txBody>
      </p:sp>
      <p:sp>
        <p:nvSpPr>
          <p:cNvPr id="5" name="正方形/長方形 4"/>
          <p:cNvSpPr/>
          <p:nvPr/>
        </p:nvSpPr>
        <p:spPr>
          <a:xfrm>
            <a:off x="5508104" y="6381328"/>
            <a:ext cx="28803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5364088" y="6093296"/>
            <a:ext cx="3600400" cy="369332"/>
          </a:xfrm>
          <a:prstGeom prst="rect">
            <a:avLst/>
          </a:prstGeom>
          <a:noFill/>
        </p:spPr>
        <p:txBody>
          <a:bodyPr wrap="square" rtlCol="0">
            <a:spAutoFit/>
          </a:bodyPr>
          <a:lstStyle/>
          <a:p>
            <a:r>
              <a:rPr kumimoji="1" lang="en-US" altLang="ja-JP" dirty="0"/>
              <a:t>Graphical model of HDP-HMM [2]</a:t>
            </a:r>
            <a:endParaRPr kumimoji="1" lang="ja-JP" altLang="en-US" dirty="0"/>
          </a:p>
        </p:txBody>
      </p:sp>
      <p:sp>
        <p:nvSpPr>
          <p:cNvPr id="7" name="スライド番号プレースホルダー 6"/>
          <p:cNvSpPr>
            <a:spLocks noGrp="1"/>
          </p:cNvSpPr>
          <p:nvPr>
            <p:ph type="sldNum" sz="quarter" idx="12"/>
          </p:nvPr>
        </p:nvSpPr>
        <p:spPr/>
        <p:txBody>
          <a:bodyPr/>
          <a:lstStyle/>
          <a:p>
            <a:fld id="{BC410EEA-824F-4D46-AFE7-60426C8C06B0}" type="slidenum">
              <a:rPr lang="en-US" altLang="ja-JP" smtClean="0"/>
              <a:pPr/>
              <a:t>15</a:t>
            </a:fld>
            <a:endParaRPr lang="en-US" altLang="en-US" dirty="0"/>
          </a:p>
        </p:txBody>
      </p:sp>
    </p:spTree>
    <p:extLst>
      <p:ext uri="{BB962C8B-B14F-4D97-AF65-F5344CB8AC3E}">
        <p14:creationId xmlns:p14="http://schemas.microsoft.com/office/powerpoint/2010/main" val="111869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a:bodyPr>
              <a:lstStyle/>
              <a:p>
                <a:r>
                  <a:rPr kumimoji="1" lang="en-US" altLang="ja-JP" dirty="0"/>
                  <a:t>Dirichlet Process (DP)</a:t>
                </a:r>
              </a:p>
              <a:p>
                <a:pPr lvl="1"/>
                <a:r>
                  <a:rPr lang="en-US" altLang="ja-JP" dirty="0"/>
                  <a:t>Probability process to generate </a:t>
                </a:r>
                <a:r>
                  <a:rPr lang="en-US" altLang="ja-JP" dirty="0" err="1"/>
                  <a:t>dirichlet</a:t>
                </a:r>
                <a:r>
                  <a:rPr lang="en-US" altLang="ja-JP" dirty="0"/>
                  <a:t> distributions based on        "base measure". </a:t>
                </a:r>
                <a:endParaRPr kumimoji="1" lang="en-US" altLang="ja-JP" dirty="0"/>
              </a:p>
              <a:p>
                <a:pPr marL="393192" lvl="1"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𝐺</m:t>
                      </m:r>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θ</m:t>
                          </m:r>
                        </m:e>
                      </m:d>
                      <m:r>
                        <a:rPr lang="en-US" altLang="ja-JP" b="0" i="1" smtClean="0">
                          <a:latin typeface="Cambria Math" panose="02040503050406030204" pitchFamily="18" charset="0"/>
                        </a:rPr>
                        <m:t> ~ </m:t>
                      </m:r>
                      <m:r>
                        <a:rPr lang="en-US" altLang="ja-JP" b="0" i="1" smtClean="0">
                          <a:latin typeface="Cambria Math" panose="02040503050406030204" pitchFamily="18" charset="0"/>
                        </a:rPr>
                        <m:t>𝐷𝑃</m:t>
                      </m:r>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α</m:t>
                          </m:r>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0</m:t>
                              </m:r>
                            </m:sub>
                          </m:sSub>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θ</m:t>
                              </m:r>
                            </m:e>
                          </m:d>
                        </m:e>
                      </m:d>
                    </m:oMath>
                  </m:oMathPara>
                </a14:m>
                <a:endParaRPr lang="en-US" altLang="ja-JP" dirty="0"/>
              </a:p>
              <a:p>
                <a:pPr lvl="1"/>
                <a:r>
                  <a:rPr lang="en-US" altLang="ja-JP" dirty="0"/>
                  <a:t>Distributions generated by DP are discrete.</a:t>
                </a:r>
              </a:p>
              <a:p>
                <a:pPr lvl="1"/>
                <a:endParaRPr lang="en-US" altLang="ja-JP" dirty="0"/>
              </a:p>
              <a:p>
                <a:r>
                  <a:rPr lang="en-US" altLang="ja-JP" dirty="0" err="1"/>
                  <a:t>Dirichlet</a:t>
                </a:r>
                <a:r>
                  <a:rPr lang="en-US" altLang="ja-JP" dirty="0"/>
                  <a:t> Process Mixture model (DPM)</a:t>
                </a:r>
              </a:p>
              <a:p>
                <a:pPr lvl="2"/>
                <a:r>
                  <a:rPr lang="en-US" altLang="ja-JP" dirty="0"/>
                  <a:t>Generation</a:t>
                </a:r>
                <a:r>
                  <a:rPr lang="ja-JP" altLang="en-US" dirty="0"/>
                  <a:t> </a:t>
                </a:r>
                <a:r>
                  <a:rPr lang="en-US" altLang="ja-JP" dirty="0"/>
                  <a:t>model</a:t>
                </a:r>
                <a:r>
                  <a:rPr lang="ja-JP" altLang="en-US" dirty="0"/>
                  <a:t> </a:t>
                </a:r>
                <a:r>
                  <a:rPr lang="en-US" altLang="ja-JP" dirty="0"/>
                  <a:t>based</a:t>
                </a:r>
                <a:r>
                  <a:rPr lang="ja-JP" altLang="en-US" dirty="0"/>
                  <a:t> </a:t>
                </a:r>
                <a:r>
                  <a:rPr lang="en-US" altLang="ja-JP" dirty="0"/>
                  <a:t>on</a:t>
                </a:r>
                <a:r>
                  <a:rPr lang="ja-JP" altLang="en-US" dirty="0"/>
                  <a:t> </a:t>
                </a:r>
                <a:r>
                  <a:rPr lang="en-US" altLang="ja-JP" dirty="0" err="1"/>
                  <a:t>Dirichlet</a:t>
                </a:r>
                <a:r>
                  <a:rPr lang="ja-JP" altLang="en-US" dirty="0"/>
                  <a:t> </a:t>
                </a:r>
                <a:r>
                  <a:rPr lang="en-US" altLang="ja-JP" dirty="0"/>
                  <a:t>Process</a:t>
                </a:r>
              </a:p>
              <a:p>
                <a:pPr marL="393192" lvl="1"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𝐺</m:t>
                      </m:r>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θ</m:t>
                          </m:r>
                        </m:e>
                      </m:d>
                      <m:r>
                        <a:rPr lang="en-US" altLang="ja-JP" i="1">
                          <a:latin typeface="Cambria Math" panose="02040503050406030204" pitchFamily="18" charset="0"/>
                        </a:rPr>
                        <m:t> ~ </m:t>
                      </m:r>
                      <m:r>
                        <a:rPr lang="en-US" altLang="ja-JP" i="1">
                          <a:latin typeface="Cambria Math" panose="02040503050406030204" pitchFamily="18" charset="0"/>
                        </a:rPr>
                        <m:t>𝐷𝑃</m:t>
                      </m:r>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α</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0</m:t>
                              </m:r>
                            </m:sub>
                          </m:sSub>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θ</m:t>
                              </m:r>
                            </m:e>
                          </m:d>
                        </m:e>
                      </m:d>
                    </m:oMath>
                  </m:oMathPara>
                </a14:m>
                <a:endParaRPr kumimoji="1" lang="en-US" altLang="ja-JP" dirty="0"/>
              </a:p>
              <a:p>
                <a:pPr marL="393192" lvl="1" indent="0">
                  <a:buNone/>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m:rPr>
                              <m:sty m:val="p"/>
                            </m:rPr>
                            <a:rPr lang="en-US" altLang="ja-JP" i="1">
                              <a:latin typeface="Cambria Math" panose="02040503050406030204" pitchFamily="18" charset="0"/>
                            </a:rPr>
                            <m:t>θ</m:t>
                          </m:r>
                        </m:e>
                        <m:sup>
                          <m:r>
                            <a:rPr lang="en-US" altLang="ja-JP" b="0" i="1" smtClean="0">
                              <a:latin typeface="Cambria Math" panose="02040503050406030204" pitchFamily="18" charset="0"/>
                            </a:rPr>
                            <m:t>𝑘</m:t>
                          </m:r>
                        </m:sup>
                      </m:sSup>
                      <m:r>
                        <a:rPr lang="en-US" altLang="ja-JP" i="1">
                          <a:latin typeface="Cambria Math" panose="02040503050406030204" pitchFamily="18" charset="0"/>
                        </a:rPr>
                        <m:t> ~ </m:t>
                      </m:r>
                      <m:r>
                        <a:rPr lang="en-US" altLang="ja-JP" b="0" i="1" smtClean="0">
                          <a:latin typeface="Cambria Math" panose="02040503050406030204" pitchFamily="18" charset="0"/>
                        </a:rPr>
                        <m:t>𝐺</m:t>
                      </m:r>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θ</m:t>
                          </m:r>
                        </m:e>
                      </m:d>
                    </m:oMath>
                  </m:oMathPara>
                </a14:m>
                <a:endParaRPr kumimoji="1" lang="en-US" altLang="ja-JP" dirty="0"/>
              </a:p>
              <a:p>
                <a:pPr marL="393192" lvl="1" indent="0">
                  <a:buNone/>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𝑘</m:t>
                          </m:r>
                        </m:sup>
                      </m:sSup>
                      <m:r>
                        <a:rPr lang="en-US" altLang="ja-JP" i="1">
                          <a:latin typeface="Cambria Math" panose="02040503050406030204" pitchFamily="18" charset="0"/>
                        </a:rPr>
                        <m:t>~</m:t>
                      </m:r>
                      <m:r>
                        <a:rPr lang="en-US" altLang="ja-JP" b="0" i="1" smtClean="0">
                          <a:latin typeface="Cambria Math" panose="02040503050406030204" pitchFamily="18" charset="0"/>
                        </a:rPr>
                        <m:t>𝑝</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m:rPr>
                                  <m:sty m:val="p"/>
                                </m:rPr>
                                <a:rPr lang="en-US" altLang="ja-JP" i="1">
                                  <a:latin typeface="Cambria Math" panose="02040503050406030204" pitchFamily="18" charset="0"/>
                                </a:rPr>
                                <m:t>θ</m:t>
                              </m:r>
                            </m:e>
                            <m:sup>
                              <m:r>
                                <a:rPr lang="en-US" altLang="ja-JP" b="0" i="1" smtClean="0">
                                  <a:latin typeface="Cambria Math" panose="02040503050406030204" pitchFamily="18" charset="0"/>
                                </a:rPr>
                                <m:t>𝑘</m:t>
                              </m:r>
                            </m:sup>
                          </m:sSup>
                        </m:e>
                      </m:d>
                    </m:oMath>
                  </m:oMathPara>
                </a14:m>
                <a:endParaRPr kumimoji="1" lang="en-US" altLang="ja-JP" dirty="0"/>
              </a:p>
              <a:p>
                <a:pPr lvl="1"/>
                <a14:m>
                  <m:oMath xmlns:m="http://schemas.openxmlformats.org/officeDocument/2006/math">
                    <m:r>
                      <a:rPr lang="en-US" altLang="ja-JP" i="1">
                        <a:latin typeface="Cambria Math" panose="02040503050406030204" pitchFamily="18" charset="0"/>
                      </a:rPr>
                      <m:t>𝐺</m:t>
                    </m:r>
                  </m:oMath>
                </a14:m>
                <a:r>
                  <a:rPr lang="en-US" altLang="ja-JP" dirty="0"/>
                  <a:t> outputs already existing </a:t>
                </a:r>
                <a14:m>
                  <m:oMath xmlns:m="http://schemas.openxmlformats.org/officeDocument/2006/math">
                    <m:r>
                      <m:rPr>
                        <m:sty m:val="p"/>
                      </m:rPr>
                      <a:rPr lang="en-US" altLang="ja-JP" i="1" smtClean="0">
                        <a:latin typeface="Cambria Math" panose="02040503050406030204" pitchFamily="18" charset="0"/>
                      </a:rPr>
                      <m:t>θ</m:t>
                    </m:r>
                  </m:oMath>
                </a14:m>
                <a:r>
                  <a:rPr lang="en-US" altLang="ja-JP" dirty="0"/>
                  <a:t> or pick a new </a:t>
                </a:r>
                <a14:m>
                  <m:oMath xmlns:m="http://schemas.openxmlformats.org/officeDocument/2006/math">
                    <m:r>
                      <m:rPr>
                        <m:sty m:val="p"/>
                      </m:rPr>
                      <a:rPr lang="en-US" altLang="ja-JP" i="1" smtClean="0">
                        <a:latin typeface="Cambria Math" panose="02040503050406030204" pitchFamily="18" charset="0"/>
                      </a:rPr>
                      <m:t>θ</m:t>
                    </m:r>
                  </m:oMath>
                </a14:m>
                <a:r>
                  <a:rPr lang="en-US" altLang="ja-JP" dirty="0"/>
                  <a:t> from </a:t>
                </a:r>
                <a14:m>
                  <m:oMath xmlns:m="http://schemas.openxmlformats.org/officeDocument/2006/math">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0</m:t>
                        </m:r>
                      </m:sub>
                    </m:sSub>
                  </m:oMath>
                </a14:m>
                <a:r>
                  <a:rPr lang="en-US" altLang="ja-JP" dirty="0"/>
                  <a:t>.</a:t>
                </a:r>
                <a:endParaRPr kumimoji="1" lang="en-US" altLang="ja-JP"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a:blip r:embed="rId3"/>
                <a:stretch>
                  <a:fillRect t="-936" r="-4474"/>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lang="en-US" altLang="ja-JP" dirty="0"/>
              <a:t>DPM</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16</a:t>
            </a:fld>
            <a:endParaRPr lang="en-US" altLang="en-US" dirty="0"/>
          </a:p>
        </p:txBody>
      </p:sp>
    </p:spTree>
    <p:extLst>
      <p:ext uri="{BB962C8B-B14F-4D97-AF65-F5344CB8AC3E}">
        <p14:creationId xmlns:p14="http://schemas.microsoft.com/office/powerpoint/2010/main" val="230934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Example of DPM</a:t>
            </a:r>
          </a:p>
          <a:p>
            <a:pPr lvl="1"/>
            <a:r>
              <a:rPr lang="en-US" altLang="ja-JP" dirty="0"/>
              <a:t>Clustering of sample data generated by GMM.</a:t>
            </a:r>
          </a:p>
          <a:p>
            <a:pPr lvl="1"/>
            <a:r>
              <a:rPr lang="en-US" altLang="ja-JP" dirty="0"/>
              <a:t>Base measure is "Normal </a:t>
            </a:r>
            <a:r>
              <a:rPr lang="en-US" altLang="ja-JP" dirty="0" err="1"/>
              <a:t>Wishart</a:t>
            </a:r>
            <a:r>
              <a:rPr lang="en-US" altLang="ja-JP" dirty="0"/>
              <a:t> distribution".</a:t>
            </a:r>
          </a:p>
          <a:p>
            <a:pPr lvl="2"/>
            <a:r>
              <a:rPr lang="en-US" altLang="ja-JP" dirty="0"/>
              <a:t>α = 0.5 , β = 0.33</a:t>
            </a:r>
          </a:p>
          <a:p>
            <a:pPr lvl="2"/>
            <a:r>
              <a:rPr lang="en-US" altLang="ja-JP" dirty="0"/>
              <a:t>ν= 15 , S = [[1, 0], [0, 0.1]]</a:t>
            </a:r>
          </a:p>
          <a:p>
            <a:pPr lvl="1"/>
            <a:endParaRPr lang="en-US" altLang="ja-JP" dirty="0"/>
          </a:p>
          <a:p>
            <a:pPr marL="109728" indent="0">
              <a:buNone/>
            </a:pPr>
            <a:endParaRPr kumimoji="1" lang="ja-JP" altLang="en-US" dirty="0"/>
          </a:p>
        </p:txBody>
      </p:sp>
      <p:sp>
        <p:nvSpPr>
          <p:cNvPr id="3" name="タイトル 2"/>
          <p:cNvSpPr>
            <a:spLocks noGrp="1"/>
          </p:cNvSpPr>
          <p:nvPr>
            <p:ph type="title"/>
          </p:nvPr>
        </p:nvSpPr>
        <p:spPr/>
        <p:txBody>
          <a:bodyPr/>
          <a:lstStyle/>
          <a:p>
            <a:r>
              <a:rPr kumimoji="1" lang="en-US" altLang="ja-JP" dirty="0"/>
              <a:t>DPM</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592" y="3501008"/>
            <a:ext cx="10657184" cy="2664296"/>
          </a:xfrm>
          <a:prstGeom prst="rect">
            <a:avLst/>
          </a:prstGeom>
        </p:spPr>
      </p:pic>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17</a:t>
            </a:fld>
            <a:endParaRPr lang="en-US" altLang="en-US" dirty="0"/>
          </a:p>
        </p:txBody>
      </p:sp>
    </p:spTree>
    <p:extLst>
      <p:ext uri="{BB962C8B-B14F-4D97-AF65-F5344CB8AC3E}">
        <p14:creationId xmlns:p14="http://schemas.microsoft.com/office/powerpoint/2010/main" val="404251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fontScale="92500" lnSpcReduction="10000"/>
              </a:bodyPr>
              <a:lstStyle/>
              <a:p>
                <a:r>
                  <a:rPr lang="en-US" altLang="ja-JP" dirty="0"/>
                  <a:t>To apply DPM to HMM, representation of transition function is needed.</a:t>
                </a:r>
              </a:p>
              <a:p>
                <a:pPr lvl="1"/>
                <a:r>
                  <a:rPr lang="en-US" altLang="ja-JP" dirty="0" err="1"/>
                  <a:t>Dirichlet</a:t>
                </a:r>
                <a:r>
                  <a:rPr lang="en-US" altLang="ja-JP" dirty="0"/>
                  <a:t> distribution is generated from the </a:t>
                </a:r>
                <a:r>
                  <a:rPr lang="en-US" altLang="ja-JP" dirty="0" err="1"/>
                  <a:t>Dirichlet</a:t>
                </a:r>
                <a:r>
                  <a:rPr lang="en-US" altLang="ja-JP" dirty="0"/>
                  <a:t> process for each transition</a:t>
                </a:r>
              </a:p>
              <a:p>
                <a:pPr lvl="1"/>
                <a:r>
                  <a:rPr lang="en-US" altLang="ja-JP" dirty="0"/>
                  <a:t>It is necessary to share parameters (output distribution for each state) among the generated distributions</a:t>
                </a:r>
              </a:p>
              <a:p>
                <a:pPr lvl="1"/>
                <a:r>
                  <a:rPr lang="en-US" altLang="ja-JP" dirty="0"/>
                  <a:t>Thus, The base measure needs to be a discrete distribution generated by the </a:t>
                </a:r>
                <a:r>
                  <a:rPr lang="en-US" altLang="ja-JP" dirty="0" err="1"/>
                  <a:t>Dirichlet</a:t>
                </a:r>
                <a:r>
                  <a:rPr lang="en-US" altLang="ja-JP" dirty="0"/>
                  <a:t> process.</a:t>
                </a:r>
              </a:p>
              <a:p>
                <a:pPr lvl="1"/>
                <a:endParaRPr kumimoji="1" lang="en-US" altLang="ja-JP" dirty="0"/>
              </a:p>
              <a:p>
                <a:r>
                  <a:rPr lang="en-US" altLang="ja-JP" dirty="0"/>
                  <a:t>Hierarchical </a:t>
                </a:r>
                <a:r>
                  <a:rPr lang="en-US" altLang="ja-JP" dirty="0" err="1"/>
                  <a:t>Dirichlet</a:t>
                </a:r>
                <a:r>
                  <a:rPr lang="en-US" altLang="ja-JP" dirty="0"/>
                  <a:t> Process (HDP)</a:t>
                </a:r>
              </a:p>
              <a:p>
                <a:pPr lvl="1"/>
                <a:r>
                  <a:rPr lang="en-US" altLang="ja-JP" dirty="0" err="1"/>
                  <a:t>Dirichlet</a:t>
                </a:r>
                <a:r>
                  <a:rPr lang="en-US" altLang="ja-JP" dirty="0"/>
                  <a:t> process which have base measure generated by </a:t>
                </a:r>
                <a:r>
                  <a:rPr lang="en-US" altLang="ja-JP" dirty="0" err="1"/>
                  <a:t>dirichlet</a:t>
                </a:r>
                <a:r>
                  <a:rPr lang="en-US" altLang="ja-JP" dirty="0"/>
                  <a:t> process.</a:t>
                </a:r>
                <a:endParaRPr lang="en-US" altLang="ja-JP" b="0" i="1" dirty="0">
                  <a:latin typeface="Cambria Math" panose="02040503050406030204" pitchFamily="18" charset="0"/>
                </a:endParaRPr>
              </a:p>
              <a:p>
                <a:pPr marL="393192" lvl="1"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0</m:t>
                          </m:r>
                        </m:sub>
                      </m:sSub>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θ</m:t>
                          </m:r>
                        </m:e>
                      </m:d>
                      <m:r>
                        <a:rPr lang="en-US" altLang="ja-JP" i="1">
                          <a:latin typeface="Cambria Math" panose="02040503050406030204" pitchFamily="18" charset="0"/>
                        </a:rPr>
                        <m:t> ~ </m:t>
                      </m:r>
                      <m:r>
                        <a:rPr lang="en-US" altLang="ja-JP" i="1">
                          <a:latin typeface="Cambria Math" panose="02040503050406030204" pitchFamily="18" charset="0"/>
                        </a:rPr>
                        <m:t>𝐷𝑃</m:t>
                      </m:r>
                      <m:d>
                        <m:dPr>
                          <m:ctrlPr>
                            <a:rPr lang="en-US" altLang="ja-JP" i="1">
                              <a:latin typeface="Cambria Math" panose="02040503050406030204" pitchFamily="18" charset="0"/>
                            </a:rPr>
                          </m:ctrlPr>
                        </m:dPr>
                        <m:e>
                          <m:r>
                            <m:rPr>
                              <m:sty m:val="p"/>
                            </m:rPr>
                            <a:rPr lang="en-US" altLang="ja-JP" i="1" smtClean="0">
                              <a:latin typeface="Cambria Math" panose="02040503050406030204" pitchFamily="18" charset="0"/>
                            </a:rPr>
                            <m:t>γ</m:t>
                          </m:r>
                          <m:r>
                            <a:rPr lang="en-US" altLang="ja-JP" i="1">
                              <a:latin typeface="Cambria Math" panose="02040503050406030204" pitchFamily="18" charset="0"/>
                            </a:rPr>
                            <m:t>, </m:t>
                          </m:r>
                          <m:r>
                            <a:rPr lang="en-US" altLang="ja-JP" b="0" i="1" smtClean="0">
                              <a:latin typeface="Cambria Math" panose="02040503050406030204" pitchFamily="18" charset="0"/>
                            </a:rPr>
                            <m:t>𝐻</m:t>
                          </m:r>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θ</m:t>
                              </m:r>
                            </m:e>
                          </m:d>
                        </m:e>
                      </m:d>
                    </m:oMath>
                  </m:oMathPara>
                </a14:m>
                <a:endParaRPr kumimoji="1" lang="en-US" altLang="ja-JP" dirty="0"/>
              </a:p>
              <a:p>
                <a:pPr marL="393192" lvl="1"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𝑟</m:t>
                          </m:r>
                        </m:sub>
                      </m:sSub>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θ</m:t>
                          </m:r>
                        </m:e>
                      </m:d>
                      <m:r>
                        <a:rPr lang="en-US" altLang="ja-JP" i="1">
                          <a:latin typeface="Cambria Math" panose="02040503050406030204" pitchFamily="18" charset="0"/>
                        </a:rPr>
                        <m:t> ~ </m:t>
                      </m:r>
                      <m:r>
                        <a:rPr lang="en-US" altLang="ja-JP" i="1">
                          <a:latin typeface="Cambria Math" panose="02040503050406030204" pitchFamily="18" charset="0"/>
                        </a:rPr>
                        <m:t>𝐷𝑃</m:t>
                      </m:r>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α</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0</m:t>
                              </m:r>
                            </m:sub>
                          </m:sSub>
                          <m:d>
                            <m:dPr>
                              <m:ctrlPr>
                                <a:rPr lang="en-US" altLang="ja-JP" i="1">
                                  <a:latin typeface="Cambria Math" panose="02040503050406030204" pitchFamily="18" charset="0"/>
                                </a:rPr>
                              </m:ctrlPr>
                            </m:dPr>
                            <m:e>
                              <m:r>
                                <m:rPr>
                                  <m:sty m:val="p"/>
                                </m:rPr>
                                <a:rPr lang="en-US" altLang="ja-JP" i="1">
                                  <a:latin typeface="Cambria Math" panose="02040503050406030204" pitchFamily="18" charset="0"/>
                                </a:rPr>
                                <m:t>θ</m:t>
                              </m:r>
                            </m:e>
                          </m:d>
                        </m:e>
                      </m:d>
                    </m:oMath>
                  </m:oMathPara>
                </a14:m>
                <a:endParaRPr lang="en-US" altLang="ja-JP" dirty="0"/>
              </a:p>
              <a:p>
                <a:pPr marL="393192" lvl="1" indent="0">
                  <a:buNone/>
                </a:pPr>
                <a14:m>
                  <m:oMathPara xmlns:m="http://schemas.openxmlformats.org/officeDocument/2006/math">
                    <m:oMathParaPr>
                      <m:jc m:val="centerGroup"/>
                    </m:oMathParaPr>
                    <m:oMath xmlns:m="http://schemas.openxmlformats.org/officeDocument/2006/math">
                      <m:sSubSup>
                        <m:sSubSupPr>
                          <m:ctrlPr>
                            <a:rPr lang="en-US" altLang="ja-JP" b="0" i="1" smtClean="0">
                              <a:latin typeface="Cambria Math" panose="02040503050406030204" pitchFamily="18" charset="0"/>
                            </a:rPr>
                          </m:ctrlPr>
                        </m:sSubSupPr>
                        <m:e>
                          <m:r>
                            <m:rPr>
                              <m:sty m:val="p"/>
                            </m:rPr>
                            <a:rPr lang="en-US" altLang="ja-JP" i="1">
                              <a:latin typeface="Cambria Math" panose="02040503050406030204" pitchFamily="18" charset="0"/>
                            </a:rPr>
                            <m:t>θ</m:t>
                          </m:r>
                        </m:e>
                        <m:sub>
                          <m:r>
                            <a:rPr lang="en-US" altLang="ja-JP" b="0" i="1" smtClean="0">
                              <a:latin typeface="Cambria Math" panose="02040503050406030204" pitchFamily="18" charset="0"/>
                            </a:rPr>
                            <m:t>𝑟</m:t>
                          </m:r>
                        </m:sub>
                        <m:sup>
                          <m:r>
                            <a:rPr lang="en-US" altLang="ja-JP" b="0" i="1" smtClean="0">
                              <a:latin typeface="Cambria Math" panose="02040503050406030204" pitchFamily="18" charset="0"/>
                            </a:rPr>
                            <m:t>𝑘</m:t>
                          </m:r>
                        </m:sup>
                      </m:sSubSup>
                      <m:r>
                        <a:rPr lang="en-US" altLang="ja-JP" i="1">
                          <a:latin typeface="Cambria Math" panose="02040503050406030204" pitchFamily="18" charset="0"/>
                        </a:rPr>
                        <m:t> ~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𝑟</m:t>
                          </m:r>
                        </m:sub>
                      </m:sSub>
                      <m:d>
                        <m:dPr>
                          <m:ctrlPr>
                            <a:rPr lang="en-US" altLang="ja-JP" b="0" i="1" smtClean="0">
                              <a:latin typeface="Cambria Math" panose="02040503050406030204" pitchFamily="18" charset="0"/>
                            </a:rPr>
                          </m:ctrlPr>
                        </m:dPr>
                        <m:e>
                          <m:r>
                            <m:rPr>
                              <m:sty m:val="p"/>
                            </m:rPr>
                            <a:rPr lang="en-US" altLang="ja-JP" i="1">
                              <a:latin typeface="Cambria Math" panose="02040503050406030204" pitchFamily="18" charset="0"/>
                            </a:rPr>
                            <m:t>θ</m:t>
                          </m:r>
                        </m:e>
                      </m:d>
                    </m:oMath>
                  </m:oMathPara>
                </a14:m>
                <a:endParaRPr kumimoji="1" lang="en-US" altLang="ja-JP" dirty="0"/>
              </a:p>
              <a:p>
                <a:pPr lvl="1"/>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a:blip r:embed="rId3"/>
                <a:stretch>
                  <a:fillRect t="-1754" r="-1721"/>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en-US" altLang="ja-JP" dirty="0"/>
              <a:t>DPM for HMM</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18</a:t>
            </a:fld>
            <a:endParaRPr lang="en-US" altLang="en-US" dirty="0"/>
          </a:p>
        </p:txBody>
      </p:sp>
    </p:spTree>
    <p:extLst>
      <p:ext uri="{BB962C8B-B14F-4D97-AF65-F5344CB8AC3E}">
        <p14:creationId xmlns:p14="http://schemas.microsoft.com/office/powerpoint/2010/main" val="157371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58824" y="980728"/>
            <a:ext cx="8854208" cy="5426583"/>
          </a:xfrm>
        </p:spPr>
        <p:txBody>
          <a:bodyPr/>
          <a:lstStyle/>
          <a:p>
            <a:r>
              <a:rPr kumimoji="1" lang="en-US" altLang="ja-JP" dirty="0"/>
              <a:t>Example of HDP(CRF)</a:t>
            </a:r>
          </a:p>
          <a:p>
            <a:pPr lvl="1"/>
            <a:r>
              <a:rPr lang="en-US" altLang="ja-JP" dirty="0"/>
              <a:t>Base measure is Gaussian distribution.</a:t>
            </a:r>
          </a:p>
          <a:p>
            <a:pPr lvl="2"/>
            <a:r>
              <a:rPr kumimoji="1" lang="en-US" altLang="ja-JP" dirty="0"/>
              <a:t>α=5, γ=1</a:t>
            </a:r>
          </a:p>
        </p:txBody>
      </p:sp>
      <p:sp>
        <p:nvSpPr>
          <p:cNvPr id="3" name="タイトル 2"/>
          <p:cNvSpPr>
            <a:spLocks noGrp="1"/>
          </p:cNvSpPr>
          <p:nvPr>
            <p:ph type="title"/>
          </p:nvPr>
        </p:nvSpPr>
        <p:spPr/>
        <p:txBody>
          <a:bodyPr/>
          <a:lstStyle/>
          <a:p>
            <a:r>
              <a:rPr kumimoji="1" lang="en-US" altLang="ja-JP" dirty="0" err="1"/>
              <a:t>sHDP</a:t>
            </a:r>
            <a:r>
              <a:rPr kumimoji="1" lang="en-US" altLang="ja-JP" dirty="0"/>
              <a:t>-HMM</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07" y="2564904"/>
            <a:ext cx="2686542" cy="1872208"/>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7037" y="2564904"/>
            <a:ext cx="2681187" cy="1872208"/>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635" y="4774596"/>
            <a:ext cx="2790205" cy="1929228"/>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3848" y="4756337"/>
            <a:ext cx="2782232" cy="1985031"/>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8468" y="4756337"/>
            <a:ext cx="2758317" cy="1945171"/>
          </a:xfrm>
          <a:prstGeom prst="rect">
            <a:avLst/>
          </a:prstGeom>
        </p:spPr>
      </p:pic>
      <p:sp>
        <p:nvSpPr>
          <p:cNvPr id="10" name="テキスト ボックス 9"/>
          <p:cNvSpPr txBox="1"/>
          <p:nvPr/>
        </p:nvSpPr>
        <p:spPr>
          <a:xfrm>
            <a:off x="477808" y="2268391"/>
            <a:ext cx="2304256" cy="369332"/>
          </a:xfrm>
          <a:prstGeom prst="rect">
            <a:avLst/>
          </a:prstGeom>
          <a:noFill/>
        </p:spPr>
        <p:txBody>
          <a:bodyPr wrap="square" rtlCol="0">
            <a:spAutoFit/>
          </a:bodyPr>
          <a:lstStyle/>
          <a:p>
            <a:r>
              <a:rPr kumimoji="1" lang="en-US" altLang="ja-JP" dirty="0"/>
              <a:t>Base measure H</a:t>
            </a:r>
            <a:endParaRPr kumimoji="1" lang="ja-JP" altLang="en-US" dirty="0"/>
          </a:p>
        </p:txBody>
      </p:sp>
      <mc:AlternateContent xmlns:mc="http://schemas.openxmlformats.org/markup-compatibility/2006" xmlns:a14="http://schemas.microsoft.com/office/drawing/2010/main">
        <mc:Choice Requires="a14">
          <p:sp>
            <p:nvSpPr>
              <p:cNvPr id="13" name="テキスト ボックス 12"/>
              <p:cNvSpPr txBox="1"/>
              <p:nvPr/>
            </p:nvSpPr>
            <p:spPr>
              <a:xfrm>
                <a:off x="3967764" y="2268391"/>
                <a:ext cx="2315480" cy="369332"/>
              </a:xfrm>
              <a:prstGeom prst="rect">
                <a:avLst/>
              </a:prstGeom>
              <a:noFill/>
            </p:spPr>
            <p:txBody>
              <a:bodyPr wrap="square" rtlCol="0">
                <a:spAutoFit/>
              </a:bodyPr>
              <a:lstStyle/>
              <a:p>
                <a:r>
                  <a:rPr kumimoji="1" lang="en-US" altLang="ja-JP" dirty="0"/>
                  <a:t>Global distribution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0</m:t>
                        </m:r>
                      </m:sub>
                    </m:sSub>
                  </m:oMath>
                </a14:m>
                <a:endParaRPr kumimoji="1" lang="ja-JP" altLang="en-US"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3967764" y="2268391"/>
                <a:ext cx="2315480" cy="369332"/>
              </a:xfrm>
              <a:prstGeom prst="rect">
                <a:avLst/>
              </a:prstGeom>
              <a:blipFill>
                <a:blip r:embed="rId8"/>
                <a:stretch>
                  <a:fillRect l="-2368" t="-1147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312304" y="4437112"/>
                <a:ext cx="2315480" cy="369332"/>
              </a:xfrm>
              <a:prstGeom prst="rect">
                <a:avLst/>
              </a:prstGeom>
              <a:noFill/>
            </p:spPr>
            <p:txBody>
              <a:bodyPr wrap="square" rtlCol="0">
                <a:spAutoFit/>
              </a:bodyPr>
              <a:lstStyle/>
              <a:p>
                <a:r>
                  <a:rPr kumimoji="1" lang="en-US" altLang="ja-JP" dirty="0"/>
                  <a:t>Local distribution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𝑟</m:t>
                        </m:r>
                      </m:sub>
                    </m:sSub>
                  </m:oMath>
                </a14:m>
                <a:endParaRPr kumimoji="1" lang="ja-JP" altLang="en-US"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312304" y="4437112"/>
                <a:ext cx="2315480" cy="369332"/>
              </a:xfrm>
              <a:prstGeom prst="rect">
                <a:avLst/>
              </a:prstGeom>
              <a:blipFill>
                <a:blip r:embed="rId9"/>
                <a:stretch>
                  <a:fillRect l="-2105" t="-13333" b="-23333"/>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BC410EEA-824F-4D46-AFE7-60426C8C06B0}" type="slidenum">
              <a:rPr lang="en-US" altLang="ja-JP" smtClean="0"/>
              <a:pPr/>
              <a:t>19</a:t>
            </a:fld>
            <a:endParaRPr lang="en-US" altLang="en-US" dirty="0"/>
          </a:p>
        </p:txBody>
      </p:sp>
    </p:spTree>
    <p:extLst>
      <p:ext uri="{BB962C8B-B14F-4D97-AF65-F5344CB8AC3E}">
        <p14:creationId xmlns:p14="http://schemas.microsoft.com/office/powerpoint/2010/main" val="8285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a:t>It is expected to realize a </a:t>
            </a:r>
            <a:r>
              <a:rPr lang="en-US" altLang="ja-JP" dirty="0">
                <a:solidFill>
                  <a:srgbClr val="FF0000"/>
                </a:solidFill>
              </a:rPr>
              <a:t>general-purpose robot </a:t>
            </a:r>
            <a:r>
              <a:rPr lang="en-US" altLang="ja-JP" dirty="0"/>
              <a:t>which are able to do task in the human living environment.</a:t>
            </a:r>
          </a:p>
          <a:p>
            <a:r>
              <a:rPr lang="en-US" altLang="ja-JP" dirty="0"/>
              <a:t>General-purpose robots need </a:t>
            </a:r>
            <a:r>
              <a:rPr lang="en-US" altLang="ja-JP" dirty="0">
                <a:solidFill>
                  <a:srgbClr val="FF0000"/>
                </a:solidFill>
              </a:rPr>
              <a:t>the ability to learn the behavior from the interaction</a:t>
            </a:r>
            <a:r>
              <a:rPr lang="en-US" altLang="ja-JP" dirty="0"/>
              <a:t> with humans.</a:t>
            </a:r>
          </a:p>
          <a:p>
            <a:pPr marL="109728" indent="0">
              <a:buNone/>
            </a:pPr>
            <a:r>
              <a:rPr lang="en-US" altLang="ja-JP" dirty="0"/>
              <a:t>	</a:t>
            </a:r>
            <a:r>
              <a:rPr lang="ja-JP" altLang="en-US" dirty="0"/>
              <a:t>→</a:t>
            </a:r>
            <a:r>
              <a:rPr lang="en-US" altLang="ja-JP" dirty="0"/>
              <a:t>It is </a:t>
            </a:r>
            <a:r>
              <a:rPr lang="en-US" altLang="ja-JP" dirty="0">
                <a:solidFill>
                  <a:srgbClr val="FF0000"/>
                </a:solidFill>
              </a:rPr>
              <a:t>NOT</a:t>
            </a:r>
            <a:r>
              <a:rPr lang="en-US" altLang="ja-JP" dirty="0"/>
              <a:t> </a:t>
            </a:r>
            <a:r>
              <a:rPr lang="en-US" altLang="ja-JP" b="1" dirty="0"/>
              <a:t>just</a:t>
            </a:r>
            <a:r>
              <a:rPr lang="en-US" altLang="ja-JP" dirty="0"/>
              <a:t> “imitation”.</a:t>
            </a:r>
            <a:endParaRPr kumimoji="1" lang="en-US" altLang="ja-JP" dirty="0"/>
          </a:p>
          <a:p>
            <a:r>
              <a:rPr lang="en-US" altLang="ja-JP" dirty="0"/>
              <a:t>The ability to learn the human intentions from the human motions is necessary.</a:t>
            </a:r>
          </a:p>
          <a:p>
            <a:r>
              <a:rPr lang="en-US" altLang="ja-JP" dirty="0"/>
              <a:t>It enables robots to </a:t>
            </a:r>
            <a:r>
              <a:rPr lang="en-US" altLang="ja-JP" dirty="0">
                <a:solidFill>
                  <a:srgbClr val="FF0000"/>
                </a:solidFill>
              </a:rPr>
              <a:t>predict the task goal</a:t>
            </a:r>
            <a:r>
              <a:rPr lang="en-US" altLang="ja-JP" dirty="0"/>
              <a:t>.</a:t>
            </a:r>
            <a:endParaRPr kumimoji="1" lang="ja-JP" altLang="en-US" dirty="0"/>
          </a:p>
        </p:txBody>
      </p:sp>
      <p:sp>
        <p:nvSpPr>
          <p:cNvPr id="3" name="タイトル 2"/>
          <p:cNvSpPr>
            <a:spLocks noGrp="1"/>
          </p:cNvSpPr>
          <p:nvPr>
            <p:ph type="title"/>
          </p:nvPr>
        </p:nvSpPr>
        <p:spPr/>
        <p:txBody>
          <a:bodyPr/>
          <a:lstStyle/>
          <a:p>
            <a:r>
              <a:rPr kumimoji="1" lang="en-US" altLang="ja-JP" dirty="0"/>
              <a:t>Background</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2</a:t>
            </a:fld>
            <a:endParaRPr lang="en-US" altLang="en-US" dirty="0"/>
          </a:p>
        </p:txBody>
      </p:sp>
    </p:spTree>
    <p:extLst>
      <p:ext uri="{BB962C8B-B14F-4D97-AF65-F5344CB8AC3E}">
        <p14:creationId xmlns:p14="http://schemas.microsoft.com/office/powerpoint/2010/main" val="613448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en-US" altLang="ja-JP" dirty="0"/>
              <a:t>S</a:t>
            </a:r>
            <a:r>
              <a:rPr kumimoji="1" lang="en-US" altLang="ja-JP" dirty="0"/>
              <a:t>ummarize</a:t>
            </a:r>
          </a:p>
          <a:p>
            <a:pPr lvl="1"/>
            <a:r>
              <a:rPr lang="en-US" altLang="ja-JP" dirty="0"/>
              <a:t>Segmentation of continuous motion is helpful to find important intermediate states.</a:t>
            </a:r>
          </a:p>
          <a:p>
            <a:pPr lvl="1"/>
            <a:r>
              <a:rPr lang="en-US" altLang="ja-JP" dirty="0"/>
              <a:t>Motion data acquired from Kinect can be smoothed by MA.</a:t>
            </a:r>
          </a:p>
          <a:p>
            <a:pPr lvl="1"/>
            <a:r>
              <a:rPr lang="en-US" altLang="ja-JP" dirty="0"/>
              <a:t>the examples show how DPM and HDP work.</a:t>
            </a:r>
          </a:p>
          <a:p>
            <a:pPr lvl="1"/>
            <a:endParaRPr lang="en-US" altLang="ja-JP" dirty="0"/>
          </a:p>
          <a:p>
            <a:r>
              <a:rPr lang="en-US" altLang="ja-JP" dirty="0"/>
              <a:t>What to do next</a:t>
            </a:r>
          </a:p>
          <a:p>
            <a:pPr lvl="1"/>
            <a:r>
              <a:rPr kumimoji="1" lang="en-US" altLang="ja-JP" dirty="0" err="1"/>
              <a:t>sHDP</a:t>
            </a:r>
            <a:r>
              <a:rPr kumimoji="1" lang="en-US" altLang="ja-JP" dirty="0"/>
              <a:t>-HMM</a:t>
            </a:r>
          </a:p>
          <a:p>
            <a:pPr lvl="2"/>
            <a:r>
              <a:rPr lang="en-US" altLang="ja-JP" dirty="0"/>
              <a:t>Test of learning HDP.</a:t>
            </a:r>
          </a:p>
          <a:p>
            <a:pPr lvl="2"/>
            <a:r>
              <a:rPr lang="en-US" altLang="ja-JP" dirty="0"/>
              <a:t>Apply HDP to HMM</a:t>
            </a:r>
          </a:p>
          <a:p>
            <a:pPr lvl="2"/>
            <a:r>
              <a:rPr kumimoji="1" lang="en-US" altLang="ja-JP" dirty="0"/>
              <a:t>Apply </a:t>
            </a:r>
            <a:r>
              <a:rPr kumimoji="1" lang="en-US" altLang="ja-JP" dirty="0" err="1"/>
              <a:t>sHDP</a:t>
            </a:r>
            <a:r>
              <a:rPr kumimoji="1" lang="en-US" altLang="ja-JP" dirty="0"/>
              <a:t>-HMM to encoding motion.</a:t>
            </a:r>
          </a:p>
          <a:p>
            <a:pPr lvl="1"/>
            <a:endParaRPr lang="en-US" altLang="ja-JP" dirty="0"/>
          </a:p>
          <a:p>
            <a:pPr lvl="1"/>
            <a:r>
              <a:rPr kumimoji="1" lang="en-US" altLang="ja-JP" dirty="0"/>
              <a:t>NPYLM</a:t>
            </a:r>
          </a:p>
          <a:p>
            <a:pPr marL="393192" lvl="1" indent="0">
              <a:buNone/>
            </a:pPr>
            <a:endParaRPr kumimoji="1" lang="ja-JP" altLang="en-US" dirty="0"/>
          </a:p>
        </p:txBody>
      </p:sp>
      <p:sp>
        <p:nvSpPr>
          <p:cNvPr id="6" name="タイトル 5"/>
          <p:cNvSpPr>
            <a:spLocks noGrp="1"/>
          </p:cNvSpPr>
          <p:nvPr>
            <p:ph type="title"/>
          </p:nvPr>
        </p:nvSpPr>
        <p:spPr/>
        <p:txBody>
          <a:bodyPr/>
          <a:lstStyle/>
          <a:p>
            <a:r>
              <a:rPr lang="en-US" altLang="ja-JP" dirty="0"/>
              <a:t>Conclusion and what to do next</a:t>
            </a:r>
            <a:endParaRPr lang="ja-JP" altLang="en-US" dirty="0"/>
          </a:p>
        </p:txBody>
      </p:sp>
      <p:sp>
        <p:nvSpPr>
          <p:cNvPr id="3" name="スライド番号プレースホルダー 2"/>
          <p:cNvSpPr>
            <a:spLocks noGrp="1"/>
          </p:cNvSpPr>
          <p:nvPr>
            <p:ph type="sldNum" sz="quarter" idx="12"/>
          </p:nvPr>
        </p:nvSpPr>
        <p:spPr/>
        <p:txBody>
          <a:bodyPr/>
          <a:lstStyle/>
          <a:p>
            <a:fld id="{BC410EEA-824F-4D46-AFE7-60426C8C06B0}" type="slidenum">
              <a:rPr lang="en-US" altLang="ja-JP" smtClean="0"/>
              <a:pPr/>
              <a:t>20</a:t>
            </a:fld>
            <a:endParaRPr lang="en-US" altLang="en-US" dirty="0"/>
          </a:p>
        </p:txBody>
      </p:sp>
    </p:spTree>
    <p:extLst>
      <p:ext uri="{BB962C8B-B14F-4D97-AF65-F5344CB8AC3E}">
        <p14:creationId xmlns:p14="http://schemas.microsoft.com/office/powerpoint/2010/main" val="518154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70000" lnSpcReduction="20000"/>
          </a:bodyPr>
          <a:lstStyle/>
          <a:p>
            <a:r>
              <a:rPr kumimoji="1" lang="en-US" altLang="ja-JP" dirty="0"/>
              <a:t>[1] </a:t>
            </a:r>
            <a:r>
              <a:rPr lang="en-US" altLang="ja-JP" dirty="0"/>
              <a:t>Taniguchi, </a:t>
            </a:r>
            <a:r>
              <a:rPr lang="en-US" altLang="ja-JP" dirty="0" err="1"/>
              <a:t>Tadahiro</a:t>
            </a:r>
            <a:r>
              <a:rPr lang="en-US" altLang="ja-JP" dirty="0"/>
              <a:t>, and Shogo </a:t>
            </a:r>
            <a:r>
              <a:rPr lang="en-US" altLang="ja-JP" dirty="0" err="1"/>
              <a:t>Nagasaka</a:t>
            </a:r>
            <a:r>
              <a:rPr lang="en-US" altLang="ja-JP" dirty="0"/>
              <a:t>. "Double articulation analyzer for unsegmented human motion using pitman-</a:t>
            </a:r>
            <a:r>
              <a:rPr lang="en-US" altLang="ja-JP" dirty="0" err="1"/>
              <a:t>yor</a:t>
            </a:r>
            <a:r>
              <a:rPr lang="en-US" altLang="ja-JP" dirty="0"/>
              <a:t> language model and infinite hidden </a:t>
            </a:r>
            <a:r>
              <a:rPr lang="en-US" altLang="ja-JP" dirty="0" err="1"/>
              <a:t>markov</a:t>
            </a:r>
            <a:r>
              <a:rPr lang="en-US" altLang="ja-JP" dirty="0"/>
              <a:t> model." </a:t>
            </a:r>
            <a:r>
              <a:rPr lang="en-US" altLang="ja-JP" i="1" dirty="0"/>
              <a:t>System Integration (SII), 2011 IEEE/SICE International Symposium on</a:t>
            </a:r>
            <a:r>
              <a:rPr lang="en-US" altLang="ja-JP" dirty="0"/>
              <a:t>. IEEE, 2011.</a:t>
            </a:r>
            <a:endParaRPr kumimoji="1" lang="en-US" altLang="ja-JP" dirty="0"/>
          </a:p>
          <a:p>
            <a:r>
              <a:rPr lang="en-US" altLang="ja-JP" dirty="0"/>
              <a:t>[2]</a:t>
            </a:r>
            <a:r>
              <a:rPr kumimoji="1" lang="en-US" altLang="ja-JP" dirty="0"/>
              <a:t> </a:t>
            </a:r>
            <a:r>
              <a:rPr lang="en-US" altLang="ja-JP" dirty="0" err="1"/>
              <a:t>Teh</a:t>
            </a:r>
            <a:r>
              <a:rPr lang="en-US" altLang="ja-JP" dirty="0"/>
              <a:t>, Yee </a:t>
            </a:r>
            <a:r>
              <a:rPr lang="en-US" altLang="ja-JP" dirty="0" err="1"/>
              <a:t>Whye</a:t>
            </a:r>
            <a:r>
              <a:rPr lang="en-US" altLang="ja-JP" dirty="0"/>
              <a:t>, and Michael I. Jordan. "Hierarchical Bayesian nonparametric models with applications." </a:t>
            </a:r>
            <a:r>
              <a:rPr lang="en-US" altLang="ja-JP" i="1" dirty="0"/>
              <a:t>Bayesian </a:t>
            </a:r>
            <a:r>
              <a:rPr lang="en-US" altLang="ja-JP" i="1" dirty="0" err="1"/>
              <a:t>nonparametrics</a:t>
            </a:r>
            <a:r>
              <a:rPr lang="en-US" altLang="ja-JP" dirty="0"/>
              <a:t> 1 (2010).</a:t>
            </a:r>
            <a:endParaRPr kumimoji="1" lang="en-US" altLang="ja-JP" dirty="0"/>
          </a:p>
          <a:p>
            <a:r>
              <a:rPr lang="en-US" altLang="ja-JP" dirty="0"/>
              <a:t>[3]</a:t>
            </a:r>
            <a:r>
              <a:rPr lang="ja-JP" altLang="en-US" dirty="0"/>
              <a:t>持橋大地</a:t>
            </a:r>
            <a:r>
              <a:rPr lang="en-US" altLang="ja-JP" dirty="0"/>
              <a:t>, </a:t>
            </a:r>
            <a:r>
              <a:rPr lang="ja-JP" altLang="en-US" dirty="0"/>
              <a:t>山田武士</a:t>
            </a:r>
            <a:r>
              <a:rPr lang="en-US" altLang="ja-JP" dirty="0"/>
              <a:t>, and </a:t>
            </a:r>
            <a:r>
              <a:rPr lang="ja-JP" altLang="en-US" dirty="0"/>
              <a:t>上田修功</a:t>
            </a:r>
            <a:r>
              <a:rPr lang="en-US" altLang="ja-JP" dirty="0"/>
              <a:t>. "</a:t>
            </a:r>
            <a:r>
              <a:rPr lang="ja-JP" altLang="en-US" dirty="0"/>
              <a:t>ベイズ階層言語モデルによる教師なし形態素解析</a:t>
            </a:r>
            <a:r>
              <a:rPr lang="en-US" altLang="ja-JP" dirty="0"/>
              <a:t>." </a:t>
            </a:r>
            <a:r>
              <a:rPr lang="ja-JP" altLang="en-US" i="1" dirty="0"/>
              <a:t>情報処理学会研究報告</a:t>
            </a:r>
            <a:r>
              <a:rPr lang="ja-JP" altLang="en-US" dirty="0"/>
              <a:t> </a:t>
            </a:r>
            <a:r>
              <a:rPr lang="en-US" altLang="ja-JP" dirty="0"/>
              <a:t>2009-NL (2009): 190.</a:t>
            </a:r>
          </a:p>
          <a:p>
            <a:r>
              <a:rPr kumimoji="1" lang="en-US" altLang="ja-JP" dirty="0"/>
              <a:t>[4]</a:t>
            </a:r>
            <a:r>
              <a:rPr lang="ja-JP" altLang="en-US" dirty="0"/>
              <a:t>平博順</a:t>
            </a:r>
            <a:r>
              <a:rPr lang="en-US" altLang="ja-JP" dirty="0"/>
              <a:t>. "</a:t>
            </a:r>
            <a:r>
              <a:rPr lang="ja-JP" altLang="en-US" dirty="0"/>
              <a:t>石井健一郎</a:t>
            </a:r>
            <a:r>
              <a:rPr lang="en-US" altLang="ja-JP" dirty="0"/>
              <a:t>, </a:t>
            </a:r>
            <a:r>
              <a:rPr lang="ja-JP" altLang="en-US" dirty="0"/>
              <a:t>上田修功</a:t>
            </a:r>
            <a:r>
              <a:rPr lang="en-US" altLang="ja-JP" dirty="0"/>
              <a:t>, </a:t>
            </a:r>
            <a:r>
              <a:rPr lang="ja-JP" altLang="en-US" dirty="0"/>
              <a:t>続・わかりやすいパターン認識 </a:t>
            </a:r>
            <a:r>
              <a:rPr lang="en-US" altLang="ja-JP" dirty="0"/>
              <a:t>(</a:t>
            </a:r>
            <a:r>
              <a:rPr lang="ja-JP" altLang="en-US" dirty="0"/>
              <a:t>教師なし学習入門</a:t>
            </a:r>
            <a:r>
              <a:rPr lang="en-US" altLang="ja-JP" dirty="0"/>
              <a:t>), pp. 326, </a:t>
            </a:r>
            <a:r>
              <a:rPr lang="ja-JP" altLang="en-US" dirty="0"/>
              <a:t>オーム社</a:t>
            </a:r>
            <a:r>
              <a:rPr lang="en-US" altLang="ja-JP" dirty="0"/>
              <a:t>, 2014." </a:t>
            </a:r>
            <a:r>
              <a:rPr lang="ja-JP" altLang="en-US" i="1" dirty="0"/>
              <a:t>人工知能</a:t>
            </a:r>
            <a:r>
              <a:rPr lang="en-US" altLang="ja-JP" i="1" dirty="0"/>
              <a:t>: </a:t>
            </a:r>
            <a:r>
              <a:rPr lang="ja-JP" altLang="en-US" i="1" dirty="0"/>
              <a:t>人工知能学会誌</a:t>
            </a:r>
            <a:r>
              <a:rPr lang="ja-JP" altLang="en-US" dirty="0"/>
              <a:t> </a:t>
            </a:r>
            <a:r>
              <a:rPr lang="en-US" altLang="ja-JP" dirty="0"/>
              <a:t>30.3 (2015): 404.</a:t>
            </a:r>
          </a:p>
          <a:p>
            <a:r>
              <a:rPr lang="en-US" altLang="ja-JP" dirty="0"/>
              <a:t>[5] </a:t>
            </a:r>
            <a:r>
              <a:rPr lang="en-US" altLang="ja-JP" dirty="0" err="1"/>
              <a:t>Takenaka</a:t>
            </a:r>
            <a:r>
              <a:rPr lang="en-US" altLang="ja-JP" dirty="0"/>
              <a:t>, </a:t>
            </a:r>
            <a:r>
              <a:rPr lang="en-US" altLang="ja-JP" dirty="0" err="1"/>
              <a:t>Kazuhito</a:t>
            </a:r>
            <a:r>
              <a:rPr lang="en-US" altLang="ja-JP" dirty="0"/>
              <a:t>, et al. "Contextual scene segmentation of driving behavior based on double articulation analyzer." </a:t>
            </a:r>
            <a:r>
              <a:rPr lang="en-US" altLang="ja-JP" i="1" dirty="0"/>
              <a:t>2012 IEEE/RSJ International Conference on Intelligent Robots and Systems</a:t>
            </a:r>
            <a:r>
              <a:rPr lang="en-US" altLang="ja-JP" dirty="0"/>
              <a:t>. IEEE, 2012.</a:t>
            </a:r>
          </a:p>
          <a:p>
            <a:r>
              <a:rPr kumimoji="1" lang="en-US" altLang="ja-JP" dirty="0"/>
              <a:t>[6] </a:t>
            </a:r>
            <a:r>
              <a:rPr lang="en-US" altLang="ja-JP" dirty="0"/>
              <a:t>Fox, Emily B., et al. "An HDP-HMM for systems with state persistence." </a:t>
            </a:r>
            <a:r>
              <a:rPr lang="en-US" altLang="ja-JP" i="1" dirty="0"/>
              <a:t>Proceedings of the 25th international conference on Machine learning</a:t>
            </a:r>
            <a:r>
              <a:rPr lang="en-US" altLang="ja-JP" dirty="0"/>
              <a:t>. ACM, 2008.</a:t>
            </a:r>
            <a:endParaRPr kumimoji="1" lang="en-US" altLang="ja-JP" dirty="0"/>
          </a:p>
          <a:p>
            <a:r>
              <a:rPr kumimoji="1" lang="en-US" altLang="ja-JP" dirty="0"/>
              <a:t>[7</a:t>
            </a:r>
            <a:r>
              <a:rPr lang="en-US" altLang="ja-JP" dirty="0"/>
              <a:t>] Skeletal Joint Smoothing White Paper , https://msdn.microsoft.com/ja-jp/library/jj131429.aspx</a:t>
            </a:r>
            <a:endParaRPr kumimoji="1" lang="en-US" altLang="ja-JP" dirty="0"/>
          </a:p>
          <a:p>
            <a:endParaRPr kumimoji="1" lang="ja-JP" altLang="en-US" dirty="0"/>
          </a:p>
        </p:txBody>
      </p:sp>
      <p:sp>
        <p:nvSpPr>
          <p:cNvPr id="3" name="タイトル 2"/>
          <p:cNvSpPr>
            <a:spLocks noGrp="1"/>
          </p:cNvSpPr>
          <p:nvPr>
            <p:ph type="title"/>
          </p:nvPr>
        </p:nvSpPr>
        <p:spPr/>
        <p:txBody>
          <a:bodyPr>
            <a:normAutofit/>
          </a:bodyPr>
          <a:lstStyle/>
          <a:p>
            <a:r>
              <a:rPr kumimoji="1" lang="en-US" altLang="ja-JP" dirty="0"/>
              <a:t>References</a:t>
            </a:r>
            <a:endParaRPr kumimoji="1" lang="ja-JP" altLang="en-US" dirty="0"/>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21</a:t>
            </a:fld>
            <a:endParaRPr lang="en-US" altLang="en-US" dirty="0"/>
          </a:p>
        </p:txBody>
      </p:sp>
    </p:spTree>
    <p:extLst>
      <p:ext uri="{BB962C8B-B14F-4D97-AF65-F5344CB8AC3E}">
        <p14:creationId xmlns:p14="http://schemas.microsoft.com/office/powerpoint/2010/main" val="124796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normAutofit/>
          </a:bodyPr>
          <a:lstStyle/>
          <a:p>
            <a:r>
              <a:rPr kumimoji="1" lang="en-US" altLang="ja-JP" dirty="0"/>
              <a:t>Appendix</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22</a:t>
            </a:fld>
            <a:endParaRPr lang="en-US" altLang="en-US" dirty="0"/>
          </a:p>
        </p:txBody>
      </p:sp>
    </p:spTree>
    <p:extLst>
      <p:ext uri="{BB962C8B-B14F-4D97-AF65-F5344CB8AC3E}">
        <p14:creationId xmlns:p14="http://schemas.microsoft.com/office/powerpoint/2010/main" val="3140797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a:t>マイクロソフトもキネクトの平滑化について言及</a:t>
            </a:r>
            <a:endParaRPr kumimoji="1" lang="en-US" altLang="ja-JP" dirty="0"/>
          </a:p>
          <a:p>
            <a:pPr lvl="1"/>
            <a:r>
              <a:rPr lang="ja-JP" altLang="en-US" dirty="0"/>
              <a:t>「精度」と「正確度」のトレードオフ</a:t>
            </a:r>
            <a:endParaRPr lang="en-US" altLang="ja-JP" dirty="0"/>
          </a:p>
          <a:p>
            <a:pPr lvl="1"/>
            <a:r>
              <a:rPr kumimoji="1" lang="ja-JP" altLang="en-US" dirty="0"/>
              <a:t>フィルタは複数適用可能</a:t>
            </a:r>
            <a:endParaRPr kumimoji="1" lang="en-US" altLang="ja-JP" dirty="0"/>
          </a:p>
          <a:p>
            <a:pPr marL="393192" lvl="1" indent="0">
              <a:buNone/>
            </a:pPr>
            <a:r>
              <a:rPr lang="en-US" altLang="ja-JP" dirty="0"/>
              <a:t>	</a:t>
            </a:r>
            <a:r>
              <a:rPr lang="ja-JP" altLang="en-US" dirty="0"/>
              <a:t>↓</a:t>
            </a:r>
            <a:endParaRPr lang="en-US" altLang="ja-JP" dirty="0"/>
          </a:p>
          <a:p>
            <a:pPr lvl="1"/>
            <a:r>
              <a:rPr kumimoji="1" lang="ja-JP" altLang="en-US" dirty="0"/>
              <a:t>今回のデータは</a:t>
            </a:r>
            <a:endParaRPr kumimoji="1" lang="en-US" altLang="ja-JP" dirty="0"/>
          </a:p>
          <a:p>
            <a:pPr lvl="1"/>
            <a:r>
              <a:rPr lang="ja-JP" altLang="en-US" dirty="0"/>
              <a:t>「焦点」よりも「軌跡」</a:t>
            </a:r>
            <a:endParaRPr lang="en-US" altLang="ja-JP" dirty="0"/>
          </a:p>
          <a:p>
            <a:pPr marL="393192" lvl="1" indent="0">
              <a:buNone/>
            </a:pPr>
            <a:endParaRPr kumimoji="1" lang="ja-JP" altLang="en-US" dirty="0"/>
          </a:p>
        </p:txBody>
      </p:sp>
      <p:sp>
        <p:nvSpPr>
          <p:cNvPr id="3" name="タイトル 2"/>
          <p:cNvSpPr>
            <a:spLocks noGrp="1"/>
          </p:cNvSpPr>
          <p:nvPr>
            <p:ph type="title"/>
          </p:nvPr>
        </p:nvSpPr>
        <p:spPr/>
        <p:txBody>
          <a:bodyPr/>
          <a:lstStyle/>
          <a:p>
            <a:r>
              <a:rPr kumimoji="1" lang="ja-JP" altLang="en-US" dirty="0"/>
              <a:t>時系列データの平滑化</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2276872"/>
            <a:ext cx="4739794" cy="2383347"/>
          </a:xfrm>
          <a:prstGeom prst="rect">
            <a:avLst/>
          </a:prstGeom>
        </p:spPr>
      </p:pic>
      <p:sp>
        <p:nvSpPr>
          <p:cNvPr id="5" name="テキスト ボックス 4"/>
          <p:cNvSpPr txBox="1"/>
          <p:nvPr/>
        </p:nvSpPr>
        <p:spPr>
          <a:xfrm>
            <a:off x="4211960" y="4607607"/>
            <a:ext cx="4896544" cy="584775"/>
          </a:xfrm>
          <a:prstGeom prst="rect">
            <a:avLst/>
          </a:prstGeom>
          <a:noFill/>
        </p:spPr>
        <p:txBody>
          <a:bodyPr wrap="square" rtlCol="0">
            <a:spAutoFit/>
          </a:bodyPr>
          <a:lstStyle/>
          <a:p>
            <a:pPr lvl="0"/>
            <a:r>
              <a:rPr lang="ja-JP" altLang="ja-JP" sz="1600" dirty="0">
                <a:latin typeface="Arial Unicode MS"/>
              </a:rPr>
              <a:t>Skeletal Joint Smoothing White Paper</a:t>
            </a:r>
            <a:r>
              <a:rPr lang="ja-JP" altLang="ja-JP" sz="700" dirty="0"/>
              <a:t> </a:t>
            </a:r>
            <a:endParaRPr kumimoji="1" lang="en-US" altLang="ja-JP" sz="1600" dirty="0"/>
          </a:p>
          <a:p>
            <a:r>
              <a:rPr kumimoji="1" lang="en-US" altLang="ja-JP" sz="1600" dirty="0"/>
              <a:t>https://msdn.microsoft.com/ja-jp/library/jj131429.aspx</a:t>
            </a:r>
            <a:endParaRPr kumimoji="1" lang="ja-JP" altLang="en-US" sz="1600" dirty="0"/>
          </a:p>
        </p:txBody>
      </p:sp>
      <p:sp>
        <p:nvSpPr>
          <p:cNvPr id="6" name="スライド番号プレースホルダー 5"/>
          <p:cNvSpPr>
            <a:spLocks noGrp="1"/>
          </p:cNvSpPr>
          <p:nvPr>
            <p:ph type="sldNum" sz="quarter" idx="12"/>
          </p:nvPr>
        </p:nvSpPr>
        <p:spPr/>
        <p:txBody>
          <a:bodyPr/>
          <a:lstStyle/>
          <a:p>
            <a:fld id="{BC410EEA-824F-4D46-AFE7-60426C8C06B0}" type="slidenum">
              <a:rPr lang="en-US" altLang="ja-JP" smtClean="0"/>
              <a:pPr/>
              <a:t>23</a:t>
            </a:fld>
            <a:endParaRPr lang="en-US" altLang="en-US" dirty="0"/>
          </a:p>
        </p:txBody>
      </p:sp>
    </p:spTree>
    <p:extLst>
      <p:ext uri="{BB962C8B-B14F-4D97-AF65-F5344CB8AC3E}">
        <p14:creationId xmlns:p14="http://schemas.microsoft.com/office/powerpoint/2010/main" val="110960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ja-JP" altLang="en-US" dirty="0"/>
              <a:t>ディリクレ過程の </a:t>
            </a:r>
            <a:r>
              <a:rPr kumimoji="1" lang="en-US" altLang="ja-JP" dirty="0"/>
              <a:t>atom</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24</a:t>
            </a:fld>
            <a:endParaRPr lang="en-US" altLang="en-US" dirty="0"/>
          </a:p>
        </p:txBody>
      </p:sp>
    </p:spTree>
    <p:extLst>
      <p:ext uri="{BB962C8B-B14F-4D97-AF65-F5344CB8AC3E}">
        <p14:creationId xmlns:p14="http://schemas.microsoft.com/office/powerpoint/2010/main" val="279363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a:t>Ex) The task “Take the cup.”</a:t>
            </a:r>
          </a:p>
          <a:p>
            <a:endParaRPr lang="en-US" altLang="ja-JP" dirty="0"/>
          </a:p>
        </p:txBody>
      </p:sp>
      <p:sp>
        <p:nvSpPr>
          <p:cNvPr id="3" name="タイトル 2"/>
          <p:cNvSpPr>
            <a:spLocks noGrp="1"/>
          </p:cNvSpPr>
          <p:nvPr>
            <p:ph type="title"/>
          </p:nvPr>
        </p:nvSpPr>
        <p:spPr/>
        <p:txBody>
          <a:bodyPr/>
          <a:lstStyle/>
          <a:p>
            <a:r>
              <a:rPr kumimoji="1" lang="en-US" altLang="ja-JP" dirty="0"/>
              <a:t>Background</a:t>
            </a:r>
            <a:endParaRPr kumimoji="1" lang="ja-JP" altLang="en-US" dirty="0"/>
          </a:p>
        </p:txBody>
      </p:sp>
      <p:pic>
        <p:nvPicPr>
          <p:cNvPr id="1026" name="Picture 2" descr="C:\Users\tetsuya\AppData\Local\Microsoft\Windows\INetCache\IE\9PQUV042\man-146843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3886923"/>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85352" y="2348880"/>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7" name="Picture 3" descr="C:\Users\tetsuya\AppData\Local\Microsoft\Windows\INetCache\IE\9PQUV042\sgi01a201409121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52" y="460972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5994" y="2940664"/>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85861" flipH="1">
            <a:off x="1703326" y="3855218"/>
            <a:ext cx="1098792" cy="552143"/>
          </a:xfrm>
          <a:prstGeom prst="rect">
            <a:avLst/>
          </a:prstGeom>
          <a:noFill/>
          <a:extLst>
            <a:ext uri="{909E8E84-426E-40DD-AFC4-6F175D3DCCD1}">
              <a14:hiddenFill xmlns:a14="http://schemas.microsoft.com/office/drawing/2010/main">
                <a:solidFill>
                  <a:srgbClr val="FFFFFF"/>
                </a:solidFill>
              </a14:hiddenFill>
            </a:ext>
          </a:extLst>
        </p:spPr>
      </p:pic>
      <p:sp>
        <p:nvSpPr>
          <p:cNvPr id="5" name="PubOvalCallout"/>
          <p:cNvSpPr>
            <a:spLocks noEditPoints="1" noChangeArrowheads="1"/>
          </p:cNvSpPr>
          <p:nvPr/>
        </p:nvSpPr>
        <p:spPr bwMode="auto">
          <a:xfrm>
            <a:off x="2552428" y="2687147"/>
            <a:ext cx="1363215" cy="1213415"/>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dirty="0"/>
          </a:p>
        </p:txBody>
      </p:sp>
      <p:sp>
        <p:nvSpPr>
          <p:cNvPr id="6" name="テキスト ボックス 5"/>
          <p:cNvSpPr txBox="1"/>
          <p:nvPr/>
        </p:nvSpPr>
        <p:spPr>
          <a:xfrm>
            <a:off x="2765982" y="2849242"/>
            <a:ext cx="1013929" cy="646331"/>
          </a:xfrm>
          <a:prstGeom prst="rect">
            <a:avLst/>
          </a:prstGeom>
          <a:noFill/>
        </p:spPr>
        <p:txBody>
          <a:bodyPr wrap="square" rtlCol="0">
            <a:spAutoFit/>
          </a:bodyPr>
          <a:lstStyle/>
          <a:p>
            <a:r>
              <a:rPr kumimoji="1" lang="en-US" altLang="ja-JP" dirty="0"/>
              <a:t>Take the cup.</a:t>
            </a:r>
            <a:endParaRPr kumimoji="1" lang="ja-JP" altLang="en-US" dirty="0"/>
          </a:p>
        </p:txBody>
      </p:sp>
      <p:pic>
        <p:nvPicPr>
          <p:cNvPr id="14" name="Picture 2" descr="C:\Users\tetsuya\AppData\Local\Microsoft\Windows\INetCache\IE\9PQUV042\man-146843_64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8022" y="4168288"/>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p:cNvSpPr/>
          <p:nvPr/>
        </p:nvSpPr>
        <p:spPr>
          <a:xfrm>
            <a:off x="4572000" y="2335185"/>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6" name="Picture 3" descr="C:\Users\tetsuya\AppData\Local\Microsoft\Windows\INetCache\IE\9PQUV042\sgi01a201409121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85861" flipH="1">
            <a:off x="6089974" y="3841523"/>
            <a:ext cx="1098792" cy="552143"/>
          </a:xfrm>
          <a:prstGeom prst="rect">
            <a:avLst/>
          </a:prstGeom>
          <a:noFill/>
          <a:extLst>
            <a:ext uri="{909E8E84-426E-40DD-AFC4-6F175D3DCCD1}">
              <a14:hiddenFill xmlns:a14="http://schemas.microsoft.com/office/drawing/2010/main">
                <a:solidFill>
                  <a:srgbClr val="FFFFFF"/>
                </a:solidFill>
              </a14:hiddenFill>
            </a:ext>
          </a:extLst>
        </p:spPr>
      </p:pic>
      <p:sp>
        <p:nvSpPr>
          <p:cNvPr id="19" name="PubOvalCallout"/>
          <p:cNvSpPr>
            <a:spLocks noEditPoints="1" noChangeArrowheads="1"/>
          </p:cNvSpPr>
          <p:nvPr/>
        </p:nvSpPr>
        <p:spPr bwMode="auto">
          <a:xfrm>
            <a:off x="4667153" y="2904179"/>
            <a:ext cx="1363215" cy="1213415"/>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19"/>
          <p:cNvSpPr txBox="1"/>
          <p:nvPr/>
        </p:nvSpPr>
        <p:spPr>
          <a:xfrm>
            <a:off x="4880707" y="3066274"/>
            <a:ext cx="965359" cy="646331"/>
          </a:xfrm>
          <a:prstGeom prst="rect">
            <a:avLst/>
          </a:prstGeom>
          <a:noFill/>
        </p:spPr>
        <p:txBody>
          <a:bodyPr wrap="square" rtlCol="0">
            <a:spAutoFit/>
          </a:bodyPr>
          <a:lstStyle/>
          <a:p>
            <a:r>
              <a:rPr kumimoji="1" lang="en-US" altLang="ja-JP" dirty="0"/>
              <a:t>Take the cup.</a:t>
            </a:r>
            <a:endParaRPr kumimoji="1" lang="ja-JP" altLang="en-US" dirty="0"/>
          </a:p>
        </p:txBody>
      </p:sp>
      <p:pic>
        <p:nvPicPr>
          <p:cNvPr id="21" name="Picture 3" descr="C:\Users\tetsuya\AppData\Local\Microsoft\Windows\INetCache\IE\9PQUV042\sgi01a201409121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5507" y="4047046"/>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93381" y="4148213"/>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5" descr="C:\Users\tetsuya\AppData\Local\Microsoft\Windows\INetCache\IE\2BC5JMJI\sgi01a2013101506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48646" y="4146239"/>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185352" y="1988406"/>
            <a:ext cx="2478094" cy="369332"/>
          </a:xfrm>
          <a:prstGeom prst="rect">
            <a:avLst/>
          </a:prstGeom>
          <a:noFill/>
        </p:spPr>
        <p:txBody>
          <a:bodyPr wrap="square" rtlCol="0">
            <a:spAutoFit/>
          </a:bodyPr>
          <a:lstStyle/>
          <a:p>
            <a:r>
              <a:rPr kumimoji="1" lang="en-US" altLang="ja-JP" dirty="0"/>
              <a:t>Teaching the task</a:t>
            </a:r>
            <a:endParaRPr kumimoji="1" lang="ja-JP" altLang="en-US" dirty="0"/>
          </a:p>
        </p:txBody>
      </p:sp>
      <p:sp>
        <p:nvSpPr>
          <p:cNvPr id="8" name="テキスト ボックス 7"/>
          <p:cNvSpPr txBox="1"/>
          <p:nvPr/>
        </p:nvSpPr>
        <p:spPr>
          <a:xfrm>
            <a:off x="4572000" y="1979548"/>
            <a:ext cx="2736304" cy="369332"/>
          </a:xfrm>
          <a:prstGeom prst="rect">
            <a:avLst/>
          </a:prstGeom>
          <a:noFill/>
        </p:spPr>
        <p:txBody>
          <a:bodyPr wrap="square" rtlCol="0">
            <a:spAutoFit/>
          </a:bodyPr>
          <a:lstStyle/>
          <a:p>
            <a:r>
              <a:rPr kumimoji="1" lang="en-US" altLang="ja-JP" dirty="0"/>
              <a:t>Just imitation</a:t>
            </a:r>
            <a:endParaRPr kumimoji="1" lang="ja-JP" altLang="en-US" dirty="0"/>
          </a:p>
        </p:txBody>
      </p:sp>
      <p:sp>
        <p:nvSpPr>
          <p:cNvPr id="9" name="正方形/長方形 8"/>
          <p:cNvSpPr/>
          <p:nvPr/>
        </p:nvSpPr>
        <p:spPr>
          <a:xfrm>
            <a:off x="1475656" y="2825802"/>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6195582" y="2553726"/>
            <a:ext cx="1237205" cy="96473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6596685" y="3516948"/>
            <a:ext cx="1143668" cy="48236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スライド番号プレースホルダー 9"/>
          <p:cNvSpPr>
            <a:spLocks noGrp="1"/>
          </p:cNvSpPr>
          <p:nvPr>
            <p:ph type="sldNum" sz="quarter" idx="12"/>
          </p:nvPr>
        </p:nvSpPr>
        <p:spPr/>
        <p:txBody>
          <a:bodyPr/>
          <a:lstStyle/>
          <a:p>
            <a:fld id="{BC410EEA-824F-4D46-AFE7-60426C8C06B0}" type="slidenum">
              <a:rPr lang="en-US" altLang="ja-JP" smtClean="0"/>
              <a:pPr/>
              <a:t>3</a:t>
            </a:fld>
            <a:endParaRPr lang="en-US" altLang="en-US" dirty="0"/>
          </a:p>
        </p:txBody>
      </p:sp>
    </p:spTree>
    <p:extLst>
      <p:ext uri="{BB962C8B-B14F-4D97-AF65-F5344CB8AC3E}">
        <p14:creationId xmlns:p14="http://schemas.microsoft.com/office/powerpoint/2010/main" val="109302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4811" y="3224929"/>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etsuya\AppData\Local\Microsoft\Windows\INetCache\IE\9LV0U1RZ\cc-library010010368-thum[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264" y="2021732"/>
            <a:ext cx="1949704" cy="19497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p:txBody>
          <a:bodyPr/>
          <a:lstStyle/>
          <a:p>
            <a:r>
              <a:rPr kumimoji="1" lang="en-US" altLang="ja-JP" dirty="0"/>
              <a:t>Ex) The task “Take the cup.”</a:t>
            </a:r>
          </a:p>
          <a:p>
            <a:endParaRPr lang="en-US" altLang="ja-JP" dirty="0"/>
          </a:p>
        </p:txBody>
      </p:sp>
      <p:sp>
        <p:nvSpPr>
          <p:cNvPr id="3" name="タイトル 2"/>
          <p:cNvSpPr>
            <a:spLocks noGrp="1"/>
          </p:cNvSpPr>
          <p:nvPr>
            <p:ph type="title"/>
          </p:nvPr>
        </p:nvSpPr>
        <p:spPr/>
        <p:txBody>
          <a:bodyPr/>
          <a:lstStyle/>
          <a:p>
            <a:r>
              <a:rPr kumimoji="1" lang="en-US" altLang="ja-JP" dirty="0"/>
              <a:t>Background</a:t>
            </a:r>
            <a:endParaRPr kumimoji="1" lang="ja-JP" altLang="en-US" dirty="0"/>
          </a:p>
        </p:txBody>
      </p:sp>
      <p:pic>
        <p:nvPicPr>
          <p:cNvPr id="1026"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7128" y="3096595"/>
            <a:ext cx="397052" cy="79410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74169" y="2068100"/>
            <a:ext cx="2478094" cy="21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7"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940" y="3492640"/>
            <a:ext cx="578858" cy="57885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609" y="2474919"/>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tetsuya\AppData\Local\Microsoft\Windows\INetCache\IE\9LV0U1RZ\arrow-curved-blue[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3385861" flipH="1">
            <a:off x="1073486" y="3054215"/>
            <a:ext cx="679459" cy="3414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tetsuya\AppData\Local\Microsoft\Windows\INetCache\IE\9PQUV042\man-146843_64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08022" y="4168288"/>
            <a:ext cx="642095" cy="1284189"/>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p:cNvSpPr/>
          <p:nvPr/>
        </p:nvSpPr>
        <p:spPr>
          <a:xfrm>
            <a:off x="4572000" y="2335185"/>
            <a:ext cx="4104456" cy="3396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6"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Users\tetsuya\AppData\Local\Microsoft\Windows\INetCache\IE\9LV0U1RZ\arrow-curved-blu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7641809" flipH="1" flipV="1">
            <a:off x="6794573" y="4083354"/>
            <a:ext cx="1027461" cy="516299"/>
          </a:xfrm>
          <a:prstGeom prst="rect">
            <a:avLst/>
          </a:prstGeom>
          <a:noFill/>
          <a:extLst>
            <a:ext uri="{909E8E84-426E-40DD-AFC4-6F175D3DCCD1}">
              <a14:hiddenFill xmlns:a14="http://schemas.microsoft.com/office/drawing/2010/main">
                <a:solidFill>
                  <a:srgbClr val="FFFFFF"/>
                </a:solidFill>
              </a14:hiddenFill>
            </a:ext>
          </a:extLst>
        </p:spPr>
      </p:pic>
      <p:sp>
        <p:nvSpPr>
          <p:cNvPr id="19" name="PubOvalCallout"/>
          <p:cNvSpPr>
            <a:spLocks noEditPoints="1" noChangeArrowheads="1"/>
          </p:cNvSpPr>
          <p:nvPr/>
        </p:nvSpPr>
        <p:spPr bwMode="auto">
          <a:xfrm>
            <a:off x="4667153" y="2904179"/>
            <a:ext cx="1363215" cy="1213415"/>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19"/>
          <p:cNvSpPr txBox="1"/>
          <p:nvPr/>
        </p:nvSpPr>
        <p:spPr>
          <a:xfrm>
            <a:off x="4880708" y="3066274"/>
            <a:ext cx="1301934" cy="646331"/>
          </a:xfrm>
          <a:prstGeom prst="rect">
            <a:avLst/>
          </a:prstGeom>
          <a:noFill/>
        </p:spPr>
        <p:txBody>
          <a:bodyPr wrap="square" rtlCol="0">
            <a:spAutoFit/>
          </a:bodyPr>
          <a:lstStyle/>
          <a:p>
            <a:r>
              <a:rPr kumimoji="1" lang="en-US" altLang="ja-JP" dirty="0"/>
              <a:t>Take </a:t>
            </a:r>
          </a:p>
          <a:p>
            <a:r>
              <a:rPr kumimoji="1" lang="en-US" altLang="ja-JP" dirty="0"/>
              <a:t>the cup.</a:t>
            </a:r>
            <a:endParaRPr kumimoji="1" lang="ja-JP" altLang="en-US" dirty="0"/>
          </a:p>
        </p:txBody>
      </p:sp>
      <p:pic>
        <p:nvPicPr>
          <p:cNvPr id="21"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04475" y="4516373"/>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52349" y="461754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4572000" y="1979548"/>
            <a:ext cx="3744416" cy="369332"/>
          </a:xfrm>
          <a:prstGeom prst="rect">
            <a:avLst/>
          </a:prstGeom>
          <a:noFill/>
        </p:spPr>
        <p:txBody>
          <a:bodyPr wrap="square" rtlCol="0">
            <a:spAutoFit/>
          </a:bodyPr>
          <a:lstStyle/>
          <a:p>
            <a:r>
              <a:rPr kumimoji="1" lang="en-US" altLang="ja-JP" dirty="0"/>
              <a:t>Reproduction with human intention.</a:t>
            </a:r>
            <a:endParaRPr kumimoji="1" lang="ja-JP" altLang="en-US" dirty="0"/>
          </a:p>
        </p:txBody>
      </p:sp>
      <p:pic>
        <p:nvPicPr>
          <p:cNvPr id="24" name="Picture 2" descr="C:\Users\tetsuya\AppData\Local\Microsoft\Windows\INetCache\IE\9PQUV042\man-146843_64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746" y="4443445"/>
            <a:ext cx="397052" cy="794103"/>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174169" y="4259730"/>
            <a:ext cx="2478094" cy="21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6" name="Picture 3" descr="C:\Users\tetsuya\AppData\Local\Microsoft\Windows\INetCache\IE\9PQUV042\sgi01a201409121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8940" y="5685276"/>
            <a:ext cx="578858" cy="57885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3824" y="5486724"/>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tetsuya\AppData\Local\Microsoft\Windows\INetCache\IE\9LV0U1RZ\arrow-curved-blue[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rot="1780594" flipH="1">
            <a:off x="1304928" y="4746610"/>
            <a:ext cx="905785" cy="45515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C:\Users\tetsuya\AppData\Local\Microsoft\Windows\INetCache\IE\2BC5JMJI\sgi01a201310150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02" y="4773180"/>
            <a:ext cx="286607" cy="2866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34768" y="282580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5" descr="C:\Users\tetsuya\AppData\Local\Microsoft\Windows\INetCache\IE\2BC5JMJI\sgi01a201310150600[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82642" y="2926969"/>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6195582" y="2553726"/>
            <a:ext cx="1237205" cy="96473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6285816" y="3510886"/>
            <a:ext cx="970303" cy="75995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 name="Picture 3" descr="C:\Users\tetsuya\AppData\Local\Microsoft\Windows\INetCache\IE\9PQUV042\sgi01a201409121600[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1840" y="351845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etsuya\AppData\Local\Microsoft\Windows\INetCache\IE\2BC5JMJI\up-arrow-silhouette[1].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5400000">
            <a:off x="3227238" y="4469118"/>
            <a:ext cx="840706" cy="84070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3019262" y="2364137"/>
            <a:ext cx="2562827" cy="923330"/>
          </a:xfrm>
          <a:prstGeom prst="rect">
            <a:avLst/>
          </a:prstGeom>
          <a:noFill/>
        </p:spPr>
        <p:txBody>
          <a:bodyPr wrap="square" rtlCol="0">
            <a:spAutoFit/>
          </a:bodyPr>
          <a:lstStyle/>
          <a:p>
            <a:r>
              <a:rPr kumimoji="1" lang="en-US" altLang="ja-JP" dirty="0"/>
              <a:t>The human </a:t>
            </a:r>
          </a:p>
          <a:p>
            <a:r>
              <a:rPr kumimoji="1" lang="en-US" altLang="ja-JP" b="1" dirty="0">
                <a:solidFill>
                  <a:srgbClr val="FF0000"/>
                </a:solidFill>
              </a:rPr>
              <a:t>position</a:t>
            </a:r>
          </a:p>
          <a:p>
            <a:r>
              <a:rPr kumimoji="1" lang="en-US" altLang="ja-JP" dirty="0"/>
              <a:t>is important.</a:t>
            </a:r>
            <a:endParaRPr kumimoji="1" lang="ja-JP" altLang="en-US" dirty="0"/>
          </a:p>
        </p:txBody>
      </p:sp>
      <p:sp>
        <p:nvSpPr>
          <p:cNvPr id="12" name="テキスト ボックス 11"/>
          <p:cNvSpPr txBox="1"/>
          <p:nvPr/>
        </p:nvSpPr>
        <p:spPr>
          <a:xfrm>
            <a:off x="152401" y="6427935"/>
            <a:ext cx="4126506" cy="369332"/>
          </a:xfrm>
          <a:prstGeom prst="rect">
            <a:avLst/>
          </a:prstGeom>
          <a:noFill/>
        </p:spPr>
        <p:txBody>
          <a:bodyPr wrap="square" rtlCol="0">
            <a:spAutoFit/>
          </a:bodyPr>
          <a:lstStyle/>
          <a:p>
            <a:r>
              <a:rPr kumimoji="1" lang="en-US" altLang="ja-JP" dirty="0"/>
              <a:t>Teaching the task.</a:t>
            </a:r>
            <a:endParaRPr kumimoji="1" lang="ja-JP" altLang="en-US" dirty="0"/>
          </a:p>
        </p:txBody>
      </p:sp>
      <p:sp>
        <p:nvSpPr>
          <p:cNvPr id="5" name="スライド番号プレースホルダー 4"/>
          <p:cNvSpPr>
            <a:spLocks noGrp="1"/>
          </p:cNvSpPr>
          <p:nvPr>
            <p:ph type="sldNum" sz="quarter" idx="12"/>
          </p:nvPr>
        </p:nvSpPr>
        <p:spPr/>
        <p:txBody>
          <a:bodyPr/>
          <a:lstStyle/>
          <a:p>
            <a:fld id="{BC410EEA-824F-4D46-AFE7-60426C8C06B0}" type="slidenum">
              <a:rPr lang="en-US" altLang="ja-JP" smtClean="0"/>
              <a:pPr/>
              <a:t>4</a:t>
            </a:fld>
            <a:endParaRPr lang="en-US" altLang="en-US" dirty="0"/>
          </a:p>
        </p:txBody>
      </p:sp>
    </p:spTree>
    <p:extLst>
      <p:ext uri="{BB962C8B-B14F-4D97-AF65-F5344CB8AC3E}">
        <p14:creationId xmlns:p14="http://schemas.microsoft.com/office/powerpoint/2010/main" val="6138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Model</a:t>
            </a:r>
            <a:endParaRPr kumimoji="1" lang="ja-JP" altLang="en-US" dirty="0"/>
          </a:p>
        </p:txBody>
      </p:sp>
      <p:pic>
        <p:nvPicPr>
          <p:cNvPr id="6" name="コンテンツ プレースホルダー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520" y="1340768"/>
            <a:ext cx="8424936" cy="5118314"/>
          </a:xfrm>
        </p:spPr>
      </p:pic>
      <p:sp>
        <p:nvSpPr>
          <p:cNvPr id="2" name="スライド番号プレースホルダー 1"/>
          <p:cNvSpPr>
            <a:spLocks noGrp="1"/>
          </p:cNvSpPr>
          <p:nvPr>
            <p:ph type="sldNum" sz="quarter" idx="12"/>
          </p:nvPr>
        </p:nvSpPr>
        <p:spPr/>
        <p:txBody>
          <a:bodyPr/>
          <a:lstStyle/>
          <a:p>
            <a:fld id="{BC410EEA-824F-4D46-AFE7-60426C8C06B0}" type="slidenum">
              <a:rPr lang="en-US" altLang="ja-JP" smtClean="0"/>
              <a:pPr/>
              <a:t>5</a:t>
            </a:fld>
            <a:endParaRPr lang="en-US" altLang="en-US" dirty="0"/>
          </a:p>
        </p:txBody>
      </p:sp>
    </p:spTree>
    <p:extLst>
      <p:ext uri="{BB962C8B-B14F-4D97-AF65-F5344CB8AC3E}">
        <p14:creationId xmlns:p14="http://schemas.microsoft.com/office/powerpoint/2010/main" val="292482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4517630"/>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6787" y="4509435"/>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a:xfrm>
            <a:off x="158824" y="1196752"/>
            <a:ext cx="8854208" cy="5210559"/>
          </a:xfrm>
        </p:spPr>
        <p:txBody>
          <a:bodyPr/>
          <a:lstStyle/>
          <a:p>
            <a:r>
              <a:rPr lang="en-US" altLang="ja-JP" dirty="0"/>
              <a:t>Previous method learn only the relationship between initial states and goal states.</a:t>
            </a:r>
          </a:p>
          <a:p>
            <a:r>
              <a:rPr lang="en-US" altLang="ja-JP" dirty="0"/>
              <a:t>So, it</a:t>
            </a:r>
            <a:r>
              <a:rPr lang="ja-JP" altLang="en-US" dirty="0"/>
              <a:t> </a:t>
            </a:r>
            <a:r>
              <a:rPr lang="en-US" altLang="ja-JP" dirty="0"/>
              <a:t>could</a:t>
            </a:r>
            <a:r>
              <a:rPr lang="ja-JP" altLang="en-US" dirty="0"/>
              <a:t> </a:t>
            </a:r>
            <a:r>
              <a:rPr lang="en-US" altLang="ja-JP" dirty="0"/>
              <a:t>not</a:t>
            </a:r>
            <a:r>
              <a:rPr lang="ja-JP" altLang="en-US" dirty="0"/>
              <a:t> </a:t>
            </a:r>
            <a:r>
              <a:rPr lang="en-US" altLang="ja-JP" dirty="0"/>
              <a:t>take</a:t>
            </a:r>
            <a:r>
              <a:rPr lang="ja-JP" altLang="en-US" dirty="0"/>
              <a:t> </a:t>
            </a:r>
            <a:r>
              <a:rPr lang="en-US" altLang="ja-JP" dirty="0"/>
              <a:t>account</a:t>
            </a:r>
            <a:r>
              <a:rPr lang="ja-JP" altLang="en-US" dirty="0"/>
              <a:t> </a:t>
            </a:r>
            <a:r>
              <a:rPr lang="en-US" altLang="ja-JP" dirty="0"/>
              <a:t>for</a:t>
            </a:r>
            <a:r>
              <a:rPr lang="ja-JP" altLang="en-US" dirty="0"/>
              <a:t> </a:t>
            </a:r>
            <a:r>
              <a:rPr lang="en-US" altLang="ja-JP" dirty="0"/>
              <a:t>intermediate states.</a:t>
            </a:r>
          </a:p>
          <a:p>
            <a:endParaRPr lang="en-US" altLang="ja-JP" dirty="0"/>
          </a:p>
        </p:txBody>
      </p:sp>
      <p:sp>
        <p:nvSpPr>
          <p:cNvPr id="3" name="タイトル 2"/>
          <p:cNvSpPr>
            <a:spLocks noGrp="1"/>
          </p:cNvSpPr>
          <p:nvPr>
            <p:ph type="title"/>
          </p:nvPr>
        </p:nvSpPr>
        <p:spPr/>
        <p:txBody>
          <a:bodyPr/>
          <a:lstStyle/>
          <a:p>
            <a:r>
              <a:rPr kumimoji="1" lang="en-US" altLang="ja-JP" dirty="0"/>
              <a:t>Problem</a:t>
            </a:r>
            <a:r>
              <a:rPr lang="en-US" altLang="ja-JP" dirty="0"/>
              <a:t> of previous work</a:t>
            </a:r>
            <a:endParaRPr kumimoji="1" lang="ja-JP" altLang="en-US" dirty="0"/>
          </a:p>
        </p:txBody>
      </p:sp>
      <p:pic>
        <p:nvPicPr>
          <p:cNvPr id="6"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5589240"/>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882" y="4297607"/>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tetsuya\AppData\Local\Microsoft\Windows\INetCache\IE\9LV0U1RZ\arrow-curved-blu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H="1">
            <a:off x="1403648" y="4780508"/>
            <a:ext cx="1098792" cy="5521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71800" y="431702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67544" y="4182745"/>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 name="Picture 6" descr="C:\Users\tetsuya\AppData\Local\Microsoft\Windows\INetCache\IE\9LV0U1RZ\arrow-curved-blu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H="1" flipV="1">
            <a:off x="1403649" y="3844404"/>
            <a:ext cx="1098792" cy="567742"/>
          </a:xfrm>
          <a:prstGeom prst="rect">
            <a:avLst/>
          </a:prstGeom>
          <a:noFill/>
          <a:extLst>
            <a:ext uri="{909E8E84-426E-40DD-AFC4-6F175D3DCCD1}">
              <a14:hiddenFill xmlns:a14="http://schemas.microsoft.com/office/drawing/2010/main">
                <a:solidFill>
                  <a:srgbClr val="FFFFFF"/>
                </a:solidFill>
              </a14:hiddenFill>
            </a:ext>
          </a:extLst>
        </p:spPr>
      </p:pic>
      <p:sp>
        <p:nvSpPr>
          <p:cNvPr id="14" name="矢印: 右 13"/>
          <p:cNvSpPr/>
          <p:nvPr/>
        </p:nvSpPr>
        <p:spPr>
          <a:xfrm>
            <a:off x="3923928" y="4351922"/>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5"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2338" y="4297607"/>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tetsuya\AppData\Local\Microsoft\Windows\INetCache\IE\2BC5JMJI\sgi01a2013101506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76256" y="431702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8" name="正方形/長方形 17"/>
          <p:cNvSpPr/>
          <p:nvPr/>
        </p:nvSpPr>
        <p:spPr>
          <a:xfrm>
            <a:off x="4734644" y="4060428"/>
            <a:ext cx="1629474" cy="131784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矢印コネクタ 24"/>
          <p:cNvCxnSpPr>
            <a:cxnSpLocks/>
            <a:stCxn id="15" idx="3"/>
            <a:endCxn id="17" idx="1"/>
          </p:cNvCxnSpPr>
          <p:nvPr/>
        </p:nvCxnSpPr>
        <p:spPr>
          <a:xfrm>
            <a:off x="5355826" y="4529351"/>
            <a:ext cx="1520430" cy="19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図 35"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8306" y="4321708"/>
            <a:ext cx="565422" cy="490869"/>
          </a:xfrm>
          <a:prstGeom prst="rect">
            <a:avLst/>
          </a:prstGeom>
        </p:spPr>
      </p:pic>
      <p:pic>
        <p:nvPicPr>
          <p:cNvPr id="37" name="図 36"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68144" y="4348460"/>
            <a:ext cx="565422" cy="490869"/>
          </a:xfrm>
          <a:prstGeom prst="rect">
            <a:avLst/>
          </a:prstGeom>
        </p:spPr>
      </p:pic>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6</a:t>
            </a:fld>
            <a:endParaRPr lang="en-US" altLang="en-US" dirty="0"/>
          </a:p>
        </p:txBody>
      </p:sp>
    </p:spTree>
    <p:extLst>
      <p:ext uri="{BB962C8B-B14F-4D97-AF65-F5344CB8AC3E}">
        <p14:creationId xmlns:p14="http://schemas.microsoft.com/office/powerpoint/2010/main" val="311448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0291" y="3848968"/>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3628380"/>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4492476"/>
            <a:ext cx="936104" cy="936104"/>
          </a:xfrm>
          <a:prstGeom prst="rect">
            <a:avLst/>
          </a:prstGeom>
          <a:noFill/>
          <a:extLst>
            <a:ext uri="{909E8E84-426E-40DD-AFC4-6F175D3DCCD1}">
              <a14:hiddenFill xmlns:a14="http://schemas.microsoft.com/office/drawing/2010/main">
                <a:solidFill>
                  <a:srgbClr val="FFFFFF"/>
                </a:solidFill>
              </a14:hiddenFill>
            </a:ext>
          </a:extLst>
        </p:spPr>
      </p:pic>
      <p:sp>
        <p:nvSpPr>
          <p:cNvPr id="2" name="コンテンツ プレースホルダー 1"/>
          <p:cNvSpPr>
            <a:spLocks noGrp="1"/>
          </p:cNvSpPr>
          <p:nvPr>
            <p:ph idx="1"/>
          </p:nvPr>
        </p:nvSpPr>
        <p:spPr>
          <a:xfrm>
            <a:off x="158824" y="1196752"/>
            <a:ext cx="8854208" cy="5210559"/>
          </a:xfrm>
        </p:spPr>
        <p:txBody>
          <a:bodyPr/>
          <a:lstStyle/>
          <a:p>
            <a:r>
              <a:rPr lang="en-US" altLang="ja-JP" dirty="0"/>
              <a:t>If the sequences of states can be used for learning, the method can learn this task as the sequence of relationship. </a:t>
            </a:r>
          </a:p>
          <a:p>
            <a:r>
              <a:rPr lang="en-US" altLang="ja-JP" dirty="0"/>
              <a:t>But, it has to be considered which (i.e. when) states are need for learn.</a:t>
            </a:r>
          </a:p>
        </p:txBody>
      </p:sp>
      <p:sp>
        <p:nvSpPr>
          <p:cNvPr id="3" name="タイトル 2"/>
          <p:cNvSpPr>
            <a:spLocks noGrp="1"/>
          </p:cNvSpPr>
          <p:nvPr>
            <p:ph type="title"/>
          </p:nvPr>
        </p:nvSpPr>
        <p:spPr/>
        <p:txBody>
          <a:bodyPr/>
          <a:lstStyle/>
          <a:p>
            <a:r>
              <a:rPr kumimoji="1" lang="en-US" altLang="ja-JP" dirty="0"/>
              <a:t>Problem</a:t>
            </a:r>
            <a:r>
              <a:rPr kumimoji="1" lang="ja-JP" altLang="en-US" dirty="0"/>
              <a:t> </a:t>
            </a:r>
            <a:r>
              <a:rPr kumimoji="1" lang="en-US" altLang="ja-JP" dirty="0"/>
              <a:t>of</a:t>
            </a:r>
            <a:r>
              <a:rPr kumimoji="1" lang="ja-JP" altLang="en-US" dirty="0"/>
              <a:t> </a:t>
            </a:r>
            <a:r>
              <a:rPr kumimoji="1" lang="en-US" altLang="ja-JP" dirty="0"/>
              <a:t>previous</a:t>
            </a:r>
            <a:r>
              <a:rPr kumimoji="1" lang="ja-JP" altLang="en-US" dirty="0"/>
              <a:t> </a:t>
            </a:r>
            <a:r>
              <a:rPr kumimoji="1" lang="en-US" altLang="ja-JP" dirty="0"/>
              <a:t>work</a:t>
            </a:r>
            <a:endParaRPr kumimoji="1" lang="ja-JP" altLang="en-US" dirty="0"/>
          </a:p>
        </p:txBody>
      </p:sp>
      <p:pic>
        <p:nvPicPr>
          <p:cNvPr id="6"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5589240"/>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7882" y="4297607"/>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1800" y="431702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67544" y="4182745"/>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右 13"/>
          <p:cNvSpPr/>
          <p:nvPr/>
        </p:nvSpPr>
        <p:spPr>
          <a:xfrm>
            <a:off x="3923928" y="4351922"/>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9"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3688" y="3628380"/>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p:cNvSpPr/>
          <p:nvPr/>
        </p:nvSpPr>
        <p:spPr>
          <a:xfrm>
            <a:off x="1475656" y="3484364"/>
            <a:ext cx="936104" cy="66977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8354884" flipH="1" flipV="1">
            <a:off x="1080516" y="3806328"/>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12511" flipH="1" flipV="1">
            <a:off x="2415143" y="3777560"/>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C:\Users\tetsuya\AppData\Local\Microsoft\Windows\INetCache\IE\2BC5JMJI\sgi01a2013101506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92338" y="4297607"/>
            <a:ext cx="463488" cy="463488"/>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p:cNvSpPr/>
          <p:nvPr/>
        </p:nvSpPr>
        <p:spPr>
          <a:xfrm>
            <a:off x="4795152" y="3042644"/>
            <a:ext cx="2441143" cy="245794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0"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8354884" flipH="1" flipV="1">
            <a:off x="5184972" y="3806328"/>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Users\tetsuya\AppData\Local\Microsoft\Windows\INetCache\IE\9LV0U1RZ\arrow-curved-blu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312511" flipH="1" flipV="1">
            <a:off x="6519599" y="3777560"/>
            <a:ext cx="516508" cy="26687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tetsuya\AppData\Local\Microsoft\Windows\INetCache\IE\9PQUV042\sgi01a2014091216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280" y="4492476"/>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tetsuya\AppData\Local\Microsoft\Windows\INetCache\IE\2BC5JMJI\sgi01a2013101506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6256" y="4317020"/>
            <a:ext cx="463488" cy="463488"/>
          </a:xfrm>
          <a:prstGeom prst="rect">
            <a:avLst/>
          </a:prstGeom>
          <a:noFill/>
          <a:extLst>
            <a:ext uri="{909E8E84-426E-40DD-AFC4-6F175D3DCCD1}">
              <a14:hiddenFill xmlns:a14="http://schemas.microsoft.com/office/drawing/2010/main">
                <a:solidFill>
                  <a:srgbClr val="FFFFFF"/>
                </a:solidFill>
              </a14:hiddenFill>
            </a:ext>
          </a:extLst>
        </p:spPr>
      </p:pic>
      <p:pic>
        <p:nvPicPr>
          <p:cNvPr id="35" name="図 34"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6136" y="4348460"/>
            <a:ext cx="565422" cy="490869"/>
          </a:xfrm>
          <a:prstGeom prst="rect">
            <a:avLst/>
          </a:prstGeom>
        </p:spPr>
      </p:pic>
      <p:pic>
        <p:nvPicPr>
          <p:cNvPr id="36" name="図 35" descr="BIG IMAGE (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8306" y="4321708"/>
            <a:ext cx="565422" cy="490869"/>
          </a:xfrm>
          <a:prstGeom prst="rect">
            <a:avLst/>
          </a:prstGeom>
        </p:spPr>
      </p:pic>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7</a:t>
            </a:fld>
            <a:endParaRPr lang="en-US" altLang="en-US" dirty="0"/>
          </a:p>
        </p:txBody>
      </p:sp>
    </p:spTree>
    <p:extLst>
      <p:ext uri="{BB962C8B-B14F-4D97-AF65-F5344CB8AC3E}">
        <p14:creationId xmlns:p14="http://schemas.microsoft.com/office/powerpoint/2010/main" val="1271315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en-US" altLang="ja-JP" dirty="0"/>
              <a:t>The important states means the boundary of motion primitives, and to find them, the motion has to be encoded to the sequence of motion primitives.</a:t>
            </a:r>
          </a:p>
          <a:p>
            <a:endParaRPr lang="en-US" altLang="ja-JP" dirty="0"/>
          </a:p>
          <a:p>
            <a:r>
              <a:rPr lang="en-US" altLang="ja-JP" dirty="0"/>
              <a:t>HMM can encode various time sequential data.</a:t>
            </a:r>
          </a:p>
          <a:p>
            <a:pPr lvl="1"/>
            <a:r>
              <a:rPr lang="en-US" altLang="ja-JP" dirty="0"/>
              <a:t>But when using HMM to encode motion, there are some difficulties.</a:t>
            </a:r>
          </a:p>
          <a:p>
            <a:pPr lvl="2"/>
            <a:r>
              <a:rPr lang="en-US" altLang="ja-JP" dirty="0"/>
              <a:t>the number of hidden states(i.e. kind of motion primitives) is not known in advance.</a:t>
            </a:r>
          </a:p>
          <a:p>
            <a:pPr lvl="2"/>
            <a:r>
              <a:rPr lang="en-US" altLang="ja-JP" dirty="0"/>
              <a:t>Encoding with HMM is not enough to get the motion primitives.</a:t>
            </a:r>
          </a:p>
          <a:p>
            <a:pPr marL="630936" lvl="2" indent="0">
              <a:buNone/>
            </a:pPr>
            <a:r>
              <a:rPr lang="en-US" altLang="ja-JP" dirty="0"/>
              <a:t>(Each states of HMM is too primitive to explain the motion.)</a:t>
            </a:r>
          </a:p>
        </p:txBody>
      </p:sp>
      <p:sp>
        <p:nvSpPr>
          <p:cNvPr id="3" name="タイトル 2"/>
          <p:cNvSpPr>
            <a:spLocks noGrp="1"/>
          </p:cNvSpPr>
          <p:nvPr>
            <p:ph type="title"/>
          </p:nvPr>
        </p:nvSpPr>
        <p:spPr>
          <a:xfrm>
            <a:off x="457200" y="44624"/>
            <a:ext cx="8555832" cy="1143000"/>
          </a:xfrm>
        </p:spPr>
        <p:txBody>
          <a:bodyPr>
            <a:normAutofit fontScale="90000"/>
          </a:bodyPr>
          <a:lstStyle/>
          <a:p>
            <a:r>
              <a:rPr lang="en-US" altLang="ja-JP" dirty="0"/>
              <a:t>Finding</a:t>
            </a:r>
            <a:r>
              <a:rPr lang="ja-JP" altLang="en-US" dirty="0"/>
              <a:t> </a:t>
            </a:r>
            <a:r>
              <a:rPr lang="en-US" altLang="ja-JP" dirty="0"/>
              <a:t>the</a:t>
            </a:r>
            <a:r>
              <a:rPr lang="ja-JP" altLang="en-US" dirty="0"/>
              <a:t> </a:t>
            </a:r>
            <a:r>
              <a:rPr lang="en-US" altLang="ja-JP" dirty="0"/>
              <a:t>important</a:t>
            </a:r>
            <a:r>
              <a:rPr lang="ja-JP" altLang="en-US" dirty="0"/>
              <a:t> </a:t>
            </a:r>
            <a:r>
              <a:rPr lang="en-US" altLang="ja-JP" dirty="0"/>
              <a:t>intermediate states</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8</a:t>
            </a:fld>
            <a:endParaRPr lang="en-US" altLang="en-US" dirty="0"/>
          </a:p>
        </p:txBody>
      </p:sp>
    </p:spTree>
    <p:extLst>
      <p:ext uri="{BB962C8B-B14F-4D97-AF65-F5344CB8AC3E}">
        <p14:creationId xmlns:p14="http://schemas.microsoft.com/office/powerpoint/2010/main" val="84491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en-US" altLang="ja-JP" dirty="0" err="1"/>
              <a:t>Tadahiro</a:t>
            </a:r>
            <a:r>
              <a:rPr lang="en-US" altLang="ja-JP" dirty="0"/>
              <a:t> Taniguchi et al [1] solved that problem by using sticky-Hierarchical </a:t>
            </a:r>
            <a:r>
              <a:rPr lang="en-US" altLang="ja-JP" dirty="0" err="1"/>
              <a:t>Dirichlet</a:t>
            </a:r>
            <a:r>
              <a:rPr lang="en-US" altLang="ja-JP" dirty="0"/>
              <a:t> Process Hidden Markov Model (</a:t>
            </a:r>
            <a:r>
              <a:rPr lang="en-US" altLang="ja-JP" dirty="0" err="1"/>
              <a:t>sHDP</a:t>
            </a:r>
            <a:r>
              <a:rPr lang="en-US" altLang="ja-JP" dirty="0"/>
              <a:t>-HMM [2]) and Nested Pitman-</a:t>
            </a:r>
            <a:r>
              <a:rPr lang="en-US" altLang="ja-JP" dirty="0" err="1"/>
              <a:t>Yor</a:t>
            </a:r>
            <a:r>
              <a:rPr lang="en-US" altLang="ja-JP" dirty="0"/>
              <a:t> Language Model(NPYLM [3]).</a:t>
            </a:r>
          </a:p>
          <a:p>
            <a:pPr lvl="2"/>
            <a:endParaRPr lang="en-US" altLang="ja-JP" dirty="0"/>
          </a:p>
          <a:p>
            <a:pPr lvl="1"/>
            <a:r>
              <a:rPr lang="en-US" altLang="ja-JP" dirty="0" err="1"/>
              <a:t>sHDP</a:t>
            </a:r>
            <a:r>
              <a:rPr lang="en-US" altLang="ja-JP" dirty="0"/>
              <a:t>-HMM realizes encoding without to decide the number of hidden states in advance. </a:t>
            </a:r>
          </a:p>
          <a:p>
            <a:pPr lvl="1"/>
            <a:r>
              <a:rPr lang="en-US" altLang="ja-JP" dirty="0"/>
              <a:t>NPYLM realizes parsing the sequence of character to sequence of words without to input dictionary in advance.</a:t>
            </a:r>
          </a:p>
          <a:p>
            <a:pPr lvl="1"/>
            <a:endParaRPr lang="en-US" altLang="ja-JP" dirty="0"/>
          </a:p>
          <a:p>
            <a:pPr lvl="1"/>
            <a:r>
              <a:rPr lang="en-US" altLang="ja-JP" dirty="0"/>
              <a:t>The intervals of words made by NPYLM mean the boundary of motion primitives, the important interval states.</a:t>
            </a:r>
            <a:endParaRPr kumimoji="1" lang="ja-JP" altLang="en-US" dirty="0"/>
          </a:p>
        </p:txBody>
      </p:sp>
      <p:sp>
        <p:nvSpPr>
          <p:cNvPr id="3" name="タイトル 2"/>
          <p:cNvSpPr>
            <a:spLocks noGrp="1"/>
          </p:cNvSpPr>
          <p:nvPr>
            <p:ph type="title"/>
          </p:nvPr>
        </p:nvSpPr>
        <p:spPr>
          <a:xfrm>
            <a:off x="457200" y="44624"/>
            <a:ext cx="8555832" cy="1143000"/>
          </a:xfrm>
        </p:spPr>
        <p:txBody>
          <a:bodyPr>
            <a:normAutofit fontScale="90000"/>
          </a:bodyPr>
          <a:lstStyle/>
          <a:p>
            <a:r>
              <a:rPr lang="en-US" altLang="ja-JP" dirty="0"/>
              <a:t>Finding</a:t>
            </a:r>
            <a:r>
              <a:rPr lang="ja-JP" altLang="en-US" dirty="0"/>
              <a:t> </a:t>
            </a:r>
            <a:r>
              <a:rPr lang="en-US" altLang="ja-JP" dirty="0"/>
              <a:t>the</a:t>
            </a:r>
            <a:r>
              <a:rPr lang="ja-JP" altLang="en-US" dirty="0"/>
              <a:t> </a:t>
            </a:r>
            <a:r>
              <a:rPr lang="en-US" altLang="ja-JP" dirty="0"/>
              <a:t>important</a:t>
            </a:r>
            <a:r>
              <a:rPr lang="ja-JP" altLang="en-US" dirty="0"/>
              <a:t> </a:t>
            </a:r>
            <a:r>
              <a:rPr lang="en-US" altLang="ja-JP" dirty="0"/>
              <a:t>intermediate states</a:t>
            </a:r>
            <a:endParaRPr kumimoji="1" lang="ja-JP" altLang="en-US" dirty="0"/>
          </a:p>
        </p:txBody>
      </p:sp>
      <p:sp>
        <p:nvSpPr>
          <p:cNvPr id="4" name="スライド番号プレースホルダー 3"/>
          <p:cNvSpPr>
            <a:spLocks noGrp="1"/>
          </p:cNvSpPr>
          <p:nvPr>
            <p:ph type="sldNum" sz="quarter" idx="12"/>
          </p:nvPr>
        </p:nvSpPr>
        <p:spPr/>
        <p:txBody>
          <a:bodyPr/>
          <a:lstStyle/>
          <a:p>
            <a:fld id="{BC410EEA-824F-4D46-AFE7-60426C8C06B0}" type="slidenum">
              <a:rPr lang="en-US" altLang="ja-JP" smtClean="0"/>
              <a:pPr/>
              <a:t>9</a:t>
            </a:fld>
            <a:endParaRPr lang="en-US" altLang="en-US" dirty="0"/>
          </a:p>
        </p:txBody>
      </p:sp>
    </p:spTree>
    <p:extLst>
      <p:ext uri="{BB962C8B-B14F-4D97-AF65-F5344CB8AC3E}">
        <p14:creationId xmlns:p14="http://schemas.microsoft.com/office/powerpoint/2010/main" val="694586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ユーザー定義 2">
      <a:majorFont>
        <a:latin typeface="ＭＳ Ｐゴシック"/>
        <a:ea typeface="ＭＳ Ｐゴシック"/>
        <a:cs typeface=""/>
      </a:majorFont>
      <a:minorFont>
        <a:latin typeface="ＭＳ Ｐゴシック"/>
        <a:ea typeface="ＭＳ Ｐゴシック"/>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130000" t="-95000" r="40000" b="21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74775A4-D71E-40D2-B07D-B4F5E3D3A6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プレゼンテーション資料 (ブレインストーミング)</Template>
  <TotalTime>0</TotalTime>
  <Words>1551</Words>
  <Application>Microsoft Office PowerPoint</Application>
  <PresentationFormat>画面に合わせる (4:3)</PresentationFormat>
  <Paragraphs>230</Paragraphs>
  <Slides>24</Slides>
  <Notes>24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24</vt:i4>
      </vt:variant>
    </vt:vector>
  </HeadingPairs>
  <TitlesOfParts>
    <vt:vector size="32" baseType="lpstr">
      <vt:lpstr>Arial Unicode MS</vt:lpstr>
      <vt:lpstr>ＭＳ Ｐゴシック</vt:lpstr>
      <vt:lpstr>Calibri</vt:lpstr>
      <vt:lpstr>Cambria Math</vt:lpstr>
      <vt:lpstr>Verdana</vt:lpstr>
      <vt:lpstr>Wingdings 2</vt:lpstr>
      <vt:lpstr>Wingdings 3</vt:lpstr>
      <vt:lpstr>ビジネス</vt:lpstr>
      <vt:lpstr>Encoding for human motions by sticky-Hierarchical Dirichlet Process Hidden Markov Model</vt:lpstr>
      <vt:lpstr>Background</vt:lpstr>
      <vt:lpstr>Background</vt:lpstr>
      <vt:lpstr>Background</vt:lpstr>
      <vt:lpstr>Model</vt:lpstr>
      <vt:lpstr>Problem of previous work</vt:lpstr>
      <vt:lpstr>Problem of previous work</vt:lpstr>
      <vt:lpstr>Finding the important intermediate states</vt:lpstr>
      <vt:lpstr>Finding the important intermediate states</vt:lpstr>
      <vt:lpstr>Outline</vt:lpstr>
      <vt:lpstr>Current works </vt:lpstr>
      <vt:lpstr>Outline</vt:lpstr>
      <vt:lpstr>Obtain and smoothing the motion data</vt:lpstr>
      <vt:lpstr>Obtain and smoothing the motion data</vt:lpstr>
      <vt:lpstr>sHDP-HMM</vt:lpstr>
      <vt:lpstr>DPM</vt:lpstr>
      <vt:lpstr>DPM</vt:lpstr>
      <vt:lpstr>DPM for HMM</vt:lpstr>
      <vt:lpstr>sHDP-HMM</vt:lpstr>
      <vt:lpstr>Conclusion and what to do next</vt:lpstr>
      <vt:lpstr>References</vt:lpstr>
      <vt:lpstr>Appendix</vt:lpstr>
      <vt:lpstr>時系列データの平滑化</vt:lpstr>
      <vt:lpstr>ディリクレ過程の atom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2017-01-09T04:54:55Z</dcterms:created>
  <dcterms:modified xsi:type="dcterms:W3CDTF">2017-07-03T08:47:30Z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