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84" autoAdjust="0"/>
  </p:normalViewPr>
  <p:slideViewPr>
    <p:cSldViewPr>
      <p:cViewPr varScale="1">
        <p:scale>
          <a:sx n="115" d="100"/>
          <a:sy n="115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</a:t>
                </a:r>
                <a:r>
                  <a:rPr lang="ja-JP" altLang="en-US" dirty="0" smtClean="0"/>
                  <a:t>データ数</a:t>
                </a:r>
                <a:r>
                  <a:rPr lang="en-US" altLang="ja-JP" dirty="0" smtClean="0"/>
                  <a:t>[×8</a:t>
                </a:r>
                <a:r>
                  <a:rPr lang="ja-JP" altLang="en-US" dirty="0" smtClean="0"/>
                  <a:t>回教示</a:t>
                </a:r>
                <a:r>
                  <a:rPr lang="en-US" altLang="ja-JP" dirty="0" smtClean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2016/11/1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2016年11月1日(火)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2016年11月1日(火)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2016年11月1日(火)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2016年11月1日(火)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菰田</a:t>
            </a:r>
            <a:endParaRPr kumimoji="1" 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骨格データを取得するための </a:t>
            </a:r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は完成</a:t>
            </a:r>
            <a:endParaRPr kumimoji="1" lang="en-US" altLang="ja-JP" dirty="0" smtClean="0"/>
          </a:p>
          <a:p>
            <a:r>
              <a:rPr lang="ja-JP" altLang="en-US" dirty="0" smtClean="0"/>
              <a:t>深度センサが（なぜか）起動できない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物体位置が取れない</a:t>
            </a:r>
            <a:endParaRPr kumimoji="1" lang="en-US" altLang="ja-JP" dirty="0" smtClean="0"/>
          </a:p>
          <a:p>
            <a:r>
              <a:rPr lang="ja-JP" altLang="en-US" dirty="0" smtClean="0"/>
              <a:t>とりあえず骨格情報のみで進めてみようと考えている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原理的</a:t>
            </a:r>
            <a:r>
              <a:rPr kumimoji="1" lang="ja-JP" altLang="en-US" dirty="0" smtClean="0"/>
              <a:t>には物体位置も自然に導入できる（はず）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キネクト実装中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</a:t>
            </a:r>
            <a:r>
              <a:rPr kumimoji="1" lang="ja-JP" altLang="en-US" dirty="0" smtClean="0"/>
              <a:t>抽出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（重要な）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 smtClean="0"/>
              <a:t>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</a:t>
            </a:r>
            <a:r>
              <a:rPr lang="ja-JP" altLang="en-US" dirty="0" smtClean="0"/>
              <a:t>途中</a:t>
            </a:r>
            <a:r>
              <a:rPr lang="ja-JP" altLang="en-US" dirty="0"/>
              <a:t>位置</a:t>
            </a:r>
            <a:r>
              <a:rPr lang="ja-JP" altLang="en-US" dirty="0" smtClean="0"/>
              <a:t>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NPYLM </a:t>
            </a:r>
            <a:r>
              <a:rPr kumimoji="1" lang="ja-JP" altLang="en-US" dirty="0" smtClean="0"/>
              <a:t>は出力素を「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</a:t>
            </a:r>
            <a:r>
              <a:rPr kumimoji="1" lang="ja-JP" altLang="en-US" dirty="0" smtClean="0"/>
              <a:t>のあるまとまり」にする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→まとまりの境界は「</a:t>
            </a:r>
            <a:r>
              <a:rPr lang="ja-JP" altLang="en-US" b="1" dirty="0" smtClean="0">
                <a:solidFill>
                  <a:srgbClr val="FF0000"/>
                </a:solidFill>
              </a:rPr>
              <a:t>意味の境界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境界</a:t>
            </a:r>
            <a:r>
              <a:rPr lang="ja-JP" altLang="en-US" dirty="0"/>
              <a:t>部分</a:t>
            </a:r>
            <a:r>
              <a:rPr lang="ja-JP" altLang="en-US" dirty="0" smtClean="0"/>
              <a:t>の情報を取得することで，途中状態の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学習が可能かも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可視化してみたら，（案の定）ガタガタ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SOINN-DP </a:t>
            </a:r>
            <a:r>
              <a:rPr kumimoji="1" lang="ja-JP" altLang="en-US" dirty="0" smtClean="0"/>
              <a:t>の考え方をスムージングに利用できない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</a:t>
            </a:r>
            <a:r>
              <a:rPr lang="ja-JP" altLang="en-US" dirty="0" smtClean="0"/>
              <a:t>の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アウトライン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途中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</a:t>
            </a:r>
            <a:r>
              <a:rPr kumimoji="1" lang="ja-JP" altLang="en-US" dirty="0" smtClean="0"/>
              <a:t>状態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とりあえず骨格情報のみで進める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深度</a:t>
            </a:r>
            <a:r>
              <a:rPr lang="ja-JP" altLang="en-US" dirty="0"/>
              <a:t>センサ</a:t>
            </a:r>
            <a:r>
              <a:rPr lang="ja-JP" altLang="en-US" dirty="0" smtClean="0"/>
              <a:t>の不具合が解消出来次第物体位置も導入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スムージング手法を試す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HDP-HMM </a:t>
            </a:r>
            <a:r>
              <a:rPr lang="ja-JP" altLang="en-US" dirty="0" smtClean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 smtClean="0"/>
                  <a:t>問題点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教示データ数 </a:t>
                </a:r>
                <a:r>
                  <a:rPr lang="en-US" altLang="ja-JP" dirty="0" smtClean="0"/>
                  <a:t>&gt; </a:t>
                </a:r>
                <a:r>
                  <a:rPr lang="ja-JP" altLang="en-US" dirty="0" smtClean="0"/>
                  <a:t>特徴量数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r>
                  <a:rPr kumimoji="1" lang="ja-JP" altLang="en-US" dirty="0" smtClean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 smtClean="0"/>
                  <a:t>はこのような関係がある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en-US" altLang="ja-JP" dirty="0" smtClean="0"/>
                  <a:t>				</a:t>
                </a:r>
                <a:r>
                  <a:rPr lang="ja-JP" altLang="en-US" dirty="0" smtClean="0"/>
                  <a:t>↓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 smtClean="0"/>
                  <a:t>分かったこと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再現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は既知の教示データと未知の教示誤差の積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教示</a:t>
                </a:r>
                <a:r>
                  <a:rPr lang="ja-JP" altLang="en-US" dirty="0"/>
                  <a:t>誤差</a:t>
                </a:r>
                <a:r>
                  <a:rPr lang="ja-JP" altLang="en-US" dirty="0" smtClean="0"/>
                  <a:t>が十分小さければ再現誤差も小さい</a:t>
                </a:r>
                <a:endParaRPr lang="en-US" altLang="ja-JP" dirty="0" smtClean="0"/>
              </a:p>
              <a:p>
                <a:pPr marL="393192" lvl="1" indent="0">
                  <a:buNone/>
                </a:pP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線形代数モデルの考察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教示</a:t>
            </a:r>
            <a:r>
              <a:rPr lang="ja-JP" altLang="en-US" dirty="0"/>
              <a:t>誤差</a:t>
            </a:r>
            <a:r>
              <a:rPr lang="ja-JP" altLang="en-US" dirty="0" smtClean="0"/>
              <a:t>と再現誤差の関係性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形態素解析を利用した動作学習</a:t>
            </a:r>
            <a:endParaRPr lang="en-US" altLang="ja-JP" dirty="0" smtClean="0"/>
          </a:p>
          <a:p>
            <a:r>
              <a:rPr lang="ja-JP" altLang="en-US" dirty="0"/>
              <a:t>関連</a:t>
            </a:r>
            <a:r>
              <a:rPr kumimoji="1" lang="ja-JP" altLang="en-US" dirty="0" smtClean="0"/>
              <a:t>研究サーベイ</a:t>
            </a:r>
            <a:endParaRPr kumimoji="1" lang="en-US" altLang="ja-JP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線形代数モデルでの実験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方程式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を併用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3/ 8 </a:t>
            </a:r>
            <a:r>
              <a:rPr kumimoji="1" lang="ja-JP" altLang="en-US" dirty="0" smtClean="0"/>
              <a:t>～ </a:t>
            </a:r>
            <a:r>
              <a:rPr kumimoji="1" lang="en-US" altLang="ja-JP" dirty="0" smtClean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教示誤差の定義</a:t>
                </a:r>
                <a:endParaRPr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 smtClean="0"/>
                  <a:t>再現誤差は平均を取るとゼロになるか？</a:t>
                </a:r>
                <a:endParaRPr kumimoji="1" lang="en-US" altLang="ja-JP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 smtClean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線形代数モデルについて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手</a:t>
                </a:r>
                <a:r>
                  <a:rPr lang="ja-JP" altLang="en-US" dirty="0"/>
                  <a:t>計算</a:t>
                </a:r>
                <a:r>
                  <a:rPr lang="ja-JP" altLang="en-US" dirty="0" smtClean="0"/>
                  <a:t>ではわからなかったので実験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	:</a:t>
                </a:r>
                <a:r>
                  <a:rPr kumimoji="1" lang="ja-JP" altLang="en-US" dirty="0" smtClean="0"/>
                  <a:t>教示データ（</a:t>
                </a:r>
                <a:r>
                  <a:rPr kumimoji="1" lang="en-US" altLang="ja-JP" dirty="0" smtClean="0"/>
                  <a:t>8</a:t>
                </a:r>
                <a:r>
                  <a:rPr kumimoji="1" lang="ja-JP" altLang="en-US" dirty="0" smtClean="0"/>
                  <a:t>次元，各要素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～</a:t>
                </a:r>
                <a:r>
                  <a:rPr kumimoji="1" lang="en-US" altLang="ja-JP" dirty="0" smtClean="0"/>
                  <a:t>200</a:t>
                </a:r>
                <a:r>
                  <a:rPr kumimoji="1" lang="ja-JP" altLang="en-US" dirty="0" smtClean="0"/>
                  <a:t>のランダムな整数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教示誤差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ガウス分布に従う</a:t>
                </a:r>
                <a:r>
                  <a:rPr kumimoji="1" lang="en-US" altLang="ja-JP" dirty="0" smtClean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 smtClean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 smtClean="0"/>
                  <a:t>のノルムの平均をグラフ化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</a:t>
            </a:r>
            <a:r>
              <a:rPr lang="ja-JP" altLang="en-US" dirty="0"/>
              <a:t>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再現</a:t>
            </a:r>
            <a:r>
              <a:rPr lang="ja-JP" altLang="en-US" dirty="0"/>
              <a:t>誤差</a:t>
            </a:r>
            <a:r>
              <a:rPr lang="ja-JP" altLang="en-US" dirty="0" smtClean="0"/>
              <a:t>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学習</a:t>
            </a:r>
            <a:r>
              <a:rPr lang="ja-JP" altLang="en-US" dirty="0"/>
              <a:t>フロ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まれに出現する外れ値に大きな影響を受けている</a:t>
            </a:r>
            <a:endParaRPr kumimoji="1" lang="en-US" altLang="ja-JP" dirty="0" smtClean="0"/>
          </a:p>
          <a:p>
            <a:r>
              <a:rPr lang="ja-JP" altLang="en-US" dirty="0" smtClean="0"/>
              <a:t>大きな</a:t>
            </a:r>
            <a:r>
              <a:rPr lang="ja-JP" altLang="en-US" dirty="0"/>
              <a:t>外れ値</a:t>
            </a:r>
            <a:r>
              <a:rPr lang="ja-JP" altLang="en-US" dirty="0" smtClean="0"/>
              <a:t>はまれであり，それ以外を用いた平均ならうまく学習できる</a:t>
            </a:r>
            <a:endParaRPr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を用いて外れ値を取り除けばうまく行く？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研究構想について</a:t>
            </a:r>
            <a:endParaRPr kumimoji="1" lang="en-US" altLang="ja-JP" dirty="0" smtClean="0"/>
          </a:p>
          <a:p>
            <a:r>
              <a:rPr lang="ja-JP" altLang="en-US" dirty="0" smtClean="0"/>
              <a:t>線形代数を用いた学習モデル</a:t>
            </a:r>
            <a:endParaRPr lang="en-US" altLang="ja-JP" dirty="0" smtClean="0"/>
          </a:p>
          <a:p>
            <a:r>
              <a:rPr kumimoji="1" lang="ja-JP" altLang="en-US" dirty="0" smtClean="0"/>
              <a:t>形態素解析ライブラリの試用</a:t>
            </a:r>
            <a:endParaRPr kumimoji="1" lang="en-US" altLang="ja-JP" dirty="0" smtClean="0"/>
          </a:p>
          <a:p>
            <a:r>
              <a:rPr lang="en-US" altLang="ja-JP" dirty="0" smtClean="0"/>
              <a:t>Kinect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修正した学習フロー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/>
                  <a:t>教示データ</a:t>
                </a:r>
                <a:r>
                  <a:rPr kumimoji="1" lang="en-US" altLang="ja-JP" sz="1600" dirty="0" smtClean="0"/>
                  <a:t>dim</a:t>
                </a:r>
                <a:r>
                  <a:rPr kumimoji="1" lang="ja-JP" altLang="en-US" sz="1600" dirty="0" smtClean="0"/>
                  <a:t>個を選択し，</a:t>
                </a:r>
                <a:endParaRPr kumimoji="1" lang="en-US" altLang="ja-JP" sz="1600" dirty="0" smtClean="0"/>
              </a:p>
              <a:p>
                <a:pPr algn="ctr"/>
                <a:r>
                  <a:rPr kumimoji="1" lang="ja-JP" altLang="en-US" sz="1600" dirty="0" smtClean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 smtClean="0"/>
                  <a:t>,</a:t>
                </a:r>
                <a:r>
                  <a:rPr kumimoji="1" lang="ja-JP" altLang="en-US" sz="1600" dirty="0" smtClean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を作る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 smtClean="0"/>
                  <a:t> 正則？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 smtClean="0">
                    <a:latin typeface="Cambria Math" panose="02040503050406030204" pitchFamily="18" charset="0"/>
                  </a:rPr>
                  <a:t>)</a:t>
                </a:r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:r>
                  <a:rPr kumimoji="1" lang="en-US" altLang="ja-JP" sz="1600" dirty="0" smtClean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SOINN</a:t>
            </a:r>
            <a:r>
              <a:rPr lang="ja-JP" altLang="en-US" sz="2400" dirty="0" smtClean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学習データが少ない時の近似法について考察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</a:t>
            </a:r>
            <a:endParaRPr lang="en-US" altLang="ja-JP" dirty="0" smtClean="0"/>
          </a:p>
          <a:p>
            <a:pPr lvl="1"/>
            <a:r>
              <a:rPr kumimoji="1" lang="ja-JP" altLang="en-US" smtClean="0"/>
              <a:t>特徴</a:t>
            </a:r>
            <a:r>
              <a:rPr kumimoji="1" lang="ja-JP" altLang="en-US"/>
              <a:t>量</a:t>
            </a:r>
            <a:r>
              <a:rPr kumimoji="1" lang="ja-JP" altLang="en-US" smtClean="0"/>
              <a:t>の</a:t>
            </a:r>
            <a:r>
              <a:rPr kumimoji="1" lang="ja-JP" altLang="en-US"/>
              <a:t>組み合</a:t>
            </a:r>
            <a:r>
              <a:rPr kumimoji="1" lang="ja-JP" altLang="en-US" smtClean="0"/>
              <a:t>わせ</a:t>
            </a:r>
            <a:endParaRPr kumimoji="1" lang="en-US" altLang="ja-JP" dirty="0" smtClean="0"/>
          </a:p>
          <a:p>
            <a:r>
              <a:rPr lang="en-US" altLang="ja-JP" dirty="0" smtClean="0"/>
              <a:t>SOINN</a:t>
            </a:r>
            <a:r>
              <a:rPr lang="ja-JP" altLang="en-US" dirty="0" smtClean="0"/>
              <a:t>が有効な時とそうでない時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遺伝的</a:t>
            </a:r>
            <a:r>
              <a:rPr lang="ja-JP" altLang="en-US" dirty="0" smtClean="0"/>
              <a:t>アルゴリズムの試用</a:t>
            </a:r>
            <a:endParaRPr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 smtClean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充分なデータが存在する場合，</a:t>
            </a:r>
            <a:r>
              <a:rPr kumimoji="1" lang="en-US" altLang="ja-JP" dirty="0" smtClean="0"/>
              <a:t>SOINN+</a:t>
            </a:r>
            <a:r>
              <a:rPr kumimoji="1" lang="ja-JP" altLang="en-US" dirty="0" smtClean="0"/>
              <a:t>連立方程式の手法が成功</a:t>
            </a:r>
            <a:endParaRPr kumimoji="1" lang="en-US" altLang="ja-JP" dirty="0" smtClean="0"/>
          </a:p>
          <a:p>
            <a:r>
              <a:rPr lang="ja-JP" altLang="en-US" dirty="0"/>
              <a:t>データが少ない</a:t>
            </a:r>
            <a:r>
              <a:rPr lang="ja-JP" altLang="en-US" dirty="0" smtClean="0"/>
              <a:t>場合（連立方程式が解けない場合）の推定手法として，最急降下法を試用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 smtClean="0"/>
              <a:t>急降下法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充分なデータの場合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充分なデータがある場合，最急降下法は連立方程式より正確な学習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を網羅的に使えているからと考えられる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/>
              <a:t>経過時間は</a:t>
            </a:r>
            <a:r>
              <a:rPr kumimoji="1" lang="ja-JP" altLang="en-US" dirty="0" smtClean="0"/>
              <a:t>圧倒</a:t>
            </a:r>
            <a:r>
              <a:rPr lang="ja-JP" altLang="en-US" dirty="0"/>
              <a:t>的</a:t>
            </a:r>
            <a:r>
              <a:rPr lang="ja-JP" altLang="en-US" dirty="0" smtClean="0"/>
              <a:t>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充分なデータがない場合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上手くいかない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局所解に収束？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計算に時間がかかって</a:t>
            </a:r>
            <a:r>
              <a:rPr kumimoji="1" lang="ja-JP" altLang="en-US" dirty="0" smtClean="0"/>
              <a:t>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smtClean="0"/>
              <a:t>検証実験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閾値以下になるまで初期値を変更して繰り返し実験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データ量を</a:t>
            </a:r>
            <a:r>
              <a:rPr lang="ja-JP" altLang="en-US" dirty="0" smtClean="0"/>
              <a:t>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卒業研究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物体移動動作</a:t>
            </a:r>
            <a:r>
              <a:rPr lang="ja-JP" altLang="en-US" dirty="0" smtClean="0"/>
              <a:t>の目標位置と</a:t>
            </a:r>
            <a:r>
              <a:rPr lang="ja-JP" altLang="en-US" dirty="0" smtClean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 smtClean="0"/>
              <a:t>を推定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夢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言って聞かせたり，見せるだけで，様々な動作を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気を利かせつつ</a:t>
            </a:r>
            <a:r>
              <a:rPr lang="ja-JP" altLang="en-US" dirty="0" smtClean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 smtClean="0"/>
              <a:t>実験</a:t>
            </a:r>
            <a:endParaRPr kumimoji="1" lang="en-US" altLang="ja-JP" dirty="0" smtClean="0"/>
          </a:p>
          <a:p>
            <a:r>
              <a:rPr lang="ja-JP" altLang="en-US" dirty="0" smtClean="0"/>
              <a:t>画像</a:t>
            </a:r>
            <a:r>
              <a:rPr lang="ja-JP" altLang="en-US" dirty="0"/>
              <a:t>処理</a:t>
            </a:r>
            <a:r>
              <a:rPr lang="ja-JP" altLang="en-US" dirty="0" smtClean="0"/>
              <a:t>としての応用</a:t>
            </a:r>
            <a:endParaRPr kumimoji="1" lang="en-US" altLang="ja-JP" dirty="0" smtClean="0"/>
          </a:p>
          <a:p>
            <a:r>
              <a:rPr lang="ja-JP" altLang="en-US" dirty="0" smtClean="0"/>
              <a:t>機械学習演習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ＣＮＮ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バックプロパゲーション</a:t>
            </a:r>
            <a:endParaRPr kumimoji="1" lang="en-US" altLang="ja-JP" dirty="0" smtClean="0"/>
          </a:p>
          <a:p>
            <a:r>
              <a:rPr lang="en-US" altLang="ja-JP" dirty="0" smtClean="0"/>
              <a:t>C++</a:t>
            </a:r>
            <a:r>
              <a:rPr lang="ja-JP" altLang="en-US" dirty="0" smtClean="0"/>
              <a:t>演習</a:t>
            </a:r>
            <a:endParaRPr lang="en-US" altLang="ja-JP" dirty="0" smtClean="0"/>
          </a:p>
          <a:p>
            <a:r>
              <a:rPr kumimoji="1" lang="en-US" altLang="ja-JP" dirty="0" err="1" smtClean="0"/>
              <a:t>kinect</a:t>
            </a:r>
            <a:r>
              <a:rPr kumimoji="1" lang="ja-JP" altLang="en-US" dirty="0" smtClean="0"/>
              <a:t>準備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kinect</a:t>
            </a:r>
            <a:r>
              <a:rPr lang="ja-JP" altLang="en-US" dirty="0" smtClean="0"/>
              <a:t>のライブラリを発見</a:t>
            </a:r>
            <a:endParaRPr lang="en-US" altLang="ja-JP" dirty="0" smtClean="0"/>
          </a:p>
          <a:p>
            <a:pPr lvl="1"/>
            <a:r>
              <a:rPr lang="ja-JP" altLang="en-US" dirty="0"/>
              <a:t>チュートリアル</a:t>
            </a:r>
            <a:r>
              <a:rPr lang="ja-JP" altLang="en-US" dirty="0" smtClean="0"/>
              <a:t>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収束は </a:t>
            </a:r>
            <a:r>
              <a:rPr kumimoji="1" lang="en-US" altLang="ja-JP" dirty="0" smtClean="0"/>
              <a:t>50 </a:t>
            </a:r>
            <a:r>
              <a:rPr kumimoji="1" lang="ja-JP" altLang="en-US" dirty="0" smtClean="0"/>
              <a:t>前後</a:t>
            </a:r>
            <a:endParaRPr kumimoji="1" lang="en-US" altLang="ja-JP" dirty="0" smtClean="0"/>
          </a:p>
          <a:p>
            <a:r>
              <a:rPr lang="ja-JP" altLang="en-US" dirty="0" smtClean="0"/>
              <a:t>特徴</a:t>
            </a:r>
            <a:r>
              <a:rPr lang="ja-JP" altLang="en-US" dirty="0"/>
              <a:t>量</a:t>
            </a:r>
            <a:r>
              <a:rPr lang="ja-JP" altLang="en-US" dirty="0" smtClean="0"/>
              <a:t>を増やして実験を始める</a:t>
            </a:r>
            <a:endParaRPr lang="en-US" altLang="ja-JP" dirty="0" smtClean="0"/>
          </a:p>
          <a:p>
            <a:pPr lvl="1"/>
            <a:r>
              <a:rPr lang="en-US" altLang="ja-JP" dirty="0"/>
              <a:t>3</a:t>
            </a:r>
            <a:r>
              <a:rPr lang="ja-JP" altLang="en-US" dirty="0" smtClean="0"/>
              <a:t>次元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smtClean="0"/>
              <a:t>連立方程式，ＧＡ，卒論手法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1Q</a:t>
            </a:r>
            <a:r>
              <a:rPr lang="ja-JP" altLang="en-US" dirty="0" smtClean="0"/>
              <a:t>課題終了</a:t>
            </a:r>
            <a:endParaRPr lang="en-US" altLang="ja-JP" dirty="0" smtClean="0"/>
          </a:p>
          <a:p>
            <a:r>
              <a:rPr lang="ja-JP" altLang="en-US" dirty="0" smtClean="0"/>
              <a:t>疑似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次元で実験</a:t>
            </a:r>
            <a:endParaRPr lang="en-US" altLang="ja-JP" dirty="0" smtClean="0"/>
          </a:p>
          <a:p>
            <a:r>
              <a:rPr kumimoji="1" lang="ja-JP" altLang="en-US" dirty="0" smtClean="0"/>
              <a:t>連立方程式型と比較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疑似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特徴量を増やして実験を始める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向き</a:t>
            </a:r>
            <a:endParaRPr lang="en-US" altLang="ja-JP" dirty="0" smtClean="0"/>
          </a:p>
          <a:p>
            <a:r>
              <a:rPr lang="ja-JP" altLang="en-US" dirty="0" smtClean="0"/>
              <a:t>ほかの</a:t>
            </a:r>
            <a:r>
              <a:rPr lang="ja-JP" altLang="en-US" dirty="0"/>
              <a:t>手法</a:t>
            </a:r>
            <a:r>
              <a:rPr lang="ja-JP" altLang="en-US" dirty="0" smtClean="0"/>
              <a:t>の実験データも取る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ＧＡ，卒論手法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smtClean="0"/>
              <a:t>CNN</a:t>
            </a:r>
            <a:r>
              <a:rPr lang="ja-JP" altLang="en-US" dirty="0" smtClean="0"/>
              <a:t>学習の演習</a:t>
            </a:r>
            <a:endParaRPr lang="en-US" altLang="ja-JP" dirty="0" smtClean="0"/>
          </a:p>
          <a:p>
            <a:r>
              <a:rPr lang="en-US" altLang="ja-JP" dirty="0" smtClean="0"/>
              <a:t>HIRO</a:t>
            </a:r>
            <a:r>
              <a:rPr lang="ja-JP" altLang="en-US" dirty="0" smtClean="0"/>
              <a:t>の試用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HiroControl.cpp</a:t>
            </a:r>
            <a:r>
              <a:rPr lang="ja-JP" altLang="en-US" dirty="0"/>
              <a:t> </a:t>
            </a:r>
            <a:r>
              <a:rPr lang="ja-JP" altLang="en-US" dirty="0" smtClean="0"/>
              <a:t>試用</a:t>
            </a:r>
            <a:endParaRPr lang="en-US" altLang="ja-JP" dirty="0" smtClean="0"/>
          </a:p>
          <a:p>
            <a:r>
              <a:rPr lang="en-US" altLang="ja-JP" dirty="0" err="1" smtClean="0"/>
              <a:t>kinect</a:t>
            </a:r>
            <a:r>
              <a:rPr lang="ja-JP" altLang="en-US" dirty="0" smtClean="0"/>
              <a:t>のチュートリアル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ゼミ用の実験準備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汎化</a:t>
            </a:r>
            <a:r>
              <a:rPr lang="ja-JP" altLang="en-US" dirty="0"/>
              <a:t>誤差</a:t>
            </a:r>
            <a:r>
              <a:rPr lang="ja-JP" altLang="en-US" dirty="0" smtClean="0"/>
              <a:t>の実験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手法の問題点の考察</a:t>
            </a:r>
            <a:r>
              <a:rPr kumimoji="1" lang="en-US" altLang="ja-JP" dirty="0" smtClean="0"/>
              <a:t>	</a:t>
            </a:r>
          </a:p>
          <a:p>
            <a:pPr lvl="2"/>
            <a:r>
              <a:rPr lang="ja-JP" altLang="en-US" dirty="0" smtClean="0"/>
              <a:t>連立型</a:t>
            </a:r>
            <a:r>
              <a:rPr lang="ja-JP" altLang="en-US" smtClean="0"/>
              <a:t>の不具合と問題点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卒論手法との比較実験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時間</a:t>
            </a:r>
            <a:r>
              <a:rPr lang="ja-JP" altLang="en-US" dirty="0" smtClean="0"/>
              <a:t>がなくて（＋面倒くさがって）完全な比較実験ではない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卒論手法が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データで動作した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kumimoji="1" lang="ja-JP" altLang="en-US" dirty="0" smtClean="0"/>
              <a:t>新手法ではどのくらいのデータ量が必要であるか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→新手法の精度とデータ量の関係は？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回のうちの成功率でグラフ化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→“再現成功”の基準は？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最</a:t>
            </a:r>
            <a:r>
              <a:rPr lang="ja-JP" altLang="en-US" dirty="0" smtClean="0"/>
              <a:t>急降下法を用いて実験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→連立型を使わない理由は後述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ゼミ用の実験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80</a:t>
            </a:r>
            <a:r>
              <a:rPr lang="ja-JP" altLang="en-US" dirty="0" smtClean="0"/>
              <a:t>データ程度でようやく高い再現率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卒論</a:t>
            </a:r>
            <a:r>
              <a:rPr lang="ja-JP" altLang="en-US" dirty="0"/>
              <a:t>手法</a:t>
            </a:r>
            <a:r>
              <a:rPr lang="ja-JP" altLang="en-US" dirty="0" smtClean="0"/>
              <a:t>と同程度の精度になるには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データ以上必要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ゼミ</a:t>
            </a:r>
            <a:r>
              <a:rPr lang="ja-JP" altLang="en-US" dirty="0"/>
              <a:t>用</a:t>
            </a:r>
            <a:r>
              <a:rPr lang="ja-JP" altLang="en-US" dirty="0" smtClean="0"/>
              <a:t>の</a:t>
            </a:r>
            <a:r>
              <a:rPr lang="ja-JP" altLang="en-US" dirty="0"/>
              <a:t>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汎用ロボット</a:t>
            </a:r>
            <a:endParaRPr kumimoji="1" lang="en-US" altLang="ja-JP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扱</a:t>
            </a:r>
            <a:r>
              <a:rPr kumimoji="1" lang="ja-JP" altLang="en-US" dirty="0" smtClean="0"/>
              <a:t>える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効率よく学習ができる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不要な情報を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見分</a:t>
            </a:r>
            <a:r>
              <a:rPr kumimoji="1" lang="ja-JP" altLang="en-US" dirty="0" smtClean="0"/>
              <a:t>けられる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動的</a:t>
            </a:r>
            <a:r>
              <a:rPr kumimoji="1" lang="ja-JP" altLang="en-US" dirty="0" smtClean="0"/>
              <a:t>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動作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多様な特徴量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動作プリミティブの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系列の学習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能動学習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注目する環境の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タスク類似性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誤教示排除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/>
              <a:t>探索範囲制限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 smtClean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　　　　？？？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“卒論手法が優れていて，新手法が劣っている”？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そもそも，扱おうとしているタスクが違う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次元回転なし</a:t>
            </a: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次元回転あり など多様な特徴量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現状の新手法はただの計算基盤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“気が利く”処理は一切行っていない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lang="ja-JP" altLang="en-US" dirty="0" smtClean="0"/>
              <a:t>からの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達成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前回まで：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連立型のほうが早いしデータ量少なくて済むし精度は同程度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→以降は連立型を使用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ゼミ</a:t>
            </a:r>
            <a:r>
              <a:rPr lang="ja-JP" altLang="en-US" dirty="0"/>
              <a:t>準備中</a:t>
            </a:r>
            <a:r>
              <a:rPr lang="ja-JP" altLang="en-US" dirty="0" smtClean="0"/>
              <a:t>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 smtClean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 smtClean="0"/>
              <a:t>不具合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：初期データ量は 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以上 必要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にするとうまくいかなかった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→“ぴったり</a:t>
            </a:r>
            <a:r>
              <a:rPr lang="en-US" altLang="ja-JP" dirty="0" smtClean="0"/>
              <a:t>10</a:t>
            </a:r>
            <a:r>
              <a:rPr lang="ja-JP" altLang="en-US" dirty="0" smtClean="0"/>
              <a:t>”でないとうまくいかない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：</a:t>
            </a:r>
            <a:r>
              <a:rPr lang="ja-JP" altLang="en-US" dirty="0" smtClean="0"/>
              <a:t>一</a:t>
            </a:r>
            <a:r>
              <a:rPr lang="ja-JP" altLang="en-US" dirty="0"/>
              <a:t>次</a:t>
            </a:r>
            <a:r>
              <a:rPr lang="ja-JP" altLang="en-US" dirty="0" smtClean="0"/>
              <a:t>独立な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データが必要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→常に依存関係にある特徴量は？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r>
              <a:rPr lang="ja-JP" altLang="en-US" dirty="0" smtClean="0"/>
              <a:t>の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・緑の位置は関係ない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・青の左？　黄色の左？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→青と黄色が常にこの並びだと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単純な連立型では解けない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卒論手法は最尤推定なので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“青の左”か“黄色の左”の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どちらかになる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問題点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“どっちでも問題ない”という前提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常に他方に依存する（情報量を持たない）特徴量を無視した連立型にする必要がある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→主成分分析でうまくいくかも？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→主成分分析は処理時間の短縮にはなっても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 smtClean="0"/>
              <a:t>これは教示者の“意図”を把握できている？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“等間隔で赤，青，黄色”は青と黄色が動かないなら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 smtClean="0"/>
              <a:t>人でも区別不可能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→自然な前提とする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主成分分析による特徴量の削減を試す</a:t>
            </a:r>
            <a:endParaRPr kumimoji="1" lang="en-US" altLang="ja-JP" dirty="0" smtClean="0"/>
          </a:p>
          <a:p>
            <a:r>
              <a:rPr lang="ja-JP" altLang="en-US" dirty="0" smtClean="0"/>
              <a:t>特徴量を増減させて実験してみる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“そもそも特徴量が少ないならデータ量は少なくて済むのか？”を考察</a:t>
            </a:r>
            <a:endParaRPr kumimoji="1" lang="en-US" altLang="ja-JP" dirty="0" smtClean="0"/>
          </a:p>
          <a:p>
            <a:r>
              <a:rPr lang="ja-JP" altLang="en-US" dirty="0" smtClean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連立</a:t>
            </a:r>
            <a:r>
              <a:rPr lang="ja-JP" altLang="en-US" dirty="0"/>
              <a:t>型</a:t>
            </a:r>
            <a:r>
              <a:rPr lang="ja-JP" altLang="en-US" dirty="0" smtClean="0"/>
              <a:t>の不具合，問題点の考察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手法</a:t>
            </a:r>
            <a:r>
              <a:rPr kumimoji="1" lang="ja-JP" altLang="en-US" dirty="0" smtClean="0"/>
              <a:t>の変更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 smtClean="0"/>
              <a:t>主な原因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SOINN</a:t>
            </a:r>
            <a:r>
              <a:rPr lang="ja-JP" altLang="en-US" dirty="0" err="1" smtClean="0"/>
              <a:t>を適</a:t>
            </a:r>
            <a:r>
              <a:rPr lang="ja-JP" altLang="en-US" dirty="0" smtClean="0"/>
              <a:t>切に使用できていなかった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思</a:t>
            </a:r>
            <a:r>
              <a:rPr kumimoji="1" lang="ja-JP" altLang="en-US" dirty="0" smtClean="0"/>
              <a:t>うようにグラフ</a:t>
            </a:r>
            <a:r>
              <a:rPr kumimoji="1" lang="ja-JP" altLang="en-US" dirty="0"/>
              <a:t>形成</a:t>
            </a:r>
            <a:r>
              <a:rPr kumimoji="1" lang="ja-JP" altLang="en-US" dirty="0" smtClean="0"/>
              <a:t>できていなか</a:t>
            </a:r>
            <a:r>
              <a:rPr kumimoji="1" lang="ja-JP" altLang="en-US" dirty="0"/>
              <a:t>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個の特徴量に対して，初期状態と目標状態の対が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個あれば連立方程式が解ける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状態対（ログデータ）には誤差が付与している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平均をとることで何とかできる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の孤立ノード除去が役に立つかも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の中身を表示した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→想定した動作をしていない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・孤立ノードが残っている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・クラスが一つになっていない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孤立ノードが残っている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smtClean="0"/>
              <a:t>し忘れ．</a:t>
            </a:r>
            <a:endParaRPr lang="en-US" altLang="ja-JP" dirty="0"/>
          </a:p>
          <a:p>
            <a:r>
              <a:rPr kumimoji="1" lang="ja-JP" altLang="en-US" dirty="0" smtClean="0"/>
              <a:t>クラスが一つになっていない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→にもかかわらず，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番クラスのノード平均を出力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→クラスタリングが目的ではないため，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後</a:t>
            </a:r>
            <a:r>
              <a:rPr lang="en-US" altLang="ja-JP" dirty="0" smtClean="0"/>
              <a:t>	</a:t>
            </a:r>
            <a:r>
              <a:rPr lang="ja-JP" altLang="en-US" dirty="0" smtClean="0"/>
              <a:t>残った全ノードの平均でいいのでは？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→外れ値がクラスを形成してしまっている？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remove </a:t>
            </a:r>
            <a:r>
              <a:rPr lang="ja-JP" altLang="en-US" dirty="0" err="1" smtClean="0"/>
              <a:t>を無</a:t>
            </a:r>
            <a:r>
              <a:rPr lang="ja-JP" altLang="en-US" dirty="0" smtClean="0"/>
              <a:t>限回してみたりしたが，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うまくいかない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</a:t>
            </a:r>
            <a:r>
              <a:rPr lang="ja-JP" altLang="en-US" dirty="0" smtClean="0"/>
              <a:t>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目標位置</a:t>
            </a:r>
            <a:r>
              <a:rPr lang="en-US" altLang="ja-JP" dirty="0" smtClean="0"/>
              <a:t>	</a:t>
            </a:r>
            <a:r>
              <a:rPr lang="ja-JP" altLang="en-US" dirty="0" smtClean="0"/>
              <a:t> </a:t>
            </a:r>
            <a:r>
              <a:rPr lang="en-US" altLang="ja-JP" dirty="0" smtClean="0"/>
              <a:t>= </a:t>
            </a:r>
            <a:r>
              <a:rPr lang="ja-JP" altLang="en-US" dirty="0" smtClean="0"/>
              <a:t>観点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初期状態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観点</a:t>
            </a:r>
            <a:r>
              <a:rPr kumimoji="1" lang="en-US" altLang="ja-JP" dirty="0" smtClean="0"/>
              <a:t>	 = </a:t>
            </a:r>
            <a:r>
              <a:rPr kumimoji="1" lang="ja-JP" altLang="en-US" dirty="0" smtClean="0"/>
              <a:t>参照点 </a:t>
            </a:r>
            <a:r>
              <a:rPr kumimoji="1" lang="en-US" altLang="ja-JP" dirty="0" smtClean="0"/>
              <a:t>+ </a:t>
            </a:r>
            <a:r>
              <a:rPr kumimoji="1" lang="ja-JP" altLang="en-US" dirty="0" smtClean="0"/>
              <a:t>座標系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参照点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空間位置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物体位置 </a:t>
            </a:r>
            <a:r>
              <a:rPr lang="en-US" altLang="ja-JP" dirty="0" smtClean="0"/>
              <a:t>+ </a:t>
            </a:r>
            <a:r>
              <a:rPr lang="ja-JP" altLang="en-US" dirty="0" smtClean="0"/>
              <a:t>重心位置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座標系</a:t>
            </a:r>
            <a:r>
              <a:rPr lang="en-US" altLang="ja-JP" dirty="0" smtClean="0"/>
              <a:t>	 = </a:t>
            </a:r>
            <a:r>
              <a:rPr lang="ja-JP" altLang="en-US" dirty="0" smtClean="0"/>
              <a:t>恒等座標 </a:t>
            </a:r>
            <a:r>
              <a:rPr lang="en-US" altLang="ja-JP" dirty="0" smtClean="0"/>
              <a:t>+ </a:t>
            </a:r>
            <a:r>
              <a:rPr lang="ja-JP" altLang="en-US" dirty="0" smtClean="0"/>
              <a:t>初期位置方向 </a:t>
            </a:r>
            <a:r>
              <a:rPr lang="en-US" altLang="ja-JP" dirty="0" smtClean="0"/>
              <a:t>+ </a:t>
            </a:r>
            <a:r>
              <a:rPr lang="ja-JP" altLang="en-US" dirty="0" smtClean="0"/>
              <a:t>他物体位置方向</a:t>
            </a:r>
            <a:endParaRPr lang="en-US" altLang="ja-JP" dirty="0"/>
          </a:p>
          <a:p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煩雑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網羅的</a:t>
            </a:r>
            <a:r>
              <a:rPr lang="ja-JP" altLang="en-US" dirty="0" smtClean="0"/>
              <a:t>か疑問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うまくいかない理由は何？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全ノード平均ではうまくいかない？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外れ値</a:t>
            </a:r>
            <a:r>
              <a:rPr lang="ja-JP" altLang="en-US" dirty="0" smtClean="0"/>
              <a:t>の</a:t>
            </a:r>
            <a:r>
              <a:rPr lang="ja-JP" altLang="en-US" dirty="0"/>
              <a:t>除去</a:t>
            </a:r>
            <a:r>
              <a:rPr lang="ja-JP" altLang="en-US" dirty="0" smtClean="0"/>
              <a:t>には成功している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ユークリッド距離ではダメ？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外れ値の除去に失敗している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連立型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不具合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うまくいかない</a:t>
            </a:r>
            <a:r>
              <a:rPr lang="ja-JP" altLang="en-US" dirty="0"/>
              <a:t>理由</a:t>
            </a:r>
            <a:r>
              <a:rPr lang="ja-JP" altLang="en-US" dirty="0" smtClean="0"/>
              <a:t>は外れ値の除去ではなく平均？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手作業で外れ値を弾き，適切なデータのみで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うまくいった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→全ノード平均という手法は問題ない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SOINN</a:t>
            </a:r>
            <a:r>
              <a:rPr lang="ja-JP" altLang="en-US" dirty="0" smtClean="0"/>
              <a:t>が外れ値の除去をし切れていない？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ほか</a:t>
            </a:r>
            <a:r>
              <a:rPr lang="ja-JP" altLang="en-US" dirty="0"/>
              <a:t>の距離関数を試してみる</a:t>
            </a:r>
            <a:r>
              <a:rPr lang="ja-JP" altLang="en-US" dirty="0" smtClean="0"/>
              <a:t>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チェビシェフ距離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lang="ja-JP" altLang="en-US" dirty="0"/>
              <a:t>違</a:t>
            </a:r>
            <a:r>
              <a:rPr lang="ja-JP" altLang="en-US" dirty="0" smtClean="0"/>
              <a:t>いは</a:t>
            </a:r>
            <a:r>
              <a:rPr lang="ja-JP" altLang="en-US" dirty="0"/>
              <a:t>見</a:t>
            </a:r>
            <a:r>
              <a:rPr lang="ja-JP" altLang="en-US" dirty="0" smtClean="0"/>
              <a:t>られたが，優劣ははっきりしなかった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en-US" altLang="ja-JP" dirty="0" smtClean="0"/>
              <a:t>SOINN</a:t>
            </a:r>
            <a:r>
              <a:rPr kumimoji="1" lang="ja-JP" altLang="en-US" dirty="0" smtClean="0"/>
              <a:t>以外の方法を試そう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</a:t>
                </a:r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 を求める</a:t>
                </a:r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pPr lvl="1"/>
                <a:r>
                  <a:rPr kumimoji="1" lang="en-US" altLang="ja-JP" dirty="0" smtClean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 smtClean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 smtClean="0"/>
                  <a:t>を出力して終了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として</a:t>
                </a:r>
                <a:r>
                  <a:rPr kumimoji="1" lang="en-US" altLang="ja-JP" dirty="0" smtClean="0"/>
                  <a:t>1. </a:t>
                </a:r>
                <a:r>
                  <a:rPr kumimoji="1" lang="ja-JP" altLang="en-US" dirty="0" smtClean="0"/>
                  <a:t>へ</a:t>
                </a:r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r>
              <a:rPr lang="ja-JP" altLang="en-US" dirty="0" smtClean="0"/>
              <a:t>の</a:t>
            </a:r>
            <a:r>
              <a:rPr lang="ja-JP" altLang="en-US" dirty="0"/>
              <a:t>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手法の変更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主成分分析を行うといいかも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今回の主目的は識別ではなく再現なので，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逆</a:t>
            </a:r>
            <a:r>
              <a:rPr lang="ja-JP" altLang="en-US" dirty="0"/>
              <a:t>写像</a:t>
            </a:r>
            <a:r>
              <a:rPr lang="ja-JP" altLang="en-US" dirty="0" smtClean="0"/>
              <a:t>ができるような学習でないといけない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（主成分分析ではダメそう）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“写像”ではなく“選択”である必要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特徴量を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種に大別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主特徴量</a:t>
            </a:r>
            <a:r>
              <a:rPr lang="en-US" altLang="ja-JP" dirty="0" smtClean="0"/>
              <a:t>		</a:t>
            </a:r>
            <a:r>
              <a:rPr lang="ja-JP" altLang="en-US" dirty="0" smtClean="0"/>
              <a:t>：変化する特徴量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副</a:t>
            </a:r>
            <a:r>
              <a:rPr kumimoji="1" lang="ja-JP" altLang="en-US" dirty="0" smtClean="0"/>
              <a:t>特徴量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：主特徴量の変化に寄与する特徴量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無意味特徴量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：主特徴量の変化にかかわらない特徴量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主特徴量の識別は容易</a:t>
            </a:r>
            <a:endParaRPr lang="en-US" altLang="ja-JP" dirty="0" smtClean="0"/>
          </a:p>
          <a:p>
            <a:r>
              <a:rPr lang="ja-JP" altLang="en-US" dirty="0"/>
              <a:t>学習</a:t>
            </a:r>
            <a:r>
              <a:rPr lang="ja-JP" altLang="en-US" dirty="0" smtClean="0"/>
              <a:t>には主特徴量と副特徴量のみで十分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無意味特徴量が識別できれば学習効率向上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特徴量</a:t>
            </a:r>
            <a:r>
              <a:rPr lang="ja-JP" altLang="en-US" dirty="0"/>
              <a:t>削減</a:t>
            </a:r>
            <a:r>
              <a:rPr lang="ja-JP" altLang="en-US" dirty="0" smtClean="0"/>
              <a:t>に関する</a:t>
            </a:r>
            <a:r>
              <a:rPr lang="ja-JP" altLang="en-US" dirty="0"/>
              <a:t>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副特徴量と無意味特徴量の判別法の考察</a:t>
            </a:r>
            <a:endParaRPr kumimoji="1" lang="en-US" altLang="ja-JP" dirty="0" smtClean="0"/>
          </a:p>
          <a:p>
            <a:r>
              <a:rPr lang="ja-JP" altLang="en-US" smtClean="0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各動作において、教示動作は以下のように与えた</a:t>
                </a:r>
                <a:endParaRPr kumimoji="1" lang="en-US" altLang="ja-JP" dirty="0" smtClean="0"/>
              </a:p>
              <a:p>
                <a:pPr lvl="1"/>
                <a:r>
                  <a:rPr kumimoji="1" lang="en-US" altLang="ja-JP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 smtClean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en-US" altLang="ja-JP" dirty="0" smtClean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 smtClean="0"/>
              </a:p>
              <a:p>
                <a:pPr lvl="1"/>
                <a:endParaRPr lang="en-US" altLang="ja-JP" dirty="0"/>
              </a:p>
              <a:p>
                <a:r>
                  <a:rPr lang="ja-JP" altLang="en-US" dirty="0" smtClean="0"/>
                  <a:t>これらはすべて，環境中の全特徴量の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 smtClean="0"/>
                  <a:t>で表されて</a:t>
                </a:r>
                <a:r>
                  <a:rPr lang="ja-JP" altLang="en-US" dirty="0" smtClean="0"/>
                  <a:t>いる．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kumimoji="1" lang="ja-JP" altLang="en-US" dirty="0"/>
                  <a:t>　</a:t>
                </a:r>
                <a:r>
                  <a:rPr kumimoji="1" lang="ja-JP" altLang="en-US" dirty="0" smtClean="0"/>
                  <a:t>　→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 smtClean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</a:t>
            </a:r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グラフ</a:t>
            </a:r>
            <a:r>
              <a:rPr lang="ja-JP" altLang="en-US" dirty="0" smtClean="0"/>
              <a:t>が</a:t>
            </a:r>
            <a:r>
              <a:rPr lang="ja-JP" altLang="en-US" dirty="0"/>
              <a:t>収束</a:t>
            </a:r>
            <a:r>
              <a:rPr lang="ja-JP" altLang="en-US" dirty="0" smtClean="0"/>
              <a:t>していない問題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</a:t>
            </a:r>
            <a:r>
              <a:rPr kumimoji="1" lang="ja-JP" altLang="en-US" dirty="0"/>
              <a:t>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多</a:t>
            </a:r>
            <a:r>
              <a:rPr kumimoji="1" lang="ja-JP" altLang="en-US" dirty="0" smtClean="0"/>
              <a:t>いほうが誤差が大きくなっている問題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閾値 </a:t>
            </a:r>
            <a:r>
              <a:rPr kumimoji="1" lang="en-US" altLang="ja-JP" dirty="0" smtClean="0"/>
              <a:t>0.2 </a:t>
            </a:r>
            <a:r>
              <a:rPr kumimoji="1" lang="ja-JP" altLang="en-US" dirty="0" smtClean="0"/>
              <a:t>のグラフは収束している？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収束していな</a:t>
            </a:r>
            <a:r>
              <a:rPr lang="ja-JP" altLang="en-US" dirty="0"/>
              <a:t>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グラフが収束していない問題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</a:t>
            </a:r>
            <a:r>
              <a:rPr lang="ja-JP" altLang="en-US" dirty="0" smtClean="0"/>
              <a:t>は完全に除去できている？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データ</a:t>
            </a:r>
            <a:r>
              <a:rPr lang="ja-JP" altLang="en-US" sz="2800" dirty="0"/>
              <a:t>量</a:t>
            </a:r>
            <a:r>
              <a:rPr lang="ja-JP" altLang="en-US" sz="2800" dirty="0" smtClean="0"/>
              <a:t>が</a:t>
            </a:r>
            <a:r>
              <a:rPr lang="ja-JP" altLang="en-US" sz="2800" dirty="0"/>
              <a:t>多</a:t>
            </a:r>
            <a:r>
              <a:rPr lang="ja-JP" altLang="en-US" sz="2800" dirty="0" smtClean="0"/>
              <a:t>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外れ値除去をかいくぐる外れ値が存在するのが原因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そのような</a:t>
            </a:r>
            <a:r>
              <a:rPr lang="ja-JP" altLang="en-US" dirty="0"/>
              <a:t>外れ値</a:t>
            </a:r>
            <a:r>
              <a:rPr lang="ja-JP" altLang="en-US" dirty="0" smtClean="0"/>
              <a:t>はデータ量が多いほど多く生じる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データ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収束</a:t>
            </a:r>
            <a:r>
              <a:rPr kumimoji="1" lang="ja-JP" altLang="en-US" dirty="0" smtClean="0"/>
              <a:t>しない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</a:t>
            </a:r>
            <a:r>
              <a:rPr lang="ja-JP" altLang="en-US" dirty="0"/>
              <a:t>量</a:t>
            </a:r>
            <a:r>
              <a:rPr lang="ja-JP" altLang="en-US" dirty="0" smtClean="0"/>
              <a:t>が</a:t>
            </a:r>
            <a:r>
              <a:rPr lang="ja-JP" altLang="en-US" dirty="0"/>
              <a:t>多</a:t>
            </a:r>
            <a:r>
              <a:rPr lang="ja-JP" altLang="en-US" dirty="0" smtClean="0"/>
              <a:t>いほど外れ値データが多くなる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閾値を定数にしている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問題の解決策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外れ値除去手法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取り除いた際の平均値の移動量が閾値以上（ウォード法風）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全データ量の何割かを残し，残りを外側から捨てる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</a:t>
            </a:r>
            <a:r>
              <a:rPr lang="ja-JP" altLang="en-US" dirty="0"/>
              <a:t>知識</a:t>
            </a:r>
            <a:r>
              <a:rPr lang="ja-JP" altLang="en-US" dirty="0" smtClean="0"/>
              <a:t>を</a:t>
            </a:r>
            <a:r>
              <a:rPr lang="ja-JP" altLang="en-US" dirty="0"/>
              <a:t>利用</a:t>
            </a:r>
            <a:r>
              <a:rPr lang="ja-JP" altLang="en-US" dirty="0" smtClean="0"/>
              <a:t>した推定の考察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プログラム構造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知識</a:t>
            </a:r>
            <a:r>
              <a:rPr lang="ja-JP" altLang="en-US" dirty="0" smtClean="0"/>
              <a:t>の種類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学習フロー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 smtClean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線形</a:t>
            </a:r>
            <a:r>
              <a:rPr lang="ja-JP" altLang="en-US" dirty="0"/>
              <a:t>代数</a:t>
            </a:r>
            <a:r>
              <a:rPr lang="ja-JP" altLang="en-US" dirty="0" smtClean="0"/>
              <a:t>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事前知識による点数付け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物体名の「近さ」を利用する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距離</a:t>
            </a:r>
            <a:r>
              <a:rPr kumimoji="1" lang="ja-JP" altLang="en-US" dirty="0" smtClean="0"/>
              <a:t>の逆数など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棚橋</a:t>
            </a:r>
            <a:r>
              <a:rPr lang="ja-JP" altLang="en-US" dirty="0" smtClean="0"/>
              <a:t>さんに相談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物体情報（形容詞）の利用もできそう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「乗せる」ものがトラジェクタなら「乗せられる」物体の点数が高い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指示内容による点数付け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</a:t>
            </a:r>
            <a:r>
              <a:rPr lang="ja-JP" altLang="en-US" dirty="0" smtClean="0"/>
              <a:t>を</a:t>
            </a:r>
            <a:r>
              <a:rPr lang="ja-JP" altLang="en-US" dirty="0"/>
              <a:t>抽出</a:t>
            </a:r>
            <a:r>
              <a:rPr lang="ja-JP" altLang="en-US" dirty="0" smtClean="0"/>
              <a:t>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事後知識による点数付け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過去</a:t>
            </a:r>
            <a:r>
              <a:rPr lang="ja-JP" altLang="en-US" dirty="0" smtClean="0"/>
              <a:t>の学習</a:t>
            </a:r>
            <a:r>
              <a:rPr lang="ja-JP" altLang="en-US" dirty="0"/>
              <a:t>内容</a:t>
            </a:r>
            <a:r>
              <a:rPr lang="ja-JP" altLang="en-US" dirty="0" smtClean="0"/>
              <a:t>から作成する関係性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</a:t>
            </a:r>
            <a:r>
              <a:rPr lang="ja-JP" altLang="en-US" dirty="0"/>
              <a:t>モデル</a:t>
            </a:r>
            <a:r>
              <a:rPr lang="ja-JP" altLang="en-US" dirty="0" smtClean="0"/>
              <a:t>における機械学習の核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「距離」が定義できない（仕方が分からない）ため，</a:t>
            </a:r>
            <a:endParaRPr kumimoji="1" lang="en-US" altLang="ja-JP" dirty="0" smtClean="0"/>
          </a:p>
          <a:p>
            <a:pPr marL="393192" lvl="1" indent="0">
              <a:buNone/>
            </a:pPr>
            <a:r>
              <a:rPr lang="ja-JP" altLang="en-US" dirty="0" smtClean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システム考察を継続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目処が立ち次第実装</a:t>
            </a:r>
            <a:endParaRPr kumimoji="1" lang="en-US" altLang="ja-JP" dirty="0" smtClean="0"/>
          </a:p>
          <a:p>
            <a:r>
              <a:rPr lang="ja-JP" altLang="en-US" dirty="0" smtClean="0"/>
              <a:t>言語処理の勉強</a:t>
            </a:r>
            <a:endParaRPr lang="en-US" altLang="ja-JP" dirty="0" smtClean="0"/>
          </a:p>
          <a:p>
            <a:r>
              <a:rPr kumimoji="1" lang="ja-JP" altLang="en-US" dirty="0" smtClean="0"/>
              <a:t>事後</a:t>
            </a:r>
            <a:r>
              <a:rPr kumimoji="1" lang="ja-JP" altLang="en-US" dirty="0"/>
              <a:t>知識</a:t>
            </a:r>
            <a:r>
              <a:rPr kumimoji="1" lang="ja-JP" altLang="en-US" dirty="0" smtClean="0"/>
              <a:t>のクラスタリング手法の考察</a:t>
            </a:r>
            <a:endParaRPr kumimoji="1" lang="en-US" altLang="ja-JP" dirty="0" smtClean="0"/>
          </a:p>
          <a:p>
            <a:r>
              <a:rPr lang="ja-JP" altLang="en-US" dirty="0" smtClean="0"/>
              <a:t>推定</a:t>
            </a:r>
            <a:r>
              <a:rPr lang="ja-JP" altLang="en-US" dirty="0"/>
              <a:t>部分</a:t>
            </a:r>
            <a:r>
              <a:rPr lang="ja-JP" altLang="en-US" dirty="0" smtClean="0"/>
              <a:t>の非線形な学習の考察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ディープ</a:t>
            </a:r>
            <a:r>
              <a:rPr kumimoji="1" lang="ja-JP" altLang="en-US" dirty="0"/>
              <a:t>ラーニング</a:t>
            </a:r>
            <a:r>
              <a:rPr kumimoji="1" lang="ja-JP" altLang="en-US" dirty="0" smtClean="0"/>
              <a:t>の余地あり？</a:t>
            </a:r>
            <a:endParaRPr kumimoji="1" lang="en-US" altLang="ja-JP" dirty="0" smtClean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研究テーマについての考察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各種勉強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言語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 smtClean="0"/>
              <a:t>リング</a:t>
            </a:r>
            <a:r>
              <a:rPr kumimoji="1" lang="ja-JP" altLang="en-US" dirty="0"/>
              <a:t>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学習</a:t>
            </a:r>
            <a:r>
              <a:rPr lang="ja-JP" altLang="en-US" dirty="0" smtClean="0"/>
              <a:t>の</a:t>
            </a:r>
            <a:r>
              <a:rPr lang="ja-JP" altLang="en-US" dirty="0"/>
              <a:t>際</a:t>
            </a:r>
            <a:r>
              <a:rPr lang="ja-JP" altLang="en-US" dirty="0" smtClean="0"/>
              <a:t>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一つの動作の学習効率向上に向けた話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現在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学習</a:t>
            </a:r>
            <a:r>
              <a:rPr lang="ja-JP" altLang="en-US" dirty="0" smtClean="0"/>
              <a:t>した複数の動作のうち，指示されているのが</a:t>
            </a:r>
            <a:endParaRPr lang="en-US" altLang="ja-JP" dirty="0" smtClean="0"/>
          </a:p>
          <a:p>
            <a:pPr marL="393192" lvl="1" indent="0">
              <a:buNone/>
            </a:pPr>
            <a:r>
              <a:rPr kumimoji="1" lang="ja-JP" altLang="en-US" dirty="0" smtClean="0"/>
              <a:t>どの</a:t>
            </a:r>
            <a:r>
              <a:rPr kumimoji="1" lang="ja-JP" altLang="en-US" dirty="0"/>
              <a:t>動作</a:t>
            </a:r>
            <a:r>
              <a:rPr kumimoji="1" lang="ja-JP" altLang="en-US" dirty="0" smtClean="0"/>
              <a:t>であるかを推定する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テーマ</a:t>
            </a:r>
            <a:r>
              <a:rPr lang="ja-JP" altLang="en-US" dirty="0" smtClean="0"/>
              <a:t>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/>
              <a:t>C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動作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して」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「トイレ掃除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しておい</a:t>
            </a:r>
            <a:r>
              <a:rPr kumimoji="1" lang="ja-JP" altLang="en-US" sz="1400" dirty="0"/>
              <a:t>て</a:t>
            </a:r>
            <a:r>
              <a:rPr kumimoji="1" lang="ja-JP" altLang="en-US" sz="1400" dirty="0" smtClean="0"/>
              <a:t>」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「注文受けてきて」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　</a:t>
            </a:r>
            <a:endParaRPr kumimoji="1" lang="en-US" altLang="ja-JP" sz="1600" dirty="0" smtClean="0"/>
          </a:p>
          <a:p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けして」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「お客さん呼んでるよ」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「お客さんがお呼びです」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「気が利くロボット」を作りたい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動作</a:t>
            </a:r>
            <a:r>
              <a:rPr lang="ja-JP" altLang="en-US" dirty="0" smtClean="0"/>
              <a:t>の教示，指示を「人間にするように」行いたい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曖昧さの</a:t>
            </a:r>
            <a:r>
              <a:rPr kumimoji="1" lang="ja-JP" altLang="en-US" dirty="0" smtClean="0"/>
              <a:t>ある情報から学習，識別を行う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卒業研究：動作前後の物体位置だけから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限定的だったモデルを廃止し，より一般的な情報を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扱う方法を考察していた</a:t>
            </a:r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モデルが抽象化して制約が減った分，問題を解くのに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モデルの制約以外の方法で，解の範囲の絞り込みを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行いたい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lang="ja-JP" altLang="en-US" dirty="0"/>
              <a:t>連立方程式</a:t>
            </a:r>
            <a:r>
              <a:rPr lang="ja-JP" altLang="en-US" dirty="0" smtClean="0"/>
              <a:t>は未知数の数だけ式（教示動作）が必要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重要な未知数（特徴量）だけ残して計算すればいい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</a:t>
            </a:r>
            <a:r>
              <a:rPr lang="ja-JP" altLang="en-US" dirty="0" smtClean="0"/>
              <a:t>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「重要な特徴量」ってどのように求める？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事前知識などを用いて，特徴量に点数付け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そもそも推定時に考慮に値する物体かどうかを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「物体関係」クラスで点数付けする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点数</a:t>
            </a:r>
            <a:r>
              <a:rPr lang="ja-JP" altLang="en-US" dirty="0"/>
              <a:t>付</a:t>
            </a:r>
            <a:r>
              <a:rPr lang="ja-JP" altLang="en-US" dirty="0" smtClean="0"/>
              <a:t>けの項目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事前知識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「ペンは筆箱と近い」</a:t>
            </a:r>
            <a:r>
              <a:rPr lang="en-US" altLang="ja-JP" dirty="0" smtClean="0"/>
              <a:t>,</a:t>
            </a:r>
            <a:r>
              <a:rPr lang="ja-JP" altLang="en-US" dirty="0" smtClean="0"/>
              <a:t>「ペンは消しゴムと近い」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指示内容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「ペンを</a:t>
            </a:r>
            <a:r>
              <a:rPr lang="ja-JP" altLang="en-US" dirty="0" smtClean="0">
                <a:solidFill>
                  <a:srgbClr val="FF0000"/>
                </a:solidFill>
              </a:rPr>
              <a:t>筆箱</a:t>
            </a:r>
            <a:r>
              <a:rPr lang="ja-JP" altLang="en-US" dirty="0" smtClean="0"/>
              <a:t>にしまって」</a:t>
            </a:r>
            <a:r>
              <a:rPr lang="ja-JP" altLang="en-US" dirty="0"/>
              <a:t> </a:t>
            </a:r>
            <a:r>
              <a:rPr lang="ja-JP" altLang="en-US" dirty="0" smtClean="0"/>
              <a:t>→ 筆箱は重要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事後知識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過去</a:t>
            </a:r>
            <a:r>
              <a:rPr lang="ja-JP" altLang="en-US" dirty="0" smtClean="0"/>
              <a:t>に「ペンを引き出しにしまう」動作を学習 → 引き出しは重要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r>
              <a:rPr lang="ja-JP" altLang="en-US" dirty="0" smtClean="0"/>
              <a:t>線形</a:t>
            </a:r>
            <a:r>
              <a:rPr lang="ja-JP" altLang="en-US" dirty="0"/>
              <a:t>和</a:t>
            </a:r>
            <a:r>
              <a:rPr lang="ja-JP" altLang="en-US" dirty="0" smtClean="0"/>
              <a:t>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</a:t>
            </a:r>
            <a:r>
              <a:rPr lang="ja-JP" altLang="en-US" dirty="0" smtClean="0"/>
              <a:t>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物体情報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物体</a:t>
            </a:r>
            <a:r>
              <a:rPr kumimoji="1" lang="ja-JP" altLang="en-US" dirty="0"/>
              <a:t>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</a:t>
            </a:r>
            <a:r>
              <a:rPr kumimoji="1" lang="ja-JP" altLang="en-US" dirty="0"/>
              <a:t>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ログデータ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指示内容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 smtClean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物体名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</a:t>
            </a:r>
            <a:endParaRPr kumimoji="1" lang="en-US" altLang="ja-JP" sz="1200" dirty="0" smtClean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物体情報，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指示</a:t>
            </a:r>
            <a:r>
              <a:rPr kumimoji="1" lang="ja-JP" altLang="en-US" sz="1200" dirty="0"/>
              <a:t>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点数付けされた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物体</a:t>
            </a:r>
            <a:r>
              <a:rPr kumimoji="1" lang="ja-JP" altLang="en-US" sz="1200" dirty="0"/>
              <a:t>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物体選択，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ログ</a:t>
            </a:r>
            <a:r>
              <a:rPr kumimoji="1" lang="ja-JP" altLang="en-US" sz="1200" dirty="0"/>
              <a:t>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汎化誤差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 smtClean="0"/>
              <a:t>学習結果</a:t>
            </a:r>
            <a:endParaRPr kumimoji="1" lang="ja-JP" altLang="en-US" sz="12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物体配列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物体</a:t>
            </a:r>
            <a:r>
              <a:rPr kumimoji="1" lang="ja-JP" altLang="en-US" sz="1400" dirty="0" smtClean="0"/>
              <a:t>と特徴</a:t>
            </a:r>
            <a:r>
              <a:rPr kumimoji="1" lang="ja-JP" altLang="en-US" sz="1400" dirty="0"/>
              <a:t>量</a:t>
            </a:r>
            <a:r>
              <a:rPr kumimoji="1" lang="ja-JP" altLang="en-US" sz="1400" dirty="0" smtClean="0"/>
              <a:t>の対応</a:t>
            </a:r>
            <a:endParaRPr kumimoji="1" lang="ja-JP" altLang="en-US" sz="14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ログを再構成する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重</a:t>
            </a:r>
            <a:r>
              <a:rPr kumimoji="1" lang="ja-JP" altLang="en-US" sz="1400" dirty="0" smtClean="0"/>
              <a:t>みを</a:t>
            </a:r>
            <a:r>
              <a:rPr kumimoji="1" lang="ja-JP" altLang="en-US" sz="1400" dirty="0"/>
              <a:t>変</a:t>
            </a:r>
            <a:r>
              <a:rPr kumimoji="1" lang="ja-JP" altLang="en-US" sz="1400" dirty="0" smtClean="0"/>
              <a:t>えて推定を</a:t>
            </a:r>
            <a:r>
              <a:rPr kumimoji="1" lang="ja-JP" altLang="en-US" sz="1400" dirty="0"/>
              <a:t>繰り返</a:t>
            </a:r>
            <a:r>
              <a:rPr kumimoji="1" lang="ja-JP" altLang="en-US" sz="1400" dirty="0" smtClean="0"/>
              <a:t>す</a:t>
            </a:r>
            <a:endParaRPr kumimoji="1" lang="ja-JP" altLang="en-US" sz="14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物体名（名詞）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物体情報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（形容詞など）</a:t>
            </a:r>
            <a:endParaRPr kumimoji="1" lang="ja-JP" altLang="en-US" sz="14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物体名から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インスタンスを生成</a:t>
            </a:r>
            <a:endParaRPr kumimoji="1" lang="en-US" altLang="ja-JP" sz="1400" dirty="0" smtClean="0"/>
          </a:p>
          <a:p>
            <a:r>
              <a:rPr kumimoji="1" lang="ja-JP" altLang="en-US" sz="900" dirty="0" smtClean="0"/>
              <a:t>（ファクトリーメソッド）</a:t>
            </a:r>
            <a:endParaRPr kumimoji="1" lang="ja-JP" altLang="en-US" sz="900" dirty="0"/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事前情報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事後</a:t>
            </a:r>
            <a:r>
              <a:rPr kumimoji="1" lang="ja-JP" altLang="en-US" sz="1400" dirty="0"/>
              <a:t>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指示を解析する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各</a:t>
            </a:r>
            <a:r>
              <a:rPr kumimoji="1" lang="ja-JP" altLang="en-US" sz="1400" dirty="0"/>
              <a:t>知識</a:t>
            </a:r>
            <a:r>
              <a:rPr kumimoji="1" lang="ja-JP" altLang="en-US" sz="1400" dirty="0" smtClean="0"/>
              <a:t>で物体に点数付けする</a:t>
            </a:r>
            <a:endParaRPr kumimoji="1" lang="ja-JP" altLang="en-US" sz="1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学習行列 </a:t>
            </a:r>
            <a:r>
              <a:rPr kumimoji="1" lang="en-US" altLang="ja-JP" sz="1400" dirty="0" smtClean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連立</a:t>
            </a:r>
            <a:r>
              <a:rPr kumimoji="1" lang="ja-JP" altLang="en-US" sz="1400" dirty="0"/>
              <a:t>方程式</a:t>
            </a:r>
            <a:r>
              <a:rPr kumimoji="1" lang="ja-JP" altLang="en-US" sz="1400" dirty="0" smtClean="0"/>
              <a:t>と平均を用いて</a:t>
            </a:r>
            <a:endParaRPr kumimoji="1" lang="en-US" altLang="ja-JP" sz="1400" dirty="0" smtClean="0"/>
          </a:p>
          <a:p>
            <a:r>
              <a:rPr kumimoji="1" lang="ja-JP" altLang="en-US" sz="1400" dirty="0"/>
              <a:t>データ</a:t>
            </a:r>
            <a:r>
              <a:rPr kumimoji="1" lang="ja-JP" altLang="en-US" sz="1400" dirty="0" smtClean="0"/>
              <a:t>から </a:t>
            </a:r>
            <a:r>
              <a:rPr kumimoji="1" lang="en-US" altLang="ja-JP" sz="1400" dirty="0" smtClean="0"/>
              <a:t>X </a:t>
            </a:r>
            <a:r>
              <a:rPr kumimoji="1" lang="ja-JP" altLang="en-US" sz="1400" dirty="0" smtClean="0"/>
              <a:t>を求める</a:t>
            </a:r>
            <a:endParaRPr kumimoji="1" lang="ja-JP" altLang="en-US" sz="1400" dirty="0"/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今まで作ってきた部分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これから作る部分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「特徴量が多すぎるとうまくいかない」場合に対処する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↓</a:t>
            </a:r>
            <a:endParaRPr lang="en-US" altLang="ja-JP" dirty="0"/>
          </a:p>
          <a:p>
            <a:r>
              <a:rPr kumimoji="1" lang="ja-JP" altLang="en-US" dirty="0" smtClean="0"/>
              <a:t>そんな状況は起こり得る？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「特徴量」とは「物体の座標や状態」</a:t>
            </a:r>
            <a:endParaRPr lang="en-US" altLang="ja-JP" dirty="0" smtClean="0"/>
          </a:p>
          <a:p>
            <a:pPr lvl="2"/>
            <a:r>
              <a:rPr lang="ja-JP" altLang="en-US" dirty="0"/>
              <a:t>ペンや</a:t>
            </a:r>
            <a:r>
              <a:rPr lang="ja-JP" altLang="en-US" dirty="0" smtClean="0"/>
              <a:t>筆箱は「ペンや筆箱」と特定できている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各物体の座標や角度などの状態は特定できている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/>
              <a:t>前提条件</a:t>
            </a:r>
            <a:r>
              <a:rPr lang="ja-JP" altLang="en-US" dirty="0" smtClean="0"/>
              <a:t>が厳しすぎるのでは？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少量なら連立方程式はほとんど時間を要さない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特徴量選択なんて</a:t>
            </a:r>
            <a:r>
              <a:rPr lang="ja-JP" altLang="en-US" dirty="0"/>
              <a:t>面倒くさいことしなくて</a:t>
            </a:r>
            <a:r>
              <a:rPr lang="ja-JP" altLang="en-US" dirty="0" smtClean="0"/>
              <a:t>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 smtClean="0"/>
              <a:t>処理速度の向上という目標なら，記号的な工夫よりも</a:t>
            </a:r>
            <a:endParaRPr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認識精度を上げる方がはるかに効率的に思える</a:t>
            </a:r>
            <a:endParaRPr lang="en-US" altLang="ja-JP" dirty="0" smtClean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テーマとしての問題点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「気が利くロボット」の最終目標とは？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簡単な教示で動作を学習してくれる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kumimoji="1" lang="ja-JP" altLang="en-US" dirty="0" smtClean="0"/>
              <a:t>「指示文を入力すると動作を返すメソッド」を学習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テーマの問題点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「コップをテーブルに置いて」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r>
              <a:rPr lang="en-US" altLang="ja-JP" dirty="0" smtClean="0"/>
              <a:t>B</a:t>
            </a:r>
            <a:r>
              <a:rPr lang="ja-JP" altLang="en-US" dirty="0" smtClean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「あのお客さんの注文を受けてきて」</a:t>
            </a: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D</a:t>
            </a:r>
            <a:r>
              <a:rPr lang="ja-JP" altLang="en-US" dirty="0" smtClean="0"/>
              <a:t>「グラスを机に運んどいて」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「トイレ掃除して」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は　文の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 smtClean="0"/>
              <a:t>から　動作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を連想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は　未学習動作なので　新たに学習</a:t>
            </a:r>
            <a:endParaRPr kumimoji="1" lang="en-US" altLang="ja-JP" dirty="0" smtClean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は　文は大きく異なるが　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を連想すべき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↓</a:t>
            </a:r>
            <a:endParaRPr kumimoji="1" lang="en-US" altLang="ja-JP" dirty="0"/>
          </a:p>
          <a:p>
            <a:r>
              <a:rPr lang="ja-JP" altLang="en-US" dirty="0" smtClean="0"/>
              <a:t>指示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を教示されたとき，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「あ，なんだ</a:t>
            </a:r>
            <a:r>
              <a:rPr lang="ja-JP" altLang="en-US" dirty="0"/>
              <a:t>　</a:t>
            </a:r>
            <a:r>
              <a:rPr lang="ja-JP" altLang="en-US" dirty="0" smtClean="0"/>
              <a:t>動作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の事</a:t>
            </a:r>
            <a:r>
              <a:rPr lang="ja-JP" altLang="en-US" dirty="0" err="1" smtClean="0"/>
              <a:t>じゃん</a:t>
            </a:r>
            <a:r>
              <a:rPr lang="ja-JP" altLang="en-US" dirty="0" smtClean="0"/>
              <a:t>」と気づく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 smtClean="0"/>
          </a:p>
          <a:p>
            <a:r>
              <a:rPr kumimoji="1" lang="ja-JP" altLang="en-US" dirty="0" smtClean="0"/>
              <a:t>指示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「お客さんがお呼びです」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→指示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　に類似　→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</a:t>
            </a:r>
            <a:r>
              <a:rPr kumimoji="1" lang="en-US" altLang="ja-JP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を連想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 smtClean="0"/>
              <a:t>」 と 「動作のクラスタリング」</a:t>
            </a:r>
            <a:endParaRPr kumimoji="1" lang="en-US" altLang="ja-JP" dirty="0" smtClean="0"/>
          </a:p>
          <a:p>
            <a:r>
              <a:rPr lang="ja-JP" altLang="en-US" dirty="0"/>
              <a:t>二つのドメイン間の連想</a:t>
            </a:r>
            <a:r>
              <a:rPr lang="ja-JP" altLang="en-US" dirty="0" smtClean="0"/>
              <a:t>関係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指示文と動作の連想記憶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言語処理がメインになる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言語処理に関する勉強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TF-IDF</a:t>
            </a:r>
          </a:p>
          <a:p>
            <a:pPr lvl="2"/>
            <a:r>
              <a:rPr lang="en-US" altLang="ja-JP" dirty="0" smtClean="0"/>
              <a:t>Word2vec</a:t>
            </a:r>
          </a:p>
          <a:p>
            <a:pPr lvl="2"/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 smtClean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 smtClean="0"/>
              <a:t>ノン</a:t>
            </a:r>
            <a:r>
              <a:rPr kumimoji="1" lang="ja-JP" altLang="en-US" dirty="0" smtClean="0"/>
              <a:t>パラベイズ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X-means</a:t>
            </a:r>
          </a:p>
          <a:p>
            <a:pPr lvl="2"/>
            <a:r>
              <a:rPr kumimoji="1" lang="en-US" altLang="ja-JP" dirty="0" smtClean="0"/>
              <a:t>SOINN-AM</a:t>
            </a:r>
          </a:p>
          <a:p>
            <a:pPr lvl="1"/>
            <a:r>
              <a:rPr kumimoji="1" lang="en-US" altLang="ja-JP" dirty="0" smtClean="0"/>
              <a:t>Python </a:t>
            </a:r>
            <a:r>
              <a:rPr lang="ja-JP" altLang="en-US" dirty="0" smtClean="0"/>
              <a:t>の勉強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Python </a:t>
            </a:r>
            <a:r>
              <a:rPr lang="ja-JP" altLang="en-US" dirty="0" smtClean="0"/>
              <a:t>輪読会を主催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の準備完了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連想記憶なしで </a:t>
            </a:r>
            <a:r>
              <a:rPr kumimoji="1" lang="en-US" altLang="ja-JP" dirty="0" smtClean="0"/>
              <a:t>word2vec </a:t>
            </a:r>
            <a:r>
              <a:rPr kumimoji="1" lang="ja-JP" altLang="en-US" dirty="0" smtClean="0"/>
              <a:t>のみで実験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データセットの作成，収集</a:t>
            </a:r>
            <a:endParaRPr kumimoji="1" lang="en-US" altLang="ja-JP" dirty="0" smtClean="0"/>
          </a:p>
          <a:p>
            <a:r>
              <a:rPr kumimoji="1" lang="ja-JP" altLang="en-US" dirty="0" smtClean="0"/>
              <a:t>連想クラスタリング手法の考察，サーベイ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ここまで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近況報告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テーマに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動作の模倣学習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「何を」模倣するのか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卒業</a:t>
            </a:r>
            <a:r>
              <a:rPr kumimoji="1" lang="ja-JP" altLang="en-US" dirty="0" smtClean="0"/>
              <a:t>研究　：　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目標位置はどこか</a:t>
            </a:r>
            <a:endParaRPr kumimoji="1" lang="en-US" altLang="ja-JP" dirty="0" smtClean="0"/>
          </a:p>
          <a:p>
            <a:pPr marL="630936" lvl="2" indent="0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今後</a:t>
            </a:r>
            <a:r>
              <a:rPr lang="ja-JP" altLang="en-US" dirty="0"/>
              <a:t>　</a:t>
            </a:r>
            <a:r>
              <a:rPr lang="ja-JP" altLang="en-US" dirty="0" smtClean="0"/>
              <a:t>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動作軌道も含めて学習</a:t>
            </a:r>
            <a:endParaRPr lang="en-US" altLang="ja-JP" dirty="0" smtClean="0"/>
          </a:p>
          <a:p>
            <a:pPr marL="630936" lvl="2" indent="0">
              <a:buNone/>
            </a:pP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時系列連続データ　→　記号列（出力素）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</a:t>
            </a:r>
            <a:r>
              <a:rPr lang="ja-JP" altLang="en-US" dirty="0" smtClean="0"/>
              <a:t>の教師なし形態素解析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意味を持つ（動作の）単語単位を取得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有意な</a:t>
            </a:r>
            <a:r>
              <a:rPr lang="ja-JP" altLang="en-US" dirty="0" smtClean="0"/>
              <a:t>動作の抽出に貢献できるかも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キネクトでデータを取得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骨格データを取得，座標変換など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物体位置</a:t>
            </a:r>
            <a:r>
              <a:rPr kumimoji="1" lang="ja-JP" altLang="en-US" dirty="0" smtClean="0"/>
              <a:t>の取得を実装中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無限状態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の理解，実装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HMM</a:t>
            </a:r>
            <a:r>
              <a:rPr lang="ja-JP" altLang="en-US" dirty="0" smtClean="0"/>
              <a:t>の実装，試験中　→　</a:t>
            </a:r>
            <a:r>
              <a:rPr kumimoji="1" lang="ja-JP" altLang="en-US" dirty="0" smtClean="0"/>
              <a:t>無限</a:t>
            </a:r>
            <a:r>
              <a:rPr kumimoji="1" lang="ja-JP" altLang="en-US" dirty="0"/>
              <a:t>状態へ</a:t>
            </a:r>
            <a:r>
              <a:rPr kumimoji="1" lang="ja-JP" altLang="en-US" dirty="0" smtClean="0"/>
              <a:t>拡張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2757</Words>
  <Application>Microsoft Office PowerPoint</Application>
  <PresentationFormat>画面に合わせる (4:3)</PresentationFormat>
  <Paragraphs>827</Paragraphs>
  <Slides>107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107</vt:i4>
      </vt:variant>
    </vt:vector>
  </HeadingPairs>
  <TitlesOfParts>
    <vt:vector size="114" baseType="lpstr"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2016-11-01T06:01:51Z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