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7"/>
  </p:notesMasterIdLst>
  <p:sldIdLst>
    <p:sldId id="256" r:id="rId3"/>
    <p:sldId id="258" r:id="rId4"/>
    <p:sldId id="259" r:id="rId5"/>
    <p:sldId id="260" r:id="rId6"/>
    <p:sldId id="262" r:id="rId7"/>
    <p:sldId id="261" r:id="rId8"/>
    <p:sldId id="263" r:id="rId9"/>
    <p:sldId id="264" r:id="rId10"/>
    <p:sldId id="281" r:id="rId11"/>
    <p:sldId id="265" r:id="rId12"/>
    <p:sldId id="267" r:id="rId13"/>
    <p:sldId id="279" r:id="rId14"/>
    <p:sldId id="268" r:id="rId15"/>
    <p:sldId id="270" r:id="rId16"/>
    <p:sldId id="266" r:id="rId17"/>
    <p:sldId id="273" r:id="rId18"/>
    <p:sldId id="274" r:id="rId19"/>
    <p:sldId id="275" r:id="rId20"/>
    <p:sldId id="276" r:id="rId21"/>
    <p:sldId id="277" r:id="rId22"/>
    <p:sldId id="282" r:id="rId23"/>
    <p:sldId id="272" r:id="rId24"/>
    <p:sldId id="27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84" autoAdjust="0"/>
  </p:normalViewPr>
  <p:slideViewPr>
    <p:cSldViewPr>
      <p:cViewPr varScale="1">
        <p:scale>
          <a:sx n="115" d="100"/>
          <a:sy n="115" d="100"/>
        </p:scale>
        <p:origin x="1242" y="108"/>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2017/1/11</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ja-JP" altLang="en-US" dirty="0" smtClean="0"/>
              <a:t>スティッキー階層ディリクレ過程隠れマルコフモデルを用いた動作情報の符号化と模倣学習への応用というタイトルで </a:t>
            </a:r>
            <a:r>
              <a:rPr kumimoji="1" lang="en-US" altLang="ja-JP" dirty="0" smtClean="0"/>
              <a:t>M1 </a:t>
            </a:r>
            <a:r>
              <a:rPr kumimoji="1" lang="ja-JP" altLang="en-US" dirty="0" smtClean="0"/>
              <a:t>の菰田が発表いたします．</a:t>
            </a:r>
            <a:endParaRPr kumimoji="1" lang="ja-JP" dirty="0"/>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10</a:t>
            </a:fld>
            <a:endParaRPr kumimoji="1" lang="ja-JP" altLang="en-US"/>
          </a:p>
        </p:txBody>
      </p:sp>
    </p:spTree>
    <p:extLst>
      <p:ext uri="{BB962C8B-B14F-4D97-AF65-F5344CB8AC3E}">
        <p14:creationId xmlns:p14="http://schemas.microsoft.com/office/powerpoint/2010/main" val="231628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11</a:t>
            </a:fld>
            <a:endParaRPr kumimoji="1" lang="ja-JP" altLang="en-US"/>
          </a:p>
        </p:txBody>
      </p:sp>
    </p:spTree>
    <p:extLst>
      <p:ext uri="{BB962C8B-B14F-4D97-AF65-F5344CB8AC3E}">
        <p14:creationId xmlns:p14="http://schemas.microsoft.com/office/powerpoint/2010/main" val="1743496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12</a:t>
            </a:fld>
            <a:endParaRPr kumimoji="1" lang="ja-JP" altLang="en-US"/>
          </a:p>
        </p:txBody>
      </p:sp>
    </p:spTree>
    <p:extLst>
      <p:ext uri="{BB962C8B-B14F-4D97-AF65-F5344CB8AC3E}">
        <p14:creationId xmlns:p14="http://schemas.microsoft.com/office/powerpoint/2010/main" val="325852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13</a:t>
            </a:fld>
            <a:endParaRPr kumimoji="1" lang="ja-JP" altLang="en-US"/>
          </a:p>
        </p:txBody>
      </p:sp>
    </p:spTree>
    <p:extLst>
      <p:ext uri="{BB962C8B-B14F-4D97-AF65-F5344CB8AC3E}">
        <p14:creationId xmlns:p14="http://schemas.microsoft.com/office/powerpoint/2010/main" val="215542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14</a:t>
            </a:fld>
            <a:endParaRPr kumimoji="1" lang="ja-JP" altLang="en-US"/>
          </a:p>
        </p:txBody>
      </p:sp>
    </p:spTree>
    <p:extLst>
      <p:ext uri="{BB962C8B-B14F-4D97-AF65-F5344CB8AC3E}">
        <p14:creationId xmlns:p14="http://schemas.microsoft.com/office/powerpoint/2010/main" val="293500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15</a:t>
            </a:fld>
            <a:endParaRPr kumimoji="1" lang="ja-JP" altLang="en-US"/>
          </a:p>
        </p:txBody>
      </p:sp>
    </p:spTree>
    <p:extLst>
      <p:ext uri="{BB962C8B-B14F-4D97-AF65-F5344CB8AC3E}">
        <p14:creationId xmlns:p14="http://schemas.microsoft.com/office/powerpoint/2010/main" val="377458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16</a:t>
            </a:fld>
            <a:endParaRPr kumimoji="1" lang="ja-JP" altLang="en-US"/>
          </a:p>
        </p:txBody>
      </p:sp>
    </p:spTree>
    <p:extLst>
      <p:ext uri="{BB962C8B-B14F-4D97-AF65-F5344CB8AC3E}">
        <p14:creationId xmlns:p14="http://schemas.microsoft.com/office/powerpoint/2010/main" val="327942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17</a:t>
            </a:fld>
            <a:endParaRPr kumimoji="1" lang="ja-JP" altLang="en-US"/>
          </a:p>
        </p:txBody>
      </p:sp>
    </p:spTree>
    <p:extLst>
      <p:ext uri="{BB962C8B-B14F-4D97-AF65-F5344CB8AC3E}">
        <p14:creationId xmlns:p14="http://schemas.microsoft.com/office/powerpoint/2010/main" val="9762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18</a:t>
            </a:fld>
            <a:endParaRPr kumimoji="1" lang="ja-JP" altLang="en-US"/>
          </a:p>
        </p:txBody>
      </p:sp>
    </p:spTree>
    <p:extLst>
      <p:ext uri="{BB962C8B-B14F-4D97-AF65-F5344CB8AC3E}">
        <p14:creationId xmlns:p14="http://schemas.microsoft.com/office/powerpoint/2010/main" val="24452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19</a:t>
            </a:fld>
            <a:endParaRPr kumimoji="1" lang="ja-JP" altLang="en-US"/>
          </a:p>
        </p:txBody>
      </p:sp>
    </p:spTree>
    <p:extLst>
      <p:ext uri="{BB962C8B-B14F-4D97-AF65-F5344CB8AC3E}">
        <p14:creationId xmlns:p14="http://schemas.microsoft.com/office/powerpoint/2010/main" val="3955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近年のロボット技術の進展から，人間の生活環境で活動する汎用ロボットの実現が期待されています</a:t>
            </a:r>
            <a:r>
              <a:rPr lang="en-US" altLang="ja-JP" dirty="0" smtClean="0"/>
              <a:t>.</a:t>
            </a:r>
          </a:p>
          <a:p>
            <a:endParaRPr kumimoji="1" lang="en-US" altLang="ja-JP" dirty="0"/>
          </a:p>
          <a:p>
            <a:r>
              <a:rPr lang="ja-JP" altLang="en-US" dirty="0" smtClean="0"/>
              <a:t>汎用ロボットが持つべき能力として，人の動作を見ただけで意図するところを把握し，模倣する能力が考えられます．</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88393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20</a:t>
            </a:fld>
            <a:endParaRPr kumimoji="1" lang="ja-JP" altLang="en-US"/>
          </a:p>
        </p:txBody>
      </p:sp>
    </p:spTree>
    <p:extLst>
      <p:ext uri="{BB962C8B-B14F-4D97-AF65-F5344CB8AC3E}">
        <p14:creationId xmlns:p14="http://schemas.microsoft.com/office/powerpoint/2010/main" val="269457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21</a:t>
            </a:fld>
            <a:endParaRPr kumimoji="1" lang="ja-JP" altLang="en-US"/>
          </a:p>
        </p:txBody>
      </p:sp>
    </p:spTree>
    <p:extLst>
      <p:ext uri="{BB962C8B-B14F-4D97-AF65-F5344CB8AC3E}">
        <p14:creationId xmlns:p14="http://schemas.microsoft.com/office/powerpoint/2010/main" val="2674217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22</a:t>
            </a:fld>
            <a:endParaRPr kumimoji="1" lang="ja-JP" altLang="en-US"/>
          </a:p>
        </p:txBody>
      </p:sp>
    </p:spTree>
    <p:extLst>
      <p:ext uri="{BB962C8B-B14F-4D97-AF65-F5344CB8AC3E}">
        <p14:creationId xmlns:p14="http://schemas.microsoft.com/office/powerpoint/2010/main" val="207575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23</a:t>
            </a:fld>
            <a:endParaRPr kumimoji="1" lang="ja-JP" altLang="en-US"/>
          </a:p>
        </p:txBody>
      </p:sp>
    </p:spTree>
    <p:extLst>
      <p:ext uri="{BB962C8B-B14F-4D97-AF65-F5344CB8AC3E}">
        <p14:creationId xmlns:p14="http://schemas.microsoft.com/office/powerpoint/2010/main" val="200352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卒業</a:t>
            </a:r>
            <a:r>
              <a:rPr lang="ja-JP" altLang="en-US" dirty="0"/>
              <a:t>研究</a:t>
            </a:r>
            <a:r>
              <a:rPr lang="ja-JP" altLang="en-US" dirty="0" smtClean="0"/>
              <a:t>では，物体を移動させる動作から，その動作による移動物体の目標位置を周りの環境から推定する手法についてあつかいました．</a:t>
            </a:r>
            <a:endParaRPr lang="en-US" altLang="ja-JP" dirty="0" smtClean="0"/>
          </a:p>
          <a:p>
            <a:endParaRPr kumimoji="1" lang="en-US" altLang="ja-JP" dirty="0"/>
          </a:p>
          <a:p>
            <a:r>
              <a:rPr lang="ja-JP" altLang="en-US" dirty="0" smtClean="0"/>
              <a:t>例えば～</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107855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問題</a:t>
            </a:r>
            <a:r>
              <a:rPr lang="ja-JP" altLang="en-US" dirty="0" smtClean="0"/>
              <a:t>を</a:t>
            </a:r>
            <a:r>
              <a:rPr lang="ja-JP" altLang="en-US" dirty="0"/>
              <a:t>解決</a:t>
            </a:r>
            <a:r>
              <a:rPr lang="ja-JP" altLang="en-US" dirty="0" smtClean="0"/>
              <a:t>するために～</a:t>
            </a:r>
            <a:endParaRPr lang="en-US" altLang="ja-JP" dirty="0" smtClean="0"/>
          </a:p>
          <a:p>
            <a:endParaRPr kumimoji="1" lang="en-US" altLang="ja-JP" dirty="0"/>
          </a:p>
          <a:p>
            <a:r>
              <a:rPr lang="ja-JP" altLang="en-US" dirty="0" smtClean="0"/>
              <a:t>卒業研究では～ガウス～</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4</a:t>
            </a:fld>
            <a:endParaRPr kumimoji="1" lang="ja-JP" altLang="en-US"/>
          </a:p>
        </p:txBody>
      </p:sp>
    </p:spTree>
    <p:extLst>
      <p:ext uri="{BB962C8B-B14F-4D97-AF65-F5344CB8AC3E}">
        <p14:creationId xmlns:p14="http://schemas.microsoft.com/office/powerpoint/2010/main" val="2121697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5</a:t>
            </a:fld>
            <a:endParaRPr kumimoji="1" lang="ja-JP" altLang="en-US"/>
          </a:p>
        </p:txBody>
      </p:sp>
    </p:spTree>
    <p:extLst>
      <p:ext uri="{BB962C8B-B14F-4D97-AF65-F5344CB8AC3E}">
        <p14:creationId xmlns:p14="http://schemas.microsoft.com/office/powerpoint/2010/main" val="325549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卒業研究の課題として，動作を最初と最後の環境の変化と仮定している点が挙げられます．</a:t>
            </a:r>
            <a:endParaRPr kumimoji="1" lang="en-US" altLang="ja-JP" dirty="0" smtClean="0"/>
          </a:p>
          <a:p>
            <a:r>
              <a:rPr kumimoji="1" lang="ja-JP" altLang="en-US" dirty="0" smtClean="0"/>
              <a:t>実際の多様な動作を学習するには，これでは十分ではないと考えられます．</a:t>
            </a:r>
            <a:endParaRPr kumimoji="1" lang="en-US" altLang="ja-JP" dirty="0" smtClean="0"/>
          </a:p>
          <a:p>
            <a:r>
              <a:rPr lang="ja-JP" altLang="en-US" dirty="0" smtClean="0"/>
              <a:t>例えば～</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88591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これを解決するためには，教示動作の中から重要な「途中状態」を抽出し，これを用いて状態変化のシーケンスとして動作を学習する方法が考えられます．</a:t>
            </a:r>
            <a:endParaRPr kumimoji="1" lang="en-US" altLang="ja-JP" dirty="0" smtClean="0"/>
          </a:p>
          <a:p>
            <a:endParaRPr lang="en-US" altLang="ja-JP" dirty="0"/>
          </a:p>
          <a:p>
            <a:r>
              <a:rPr kumimoji="1" lang="ja-JP" altLang="en-US" dirty="0" smtClean="0"/>
              <a:t>しかし，そのためには～</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88298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経由</a:t>
            </a:r>
            <a:r>
              <a:rPr lang="ja-JP" altLang="en-US" dirty="0" smtClean="0"/>
              <a:t>するべき重要な途中状態とは動作の意味的な境界であると考えられるため，途中状態を抽出するために動作情報を符号化してプリミティブ列に変換することが有効であると考えられます．</a:t>
            </a:r>
            <a:endParaRPr lang="en-US" altLang="ja-JP" dirty="0" smtClean="0"/>
          </a:p>
          <a:p>
            <a:endParaRPr kumimoji="1" lang="en-US" altLang="ja-JP" dirty="0"/>
          </a:p>
          <a:p>
            <a:r>
              <a:rPr lang="ja-JP" altLang="en-US" dirty="0" smtClean="0"/>
              <a:t>連続的な動作を符号化する手法として，隠れマルコフモデルが存在しますが，隠れマルコフモデルを動作情報の符号化に適用する場合，いくつか困難があります．</a:t>
            </a:r>
            <a:endParaRPr lang="en-US" altLang="ja-JP" dirty="0" smtClean="0"/>
          </a:p>
          <a:p>
            <a:endParaRPr kumimoji="1"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328977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9</a:t>
            </a:fld>
            <a:endParaRPr kumimoji="1" lang="ja-JP" altLang="en-US"/>
          </a:p>
        </p:txBody>
      </p:sp>
    </p:spTree>
    <p:extLst>
      <p:ext uri="{BB962C8B-B14F-4D97-AF65-F5344CB8AC3E}">
        <p14:creationId xmlns:p14="http://schemas.microsoft.com/office/powerpoint/2010/main" val="2393149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3F3E5699-9859-4C4F-803B-003363EE19A9}" type="datetime2">
              <a:rPr lang="ja-JP" altLang="en-US" smtClean="0"/>
              <a:t>2017年1月11日(水)</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latinLnBrk="0">
              <a:defRPr kumimoji="1" lang="ja-JP">
                <a:solidFill>
                  <a:srgbClr val="FFFFFF"/>
                </a:solidFill>
              </a:defRPr>
            </a:lvl1pPr>
            <a:extLst/>
          </a:lstStyle>
          <a:p>
            <a:fld id="{45292C34-3E5E-4BA5-AF54-F1601B144FB0}" type="slidenum">
              <a:rPr/>
              <a:pPr/>
              <a:t>‹#›</a:t>
            </a:fld>
            <a:endParaRPr kumimoji="1" lang="ja-JP">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F519B4BB-12FF-4F6D-8335-9E038728215F}" type="datetime2">
              <a:rPr lang="ja-JP" altLang="en-US" smtClean="0"/>
              <a:t>2017年1月11日(水)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F97B6024-7D26-401C-8716-7AFB5B25E502}" type="datetime2">
              <a:rPr lang="ja-JP" altLang="en-US" smtClean="0"/>
              <a:t>2017年1月11日(水)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824" y="1196752"/>
            <a:ext cx="8854208" cy="521055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ja-JP" dirty="0"/>
          </a:p>
        </p:txBody>
      </p:sp>
      <p:sp>
        <p:nvSpPr>
          <p:cNvPr id="4" name="Date Placeholder 3"/>
          <p:cNvSpPr>
            <a:spLocks noGrp="1"/>
          </p:cNvSpPr>
          <p:nvPr>
            <p:ph type="dt" sz="half" idx="10"/>
          </p:nvPr>
        </p:nvSpPr>
        <p:spPr/>
        <p:txBody>
          <a:bodyPr/>
          <a:lstStyle/>
          <a:p>
            <a:fld id="{1B7F3CC2-AF05-4C21-9B69-4594DDC89621}" type="datetime2">
              <a:rPr lang="ja-JP" altLang="en-US" smtClean="0"/>
              <a:t>2017年1月11日(水)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172400" y="6407312"/>
            <a:ext cx="840632" cy="365760"/>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44624"/>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881127DD-7715-4C8B-8EAB-B838DCC6F5B1}" type="datetime2">
              <a:rPr lang="ja-JP" altLang="en-US" smtClean="0"/>
              <a:t>2017年1月11日(水)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B4086E4F-B866-4DD2-BE6C-CD2596F9F07D}" type="datetime2">
              <a:rPr lang="ja-JP" altLang="en-US" smtClean="0"/>
              <a:t>2017年1月11日(水)</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F1CBB45F-F92C-4B19-88CE-FAE95638D3DA}" type="datetime2">
              <a:rPr lang="ja-JP" altLang="en-US" smtClean="0"/>
              <a:t>2017年1月11日(水)</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C3BEF3F-6060-4D5F-BD07-8DCD52769B53}" type="datetime2">
              <a:rPr lang="ja-JP" altLang="en-US" smtClean="0"/>
              <a:t>2017年1月11日(水)</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A3A87-A860-4529-9C5F-AD2A11F55D8E}" type="datetime2">
              <a:rPr lang="ja-JP" altLang="en-US" smtClean="0"/>
              <a:t>2017年1月11日(水)</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63ED7C5A-500B-420B-A797-CAA96632EBF6}" type="datetime2">
              <a:rPr lang="ja-JP" altLang="en-US" smtClean="0"/>
              <a:t>2017年1月11日(水)</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8A367512-A212-4F81-BEFF-6FFB1854B911}" type="datetime2">
              <a:rPr lang="ja-JP" altLang="en-US" smtClean="0"/>
              <a:t>2017年1月11日(水)</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7F632726-B4C3-4149-AAC7-14FFCF642318}" type="datetime2">
              <a:rPr lang="ja-JP" altLang="en-US" smtClean="0"/>
              <a:t>2017年1月11日(水)</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6.jpeg"/><Relationship Id="rId4" Type="http://schemas.openxmlformats.org/officeDocument/2006/relationships/image" Target="../media/image8.jpeg"/><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normAutofit fontScale="90000"/>
          </a:bodyPr>
          <a:lstStyle/>
          <a:p>
            <a:r>
              <a:rPr lang="en-US" altLang="ja-JP" dirty="0"/>
              <a:t>Encoding for human motions by sticky-Hierarchical </a:t>
            </a:r>
            <a:r>
              <a:rPr lang="en-US" altLang="ja-JP" dirty="0" err="1"/>
              <a:t>Dirichlet</a:t>
            </a:r>
            <a:r>
              <a:rPr lang="en-US" altLang="ja-JP" dirty="0"/>
              <a:t> Process Hidden Markov Model</a:t>
            </a:r>
            <a:endParaRPr kumimoji="1" lang="ja-JP" dirty="0"/>
          </a:p>
        </p:txBody>
      </p:sp>
      <p:sp>
        <p:nvSpPr>
          <p:cNvPr id="3" name="Rectangle 2"/>
          <p:cNvSpPr>
            <a:spLocks noGrp="1"/>
          </p:cNvSpPr>
          <p:nvPr>
            <p:ph type="subTitle" idx="1"/>
          </p:nvPr>
        </p:nvSpPr>
        <p:spPr/>
        <p:txBody>
          <a:bodyPr/>
          <a:lstStyle/>
          <a:p>
            <a:r>
              <a:rPr kumimoji="1" lang="en-US" altLang="ja-JP" dirty="0"/>
              <a:t>M1 </a:t>
            </a:r>
            <a:r>
              <a:rPr lang="en-US" altLang="ja-JP" dirty="0"/>
              <a:t>komota</a:t>
            </a:r>
            <a:r>
              <a:rPr lang="ja-JP" altLang="en-US" dirty="0"/>
              <a:t> </a:t>
            </a:r>
            <a:r>
              <a:rPr lang="en-US" altLang="ja-JP" dirty="0" err="1"/>
              <a:t>tetsuya</a:t>
            </a:r>
            <a:endParaRPr kumimoji="1" lang="ja-JP" dirty="0"/>
          </a:p>
        </p:txBody>
      </p:sp>
      <p:sp>
        <p:nvSpPr>
          <p:cNvPr id="4" name="スライド番号プレースホルダー 3"/>
          <p:cNvSpPr>
            <a:spLocks noGrp="1"/>
          </p:cNvSpPr>
          <p:nvPr>
            <p:ph type="sldNum" sz="quarter" idx="12"/>
          </p:nvPr>
        </p:nvSpPr>
        <p:spPr/>
        <p:txBody>
          <a:bodyPr/>
          <a:lstStyle/>
          <a:p>
            <a:fld id="{45292C34-3E5E-4BA5-AF54-F1601B144FB0}" type="slidenum">
              <a:rPr lang="en-US" altLang="ja-JP" smtClean="0"/>
              <a:pPr/>
              <a:t>1</a:t>
            </a:fld>
            <a:endParaRPr kumimoji="1" lang="ja-JP"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120032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Making GUI to collect human motions with </a:t>
            </a:r>
            <a:r>
              <a:rPr lang="en-US" altLang="ja-JP" dirty="0" err="1"/>
              <a:t>kinect</a:t>
            </a:r>
            <a:endParaRPr lang="en-US" altLang="ja-JP" dirty="0"/>
          </a:p>
          <a:p>
            <a:r>
              <a:rPr lang="en-US" altLang="ja-JP" dirty="0"/>
              <a:t>Smoothing the motion data by TMA</a:t>
            </a:r>
          </a:p>
          <a:p>
            <a:r>
              <a:rPr lang="en-US" altLang="ja-JP" dirty="0"/>
              <a:t>Survey for understanding and coding </a:t>
            </a:r>
            <a:r>
              <a:rPr lang="en-US" altLang="ja-JP" dirty="0" err="1"/>
              <a:t>sHDP</a:t>
            </a:r>
            <a:r>
              <a:rPr lang="en-US" altLang="ja-JP" dirty="0"/>
              <a:t>-HMM</a:t>
            </a:r>
          </a:p>
          <a:p>
            <a:pPr lvl="1"/>
            <a:r>
              <a:rPr lang="en-US" altLang="ja-JP" dirty="0"/>
              <a:t>Chinese Restaurant Process (CRP [4])</a:t>
            </a:r>
          </a:p>
          <a:p>
            <a:pPr lvl="2"/>
            <a:r>
              <a:rPr lang="en-US" altLang="ja-JP" dirty="0"/>
              <a:t>Example of execution of sampling based on </a:t>
            </a:r>
            <a:r>
              <a:rPr lang="en-US" altLang="ja-JP" dirty="0" err="1"/>
              <a:t>Dirichlet</a:t>
            </a:r>
            <a:r>
              <a:rPr lang="en-US" altLang="ja-JP" dirty="0"/>
              <a:t> process</a:t>
            </a:r>
            <a:endParaRPr kumimoji="1" lang="en-US" altLang="ja-JP" dirty="0"/>
          </a:p>
          <a:p>
            <a:pPr lvl="1"/>
            <a:r>
              <a:rPr kumimoji="1" lang="en-US" altLang="ja-JP" dirty="0" err="1"/>
              <a:t>Dirichlet</a:t>
            </a:r>
            <a:r>
              <a:rPr kumimoji="1" lang="en-US" altLang="ja-JP" dirty="0"/>
              <a:t> Process Mixture model (DPM [4])</a:t>
            </a:r>
          </a:p>
          <a:p>
            <a:pPr lvl="2"/>
            <a:r>
              <a:rPr lang="en-US" altLang="ja-JP" dirty="0"/>
              <a:t>Generation</a:t>
            </a:r>
            <a:r>
              <a:rPr lang="ja-JP" altLang="en-US" dirty="0"/>
              <a:t> </a:t>
            </a:r>
            <a:r>
              <a:rPr lang="en-US" altLang="ja-JP" dirty="0"/>
              <a:t>model</a:t>
            </a:r>
            <a:r>
              <a:rPr lang="ja-JP" altLang="en-US" dirty="0"/>
              <a:t> </a:t>
            </a:r>
            <a:r>
              <a:rPr lang="en-US" altLang="ja-JP" dirty="0"/>
              <a:t>based</a:t>
            </a:r>
            <a:r>
              <a:rPr lang="ja-JP" altLang="en-US" dirty="0"/>
              <a:t> </a:t>
            </a:r>
            <a:r>
              <a:rPr lang="en-US" altLang="ja-JP" dirty="0"/>
              <a:t>on</a:t>
            </a:r>
            <a:r>
              <a:rPr lang="ja-JP" altLang="en-US" dirty="0"/>
              <a:t> </a:t>
            </a:r>
            <a:r>
              <a:rPr lang="en-US" altLang="ja-JP" dirty="0" err="1"/>
              <a:t>Dirichlet</a:t>
            </a:r>
            <a:r>
              <a:rPr lang="ja-JP" altLang="en-US" dirty="0"/>
              <a:t> </a:t>
            </a:r>
            <a:r>
              <a:rPr lang="en-US" altLang="ja-JP" dirty="0"/>
              <a:t>Process</a:t>
            </a:r>
          </a:p>
          <a:p>
            <a:pPr lvl="2"/>
            <a:r>
              <a:rPr lang="en-US" altLang="ja-JP" dirty="0"/>
              <a:t>By using this, clustering can be performed without specifying the number of clusters.</a:t>
            </a:r>
            <a:endParaRPr kumimoji="1" lang="en-US" altLang="ja-JP" dirty="0"/>
          </a:p>
          <a:p>
            <a:pPr lvl="1"/>
            <a:r>
              <a:rPr lang="en-US" altLang="ja-JP" dirty="0"/>
              <a:t>Chinese Restaurant Franchise (CRF [5])</a:t>
            </a:r>
          </a:p>
          <a:p>
            <a:pPr lvl="2"/>
            <a:r>
              <a:rPr lang="en-US" altLang="ja-JP" dirty="0"/>
              <a:t>Example of execution of sampling based on Hierarchical </a:t>
            </a:r>
            <a:r>
              <a:rPr lang="en-US" altLang="ja-JP" dirty="0" err="1"/>
              <a:t>Dirichlet</a:t>
            </a:r>
            <a:r>
              <a:rPr lang="en-US" altLang="ja-JP" dirty="0"/>
              <a:t> process</a:t>
            </a:r>
          </a:p>
        </p:txBody>
      </p:sp>
      <p:sp>
        <p:nvSpPr>
          <p:cNvPr id="3" name="タイトル 2"/>
          <p:cNvSpPr>
            <a:spLocks noGrp="1"/>
          </p:cNvSpPr>
          <p:nvPr>
            <p:ph type="title"/>
          </p:nvPr>
        </p:nvSpPr>
        <p:spPr/>
        <p:txBody>
          <a:bodyPr/>
          <a:lstStyle/>
          <a:p>
            <a:r>
              <a:rPr kumimoji="1" lang="en-US" altLang="ja-JP" dirty="0"/>
              <a:t>Current works </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11</a:t>
            </a:fld>
            <a:endParaRPr lang="en-US" altLang="en-US" dirty="0"/>
          </a:p>
        </p:txBody>
      </p:sp>
    </p:spTree>
    <p:extLst>
      <p:ext uri="{BB962C8B-B14F-4D97-AF65-F5344CB8AC3E}">
        <p14:creationId xmlns:p14="http://schemas.microsoft.com/office/powerpoint/2010/main" val="66446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正方形/長方形 3"/>
          <p:cNvSpPr/>
          <p:nvPr/>
        </p:nvSpPr>
        <p:spPr>
          <a:xfrm>
            <a:off x="96332" y="908720"/>
            <a:ext cx="3611572" cy="2325115"/>
          </a:xfrm>
          <a:prstGeom prst="rect">
            <a:avLst/>
          </a:prstGeom>
          <a:noFill/>
          <a:ln w="31750" cmpd="sng">
            <a:solidFill>
              <a:schemeClr val="accent2"/>
            </a:solidFill>
          </a:ln>
          <a:effectLst>
            <a:outerShdw blurRad="38100" dist="38100" dir="5400000" algn="ctr" rotWithShape="0">
              <a:schemeClr val="tx1">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9"/>
          <p:cNvSpPr>
            <a:spLocks noGrp="1"/>
          </p:cNvSpPr>
          <p:nvPr>
            <p:ph type="sldNum" sz="quarter" idx="12"/>
          </p:nvPr>
        </p:nvSpPr>
        <p:spPr/>
        <p:txBody>
          <a:bodyPr/>
          <a:lstStyle/>
          <a:p>
            <a:fld id="{BC410EEA-824F-4D46-AFE7-60426C8C06B0}" type="slidenum">
              <a:rPr lang="en-US" altLang="ja-JP" smtClean="0"/>
              <a:pPr/>
              <a:t>12</a:t>
            </a:fld>
            <a:endParaRPr lang="en-US" altLang="en-US" dirty="0"/>
          </a:p>
        </p:txBody>
      </p:sp>
    </p:spTree>
    <p:extLst>
      <p:ext uri="{BB962C8B-B14F-4D97-AF65-F5344CB8AC3E}">
        <p14:creationId xmlns:p14="http://schemas.microsoft.com/office/powerpoint/2010/main" val="90263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Collect human motions with </a:t>
            </a:r>
            <a:r>
              <a:rPr lang="en-US" altLang="ja-JP" dirty="0" err="1"/>
              <a:t>kinect</a:t>
            </a:r>
            <a:endParaRPr lang="en-US" altLang="ja-JP" dirty="0"/>
          </a:p>
          <a:p>
            <a:pPr lvl="1"/>
            <a:r>
              <a:rPr kumimoji="1" lang="en-US" altLang="ja-JP" dirty="0"/>
              <a:t>C#</a:t>
            </a:r>
          </a:p>
          <a:p>
            <a:pPr lvl="1"/>
            <a:r>
              <a:rPr lang="en-US" altLang="ja-JP" dirty="0"/>
              <a:t>Skeleton</a:t>
            </a:r>
            <a:r>
              <a:rPr lang="ja-JP" altLang="en-US" dirty="0"/>
              <a:t> </a:t>
            </a:r>
            <a:r>
              <a:rPr lang="en-US" altLang="ja-JP" dirty="0"/>
              <a:t>data</a:t>
            </a:r>
          </a:p>
          <a:p>
            <a:pPr marL="393192" lvl="1" indent="0">
              <a:buNone/>
            </a:pPr>
            <a:r>
              <a:rPr lang="en-US" altLang="ja-JP" dirty="0"/>
              <a:t>  7</a:t>
            </a:r>
            <a:r>
              <a:rPr lang="ja-JP" altLang="en-US" dirty="0"/>
              <a:t> </a:t>
            </a:r>
            <a:r>
              <a:rPr lang="en-US" altLang="ja-JP" dirty="0"/>
              <a:t>points</a:t>
            </a:r>
            <a:r>
              <a:rPr lang="ja-JP" altLang="en-US" dirty="0"/>
              <a:t> </a:t>
            </a:r>
            <a:r>
              <a:rPr lang="en-US" altLang="ja-JP" dirty="0"/>
              <a:t>× 3D</a:t>
            </a:r>
            <a:endParaRPr kumimoji="1" lang="ja-JP" altLang="en-US" dirty="0"/>
          </a:p>
        </p:txBody>
      </p:sp>
      <p:sp>
        <p:nvSpPr>
          <p:cNvPr id="3" name="タイトル 2"/>
          <p:cNvSpPr>
            <a:spLocks noGrp="1"/>
          </p:cNvSpPr>
          <p:nvPr>
            <p:ph type="title"/>
          </p:nvPr>
        </p:nvSpPr>
        <p:spPr/>
        <p:txBody>
          <a:bodyPr>
            <a:normAutofit fontScale="90000"/>
          </a:bodyPr>
          <a:lstStyle/>
          <a:p>
            <a:r>
              <a:rPr lang="en-US" altLang="ja-JP" dirty="0"/>
              <a:t>Obtain and smoothing the motion data</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858346"/>
            <a:ext cx="5732258" cy="4018925"/>
          </a:xfrm>
          <a:prstGeom prst="rect">
            <a:avLst/>
          </a:prstGeom>
        </p:spPr>
      </p:pic>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13</a:t>
            </a:fld>
            <a:endParaRPr lang="en-US" altLang="en-US" dirty="0"/>
          </a:p>
        </p:txBody>
      </p:sp>
    </p:spTree>
    <p:extLst>
      <p:ext uri="{BB962C8B-B14F-4D97-AF65-F5344CB8AC3E}">
        <p14:creationId xmlns:p14="http://schemas.microsoft.com/office/powerpoint/2010/main" val="193529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836712"/>
            <a:ext cx="8229600" cy="5030019"/>
          </a:xfrm>
        </p:spPr>
        <p:txBody>
          <a:bodyPr>
            <a:normAutofit/>
          </a:bodyPr>
          <a:lstStyle/>
          <a:p>
            <a:r>
              <a:rPr lang="en-US" altLang="ja-JP" sz="2400" dirty="0"/>
              <a:t>Smoothing</a:t>
            </a:r>
            <a:endParaRPr kumimoji="1" lang="en-US" altLang="ja-JP" sz="2400" dirty="0"/>
          </a:p>
          <a:p>
            <a:pPr lvl="1"/>
            <a:r>
              <a:rPr lang="en-US" altLang="ja-JP" sz="2000" dirty="0"/>
              <a:t>Motion data is smoothed by Moving Average (MA).</a:t>
            </a:r>
            <a:endParaRPr kumimoji="1" lang="en-US" altLang="ja-JP" sz="2000" dirty="0"/>
          </a:p>
          <a:p>
            <a:pPr lvl="1"/>
            <a:r>
              <a:rPr lang="en-US" altLang="ja-JP" sz="2000" dirty="0"/>
              <a:t>"accuracy" and "precision" are trade-off.</a:t>
            </a:r>
          </a:p>
          <a:p>
            <a:pPr lvl="2"/>
            <a:r>
              <a:rPr kumimoji="1" lang="en-US" altLang="ja-JP" sz="1800" dirty="0"/>
              <a:t>accuracy : </a:t>
            </a:r>
            <a:r>
              <a:rPr lang="en-US" altLang="ja-JP" sz="1800" dirty="0"/>
              <a:t>Closeness to true position.</a:t>
            </a:r>
            <a:endParaRPr kumimoji="1" lang="en-US" altLang="ja-JP" sz="1800" dirty="0"/>
          </a:p>
          <a:p>
            <a:pPr lvl="2"/>
            <a:r>
              <a:rPr lang="en-US" altLang="ja-JP" sz="1800" dirty="0"/>
              <a:t>precision : Closeness to immediately previous/next position.</a:t>
            </a:r>
            <a:endParaRPr kumimoji="1" lang="ja-JP" altLang="en-US" sz="1800" dirty="0"/>
          </a:p>
        </p:txBody>
      </p:sp>
      <p:sp>
        <p:nvSpPr>
          <p:cNvPr id="3" name="タイトル 2"/>
          <p:cNvSpPr>
            <a:spLocks noGrp="1"/>
          </p:cNvSpPr>
          <p:nvPr>
            <p:ph type="title"/>
          </p:nvPr>
        </p:nvSpPr>
        <p:spPr/>
        <p:txBody>
          <a:bodyPr>
            <a:normAutofit fontScale="90000"/>
          </a:bodyPr>
          <a:lstStyle/>
          <a:p>
            <a:r>
              <a:rPr lang="en-US" altLang="ja-JP" dirty="0"/>
              <a:t>Obtain and smoothing the motion data</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594657"/>
            <a:ext cx="7488832" cy="4043678"/>
          </a:xfrm>
          <a:prstGeom prst="rect">
            <a:avLst/>
          </a:prstGeom>
        </p:spPr>
      </p:pic>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14</a:t>
            </a:fld>
            <a:endParaRPr lang="en-US" altLang="en-US" dirty="0"/>
          </a:p>
        </p:txBody>
      </p:sp>
    </p:spTree>
    <p:extLst>
      <p:ext uri="{BB962C8B-B14F-4D97-AF65-F5344CB8AC3E}">
        <p14:creationId xmlns:p14="http://schemas.microsoft.com/office/powerpoint/2010/main" val="259530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348880"/>
            <a:ext cx="4479620" cy="4256718"/>
          </a:xfrm>
          <a:prstGeom prst="rect">
            <a:avLst/>
          </a:prstGeom>
        </p:spPr>
      </p:pic>
      <p:sp>
        <p:nvSpPr>
          <p:cNvPr id="2" name="コンテンツ プレースホルダー 1"/>
          <p:cNvSpPr>
            <a:spLocks noGrp="1"/>
          </p:cNvSpPr>
          <p:nvPr>
            <p:ph idx="1"/>
          </p:nvPr>
        </p:nvSpPr>
        <p:spPr/>
        <p:txBody>
          <a:bodyPr/>
          <a:lstStyle/>
          <a:p>
            <a:r>
              <a:rPr lang="en-US" altLang="ja-JP" dirty="0"/>
              <a:t>Extended HMM which can be used without specifying the number of hidden states.</a:t>
            </a:r>
          </a:p>
          <a:p>
            <a:r>
              <a:rPr lang="en-US" altLang="ja-JP" dirty="0"/>
              <a:t>Transition function is generated by </a:t>
            </a:r>
            <a:r>
              <a:rPr lang="en-US" altLang="ja-JP" dirty="0" err="1"/>
              <a:t>Dirichlet</a:t>
            </a:r>
            <a:r>
              <a:rPr lang="en-US" altLang="ja-JP" dirty="0"/>
              <a:t> Process.</a:t>
            </a:r>
          </a:p>
          <a:p>
            <a:r>
              <a:rPr lang="en-US" altLang="ja-JP" dirty="0"/>
              <a:t>These atoms mean parameters of </a:t>
            </a:r>
          </a:p>
          <a:p>
            <a:pPr marL="109728" indent="0">
              <a:buNone/>
            </a:pPr>
            <a:r>
              <a:rPr lang="ja-JP" altLang="en-US" dirty="0"/>
              <a:t>  </a:t>
            </a:r>
            <a:r>
              <a:rPr lang="en-US" altLang="ja-JP" dirty="0"/>
              <a:t>probability distribution function of</a:t>
            </a:r>
          </a:p>
          <a:p>
            <a:pPr marL="109728" indent="0">
              <a:buNone/>
            </a:pPr>
            <a:r>
              <a:rPr lang="en-US" altLang="ja-JP" dirty="0"/>
              <a:t> </a:t>
            </a:r>
            <a:r>
              <a:rPr lang="ja-JP" altLang="en-US" dirty="0"/>
              <a:t> </a:t>
            </a:r>
            <a:r>
              <a:rPr lang="en-US" altLang="ja-JP" dirty="0"/>
              <a:t>outputs.</a:t>
            </a:r>
          </a:p>
          <a:p>
            <a:r>
              <a:rPr lang="en-US" altLang="ja-JP" dirty="0"/>
              <a:t>To share atom in each distribution, </a:t>
            </a:r>
          </a:p>
          <a:p>
            <a:pPr marL="109728" indent="0">
              <a:buNone/>
            </a:pPr>
            <a:r>
              <a:rPr lang="en-US" altLang="ja-JP" dirty="0"/>
              <a:t>  the stochastic process is </a:t>
            </a:r>
          </a:p>
          <a:p>
            <a:pPr marL="109728" indent="0">
              <a:buNone/>
            </a:pPr>
            <a:r>
              <a:rPr lang="en-US" altLang="ja-JP" dirty="0"/>
              <a:t>  constructed hierarchically</a:t>
            </a:r>
            <a:endParaRPr kumimoji="1" lang="ja-JP" altLang="en-US" dirty="0"/>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sp>
        <p:nvSpPr>
          <p:cNvPr id="5" name="正方形/長方形 4"/>
          <p:cNvSpPr/>
          <p:nvPr/>
        </p:nvSpPr>
        <p:spPr>
          <a:xfrm>
            <a:off x="5508104" y="6381328"/>
            <a:ext cx="28803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364088" y="6093296"/>
            <a:ext cx="3600400" cy="369332"/>
          </a:xfrm>
          <a:prstGeom prst="rect">
            <a:avLst/>
          </a:prstGeom>
          <a:noFill/>
        </p:spPr>
        <p:txBody>
          <a:bodyPr wrap="square" rtlCol="0">
            <a:spAutoFit/>
          </a:bodyPr>
          <a:lstStyle/>
          <a:p>
            <a:r>
              <a:rPr kumimoji="1" lang="en-US" altLang="ja-JP" dirty="0"/>
              <a:t>Graphical model of HDP-HMM [2]</a:t>
            </a:r>
            <a:endParaRPr kumimoji="1" lang="ja-JP" altLang="en-US" dirty="0"/>
          </a:p>
        </p:txBody>
      </p:sp>
      <p:sp>
        <p:nvSpPr>
          <p:cNvPr id="7" name="スライド番号プレースホルダー 6"/>
          <p:cNvSpPr>
            <a:spLocks noGrp="1"/>
          </p:cNvSpPr>
          <p:nvPr>
            <p:ph type="sldNum" sz="quarter" idx="12"/>
          </p:nvPr>
        </p:nvSpPr>
        <p:spPr/>
        <p:txBody>
          <a:bodyPr/>
          <a:lstStyle/>
          <a:p>
            <a:fld id="{BC410EEA-824F-4D46-AFE7-60426C8C06B0}" type="slidenum">
              <a:rPr lang="en-US" altLang="ja-JP" smtClean="0"/>
              <a:pPr/>
              <a:t>15</a:t>
            </a:fld>
            <a:endParaRPr lang="en-US" altLang="en-US" dirty="0"/>
          </a:p>
        </p:txBody>
      </p:sp>
    </p:spTree>
    <p:extLst>
      <p:ext uri="{BB962C8B-B14F-4D97-AF65-F5344CB8AC3E}">
        <p14:creationId xmlns:p14="http://schemas.microsoft.com/office/powerpoint/2010/main" val="111869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a:bodyPr>
              <a:lstStyle/>
              <a:p>
                <a:r>
                  <a:rPr kumimoji="1" lang="en-US" altLang="ja-JP" dirty="0"/>
                  <a:t>Dirichlet Process (DP)</a:t>
                </a:r>
              </a:p>
              <a:p>
                <a:pPr lvl="1"/>
                <a:r>
                  <a:rPr lang="en-US" altLang="ja-JP" dirty="0"/>
                  <a:t>Probability process to generate </a:t>
                </a:r>
                <a:r>
                  <a:rPr lang="en-US" altLang="ja-JP" dirty="0" err="1"/>
                  <a:t>dirichlet</a:t>
                </a:r>
                <a:r>
                  <a:rPr lang="en-US" altLang="ja-JP" dirty="0"/>
                  <a:t> distributions based on        "base measure". </a:t>
                </a:r>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𝐺</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b="0" i="1" smtClean="0">
                          <a:latin typeface="Cambria Math" panose="02040503050406030204" pitchFamily="18" charset="0"/>
                        </a:rPr>
                        <m:t> ~ </m:t>
                      </m:r>
                      <m:r>
                        <a:rPr lang="en-US" altLang="ja-JP" b="0" i="1" smtClean="0">
                          <a:latin typeface="Cambria Math" panose="02040503050406030204" pitchFamily="18" charset="0"/>
                        </a:rPr>
                        <m:t>𝐷𝑃</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α</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0</m:t>
                              </m:r>
                            </m:sub>
                          </m:sSub>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lang="en-US" altLang="ja-JP" dirty="0"/>
              </a:p>
              <a:p>
                <a:pPr lvl="1"/>
                <a:r>
                  <a:rPr lang="en-US" altLang="ja-JP" dirty="0"/>
                  <a:t>Distributions generated by DP are discrete.</a:t>
                </a:r>
              </a:p>
              <a:p>
                <a:pPr lvl="1"/>
                <a:endParaRPr lang="en-US" altLang="ja-JP" dirty="0"/>
              </a:p>
              <a:p>
                <a:r>
                  <a:rPr lang="en-US" altLang="ja-JP" dirty="0" err="1"/>
                  <a:t>Dirichlet</a:t>
                </a:r>
                <a:r>
                  <a:rPr lang="en-US" altLang="ja-JP" dirty="0"/>
                  <a:t> Process Mixture model (DPM)</a:t>
                </a:r>
              </a:p>
              <a:p>
                <a:pPr lvl="2"/>
                <a:r>
                  <a:rPr lang="en-US" altLang="ja-JP" dirty="0"/>
                  <a:t>Generation</a:t>
                </a:r>
                <a:r>
                  <a:rPr lang="ja-JP" altLang="en-US" dirty="0"/>
                  <a:t> </a:t>
                </a:r>
                <a:r>
                  <a:rPr lang="en-US" altLang="ja-JP" dirty="0"/>
                  <a:t>model</a:t>
                </a:r>
                <a:r>
                  <a:rPr lang="ja-JP" altLang="en-US" dirty="0"/>
                  <a:t> </a:t>
                </a:r>
                <a:r>
                  <a:rPr lang="en-US" altLang="ja-JP" dirty="0"/>
                  <a:t>based</a:t>
                </a:r>
                <a:r>
                  <a:rPr lang="ja-JP" altLang="en-US" dirty="0"/>
                  <a:t> </a:t>
                </a:r>
                <a:r>
                  <a:rPr lang="en-US" altLang="ja-JP" dirty="0"/>
                  <a:t>on</a:t>
                </a:r>
                <a:r>
                  <a:rPr lang="ja-JP" altLang="en-US" dirty="0"/>
                  <a:t> </a:t>
                </a:r>
                <a:r>
                  <a:rPr lang="en-US" altLang="ja-JP" dirty="0" err="1"/>
                  <a:t>Dirichlet</a:t>
                </a:r>
                <a:r>
                  <a:rPr lang="ja-JP" altLang="en-US" dirty="0"/>
                  <a:t> </a:t>
                </a:r>
                <a:r>
                  <a:rPr lang="en-US" altLang="ja-JP" dirty="0"/>
                  <a:t>Process</a:t>
                </a:r>
              </a:p>
              <a:p>
                <a:pPr marL="393192" lvl="1"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𝐺</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α</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b="0" i="1" smtClean="0">
                              <a:latin typeface="Cambria Math" panose="02040503050406030204" pitchFamily="18" charset="0"/>
                            </a:rPr>
                            <m:t>𝑘</m:t>
                          </m:r>
                        </m:sup>
                      </m:sSup>
                      <m:r>
                        <a:rPr lang="en-US" altLang="ja-JP" i="1">
                          <a:latin typeface="Cambria Math" panose="02040503050406030204" pitchFamily="18" charset="0"/>
                        </a:rPr>
                        <m:t> ~ </m:t>
                      </m:r>
                      <m:r>
                        <a:rPr lang="en-US" altLang="ja-JP" b="0" i="1" smtClean="0">
                          <a:latin typeface="Cambria Math" panose="02040503050406030204" pitchFamily="18" charset="0"/>
                        </a:rPr>
                        <m:t>𝐺</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𝑘</m:t>
                          </m:r>
                        </m:sup>
                      </m:sSup>
                      <m:r>
                        <a:rPr lang="en-US" altLang="ja-JP" i="1">
                          <a:latin typeface="Cambria Math" panose="02040503050406030204" pitchFamily="18" charset="0"/>
                        </a:rPr>
                        <m:t>~</m:t>
                      </m:r>
                      <m:r>
                        <a:rPr lang="en-US" altLang="ja-JP" b="0" i="1" smtClean="0">
                          <a:latin typeface="Cambria Math" panose="02040503050406030204" pitchFamily="18" charset="0"/>
                        </a:rPr>
                        <m:t>𝑝</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b="0" i="1" smtClean="0">
                                  <a:latin typeface="Cambria Math" panose="02040503050406030204" pitchFamily="18" charset="0"/>
                                </a:rPr>
                                <m:t>𝑘</m:t>
                              </m:r>
                            </m:sup>
                          </m:sSup>
                        </m:e>
                      </m:d>
                    </m:oMath>
                  </m:oMathPara>
                </a14:m>
                <a:endParaRPr kumimoji="1" lang="en-US" altLang="ja-JP" dirty="0"/>
              </a:p>
              <a:p>
                <a:pPr lvl="1"/>
                <a14:m>
                  <m:oMath xmlns:m="http://schemas.openxmlformats.org/officeDocument/2006/math">
                    <m:r>
                      <a:rPr lang="en-US" altLang="ja-JP" i="1">
                        <a:latin typeface="Cambria Math" panose="02040503050406030204" pitchFamily="18" charset="0"/>
                      </a:rPr>
                      <m:t>𝐺</m:t>
                    </m:r>
                  </m:oMath>
                </a14:m>
                <a:r>
                  <a:rPr lang="en-US" altLang="ja-JP" dirty="0"/>
                  <a:t> outputs already existing </a:t>
                </a:r>
                <a14:m>
                  <m:oMath xmlns:m="http://schemas.openxmlformats.org/officeDocument/2006/math">
                    <m:r>
                      <m:rPr>
                        <m:sty m:val="p"/>
                      </m:rPr>
                      <a:rPr lang="en-US" altLang="ja-JP" i="1" smtClean="0">
                        <a:latin typeface="Cambria Math" panose="02040503050406030204" pitchFamily="18" charset="0"/>
                      </a:rPr>
                      <m:t>θ</m:t>
                    </m:r>
                  </m:oMath>
                </a14:m>
                <a:r>
                  <a:rPr lang="en-US" altLang="ja-JP" dirty="0"/>
                  <a:t> or pick a new </a:t>
                </a:r>
                <a14:m>
                  <m:oMath xmlns:m="http://schemas.openxmlformats.org/officeDocument/2006/math">
                    <m:r>
                      <m:rPr>
                        <m:sty m:val="p"/>
                      </m:rPr>
                      <a:rPr lang="en-US" altLang="ja-JP" i="1" smtClean="0">
                        <a:latin typeface="Cambria Math" panose="02040503050406030204" pitchFamily="18" charset="0"/>
                      </a:rPr>
                      <m:t>θ</m:t>
                    </m:r>
                  </m:oMath>
                </a14:m>
                <a:r>
                  <a:rPr lang="en-US" altLang="ja-JP" dirty="0"/>
                  <a:t> from </a:t>
                </a: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0</m:t>
                        </m:r>
                      </m:sub>
                    </m:sSub>
                  </m:oMath>
                </a14:m>
                <a:r>
                  <a:rPr lang="en-US" altLang="ja-JP" dirty="0"/>
                  <a:t>.</a:t>
                </a:r>
                <a:endParaRPr kumimoji="1"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3"/>
                <a:stretch>
                  <a:fillRect t="-936" r="-4474"/>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en-US" altLang="ja-JP" dirty="0"/>
              <a:t>DPM</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23093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Example of DPM</a:t>
            </a:r>
          </a:p>
          <a:p>
            <a:pPr lvl="1"/>
            <a:r>
              <a:rPr lang="en-US" altLang="ja-JP" dirty="0"/>
              <a:t>Clustering of sample data generated by GMM.</a:t>
            </a:r>
          </a:p>
          <a:p>
            <a:pPr lvl="1"/>
            <a:r>
              <a:rPr lang="en-US" altLang="ja-JP" dirty="0"/>
              <a:t>Base measure is "Normal </a:t>
            </a:r>
            <a:r>
              <a:rPr lang="en-US" altLang="ja-JP" dirty="0" err="1"/>
              <a:t>Wishart</a:t>
            </a:r>
            <a:r>
              <a:rPr lang="en-US" altLang="ja-JP" dirty="0"/>
              <a:t> distribution".</a:t>
            </a:r>
          </a:p>
          <a:p>
            <a:pPr lvl="2"/>
            <a:r>
              <a:rPr lang="en-US" altLang="ja-JP" dirty="0"/>
              <a:t>α = 0.5 , β = 0.33</a:t>
            </a:r>
          </a:p>
          <a:p>
            <a:pPr lvl="2"/>
            <a:r>
              <a:rPr lang="en-US" altLang="ja-JP" dirty="0"/>
              <a:t>ν= 15 , S = [[1, 0], [0, 0.1]]</a:t>
            </a:r>
          </a:p>
          <a:p>
            <a:pPr lvl="1"/>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en-US" altLang="ja-JP" dirty="0"/>
              <a:t>DPM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592" y="3501008"/>
            <a:ext cx="10657184" cy="2664296"/>
          </a:xfrm>
          <a:prstGeom prst="rect">
            <a:avLst/>
          </a:prstGeom>
        </p:spPr>
      </p:pic>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40425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fontScale="92500" lnSpcReduction="10000"/>
              </a:bodyPr>
              <a:lstStyle/>
              <a:p>
                <a:r>
                  <a:rPr lang="en-US" altLang="ja-JP" dirty="0"/>
                  <a:t>To apply DPM to HMM, representation of transition function is needed.</a:t>
                </a:r>
              </a:p>
              <a:p>
                <a:pPr lvl="1"/>
                <a:r>
                  <a:rPr lang="en-US" altLang="ja-JP" dirty="0" err="1"/>
                  <a:t>Dirichlet</a:t>
                </a:r>
                <a:r>
                  <a:rPr lang="en-US" altLang="ja-JP" dirty="0"/>
                  <a:t> distribution is generated from the </a:t>
                </a:r>
                <a:r>
                  <a:rPr lang="en-US" altLang="ja-JP" dirty="0" err="1"/>
                  <a:t>Dirichlet</a:t>
                </a:r>
                <a:r>
                  <a:rPr lang="en-US" altLang="ja-JP" dirty="0"/>
                  <a:t> process for each transition</a:t>
                </a:r>
              </a:p>
              <a:p>
                <a:pPr lvl="1"/>
                <a:r>
                  <a:rPr lang="en-US" altLang="ja-JP" dirty="0"/>
                  <a:t>It is necessary to share parameters (output distribution for each state) among the generated distributions</a:t>
                </a:r>
              </a:p>
              <a:p>
                <a:pPr lvl="1"/>
                <a:r>
                  <a:rPr lang="en-US" altLang="ja-JP" dirty="0"/>
                  <a:t>Thus, The base measure needs to be a discrete distribution generated by the </a:t>
                </a:r>
                <a:r>
                  <a:rPr lang="en-US" altLang="ja-JP" dirty="0" err="1"/>
                  <a:t>Dirichlet</a:t>
                </a:r>
                <a:r>
                  <a:rPr lang="en-US" altLang="ja-JP" dirty="0"/>
                  <a:t> process.</a:t>
                </a:r>
              </a:p>
              <a:p>
                <a:pPr lvl="1"/>
                <a:endParaRPr kumimoji="1" lang="en-US" altLang="ja-JP" dirty="0"/>
              </a:p>
              <a:p>
                <a:r>
                  <a:rPr lang="en-US" altLang="ja-JP" dirty="0"/>
                  <a:t>Hierarchical </a:t>
                </a:r>
                <a:r>
                  <a:rPr lang="en-US" altLang="ja-JP" dirty="0" err="1"/>
                  <a:t>Dirichlet</a:t>
                </a:r>
                <a:r>
                  <a:rPr lang="en-US" altLang="ja-JP" dirty="0"/>
                  <a:t> Process (HDP)</a:t>
                </a:r>
              </a:p>
              <a:p>
                <a:pPr lvl="1"/>
                <a:r>
                  <a:rPr lang="en-US" altLang="ja-JP" dirty="0" err="1"/>
                  <a:t>Dirichlet</a:t>
                </a:r>
                <a:r>
                  <a:rPr lang="en-US" altLang="ja-JP" dirty="0"/>
                  <a:t> process which have base measure generated by </a:t>
                </a:r>
                <a:r>
                  <a:rPr lang="en-US" altLang="ja-JP" dirty="0" err="1"/>
                  <a:t>dirichlet</a:t>
                </a:r>
                <a:r>
                  <a:rPr lang="en-US" altLang="ja-JP" dirty="0"/>
                  <a:t> process.</a:t>
                </a:r>
                <a:endParaRPr lang="en-US" altLang="ja-JP" b="0" i="1" dirty="0">
                  <a:latin typeface="Cambria Math" panose="02040503050406030204" pitchFamily="18" charset="0"/>
                </a:endParaRPr>
              </a:p>
              <a:p>
                <a:pPr marL="393192"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smtClean="0">
                              <a:latin typeface="Cambria Math" panose="02040503050406030204" pitchFamily="18" charset="0"/>
                            </a:rPr>
                            <m:t>γ</m:t>
                          </m:r>
                          <m:r>
                            <a:rPr lang="en-US" altLang="ja-JP" i="1">
                              <a:latin typeface="Cambria Math" panose="02040503050406030204" pitchFamily="18" charset="0"/>
                            </a:rPr>
                            <m:t>, </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α</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lang="en-US" altLang="ja-JP" dirty="0"/>
              </a:p>
              <a:p>
                <a:pPr marL="393192" lvl="1" indent="0">
                  <a:buNone/>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m:rPr>
                              <m:sty m:val="p"/>
                            </m:rPr>
                            <a:rPr lang="en-US" altLang="ja-JP" i="1">
                              <a:latin typeface="Cambria Math" panose="02040503050406030204" pitchFamily="18" charset="0"/>
                            </a:rPr>
                            <m:t>θ</m:t>
                          </m:r>
                        </m:e>
                        <m:sub>
                          <m:r>
                            <a:rPr lang="en-US" altLang="ja-JP" b="0" i="1" smtClean="0">
                              <a:latin typeface="Cambria Math" panose="02040503050406030204" pitchFamily="18" charset="0"/>
                            </a:rPr>
                            <m:t>𝑟</m:t>
                          </m:r>
                        </m:sub>
                        <m:sup>
                          <m:r>
                            <a:rPr lang="en-US" altLang="ja-JP" b="0" i="1" smtClean="0">
                              <a:latin typeface="Cambria Math" panose="02040503050406030204" pitchFamily="18" charset="0"/>
                            </a:rPr>
                            <m:t>𝑘</m:t>
                          </m:r>
                        </m:sup>
                      </m:sSubSup>
                      <m:r>
                        <a:rPr lang="en-US" altLang="ja-JP" i="1">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oMath>
                  </m:oMathPara>
                </a14:m>
                <a:endParaRPr kumimoji="1" lang="en-US" altLang="ja-JP"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3"/>
                <a:stretch>
                  <a:fillRect t="-1754" r="-1721"/>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en-US" altLang="ja-JP" dirty="0"/>
              <a:t>DPM for HMM</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18</a:t>
            </a:fld>
            <a:endParaRPr lang="en-US" altLang="en-US" dirty="0"/>
          </a:p>
        </p:txBody>
      </p:sp>
    </p:spTree>
    <p:extLst>
      <p:ext uri="{BB962C8B-B14F-4D97-AF65-F5344CB8AC3E}">
        <p14:creationId xmlns:p14="http://schemas.microsoft.com/office/powerpoint/2010/main" val="15737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58824" y="980728"/>
            <a:ext cx="8854208" cy="5426583"/>
          </a:xfrm>
        </p:spPr>
        <p:txBody>
          <a:bodyPr/>
          <a:lstStyle/>
          <a:p>
            <a:r>
              <a:rPr kumimoji="1" lang="en-US" altLang="ja-JP" dirty="0"/>
              <a:t>Example of HDP(CRF)</a:t>
            </a:r>
          </a:p>
          <a:p>
            <a:pPr lvl="1"/>
            <a:r>
              <a:rPr lang="en-US" altLang="ja-JP" dirty="0"/>
              <a:t>Base measure is Gaussian distribution.</a:t>
            </a:r>
          </a:p>
          <a:p>
            <a:pPr lvl="2"/>
            <a:r>
              <a:rPr kumimoji="1" lang="en-US" altLang="ja-JP" dirty="0"/>
              <a:t>α=5, γ=1</a:t>
            </a:r>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07" y="2564904"/>
            <a:ext cx="2686542" cy="1872208"/>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7037" y="2564904"/>
            <a:ext cx="2681187" cy="187220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635" y="4774596"/>
            <a:ext cx="2790205" cy="1929228"/>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3848" y="4756337"/>
            <a:ext cx="2782232" cy="1985031"/>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8468" y="4756337"/>
            <a:ext cx="2758317" cy="1945171"/>
          </a:xfrm>
          <a:prstGeom prst="rect">
            <a:avLst/>
          </a:prstGeom>
        </p:spPr>
      </p:pic>
      <p:sp>
        <p:nvSpPr>
          <p:cNvPr id="10" name="テキスト ボックス 9"/>
          <p:cNvSpPr txBox="1"/>
          <p:nvPr/>
        </p:nvSpPr>
        <p:spPr>
          <a:xfrm>
            <a:off x="477808" y="2268391"/>
            <a:ext cx="2304256" cy="369332"/>
          </a:xfrm>
          <a:prstGeom prst="rect">
            <a:avLst/>
          </a:prstGeom>
          <a:noFill/>
        </p:spPr>
        <p:txBody>
          <a:bodyPr wrap="square" rtlCol="0">
            <a:spAutoFit/>
          </a:bodyPr>
          <a:lstStyle/>
          <a:p>
            <a:r>
              <a:rPr kumimoji="1" lang="en-US" altLang="ja-JP" dirty="0"/>
              <a:t>Base measure H</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3967764" y="2268391"/>
                <a:ext cx="2315480" cy="369332"/>
              </a:xfrm>
              <a:prstGeom prst="rect">
                <a:avLst/>
              </a:prstGeom>
              <a:noFill/>
            </p:spPr>
            <p:txBody>
              <a:bodyPr wrap="square" rtlCol="0">
                <a:spAutoFit/>
              </a:bodyPr>
              <a:lstStyle/>
              <a:p>
                <a:r>
                  <a:rPr kumimoji="1" lang="en-US" altLang="ja-JP" dirty="0"/>
                  <a:t>Global distribution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0</m:t>
                        </m:r>
                      </m:sub>
                    </m:sSub>
                  </m:oMath>
                </a14:m>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967764" y="2268391"/>
                <a:ext cx="2315480" cy="369332"/>
              </a:xfrm>
              <a:prstGeom prst="rect">
                <a:avLst/>
              </a:prstGeom>
              <a:blipFill>
                <a:blip r:embed="rId8"/>
                <a:stretch>
                  <a:fillRect l="-2368"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312304" y="4437112"/>
                <a:ext cx="2315480" cy="369332"/>
              </a:xfrm>
              <a:prstGeom prst="rect">
                <a:avLst/>
              </a:prstGeom>
              <a:noFill/>
            </p:spPr>
            <p:txBody>
              <a:bodyPr wrap="square" rtlCol="0">
                <a:spAutoFit/>
              </a:bodyPr>
              <a:lstStyle/>
              <a:p>
                <a:r>
                  <a:rPr kumimoji="1" lang="en-US" altLang="ja-JP" dirty="0"/>
                  <a:t>Local distribution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𝑟</m:t>
                        </m:r>
                      </m:sub>
                    </m:sSub>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12304" y="4437112"/>
                <a:ext cx="2315480" cy="369332"/>
              </a:xfrm>
              <a:prstGeom prst="rect">
                <a:avLst/>
              </a:prstGeom>
              <a:blipFill>
                <a:blip r:embed="rId9"/>
                <a:stretch>
                  <a:fillRect l="-2105" t="-13333" b="-23333"/>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BC410EEA-824F-4D46-AFE7-60426C8C06B0}" type="slidenum">
              <a:rPr lang="en-US" altLang="ja-JP" smtClean="0"/>
              <a:pPr/>
              <a:t>19</a:t>
            </a:fld>
            <a:endParaRPr lang="en-US" altLang="en-US" dirty="0"/>
          </a:p>
        </p:txBody>
      </p:sp>
    </p:spTree>
    <p:extLst>
      <p:ext uri="{BB962C8B-B14F-4D97-AF65-F5344CB8AC3E}">
        <p14:creationId xmlns:p14="http://schemas.microsoft.com/office/powerpoint/2010/main" val="8285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6134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S</a:t>
            </a:r>
            <a:r>
              <a:rPr kumimoji="1" lang="en-US" altLang="ja-JP" dirty="0"/>
              <a:t>ummarize</a:t>
            </a:r>
          </a:p>
          <a:p>
            <a:pPr lvl="1"/>
            <a:r>
              <a:rPr lang="en-US" altLang="ja-JP" dirty="0"/>
              <a:t>Segmentation of continuous motion is helpful to find important intermediate states.</a:t>
            </a:r>
          </a:p>
          <a:p>
            <a:pPr lvl="1"/>
            <a:r>
              <a:rPr lang="en-US" altLang="ja-JP" dirty="0"/>
              <a:t>Motion data acquired from Kinect can be smoothed by MA.</a:t>
            </a:r>
          </a:p>
          <a:p>
            <a:pPr lvl="1"/>
            <a:r>
              <a:rPr lang="en-US" altLang="ja-JP" dirty="0"/>
              <a:t>the examples show how DPM and HDP work.</a:t>
            </a:r>
          </a:p>
          <a:p>
            <a:pPr lvl="1"/>
            <a:endParaRPr lang="en-US" altLang="ja-JP" dirty="0"/>
          </a:p>
          <a:p>
            <a:r>
              <a:rPr lang="en-US" altLang="ja-JP" dirty="0"/>
              <a:t>What to do next</a:t>
            </a:r>
          </a:p>
          <a:p>
            <a:pPr lvl="1"/>
            <a:r>
              <a:rPr kumimoji="1" lang="en-US" altLang="ja-JP" dirty="0" err="1"/>
              <a:t>sHDP</a:t>
            </a:r>
            <a:r>
              <a:rPr kumimoji="1" lang="en-US" altLang="ja-JP" dirty="0"/>
              <a:t>-HMM</a:t>
            </a:r>
          </a:p>
          <a:p>
            <a:pPr lvl="2"/>
            <a:r>
              <a:rPr lang="en-US" altLang="ja-JP" dirty="0"/>
              <a:t>Test of learning HDP.</a:t>
            </a:r>
          </a:p>
          <a:p>
            <a:pPr lvl="2"/>
            <a:r>
              <a:rPr lang="en-US" altLang="ja-JP" dirty="0"/>
              <a:t>Apply HDP to HMM</a:t>
            </a:r>
          </a:p>
          <a:p>
            <a:pPr lvl="2"/>
            <a:r>
              <a:rPr kumimoji="1" lang="en-US" altLang="ja-JP" dirty="0"/>
              <a:t>Apply </a:t>
            </a:r>
            <a:r>
              <a:rPr kumimoji="1" lang="en-US" altLang="ja-JP" dirty="0" err="1"/>
              <a:t>sHDP</a:t>
            </a:r>
            <a:r>
              <a:rPr kumimoji="1" lang="en-US" altLang="ja-JP" dirty="0"/>
              <a:t>-HMM to encoding motion.</a:t>
            </a:r>
          </a:p>
          <a:p>
            <a:pPr lvl="1"/>
            <a:endParaRPr lang="en-US" altLang="ja-JP" dirty="0"/>
          </a:p>
          <a:p>
            <a:pPr lvl="1"/>
            <a:r>
              <a:rPr kumimoji="1" lang="en-US" altLang="ja-JP" dirty="0"/>
              <a:t>NPYLM</a:t>
            </a:r>
          </a:p>
          <a:p>
            <a:pPr marL="393192" lvl="1" indent="0">
              <a:buNone/>
            </a:pPr>
            <a:endParaRPr kumimoji="1" lang="ja-JP" altLang="en-US" dirty="0"/>
          </a:p>
        </p:txBody>
      </p:sp>
      <p:sp>
        <p:nvSpPr>
          <p:cNvPr id="6" name="タイトル 5"/>
          <p:cNvSpPr>
            <a:spLocks noGrp="1"/>
          </p:cNvSpPr>
          <p:nvPr>
            <p:ph type="title"/>
          </p:nvPr>
        </p:nvSpPr>
        <p:spPr/>
        <p:txBody>
          <a:bodyPr/>
          <a:lstStyle/>
          <a:p>
            <a:r>
              <a:rPr lang="en-US" altLang="ja-JP" dirty="0"/>
              <a:t>Conclusion and what to do next</a:t>
            </a:r>
            <a:endParaRPr lang="ja-JP" altLang="en-US" dirty="0"/>
          </a:p>
        </p:txBody>
      </p:sp>
      <p:sp>
        <p:nvSpPr>
          <p:cNvPr id="3" name="スライド番号プレースホルダー 2"/>
          <p:cNvSpPr>
            <a:spLocks noGrp="1"/>
          </p:cNvSpPr>
          <p:nvPr>
            <p:ph type="sldNum" sz="quarter" idx="12"/>
          </p:nvPr>
        </p:nvSpPr>
        <p:spPr/>
        <p:txBody>
          <a:bodyPr/>
          <a:lstStyle/>
          <a:p>
            <a:fld id="{BC410EEA-824F-4D46-AFE7-60426C8C06B0}" type="slidenum">
              <a:rPr lang="en-US" altLang="ja-JP" smtClean="0"/>
              <a:pPr/>
              <a:t>20</a:t>
            </a:fld>
            <a:endParaRPr lang="en-US" altLang="en-US" dirty="0"/>
          </a:p>
        </p:txBody>
      </p:sp>
    </p:spTree>
    <p:extLst>
      <p:ext uri="{BB962C8B-B14F-4D97-AF65-F5344CB8AC3E}">
        <p14:creationId xmlns:p14="http://schemas.microsoft.com/office/powerpoint/2010/main" val="51815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0000" lnSpcReduction="20000"/>
          </a:bodyPr>
          <a:lstStyle/>
          <a:p>
            <a:r>
              <a:rPr kumimoji="1" lang="en-US" altLang="ja-JP" dirty="0" smtClean="0"/>
              <a:t>[1] </a:t>
            </a:r>
            <a:r>
              <a:rPr lang="en-US" altLang="ja-JP" dirty="0"/>
              <a:t>Taniguchi, </a:t>
            </a:r>
            <a:r>
              <a:rPr lang="en-US" altLang="ja-JP" dirty="0" err="1"/>
              <a:t>Tadahiro</a:t>
            </a:r>
            <a:r>
              <a:rPr lang="en-US" altLang="ja-JP" dirty="0"/>
              <a:t>, and Shogo </a:t>
            </a:r>
            <a:r>
              <a:rPr lang="en-US" altLang="ja-JP" dirty="0" err="1"/>
              <a:t>Nagasaka</a:t>
            </a:r>
            <a:r>
              <a:rPr lang="en-US" altLang="ja-JP" dirty="0"/>
              <a:t>. "Double articulation analyzer for unsegmented human motion using pitman-</a:t>
            </a:r>
            <a:r>
              <a:rPr lang="en-US" altLang="ja-JP" dirty="0" err="1"/>
              <a:t>yor</a:t>
            </a:r>
            <a:r>
              <a:rPr lang="en-US" altLang="ja-JP" dirty="0"/>
              <a:t> language model and infinite hidden </a:t>
            </a:r>
            <a:r>
              <a:rPr lang="en-US" altLang="ja-JP" dirty="0" err="1"/>
              <a:t>markov</a:t>
            </a:r>
            <a:r>
              <a:rPr lang="en-US" altLang="ja-JP" dirty="0"/>
              <a:t> model." </a:t>
            </a:r>
            <a:r>
              <a:rPr lang="en-US" altLang="ja-JP" i="1" dirty="0"/>
              <a:t>System Integration (SII), 2011 IEEE/SICE International Symposium on</a:t>
            </a:r>
            <a:r>
              <a:rPr lang="en-US" altLang="ja-JP" dirty="0"/>
              <a:t>. IEEE, 2011</a:t>
            </a:r>
            <a:r>
              <a:rPr lang="en-US" altLang="ja-JP" dirty="0" smtClean="0"/>
              <a:t>.</a:t>
            </a:r>
            <a:endParaRPr kumimoji="1" lang="en-US" altLang="ja-JP" dirty="0" smtClean="0"/>
          </a:p>
          <a:p>
            <a:r>
              <a:rPr lang="en-US" altLang="ja-JP" dirty="0" smtClean="0"/>
              <a:t>[2]</a:t>
            </a:r>
            <a:r>
              <a:rPr kumimoji="1" lang="en-US" altLang="ja-JP" dirty="0" smtClean="0"/>
              <a:t> </a:t>
            </a:r>
            <a:r>
              <a:rPr lang="en-US" altLang="ja-JP" dirty="0" err="1"/>
              <a:t>Teh</a:t>
            </a:r>
            <a:r>
              <a:rPr lang="en-US" altLang="ja-JP" dirty="0"/>
              <a:t>, Yee </a:t>
            </a:r>
            <a:r>
              <a:rPr lang="en-US" altLang="ja-JP" dirty="0" err="1"/>
              <a:t>Whye</a:t>
            </a:r>
            <a:r>
              <a:rPr lang="en-US" altLang="ja-JP" dirty="0"/>
              <a:t>, and Michael I. Jordan. "Hierarchical Bayesian nonparametric models with applications." </a:t>
            </a:r>
            <a:r>
              <a:rPr lang="en-US" altLang="ja-JP" i="1" dirty="0"/>
              <a:t>Bayesian </a:t>
            </a:r>
            <a:r>
              <a:rPr lang="en-US" altLang="ja-JP" i="1" dirty="0" err="1"/>
              <a:t>nonparametrics</a:t>
            </a:r>
            <a:r>
              <a:rPr lang="en-US" altLang="ja-JP" dirty="0"/>
              <a:t> 1 (2010</a:t>
            </a:r>
            <a:r>
              <a:rPr lang="en-US" altLang="ja-JP" dirty="0" smtClean="0"/>
              <a:t>).</a:t>
            </a:r>
            <a:endParaRPr kumimoji="1" lang="en-US" altLang="ja-JP" dirty="0" smtClean="0"/>
          </a:p>
          <a:p>
            <a:r>
              <a:rPr lang="en-US" altLang="ja-JP" dirty="0" smtClean="0"/>
              <a:t>[3]</a:t>
            </a:r>
            <a:r>
              <a:rPr lang="ja-JP" altLang="en-US" dirty="0"/>
              <a:t>持橋大地</a:t>
            </a:r>
            <a:r>
              <a:rPr lang="en-US" altLang="ja-JP" dirty="0"/>
              <a:t>, </a:t>
            </a:r>
            <a:r>
              <a:rPr lang="ja-JP" altLang="en-US" dirty="0"/>
              <a:t>山田武士</a:t>
            </a:r>
            <a:r>
              <a:rPr lang="en-US" altLang="ja-JP" dirty="0"/>
              <a:t>, and </a:t>
            </a:r>
            <a:r>
              <a:rPr lang="ja-JP" altLang="en-US" dirty="0"/>
              <a:t>上田修功</a:t>
            </a:r>
            <a:r>
              <a:rPr lang="en-US" altLang="ja-JP" dirty="0"/>
              <a:t>. "</a:t>
            </a:r>
            <a:r>
              <a:rPr lang="ja-JP" altLang="en-US" dirty="0"/>
              <a:t>ベイズ階層言語モデルによる教師なし形態素解析</a:t>
            </a:r>
            <a:r>
              <a:rPr lang="en-US" altLang="ja-JP" dirty="0"/>
              <a:t>." </a:t>
            </a:r>
            <a:r>
              <a:rPr lang="ja-JP" altLang="en-US" i="1" dirty="0"/>
              <a:t>情報処理学会研究報告</a:t>
            </a:r>
            <a:r>
              <a:rPr lang="ja-JP" altLang="en-US" dirty="0"/>
              <a:t> </a:t>
            </a:r>
            <a:r>
              <a:rPr lang="en-US" altLang="ja-JP" dirty="0"/>
              <a:t>2009-NL (2009): 190</a:t>
            </a:r>
            <a:r>
              <a:rPr lang="en-US" altLang="ja-JP" dirty="0" smtClean="0"/>
              <a:t>.</a:t>
            </a:r>
          </a:p>
          <a:p>
            <a:r>
              <a:rPr kumimoji="1" lang="en-US" altLang="ja-JP" dirty="0" smtClean="0"/>
              <a:t>[4]</a:t>
            </a:r>
            <a:r>
              <a:rPr lang="ja-JP" altLang="en-US" dirty="0"/>
              <a:t>平博順</a:t>
            </a:r>
            <a:r>
              <a:rPr lang="en-US" altLang="ja-JP" dirty="0"/>
              <a:t>. "</a:t>
            </a:r>
            <a:r>
              <a:rPr lang="ja-JP" altLang="en-US" dirty="0"/>
              <a:t>石井健一郎</a:t>
            </a:r>
            <a:r>
              <a:rPr lang="en-US" altLang="ja-JP" dirty="0"/>
              <a:t>, </a:t>
            </a:r>
            <a:r>
              <a:rPr lang="ja-JP" altLang="en-US" dirty="0"/>
              <a:t>上田修功</a:t>
            </a:r>
            <a:r>
              <a:rPr lang="en-US" altLang="ja-JP" dirty="0"/>
              <a:t>, </a:t>
            </a:r>
            <a:r>
              <a:rPr lang="ja-JP" altLang="en-US" dirty="0"/>
              <a:t>続・わかりやすいパターン認識 </a:t>
            </a:r>
            <a:r>
              <a:rPr lang="en-US" altLang="ja-JP" dirty="0"/>
              <a:t>(</a:t>
            </a:r>
            <a:r>
              <a:rPr lang="ja-JP" altLang="en-US" dirty="0"/>
              <a:t>教師なし学習入門</a:t>
            </a:r>
            <a:r>
              <a:rPr lang="en-US" altLang="ja-JP" dirty="0"/>
              <a:t>), pp. 326, </a:t>
            </a:r>
            <a:r>
              <a:rPr lang="ja-JP" altLang="en-US" dirty="0"/>
              <a:t>オーム社</a:t>
            </a:r>
            <a:r>
              <a:rPr lang="en-US" altLang="ja-JP" dirty="0"/>
              <a:t>, 2014." </a:t>
            </a:r>
            <a:r>
              <a:rPr lang="ja-JP" altLang="en-US" i="1" dirty="0"/>
              <a:t>人工知能</a:t>
            </a:r>
            <a:r>
              <a:rPr lang="en-US" altLang="ja-JP" i="1" dirty="0"/>
              <a:t>: </a:t>
            </a:r>
            <a:r>
              <a:rPr lang="ja-JP" altLang="en-US" i="1" dirty="0"/>
              <a:t>人工知能学会誌</a:t>
            </a:r>
            <a:r>
              <a:rPr lang="ja-JP" altLang="en-US" dirty="0"/>
              <a:t> </a:t>
            </a:r>
            <a:r>
              <a:rPr lang="en-US" altLang="ja-JP" dirty="0"/>
              <a:t>30.3 (2015): 404</a:t>
            </a:r>
            <a:r>
              <a:rPr lang="en-US" altLang="ja-JP" dirty="0" smtClean="0"/>
              <a:t>.</a:t>
            </a:r>
          </a:p>
          <a:p>
            <a:r>
              <a:rPr lang="en-US" altLang="ja-JP" dirty="0"/>
              <a:t>[5] </a:t>
            </a:r>
            <a:r>
              <a:rPr lang="en-US" altLang="ja-JP" dirty="0" err="1"/>
              <a:t>Takenaka</a:t>
            </a:r>
            <a:r>
              <a:rPr lang="en-US" altLang="ja-JP" dirty="0"/>
              <a:t>, </a:t>
            </a:r>
            <a:r>
              <a:rPr lang="en-US" altLang="ja-JP" dirty="0" err="1"/>
              <a:t>Kazuhito</a:t>
            </a:r>
            <a:r>
              <a:rPr lang="en-US" altLang="ja-JP" dirty="0"/>
              <a:t>, et al. "Contextual scene segmentation of driving behavior based on double articulation analyzer." </a:t>
            </a:r>
            <a:r>
              <a:rPr lang="en-US" altLang="ja-JP" i="1" dirty="0"/>
              <a:t>2012 IEEE/RSJ International Conference on Intelligent Robots and Systems</a:t>
            </a:r>
            <a:r>
              <a:rPr lang="en-US" altLang="ja-JP" dirty="0"/>
              <a:t>. IEEE, 2012</a:t>
            </a:r>
            <a:r>
              <a:rPr lang="en-US" altLang="ja-JP" dirty="0" smtClean="0"/>
              <a:t>.</a:t>
            </a:r>
            <a:endParaRPr lang="en-US" altLang="ja-JP" dirty="0"/>
          </a:p>
          <a:p>
            <a:r>
              <a:rPr kumimoji="1" lang="en-US" altLang="ja-JP" dirty="0" smtClean="0"/>
              <a:t>[6] </a:t>
            </a:r>
            <a:r>
              <a:rPr lang="en-US" altLang="ja-JP" dirty="0"/>
              <a:t>Fox, Emily B., et al. "An HDP-HMM for systems with state persistence." </a:t>
            </a:r>
            <a:r>
              <a:rPr lang="en-US" altLang="ja-JP" i="1" dirty="0"/>
              <a:t>Proceedings of the 25th international conference on Machine learning</a:t>
            </a:r>
            <a:r>
              <a:rPr lang="en-US" altLang="ja-JP" dirty="0"/>
              <a:t>. ACM, 2008</a:t>
            </a:r>
            <a:r>
              <a:rPr lang="en-US" altLang="ja-JP" dirty="0" smtClean="0"/>
              <a:t>.</a:t>
            </a:r>
            <a:endParaRPr kumimoji="1" lang="en-US" altLang="ja-JP" dirty="0" smtClean="0"/>
          </a:p>
          <a:p>
            <a:r>
              <a:rPr kumimoji="1" lang="en-US" altLang="ja-JP" dirty="0" smtClean="0"/>
              <a:t>[7</a:t>
            </a:r>
            <a:r>
              <a:rPr lang="en-US" altLang="ja-JP" dirty="0"/>
              <a:t>] Skeletal Joint Smoothing White Paper , https://msdn.microsoft.com/ja-jp/library/jj131429.aspx</a:t>
            </a:r>
            <a:endParaRPr kumimoji="1" lang="en-US" altLang="ja-JP" dirty="0" smtClean="0"/>
          </a:p>
          <a:p>
            <a:endParaRPr kumimoji="1" lang="ja-JP" altLang="en-US" dirty="0"/>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21</a:t>
            </a:fld>
            <a:endParaRPr lang="en-US" altLang="en-US" dirty="0"/>
          </a:p>
        </p:txBody>
      </p:sp>
    </p:spTree>
    <p:extLst>
      <p:ext uri="{BB962C8B-B14F-4D97-AF65-F5344CB8AC3E}">
        <p14:creationId xmlns:p14="http://schemas.microsoft.com/office/powerpoint/2010/main" val="12479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en-US" altLang="ja-JP" dirty="0"/>
              <a:t>Appendix</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22</a:t>
            </a:fld>
            <a:endParaRPr lang="en-US" altLang="en-US" dirty="0"/>
          </a:p>
        </p:txBody>
      </p:sp>
    </p:spTree>
    <p:extLst>
      <p:ext uri="{BB962C8B-B14F-4D97-AF65-F5344CB8AC3E}">
        <p14:creationId xmlns:p14="http://schemas.microsoft.com/office/powerpoint/2010/main" val="314079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a:t>マイクロソフトもキネクトの平滑化について言及</a:t>
            </a:r>
            <a:endParaRPr kumimoji="1" lang="en-US" altLang="ja-JP" dirty="0"/>
          </a:p>
          <a:p>
            <a:pPr lvl="1"/>
            <a:r>
              <a:rPr lang="ja-JP" altLang="en-US" dirty="0"/>
              <a:t>「精度」と「正確度」のトレードオフ</a:t>
            </a:r>
            <a:endParaRPr lang="en-US" altLang="ja-JP" dirty="0"/>
          </a:p>
          <a:p>
            <a:pPr lvl="1"/>
            <a:r>
              <a:rPr kumimoji="1" lang="ja-JP" altLang="en-US" dirty="0"/>
              <a:t>フィルタは複数適用可能</a:t>
            </a:r>
            <a:endParaRPr kumimoji="1" lang="en-US" altLang="ja-JP" dirty="0"/>
          </a:p>
          <a:p>
            <a:pPr marL="393192" lvl="1" indent="0">
              <a:buNone/>
            </a:pPr>
            <a:r>
              <a:rPr lang="en-US" altLang="ja-JP" dirty="0"/>
              <a:t>	</a:t>
            </a:r>
            <a:r>
              <a:rPr lang="ja-JP" altLang="en-US" dirty="0"/>
              <a:t>↓</a:t>
            </a:r>
            <a:endParaRPr lang="en-US" altLang="ja-JP" dirty="0"/>
          </a:p>
          <a:p>
            <a:pPr lvl="1"/>
            <a:r>
              <a:rPr kumimoji="1" lang="ja-JP" altLang="en-US" dirty="0"/>
              <a:t>今回のデータは</a:t>
            </a:r>
            <a:endParaRPr kumimoji="1" lang="en-US" altLang="ja-JP" dirty="0"/>
          </a:p>
          <a:p>
            <a:pPr lvl="1"/>
            <a:r>
              <a:rPr lang="ja-JP" altLang="en-US" dirty="0"/>
              <a:t>「焦点」よりも「軌跡」</a:t>
            </a:r>
            <a:endParaRPr lang="en-US" altLang="ja-JP" dirty="0"/>
          </a:p>
          <a:p>
            <a:pPr marL="393192" lvl="1" indent="0">
              <a:buNone/>
            </a:pPr>
            <a:endParaRPr kumimoji="1" lang="ja-JP" altLang="en-US" dirty="0"/>
          </a:p>
        </p:txBody>
      </p:sp>
      <p:sp>
        <p:nvSpPr>
          <p:cNvPr id="3" name="タイトル 2"/>
          <p:cNvSpPr>
            <a:spLocks noGrp="1"/>
          </p:cNvSpPr>
          <p:nvPr>
            <p:ph type="title"/>
          </p:nvPr>
        </p:nvSpPr>
        <p:spPr/>
        <p:txBody>
          <a:bodyPr/>
          <a:lstStyle/>
          <a:p>
            <a:r>
              <a:rPr kumimoji="1" lang="ja-JP" altLang="en-US" dirty="0"/>
              <a:t>時系列データの平滑化</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2276872"/>
            <a:ext cx="4739794" cy="2383347"/>
          </a:xfrm>
          <a:prstGeom prst="rect">
            <a:avLst/>
          </a:prstGeom>
        </p:spPr>
      </p:pic>
      <p:sp>
        <p:nvSpPr>
          <p:cNvPr id="5" name="テキスト ボックス 4"/>
          <p:cNvSpPr txBox="1"/>
          <p:nvPr/>
        </p:nvSpPr>
        <p:spPr>
          <a:xfrm>
            <a:off x="4211960" y="4607607"/>
            <a:ext cx="4896544" cy="584775"/>
          </a:xfrm>
          <a:prstGeom prst="rect">
            <a:avLst/>
          </a:prstGeom>
          <a:noFill/>
        </p:spPr>
        <p:txBody>
          <a:bodyPr wrap="square" rtlCol="0">
            <a:spAutoFit/>
          </a:bodyPr>
          <a:lstStyle/>
          <a:p>
            <a:pPr lvl="0"/>
            <a:r>
              <a:rPr lang="ja-JP" altLang="ja-JP" sz="1600" dirty="0">
                <a:latin typeface="Arial Unicode MS"/>
              </a:rPr>
              <a:t>Skeletal Joint Smoothing White Paper</a:t>
            </a:r>
            <a:r>
              <a:rPr lang="ja-JP" altLang="ja-JP" sz="700" dirty="0"/>
              <a:t> </a:t>
            </a:r>
            <a:endParaRPr kumimoji="1" lang="en-US" altLang="ja-JP" sz="1600" dirty="0"/>
          </a:p>
          <a:p>
            <a:r>
              <a:rPr kumimoji="1" lang="en-US" altLang="ja-JP" sz="1600" dirty="0"/>
              <a:t>https://msdn.microsoft.com/ja-jp/library/jj131429.aspx</a:t>
            </a:r>
            <a:endParaRPr kumimoji="1" lang="ja-JP" altLang="en-US" sz="1600" dirty="0"/>
          </a:p>
        </p:txBody>
      </p:sp>
      <p:sp>
        <p:nvSpPr>
          <p:cNvPr id="6" name="スライド番号プレースホルダー 5"/>
          <p:cNvSpPr>
            <a:spLocks noGrp="1"/>
          </p:cNvSpPr>
          <p:nvPr>
            <p:ph type="sldNum" sz="quarter" idx="12"/>
          </p:nvPr>
        </p:nvSpPr>
        <p:spPr/>
        <p:txBody>
          <a:bodyPr/>
          <a:lstStyle/>
          <a:p>
            <a:fld id="{BC410EEA-824F-4D46-AFE7-60426C8C06B0}" type="slidenum">
              <a:rPr lang="en-US" altLang="ja-JP" smtClean="0"/>
              <a:pPr/>
              <a:t>23</a:t>
            </a:fld>
            <a:endParaRPr lang="en-US" altLang="en-US" dirty="0"/>
          </a:p>
        </p:txBody>
      </p:sp>
    </p:spTree>
    <p:extLst>
      <p:ext uri="{BB962C8B-B14F-4D97-AF65-F5344CB8AC3E}">
        <p14:creationId xmlns:p14="http://schemas.microsoft.com/office/powerpoint/2010/main" val="110960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a:t>ディリクレ過程の </a:t>
            </a:r>
            <a:r>
              <a:rPr kumimoji="1" lang="en-US" altLang="ja-JP" dirty="0"/>
              <a:t>atom</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24</a:t>
            </a:fld>
            <a:endParaRPr lang="en-US" altLang="en-US" dirty="0"/>
          </a:p>
        </p:txBody>
      </p:sp>
    </p:spTree>
    <p:extLst>
      <p:ext uri="{BB962C8B-B14F-4D97-AF65-F5344CB8AC3E}">
        <p14:creationId xmlns:p14="http://schemas.microsoft.com/office/powerpoint/2010/main" val="279363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3886923"/>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85352" y="2348880"/>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460972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994" y="294066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1703326" y="3855218"/>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5" name="PubOvalCallout"/>
          <p:cNvSpPr>
            <a:spLocks noEditPoints="1" noChangeArrowheads="1"/>
          </p:cNvSpPr>
          <p:nvPr/>
        </p:nvSpPr>
        <p:spPr bwMode="auto">
          <a:xfrm>
            <a:off x="2552428" y="2687147"/>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6" name="テキスト ボックス 5"/>
          <p:cNvSpPr txBox="1"/>
          <p:nvPr/>
        </p:nvSpPr>
        <p:spPr>
          <a:xfrm>
            <a:off x="2765982" y="2849242"/>
            <a:ext cx="1013929" cy="646331"/>
          </a:xfrm>
          <a:prstGeom prst="rect">
            <a:avLst/>
          </a:prstGeom>
          <a:noFill/>
        </p:spPr>
        <p:txBody>
          <a:bodyPr wrap="square" rtlCol="0">
            <a:spAutoFit/>
          </a:bodyPr>
          <a:lstStyle/>
          <a:p>
            <a:r>
              <a:rPr kumimoji="1" lang="en-US" altLang="ja-JP" dirty="0"/>
              <a:t>Take the cup.</a:t>
            </a:r>
            <a:endParaRPr kumimoji="1" lang="ja-JP" altLang="en-US" dirty="0"/>
          </a:p>
        </p:txBody>
      </p:sp>
      <p:pic>
        <p:nvPicPr>
          <p:cNvPr id="14"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6089974" y="3841523"/>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7" y="3066274"/>
            <a:ext cx="965359" cy="646331"/>
          </a:xfrm>
          <a:prstGeom prst="rect">
            <a:avLst/>
          </a:prstGeom>
          <a:noFill/>
        </p:spPr>
        <p:txBody>
          <a:bodyPr wrap="square" rtlCol="0">
            <a:spAutoFit/>
          </a:bodyPr>
          <a:lstStyle/>
          <a:p>
            <a:r>
              <a:rPr kumimoji="1" lang="en-US" altLang="ja-JP" dirty="0"/>
              <a:t>Take 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507" y="404704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3381" y="4148213"/>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48646" y="414623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85352" y="1988406"/>
            <a:ext cx="2478094"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8" name="テキスト ボックス 7"/>
          <p:cNvSpPr txBox="1"/>
          <p:nvPr/>
        </p:nvSpPr>
        <p:spPr>
          <a:xfrm>
            <a:off x="4572000" y="1979548"/>
            <a:ext cx="2736304" cy="369332"/>
          </a:xfrm>
          <a:prstGeom prst="rect">
            <a:avLst/>
          </a:prstGeom>
          <a:noFill/>
        </p:spPr>
        <p:txBody>
          <a:bodyPr wrap="square" rtlCol="0">
            <a:spAutoFit/>
          </a:bodyPr>
          <a:lstStyle/>
          <a:p>
            <a:r>
              <a:rPr kumimoji="1" lang="en-US" altLang="ja-JP" dirty="0"/>
              <a:t>Just imitation</a:t>
            </a:r>
            <a:endParaRPr kumimoji="1" lang="ja-JP" altLang="en-US" dirty="0"/>
          </a:p>
        </p:txBody>
      </p:sp>
      <p:sp>
        <p:nvSpPr>
          <p:cNvPr id="9" name="正方形/長方形 8"/>
          <p:cNvSpPr/>
          <p:nvPr/>
        </p:nvSpPr>
        <p:spPr>
          <a:xfrm>
            <a:off x="1475656" y="2825802"/>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6596685" y="3516948"/>
            <a:ext cx="1143668" cy="4823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スライド番号プレースホルダー 9"/>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109302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4</a:t>
            </a:fld>
            <a:endParaRPr lang="en-US" altLang="en-US" dirty="0"/>
          </a:p>
        </p:txBody>
      </p:sp>
    </p:spTree>
    <p:extLst>
      <p:ext uri="{BB962C8B-B14F-4D97-AF65-F5344CB8AC3E}">
        <p14:creationId xmlns:p14="http://schemas.microsoft.com/office/powerpoint/2010/main" val="6138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Model</a:t>
            </a:r>
            <a:endParaRPr kumimoji="1" lang="ja-JP" altLang="en-US"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340768"/>
            <a:ext cx="8424936" cy="5118314"/>
          </a:xfrm>
        </p:spPr>
      </p:pic>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5</a:t>
            </a:fld>
            <a:endParaRPr lang="en-US" altLang="en-US" dirty="0"/>
          </a:p>
        </p:txBody>
      </p:sp>
    </p:spTree>
    <p:extLst>
      <p:ext uri="{BB962C8B-B14F-4D97-AF65-F5344CB8AC3E}">
        <p14:creationId xmlns:p14="http://schemas.microsoft.com/office/powerpoint/2010/main" val="29248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51763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6787" y="4509435"/>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Previous method learn only the relationship between initial states and goal states.</a:t>
            </a:r>
          </a:p>
          <a:p>
            <a:r>
              <a:rPr lang="en-US" altLang="ja-JP" dirty="0"/>
              <a:t>So, it</a:t>
            </a:r>
            <a:r>
              <a:rPr lang="ja-JP" altLang="en-US" dirty="0"/>
              <a:t> </a:t>
            </a:r>
            <a:r>
              <a:rPr lang="en-US" altLang="ja-JP" dirty="0"/>
              <a:t>could</a:t>
            </a:r>
            <a:r>
              <a:rPr lang="ja-JP" altLang="en-US" dirty="0"/>
              <a:t> </a:t>
            </a:r>
            <a:r>
              <a:rPr lang="en-US" altLang="ja-JP" dirty="0"/>
              <a:t>not</a:t>
            </a:r>
            <a:r>
              <a:rPr lang="ja-JP" altLang="en-US" dirty="0"/>
              <a:t> </a:t>
            </a:r>
            <a:r>
              <a:rPr lang="en-US" altLang="ja-JP" dirty="0"/>
              <a:t>take</a:t>
            </a:r>
            <a:r>
              <a:rPr lang="ja-JP" altLang="en-US" dirty="0"/>
              <a:t> </a:t>
            </a:r>
            <a:r>
              <a:rPr lang="en-US" altLang="ja-JP" dirty="0"/>
              <a:t>account</a:t>
            </a:r>
            <a:r>
              <a:rPr lang="ja-JP" altLang="en-US" dirty="0"/>
              <a:t> </a:t>
            </a:r>
            <a:r>
              <a:rPr lang="en-US" altLang="ja-JP" dirty="0"/>
              <a:t>for</a:t>
            </a:r>
            <a:r>
              <a:rPr lang="ja-JP" altLang="en-US" dirty="0"/>
              <a:t> </a:t>
            </a:r>
            <a:r>
              <a:rPr lang="en-US" altLang="ja-JP" dirty="0"/>
              <a:t>intermediate states.</a:t>
            </a:r>
          </a:p>
          <a:p>
            <a:endParaRPr lang="en-US" altLang="ja-JP" dirty="0"/>
          </a:p>
        </p:txBody>
      </p:sp>
      <p:sp>
        <p:nvSpPr>
          <p:cNvPr id="3" name="タイトル 2"/>
          <p:cNvSpPr>
            <a:spLocks noGrp="1"/>
          </p:cNvSpPr>
          <p:nvPr>
            <p:ph type="title"/>
          </p:nvPr>
        </p:nvSpPr>
        <p:spPr/>
        <p:txBody>
          <a:bodyPr/>
          <a:lstStyle/>
          <a:p>
            <a:r>
              <a:rPr kumimoji="1" lang="en-US" altLang="ja-JP" dirty="0"/>
              <a:t>Problem</a:t>
            </a:r>
            <a:r>
              <a:rPr lang="en-US" altLang="ja-JP" dirty="0"/>
              <a:t> of previous 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1403648" y="4780508"/>
            <a:ext cx="1098792" cy="552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flipV="1">
            <a:off x="1403649" y="3844404"/>
            <a:ext cx="1098792" cy="567742"/>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4734644" y="4060428"/>
            <a:ext cx="1629474" cy="13178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p:cNvCxnSpPr>
            <a:cxnSpLocks/>
            <a:stCxn id="15" idx="3"/>
            <a:endCxn id="17" idx="1"/>
          </p:cNvCxnSpPr>
          <p:nvPr/>
        </p:nvCxnSpPr>
        <p:spPr>
          <a:xfrm>
            <a:off x="5355826" y="4529351"/>
            <a:ext cx="1520430" cy="1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pic>
        <p:nvPicPr>
          <p:cNvPr id="37" name="図 36"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8144" y="4348460"/>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311448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291" y="384896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62838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4492476"/>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If the sequences of states can be used for learning, the method can learn this task as the sequence of relationship. </a:t>
            </a:r>
          </a:p>
          <a:p>
            <a:r>
              <a:rPr lang="en-US" altLang="ja-JP" dirty="0"/>
              <a:t>But, it has to be considered which </a:t>
            </a:r>
            <a:r>
              <a:rPr lang="en-US" altLang="ja-JP" dirty="0" smtClean="0"/>
              <a:t>(i.e. </a:t>
            </a:r>
            <a:r>
              <a:rPr lang="en-US" altLang="ja-JP" dirty="0"/>
              <a:t>when) states are need for learn.</a:t>
            </a:r>
          </a:p>
        </p:txBody>
      </p:sp>
      <p:sp>
        <p:nvSpPr>
          <p:cNvPr id="3" name="タイトル 2"/>
          <p:cNvSpPr>
            <a:spLocks noGrp="1"/>
          </p:cNvSpPr>
          <p:nvPr>
            <p:ph type="title"/>
          </p:nvPr>
        </p:nvSpPr>
        <p:spPr/>
        <p:txBody>
          <a:bodyPr/>
          <a:lstStyle/>
          <a:p>
            <a:r>
              <a:rPr kumimoji="1" lang="en-US" altLang="ja-JP" dirty="0"/>
              <a:t>Problem</a:t>
            </a:r>
            <a:r>
              <a:rPr kumimoji="1" lang="ja-JP" altLang="en-US" dirty="0"/>
              <a:t> </a:t>
            </a:r>
            <a:r>
              <a:rPr kumimoji="1" lang="en-US" altLang="ja-JP" dirty="0"/>
              <a:t>of</a:t>
            </a:r>
            <a:r>
              <a:rPr kumimoji="1" lang="ja-JP" altLang="en-US" dirty="0"/>
              <a:t> </a:t>
            </a:r>
            <a:r>
              <a:rPr kumimoji="1" lang="en-US" altLang="ja-JP" dirty="0"/>
              <a:t>previous</a:t>
            </a:r>
            <a:r>
              <a:rPr kumimoji="1" lang="ja-JP" altLang="en-US" dirty="0"/>
              <a:t> </a:t>
            </a:r>
            <a:r>
              <a:rPr kumimoji="1" lang="en-US" altLang="ja-JP" dirty="0"/>
              <a:t>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362838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475656" y="3484364"/>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1080516"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2415143"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4795152" y="3042644"/>
            <a:ext cx="2441143" cy="245794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5184972"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6519599"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49247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5" name="図 34"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136" y="4348460"/>
            <a:ext cx="565422" cy="490869"/>
          </a:xfrm>
          <a:prstGeom prst="rect">
            <a:avLst/>
          </a:prstGeom>
        </p:spPr>
      </p:pic>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127131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The important states means the boundary of motion primitives, and to find them, the motion has to be encoded to the sequence of motion primitives.</a:t>
            </a:r>
          </a:p>
          <a:p>
            <a:endParaRPr lang="en-US" altLang="ja-JP" dirty="0"/>
          </a:p>
          <a:p>
            <a:r>
              <a:rPr lang="en-US" altLang="ja-JP" dirty="0"/>
              <a:t>HMM can encode various time sequential data.</a:t>
            </a:r>
          </a:p>
          <a:p>
            <a:pPr lvl="1"/>
            <a:r>
              <a:rPr lang="en-US" altLang="ja-JP" dirty="0"/>
              <a:t>But when using HMM to encode motion, there are some difficulties.</a:t>
            </a:r>
          </a:p>
          <a:p>
            <a:pPr lvl="2"/>
            <a:r>
              <a:rPr lang="en-US" altLang="ja-JP" dirty="0"/>
              <a:t>the number of hidden states(i.e. kind of motion primitives) is not known in advance.</a:t>
            </a:r>
          </a:p>
          <a:p>
            <a:pPr lvl="2"/>
            <a:r>
              <a:rPr lang="en-US" altLang="ja-JP" dirty="0"/>
              <a:t>Encoding with HMM is not enough to get the motion primitives.</a:t>
            </a:r>
          </a:p>
          <a:p>
            <a:pPr marL="630936" lvl="2" indent="0">
              <a:buNone/>
            </a:pPr>
            <a:r>
              <a:rPr lang="en-US" altLang="ja-JP" dirty="0"/>
              <a:t>(Each states of HMM is too primitive to explain the motion.)</a:t>
            </a:r>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84491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a:t>Tadahiro</a:t>
            </a:r>
            <a:r>
              <a:rPr lang="en-US" altLang="ja-JP" dirty="0"/>
              <a:t> Taniguchi et al [1] solved that problem by using sticky-Hierarchical </a:t>
            </a:r>
            <a:r>
              <a:rPr lang="en-US" altLang="ja-JP" dirty="0" err="1"/>
              <a:t>Dirichlet</a:t>
            </a:r>
            <a:r>
              <a:rPr lang="en-US" altLang="ja-JP" dirty="0"/>
              <a:t> Process Hidden Markov Model (</a:t>
            </a:r>
            <a:r>
              <a:rPr lang="en-US" altLang="ja-JP" dirty="0" err="1"/>
              <a:t>sHDP</a:t>
            </a:r>
            <a:r>
              <a:rPr lang="en-US" altLang="ja-JP" dirty="0"/>
              <a:t>-HMM [2]) and Nested Pitman-</a:t>
            </a:r>
            <a:r>
              <a:rPr lang="en-US" altLang="ja-JP" dirty="0" err="1"/>
              <a:t>Yor</a:t>
            </a:r>
            <a:r>
              <a:rPr lang="en-US" altLang="ja-JP" dirty="0"/>
              <a:t> Language Model(NPYLM [3]).</a:t>
            </a:r>
          </a:p>
          <a:p>
            <a:pPr lvl="2"/>
            <a:endParaRPr lang="en-US" altLang="ja-JP" dirty="0"/>
          </a:p>
          <a:p>
            <a:pPr lvl="1"/>
            <a:r>
              <a:rPr lang="en-US" altLang="ja-JP" dirty="0" err="1"/>
              <a:t>sHDP</a:t>
            </a:r>
            <a:r>
              <a:rPr lang="en-US" altLang="ja-JP" dirty="0"/>
              <a:t>-HMM realizes encoding without to decide the number of hidden states in advance. </a:t>
            </a:r>
          </a:p>
          <a:p>
            <a:pPr lvl="1"/>
            <a:r>
              <a:rPr lang="en-US" altLang="ja-JP" dirty="0"/>
              <a:t>NPYLM realizes parsing the sequence of character to sequence of words without to input dictionary in advance.</a:t>
            </a:r>
          </a:p>
          <a:p>
            <a:pPr lvl="1"/>
            <a:endParaRPr lang="en-US" altLang="ja-JP" dirty="0"/>
          </a:p>
          <a:p>
            <a:pPr lvl="1"/>
            <a:r>
              <a:rPr lang="en-US" altLang="ja-JP" dirty="0"/>
              <a:t>The intervals of words made by NPYLM mean the boundary of motion primitives, the important interval states.</a:t>
            </a:r>
            <a:endParaRPr kumimoji="1" lang="ja-JP" altLang="en-US" dirty="0"/>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Tree>
    <p:extLst>
      <p:ext uri="{BB962C8B-B14F-4D97-AF65-F5344CB8AC3E}">
        <p14:creationId xmlns:p14="http://schemas.microsoft.com/office/powerpoint/2010/main" val="694586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1440</Words>
  <Application>Microsoft Office PowerPoint</Application>
  <PresentationFormat>画面に合わせる (4:3)</PresentationFormat>
  <Paragraphs>229</Paragraphs>
  <Slides>24</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Arial Unicode MS</vt:lpstr>
      <vt:lpstr>ＭＳ Ｐゴシック</vt:lpstr>
      <vt:lpstr>Calibri</vt:lpstr>
      <vt:lpstr>Cambria Math</vt:lpstr>
      <vt:lpstr>Verdana</vt:lpstr>
      <vt:lpstr>Wingdings 2</vt:lpstr>
      <vt:lpstr>Wingdings 3</vt:lpstr>
      <vt:lpstr>ビジネス</vt:lpstr>
      <vt:lpstr>Encoding for human motions by sticky-Hierarchical Dirichlet Process Hidden Markov Model</vt:lpstr>
      <vt:lpstr>Background</vt:lpstr>
      <vt:lpstr>Background</vt:lpstr>
      <vt:lpstr>Background</vt:lpstr>
      <vt:lpstr>Model</vt:lpstr>
      <vt:lpstr>Problem of previous work</vt:lpstr>
      <vt:lpstr>Problem of previous work</vt:lpstr>
      <vt:lpstr>Finding the important intermediate states</vt:lpstr>
      <vt:lpstr>Finding the important intermediate states</vt:lpstr>
      <vt:lpstr>Outline</vt:lpstr>
      <vt:lpstr>Current works </vt:lpstr>
      <vt:lpstr>Outline</vt:lpstr>
      <vt:lpstr>Obtain and smoothing the motion data</vt:lpstr>
      <vt:lpstr>Obtain and smoothing the motion data</vt:lpstr>
      <vt:lpstr>sHDP-HMM</vt:lpstr>
      <vt:lpstr>DPM</vt:lpstr>
      <vt:lpstr>DPM</vt:lpstr>
      <vt:lpstr>DPM for HMM</vt:lpstr>
      <vt:lpstr>sHDP-HMM</vt:lpstr>
      <vt:lpstr>Conclusion and what to do next</vt:lpstr>
      <vt:lpstr>References</vt:lpstr>
      <vt:lpstr>Appendix</vt:lpstr>
      <vt:lpstr>時系列データの平滑化</vt:lpstr>
      <vt:lpstr>ディリクレ過程の atom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2017-01-09T04:54:55Z</dcterms:created>
  <dcterms:modified xsi:type="dcterms:W3CDTF">2017-01-11T07:47:52Z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