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9" r:id="rId3"/>
    <p:sldId id="290" r:id="rId4"/>
    <p:sldId id="258" r:id="rId5"/>
    <p:sldId id="259" r:id="rId6"/>
    <p:sldId id="260" r:id="rId7"/>
    <p:sldId id="261" r:id="rId8"/>
    <p:sldId id="263" r:id="rId9"/>
    <p:sldId id="269" r:id="rId10"/>
    <p:sldId id="278" r:id="rId11"/>
    <p:sldId id="265" r:id="rId12"/>
    <p:sldId id="268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1" r:id="rId30"/>
    <p:sldId id="287" r:id="rId31"/>
    <p:sldId id="288" r:id="rId32"/>
    <p:sldId id="292" r:id="rId3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28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3708-A75F-D74F-B8BE-E6A57239B758}" type="datetimeFigureOut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178A-840A-ED43-863E-F8A90BB69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66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7580-7ED2-5A41-9370-C2135D7485F7}" type="datetimeFigureOut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4125A-DE7B-5B49-95C6-0AD989572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796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B138-A66B-E64A-BDC6-F32A364DA98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562-4003-C946-9D7D-1B99EE70525D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23EE-D6CC-264C-AC24-BF29E1BA69B1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絵コン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1ED6-255F-4848-870B-F806D784CC6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BEE0-C954-9846-9A19-F006B5B5324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8103-FD2D-A645-8F17-208E2CB97423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7D3-A771-D54C-8544-A0FDB4DDEB8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C2E7-10A3-934D-AEB2-9255077C258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BB7E-B6E1-F848-A03C-4041E34A6D96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BF8-0307-0F45-878C-E256C0059FC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EE83-E8D5-D84E-8911-617DD2F1E9A0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C91-9B90-F944-A6AB-372A39691E7E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E646-8DA1-6945-848E-D6B8EA7461FB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833-299E-7D43-8567-ADB82140C57C}" type="datetime1">
              <a:rPr kumimoji="1" lang="ja-JP" altLang="en-US" smtClean="0"/>
              <a:t>15/11/04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593" y="6472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42535A4-D02A-114A-BFD8-6A190E17B4CC}" type="datetime1">
              <a:rPr kumimoji="1" lang="ja-JP" altLang="en-US" smtClean="0"/>
              <a:t>15/11/04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7542" y="127373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メイリオ"/>
                <a:ea typeface="メイリオ"/>
                <a:cs typeface="メイリオ"/>
              </a:defRPr>
            </a:lvl1pPr>
          </a:lstStyle>
          <a:p>
            <a:endParaRPr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kumimoji="1"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eigen.tuxfamily.org/index.php?title=Benchmar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eigen.tuxfamily.org/index.php?title=Main_P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TetsuyaNegishi/Eigen_Seminar_2015_11_0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dox/" TargetMode="External"/><Relationship Id="rId4" Type="http://schemas.openxmlformats.org/officeDocument/2006/relationships/hyperlink" Target="http://blog.livedoor.jp/tek_nishi/archives/8623876.html" TargetMode="External"/><Relationship Id="rId5" Type="http://schemas.openxmlformats.org/officeDocument/2006/relationships/hyperlink" Target="http://mikaka.org/~kana/dl/pdf/pdf-eigennot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61474" y="802105"/>
            <a:ext cx="7419473" cy="2606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入門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850115" y="4919581"/>
            <a:ext cx="4831344" cy="13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情報数理研究室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B4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根岸徹也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1577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行列成分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すべてサポート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3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Fast?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Benchmark - Eigen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Benchmark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600" dirty="0">
                <a:latin typeface="メイリオ"/>
                <a:ea typeface="メイリオ"/>
                <a:cs typeface="メイリオ"/>
              </a:rPr>
            </a:b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http://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eigen.tuxfamily.org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index.php?title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=Benchmark</a:t>
            </a:r>
            <a:endParaRPr lang="ja-JP" altLang="en-US" sz="2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1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   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en-US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行列定義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&lt;&lt; 1, 2, 3,    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 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代入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4, 5, 6,</a:t>
            </a: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7, 8, 9; </a:t>
            </a:r>
          </a:p>
          <a:p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標準出力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cout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&lt;&lt; m &lt;&lt; 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endl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m, n;    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a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a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84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Matrix3f m, n;    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直感的で</a:t>
            </a:r>
            <a:r>
              <a:rPr lang="en-US" altLang="ja-JP" sz="10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0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分かりやすい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6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環境設定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51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ige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4515" r="28688" b="310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  <a:hlinkClick r:id="rId4"/>
              </a:rPr>
              <a:t>公式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  <a:hlinkClick r:id="rId4"/>
              </a:rPr>
              <a:t>web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からファイルを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ダウンロードして解凍</a:t>
            </a:r>
            <a:endParaRPr lang="ja-JP" altLang="en-US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2446427"/>
            <a:ext cx="8515685" cy="2526632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#include&lt;Eigen/Dense&gt;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密行列用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#include&lt;Eigen/Sparse&gt;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疎行列用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using namespace Eigen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0" y="5534535"/>
            <a:ext cx="9144000" cy="10293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密行列のみ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疎行列のみ使用ならば</a:t>
            </a:r>
            <a:r>
              <a:rPr lang="en-US" altLang="ja-JP" sz="2000" dirty="0" err="1">
                <a:latin typeface="メイリオ"/>
                <a:ea typeface="メイリオ"/>
                <a:cs typeface="メイリオ"/>
              </a:rPr>
              <a:t>Dense,Sparse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のみインクルードで可</a:t>
            </a:r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行目の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using~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は必須ではないが以降の例では宣言したものとする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762000"/>
            <a:ext cx="8515685" cy="132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dirty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5400" dirty="0">
                <a:latin typeface="メイリオ"/>
                <a:ea typeface="メイリオ"/>
                <a:cs typeface="メイリオ"/>
              </a:rPr>
              <a:t>ファイルを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インクルード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1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資料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8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3529248"/>
            <a:ext cx="8515685" cy="1470527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>$ g++ -I ~/Eigen </a:t>
            </a:r>
            <a:r>
              <a:rPr lang="en-US" altLang="ja-JP" sz="4800" dirty="0" err="1" smtClean="0">
                <a:latin typeface="メイリオ"/>
                <a:ea typeface="メイリオ"/>
                <a:cs typeface="メイリオ"/>
              </a:rPr>
              <a:t>test.cpp</a:t>
            </a:r>
            <a:endParaRPr lang="en-US" altLang="ja-JP" sz="4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989255"/>
            <a:ext cx="8515685" cy="207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3,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解凍したファイルとリンク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   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してコンパイル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基本的な</a:t>
            </a:r>
            <a:endParaRPr lang="en-US" altLang="ja-JP" sz="110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使い方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79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変数宣言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" y="1429214"/>
            <a:ext cx="9143999" cy="2100046"/>
            <a:chOff x="1" y="1536158"/>
            <a:chExt cx="9143999" cy="2100046"/>
          </a:xfrm>
        </p:grpSpPr>
        <p:sp>
          <p:nvSpPr>
            <p:cNvPr id="4" name="タイトル 1"/>
            <p:cNvSpPr txBox="1">
              <a:spLocks/>
            </p:cNvSpPr>
            <p:nvPr/>
          </p:nvSpPr>
          <p:spPr>
            <a:xfrm>
              <a:off x="1" y="2232520"/>
              <a:ext cx="9143999" cy="14036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kumimoji="1" sz="4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ja-JP" sz="6600" dirty="0" smtClean="0">
                  <a:latin typeface="メイリオ"/>
                  <a:ea typeface="メイリオ"/>
                  <a:cs typeface="メイリオ"/>
                </a:rPr>
                <a:t>Matrix3d  m</a:t>
              </a:r>
              <a:r>
                <a:rPr lang="en-US" altLang="ja-JP" sz="4400" dirty="0" smtClean="0">
                  <a:latin typeface="メイリオ"/>
                  <a:ea typeface="メイリオ"/>
                  <a:cs typeface="メイリオ"/>
                </a:rPr>
                <a:t>;</a:t>
              </a: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237789" y="2183094"/>
              <a:ext cx="521369" cy="397011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H="1">
              <a:off x="5280527" y="2183094"/>
              <a:ext cx="467894" cy="39701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3569368" y="1536158"/>
              <a:ext cx="1189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3×3</a:t>
              </a:r>
              <a:endParaRPr kumimoji="1" lang="ja-JP" altLang="en-US" sz="3600" dirty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280527" y="1563589"/>
              <a:ext cx="187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double</a:t>
              </a:r>
              <a:endParaRPr kumimoji="1" lang="ja-JP" altLang="en-US" sz="3600" dirty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23" name="タイトル 1"/>
          <p:cNvSpPr txBox="1">
            <a:spLocks/>
          </p:cNvSpPr>
          <p:nvPr/>
        </p:nvSpPr>
        <p:spPr>
          <a:xfrm>
            <a:off x="0" y="4523883"/>
            <a:ext cx="9143999" cy="1403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Matrix&lt;double, 3, 3&gt;</a:t>
            </a:r>
            <a:r>
              <a:rPr lang="en-US" altLang="ja-JP" sz="6600" dirty="0" smtClean="0">
                <a:latin typeface="メイリオ"/>
                <a:ea typeface="メイリオ"/>
                <a:cs typeface="メイリオ"/>
              </a:rPr>
              <a:t>  </a:t>
            </a:r>
            <a:endParaRPr lang="en-US" altLang="ja-JP" sz="44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876842" y="3462421"/>
            <a:ext cx="0" cy="151063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197689" y="3895754"/>
            <a:ext cx="219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rPr>
              <a:t>同じ意味</a:t>
            </a:r>
            <a:endParaRPr kumimoji="1" lang="ja-JP" altLang="en-US" sz="3600" dirty="0">
              <a:solidFill>
                <a:schemeClr val="accent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8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変数宣言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Vector3d v0;  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3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次元ベクトル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Matrix&lt;double,3,1&gt; v1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v0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と同義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疎行列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SparseMatrix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&lt;double&gt; 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sp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(100,100);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メイリオ"/>
                <a:ea typeface="メイリオ"/>
                <a:cs typeface="メイリオ"/>
              </a:rPr>
              <a:t>メモリの動的確保</a:t>
            </a:r>
            <a:endParaRPr lang="en-US" altLang="ja-JP" sz="3600" dirty="0" smtClean="0">
              <a:solidFill>
                <a:schemeClr val="bg1">
                  <a:lumMod val="65000"/>
                  <a:lumOff val="3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MatrixXd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mx0;</a:t>
            </a: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Matrix&lt;double,Dynamic,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1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&gt; v2;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8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en-US" sz="3600" dirty="0" smtClean="0">
                <a:latin typeface="メイリオ"/>
                <a:ea typeface="メイリオ"/>
                <a:cs typeface="メイリオ"/>
              </a:rPr>
              <a:t>入力・出力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Matrix2i m;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要素代入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(dynamic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でない場合のみ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) 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&lt;&lt; 1, 2,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	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	    3, 4;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m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(0, 0) = 3;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1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列目に代入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標準出力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cout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&lt;&lt; m &lt;&lt; “¥n”;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6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en-US" sz="3600" dirty="0" smtClean="0">
                <a:latin typeface="メイリオ"/>
                <a:ea typeface="メイリオ"/>
                <a:cs typeface="メイリオ"/>
              </a:rPr>
              <a:t>初期化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MatrixXd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m;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m.setZero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(4,4);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要素がすべて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m.setIdentity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単位行列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m.setOnes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(4,5);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要素がすべて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m.setRandom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(1,4);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</a:t>
            </a: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ランダム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その他操作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m.rows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(); 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行数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m.mean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();    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要素の平均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m(3,3)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から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2×2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の行列を取得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m.block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(3,3,2,2);</a:t>
            </a:r>
          </a:p>
          <a:p>
            <a:pPr>
              <a:lnSpc>
                <a:spcPct val="120000"/>
              </a:lnSpc>
            </a:pPr>
            <a:r>
              <a:rPr lang="en-US" altLang="ja-JP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//3×3</a:t>
            </a:r>
            <a:r>
              <a:rPr lang="ja-JP" altLang="en-US" sz="36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に行列サイズ変更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m.resize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(3,3); 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2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線形方程式</a:t>
            </a: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1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固有値ソルバ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94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6082632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使い方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①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7"/>
            <a:ext cx="8475579" cy="1724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ソルバメソッドを呼ぶ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問題の解を返すメソッドを呼ぶ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スライド番号プレースホルダー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454526" y="3421017"/>
            <a:ext cx="8475579" cy="2243746"/>
            <a:chOff x="454526" y="3421017"/>
            <a:chExt cx="8475579" cy="2243746"/>
          </a:xfrm>
        </p:grpSpPr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454526" y="3941000"/>
              <a:ext cx="8475579" cy="8689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kumimoji="1" sz="49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ja-JP" sz="3600" dirty="0" err="1" smtClean="0">
                  <a:latin typeface="メイリオ"/>
                  <a:ea typeface="メイリオ"/>
                  <a:cs typeface="メイリオ"/>
                </a:rPr>
                <a:t>m.householderQr</a:t>
              </a:r>
              <a:r>
                <a:rPr lang="en-US" altLang="ja-JP" sz="3600" dirty="0" smtClean="0">
                  <a:latin typeface="メイリオ"/>
                  <a:ea typeface="メイリオ"/>
                  <a:cs typeface="メイリオ"/>
                </a:rPr>
                <a:t>(</a:t>
              </a:r>
              <a:r>
                <a:rPr lang="en-US" altLang="ja-JP" sz="3600" dirty="0" smtClean="0">
                  <a:latin typeface="メイリオ"/>
                  <a:ea typeface="メイリオ"/>
                  <a:cs typeface="メイリオ"/>
                </a:rPr>
                <a:t>).solve(b)</a:t>
              </a:r>
              <a:endParaRPr lang="en-US" altLang="ja-JP" sz="3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3662947" y="4665566"/>
              <a:ext cx="387685" cy="414421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761990" y="4965713"/>
              <a:ext cx="3048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ソルバメソッド</a:t>
              </a:r>
              <a:endParaRPr kumimoji="1" lang="en-US" altLang="ja-JP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H="1">
              <a:off x="6537158" y="3941000"/>
              <a:ext cx="467895" cy="251652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5721685" y="3421017"/>
              <a:ext cx="3048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線形方程式の解</a:t>
              </a:r>
              <a:endParaRPr kumimoji="1" lang="en-US" altLang="ja-JP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V="1">
              <a:off x="7152105" y="4665567"/>
              <a:ext cx="334211" cy="414420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481053" y="5079987"/>
              <a:ext cx="291648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>
                  <a:solidFill>
                    <a:schemeClr val="accent1"/>
                  </a:solidFill>
                  <a:latin typeface="メイリオ"/>
                  <a:ea typeface="メイリオ"/>
                  <a:cs typeface="メイリオ"/>
                </a:rPr>
                <a:t>右辺ベクトル</a:t>
              </a:r>
              <a:endParaRPr kumimoji="1" lang="en-US" altLang="ja-JP" sz="3200" dirty="0" smtClean="0">
                <a:solidFill>
                  <a:schemeClr val="accent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4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5721685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の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使い方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②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54526" y="1310107"/>
            <a:ext cx="8475579" cy="1724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ソルバ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変数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を作成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問題の解を返すメソッドを呼ぶ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109579" y="4572001"/>
            <a:ext cx="7820526" cy="1630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eig.eigenvalues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固有値</a:t>
            </a:r>
            <a:endParaRPr lang="en-US" altLang="ja-JP" sz="36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eig.eigenvalues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);  </a:t>
            </a:r>
            <a:r>
              <a:rPr lang="en-US" altLang="ja-JP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// </a:t>
            </a:r>
            <a:r>
              <a:rPr lang="ja-JP" altLang="en-US" sz="36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固有ベクトル</a:t>
            </a:r>
            <a:endParaRPr lang="en-US" altLang="ja-JP" sz="36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09579" y="3539960"/>
            <a:ext cx="7820526" cy="8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EigenSolver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&lt;Matrix3d&gt; </a:t>
            </a: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eig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)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スライド番号プレースホルダー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4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資料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4"/>
            <a:ext cx="8475579" cy="475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US" altLang="ja-JP" sz="2800" dirty="0" smtClean="0">
                <a:latin typeface="メイリオ"/>
                <a:ea typeface="メイリオ"/>
                <a:cs typeface="メイリオ"/>
                <a:hlinkClick r:id="rId3"/>
              </a:rPr>
              <a:t>https</a:t>
            </a:r>
            <a:r>
              <a:rPr lang="en-US" altLang="ja-JP" sz="2800" dirty="0">
                <a:latin typeface="メイリオ"/>
                <a:ea typeface="メイリオ"/>
                <a:cs typeface="メイリオ"/>
                <a:hlinkClick r:id="rId3"/>
              </a:rPr>
              <a:t>://github.com/TetsuyaNegishi/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  <a:hlinkClick r:id="rId3"/>
              </a:rPr>
              <a:t>Eigen_Seminar_2015_11_04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スライド有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ソースコードなど上げていくつもり</a:t>
            </a:r>
            <a:endParaRPr lang="en-US" altLang="ja-JP" sz="28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27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線形方程式ソルバ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4872"/>
              </p:ext>
            </p:extLst>
          </p:nvPr>
        </p:nvGraphicFramePr>
        <p:xfrm>
          <a:off x="728578" y="1590841"/>
          <a:ext cx="7767054" cy="48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108"/>
                <a:gridCol w="5186946"/>
              </a:tblGrid>
              <a:tr h="1257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LDLT,LLT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SimplicialLDLT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分解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FullPivLU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SparseLU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分解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HouseholderQR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SparseQR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98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密：</a:t>
                      </a: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JacobiSVD</a:t>
                      </a:r>
                      <a:r>
                        <a:rPr kumimoji="1" lang="en-US" altLang="ja-JP" sz="18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18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疎：無し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7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415757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固有値ソルバ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2227"/>
              </p:ext>
            </p:extLst>
          </p:nvPr>
        </p:nvGraphicFramePr>
        <p:xfrm>
          <a:off x="728578" y="2293886"/>
          <a:ext cx="7767054" cy="3052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790"/>
                <a:gridCol w="5434264"/>
              </a:tblGrid>
              <a:tr h="1050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標準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EigenSolver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00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一般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GeneralizedEigenSolver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00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 err="1" smtClean="0">
                          <a:latin typeface="メイリオ"/>
                          <a:ea typeface="メイリオ"/>
                          <a:cs typeface="メイリオ"/>
                        </a:rPr>
                        <a:t>ComplexEigenSolver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,…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56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6082632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参考文献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80738" y="1310106"/>
            <a:ext cx="8649368" cy="502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公式</a:t>
            </a: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リファレンス</a:t>
            </a:r>
            <a:r>
              <a:rPr lang="en-US" altLang="ja-JP" sz="32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200" dirty="0">
                <a:latin typeface="メイリオ"/>
                <a:ea typeface="メイリオ"/>
                <a:cs typeface="メイリオ"/>
              </a:rPr>
            </a:br>
            <a:r>
              <a:rPr lang="en-US" altLang="ja-JP" sz="3200" dirty="0">
                <a:latin typeface="メイリオ"/>
                <a:ea typeface="メイリオ"/>
                <a:cs typeface="メイリオ"/>
                <a:hlinkClick r:id="rId3"/>
              </a:rPr>
              <a:t>http://eigen.tuxfamily.org/dox</a:t>
            </a:r>
            <a:r>
              <a:rPr lang="en-US" altLang="ja-JP" sz="3200" dirty="0" smtClean="0">
                <a:latin typeface="メイリオ"/>
                <a:ea typeface="メイリオ"/>
                <a:cs typeface="メイリオ"/>
                <a:hlinkClick r:id="rId3"/>
              </a:rPr>
              <a:t>/</a:t>
            </a:r>
            <a:endParaRPr lang="en-US" altLang="ja-JP" sz="32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altLang="ja-JP" sz="3200" dirty="0" smtClean="0">
                <a:latin typeface="メイリオ"/>
                <a:ea typeface="メイリオ"/>
                <a:cs typeface="メイリオ"/>
              </a:rPr>
              <a:t>Eigen–C++</a:t>
            </a: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で使える線形代数ライブラリ</a:t>
            </a:r>
            <a:r>
              <a:rPr lang="en-US" altLang="ja-JP" sz="32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200" dirty="0">
                <a:latin typeface="メイリオ"/>
                <a:ea typeface="メイリオ"/>
                <a:cs typeface="メイリオ"/>
              </a:rPr>
            </a:br>
            <a:r>
              <a:rPr lang="en-US" altLang="ja-JP" sz="3200" dirty="0">
                <a:latin typeface="メイリオ"/>
                <a:ea typeface="メイリオ"/>
                <a:cs typeface="メイリオ"/>
                <a:hlinkClick r:id="rId4"/>
              </a:rPr>
              <a:t>http://blog.livedoor.jp/tek_nishi/archives/8623876.</a:t>
            </a:r>
            <a:r>
              <a:rPr lang="en-US" altLang="ja-JP" sz="3200" dirty="0" smtClean="0">
                <a:latin typeface="メイリオ"/>
                <a:ea typeface="メイリオ"/>
                <a:cs typeface="メイリオ"/>
                <a:hlinkClick r:id="rId4"/>
              </a:rPr>
              <a:t>html</a:t>
            </a:r>
            <a:endParaRPr lang="en-US" altLang="ja-JP" sz="32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行列ライブラリ</a:t>
            </a:r>
            <a:r>
              <a:rPr lang="en-US" altLang="ja-JP" sz="32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メモ</a:t>
            </a:r>
            <a:r>
              <a:rPr lang="en-US" altLang="ja-JP" sz="32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200" dirty="0">
                <a:latin typeface="メイリオ"/>
                <a:ea typeface="メイリオ"/>
                <a:cs typeface="メイリオ"/>
              </a:rPr>
            </a:br>
            <a:r>
              <a:rPr lang="en-US" altLang="ja-JP" sz="3200" dirty="0">
                <a:latin typeface="メイリオ"/>
                <a:ea typeface="メイリオ"/>
                <a:cs typeface="メイリオ"/>
                <a:hlinkClick r:id="rId5"/>
              </a:rPr>
              <a:t>http://</a:t>
            </a:r>
            <a:r>
              <a:rPr lang="en-US" altLang="ja-JP" sz="3200" dirty="0" err="1">
                <a:latin typeface="メイリオ"/>
                <a:ea typeface="メイリオ"/>
                <a:cs typeface="メイリオ"/>
                <a:hlinkClick r:id="rId5"/>
              </a:rPr>
              <a:t>mikaka.org</a:t>
            </a:r>
            <a:r>
              <a:rPr lang="en-US" altLang="ja-JP" sz="3200" dirty="0">
                <a:latin typeface="メイリオ"/>
                <a:ea typeface="メイリオ"/>
                <a:cs typeface="メイリオ"/>
                <a:hlinkClick r:id="rId5"/>
              </a:rPr>
              <a:t>/~kana/dl/</a:t>
            </a:r>
            <a:r>
              <a:rPr lang="en-US" altLang="ja-JP" sz="3200" dirty="0" err="1">
                <a:latin typeface="メイリオ"/>
                <a:ea typeface="メイリオ"/>
                <a:cs typeface="メイリオ"/>
                <a:hlinkClick r:id="rId5"/>
              </a:rPr>
              <a:t>pdf</a:t>
            </a:r>
            <a:r>
              <a:rPr lang="en-US" altLang="ja-JP" sz="3200" dirty="0">
                <a:latin typeface="メイリオ"/>
                <a:ea typeface="メイリオ"/>
                <a:cs typeface="メイリオ"/>
                <a:hlinkClick r:id="rId5"/>
              </a:rPr>
              <a:t>/</a:t>
            </a:r>
            <a:r>
              <a:rPr lang="en-US" altLang="ja-JP" sz="3200" dirty="0" err="1">
                <a:latin typeface="メイリオ"/>
                <a:ea typeface="メイリオ"/>
                <a:cs typeface="メイリオ"/>
                <a:hlinkClick r:id="rId5"/>
              </a:rPr>
              <a:t>pdf-eigennote.pdf</a:t>
            </a:r>
            <a:endParaRPr lang="en-US" altLang="ja-JP" sz="3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スライド番号プレースホルダー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804526" y="5868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58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26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Eigen_Silly_Professor_135x1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2677844"/>
            <a:ext cx="2056732" cy="2203641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3355474" y="1310105"/>
            <a:ext cx="5574631" cy="450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言語：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C+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+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概観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9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2794001" y="245977"/>
            <a:ext cx="3542634" cy="35426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053265" y="3168314"/>
            <a:ext cx="3542634" cy="3542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99980" y="3168314"/>
            <a:ext cx="3542634" cy="3542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794001" y="235276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Versatile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多芸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053265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Fast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高速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499980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Elegant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エレガント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Versatile?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42671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行列成分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66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ストーリー">
  <a:themeElements>
    <a:clrScheme name="ユーザー設定 2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4F9EF"/>
      </a:hlink>
      <a:folHlink>
        <a:srgbClr val="F4F6F0"/>
      </a:folHlink>
    </a:clrScheme>
    <a:fontScheme name="ストーリー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ストーリー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1642</TotalTime>
  <Words>727</Words>
  <Application>Microsoft Macintosh PowerPoint</Application>
  <PresentationFormat>画面に合わせる (4:3)</PresentationFormat>
  <Paragraphs>210</Paragraphs>
  <Slides>32</Slides>
  <Notes>30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ストーリー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Negishi</dc:creator>
  <cp:lastModifiedBy>Tetsuya Negishi</cp:lastModifiedBy>
  <cp:revision>56</cp:revision>
  <dcterms:created xsi:type="dcterms:W3CDTF">2015-11-03T02:40:46Z</dcterms:created>
  <dcterms:modified xsi:type="dcterms:W3CDTF">2015-11-04T06:05:08Z</dcterms:modified>
</cp:coreProperties>
</file>