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9" r:id="rId8"/>
    <p:sldId id="278" r:id="rId9"/>
    <p:sldId id="265" r:id="rId10"/>
    <p:sldId id="268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3708-A75F-D74F-B8BE-E6A57239B758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178A-840A-ED43-863E-F8A90BB69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6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7580-7ED2-5A41-9370-C2135D7485F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4125A-DE7B-5B49-95C6-0AD989572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7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4125A-DE7B-5B49-95C6-0AD9895721A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絵コン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EE2A21-0D46-E048-A994-333DF2C07647}" type="datetimeFigureOut">
              <a:rPr kumimoji="1" lang="ja-JP" altLang="en-US" smtClean="0"/>
              <a:t>15/11/03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E018FE4-9B13-8949-957E-751800858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kumimoji="1"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kumimoji="1"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eigen.tuxfamily.org/index.php?title=Benchmar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eigen.tuxfamily.org/index.php?title=Main_P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61474" y="802105"/>
            <a:ext cx="7419473" cy="2606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 smtClean="0">
                <a:latin typeface="メイリオ"/>
                <a:ea typeface="メイリオ"/>
                <a:cs typeface="メイリオ"/>
              </a:rPr>
              <a:t>線形代数ライブラリ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入門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3850115" y="4919581"/>
            <a:ext cx="4831344" cy="1315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情報数理研究室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B4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根岸徹也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887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Benchmark - Eigen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タイトル 1"/>
          <p:cNvSpPr txBox="1">
            <a:spLocks/>
          </p:cNvSpPr>
          <p:nvPr/>
        </p:nvSpPr>
        <p:spPr>
          <a:xfrm>
            <a:off x="0" y="4465053"/>
            <a:ext cx="9144000" cy="23929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76000"/>
                </a:schemeClr>
              </a:gs>
              <a:gs pos="50000">
                <a:schemeClr val="dk1">
                  <a:shade val="90000"/>
                  <a:satMod val="130000"/>
                  <a:alpha val="76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76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Benchmark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3600" dirty="0">
                <a:latin typeface="メイリオ"/>
                <a:ea typeface="メイリオ"/>
                <a:cs typeface="メイリオ"/>
              </a:rPr>
            </a:b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http://</a:t>
            </a:r>
            <a:r>
              <a:rPr lang="en-US" altLang="ja-JP" sz="2400" dirty="0" err="1">
                <a:latin typeface="メイリオ"/>
                <a:ea typeface="メイリオ"/>
                <a:cs typeface="メイリオ"/>
                <a:hlinkClick r:id="rId3"/>
              </a:rPr>
              <a:t>eigen.tuxfamily.org</a:t>
            </a: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/</a:t>
            </a:r>
            <a:r>
              <a:rPr lang="en-US" altLang="ja-JP" sz="2400" dirty="0" err="1">
                <a:latin typeface="メイリオ"/>
                <a:ea typeface="メイリオ"/>
                <a:cs typeface="メイリオ"/>
                <a:hlinkClick r:id="rId3"/>
              </a:rPr>
              <a:t>index.php?title</a:t>
            </a:r>
            <a:r>
              <a:rPr lang="en-US" altLang="ja-JP" sz="2400" dirty="0">
                <a:latin typeface="メイリオ"/>
                <a:ea typeface="メイリオ"/>
                <a:cs typeface="メイリオ"/>
                <a:hlinkClick r:id="rId3"/>
              </a:rPr>
              <a:t>=Benchmark</a:t>
            </a:r>
            <a:endParaRPr lang="ja-JP" altLang="en-US" sz="2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611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7005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Matrix3d m          // </a:t>
            </a:r>
            <a:r>
              <a:rPr lang="en-US" altLang="en-US" sz="3600" dirty="0" smtClean="0">
                <a:latin typeface="メイリオ"/>
                <a:ea typeface="メイリオ"/>
                <a:cs typeface="メイリオ"/>
              </a:rPr>
              <a:t>行列定義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&lt;&lt; 1, 2, 3,    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 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要素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代入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        4, 5, 6,</a:t>
            </a:r>
          </a:p>
          <a:p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        7, 8, 9; </a:t>
            </a: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標準出力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cout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&lt;&lt; m &lt;&lt; 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std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::</a:t>
            </a:r>
            <a:r>
              <a:rPr lang="en-US" altLang="ja-JP" sz="3600" dirty="0" err="1" smtClean="0">
                <a:latin typeface="メイリオ"/>
                <a:ea typeface="メイリオ"/>
                <a:cs typeface="メイリオ"/>
              </a:rPr>
              <a:t>endl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1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Matrix3d m, n;    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x = m +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加算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y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=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–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減算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z = m *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乗算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(a);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行目を取得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(a).sum();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行目の要素合計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84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Elegant?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4526" y="1310105"/>
            <a:ext cx="8475579" cy="51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Matrix3f m, n;    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x = m +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加算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y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= 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m –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減算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z = m * n;       // 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乗算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(a);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　　　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 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行目を取得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20000"/>
              </a:lnSpc>
            </a:pPr>
            <a:r>
              <a:rPr lang="en-US" altLang="ja-JP" sz="3600" dirty="0" err="1">
                <a:latin typeface="メイリオ"/>
                <a:ea typeface="メイリオ"/>
                <a:cs typeface="メイリオ"/>
              </a:rPr>
              <a:t>m.col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(a).sum();  // a</a:t>
            </a: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行目の要素合計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 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85000"/>
                </a:schemeClr>
              </a:gs>
              <a:gs pos="50000">
                <a:schemeClr val="dk1">
                  <a:shade val="90000"/>
                  <a:satMod val="130000"/>
                  <a:alpha val="85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8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直感的で</a:t>
            </a:r>
            <a:r>
              <a:rPr lang="en-US" altLang="ja-JP" sz="10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10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分かりやすい</a:t>
            </a:r>
            <a:endParaRPr lang="ja-JP" altLang="en-US" sz="10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116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環境設定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2351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ige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4515" r="28688" b="310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0" y="4465053"/>
            <a:ext cx="9144000" cy="2392948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76000"/>
                </a:schemeClr>
              </a:gs>
              <a:gs pos="50000">
                <a:schemeClr val="dk1">
                  <a:shade val="90000"/>
                  <a:satMod val="130000"/>
                  <a:alpha val="76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76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  <a:hlinkClick r:id="rId4"/>
              </a:rPr>
              <a:t>公式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  <a:hlinkClick r:id="rId4"/>
              </a:rPr>
              <a:t>web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からファイルを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54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ダウンロードして解凍</a:t>
            </a:r>
            <a:endParaRPr lang="ja-JP" altLang="en-US" sz="5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003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0842" y="2446427"/>
            <a:ext cx="8515685" cy="2526632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</a:schemeClr>
              </a:gs>
              <a:gs pos="50000">
                <a:schemeClr val="dk1">
                  <a:shade val="90000"/>
                  <a:satMod val="130000"/>
                </a:schemeClr>
              </a:gs>
              <a:gs pos="100000">
                <a:schemeClr val="dk1">
                  <a:shade val="100000"/>
                  <a:satMod val="200000"/>
                  <a:lumMod val="12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#include&lt;Eigen/Dense&gt;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密行列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用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#include&lt;Eigen/Sparse&gt; </a:t>
            </a: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/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疎行列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用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3600" dirty="0">
                <a:latin typeface="メイリオ"/>
                <a:ea typeface="メイリオ"/>
                <a:cs typeface="メイリオ"/>
              </a:rPr>
              <a:t>using namespace Eigen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;</a:t>
            </a:r>
            <a:endParaRPr lang="en-US" altLang="ja-JP" sz="3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0" y="5534535"/>
            <a:ext cx="9144000" cy="102936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密行列のみ</a:t>
            </a:r>
            <a:r>
              <a:rPr lang="en-US" altLang="ja-JP" sz="2000" dirty="0"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疎行列のみ使用ならば</a:t>
            </a:r>
            <a:r>
              <a:rPr lang="en-US" altLang="ja-JP" sz="2000" dirty="0" err="1">
                <a:latin typeface="メイリオ"/>
                <a:ea typeface="メイリオ"/>
                <a:cs typeface="メイリオ"/>
              </a:rPr>
              <a:t>Dense,Sparse</a:t>
            </a:r>
            <a:r>
              <a:rPr lang="ja-JP" altLang="en-US" sz="2000" dirty="0">
                <a:latin typeface="メイリオ"/>
                <a:ea typeface="メイリオ"/>
                <a:cs typeface="メイリオ"/>
              </a:rPr>
              <a:t>のみインクルードで可</a:t>
            </a:r>
            <a:endParaRPr lang="en-US" altLang="ja-JP" sz="2000" dirty="0">
              <a:latin typeface="メイリオ"/>
              <a:ea typeface="メイリオ"/>
              <a:cs typeface="メイリオ"/>
            </a:endParaRPr>
          </a:p>
          <a:p>
            <a:pPr algn="r">
              <a:lnSpc>
                <a:spcPct val="130000"/>
              </a:lnSpc>
            </a:pP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※3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行目の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using~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は必須ではないが以降の例では宣言したものとする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20842" y="762000"/>
            <a:ext cx="8515685" cy="132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dirty="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5400" dirty="0">
                <a:latin typeface="メイリオ"/>
                <a:ea typeface="メイリオ"/>
                <a:cs typeface="メイリオ"/>
              </a:rPr>
              <a:t>ファイルを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インクルード</a:t>
            </a:r>
            <a:endParaRPr lang="en-US" altLang="ja-JP" sz="5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1612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320842" y="3529248"/>
            <a:ext cx="8515685" cy="1470527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</a:schemeClr>
              </a:gs>
              <a:gs pos="50000">
                <a:schemeClr val="dk1">
                  <a:shade val="90000"/>
                  <a:satMod val="130000"/>
                </a:schemeClr>
              </a:gs>
              <a:gs pos="100000">
                <a:schemeClr val="dk1">
                  <a:shade val="100000"/>
                  <a:satMod val="200000"/>
                  <a:lumMod val="12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>$ g++ -I ~/Eigen </a:t>
            </a:r>
            <a:r>
              <a:rPr lang="en-US" altLang="ja-JP" sz="4800" dirty="0" err="1" smtClean="0">
                <a:latin typeface="メイリオ"/>
                <a:ea typeface="メイリオ"/>
                <a:cs typeface="メイリオ"/>
              </a:rPr>
              <a:t>test.cpp</a:t>
            </a:r>
            <a:endParaRPr lang="en-US" altLang="ja-JP" sz="4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20842" y="989255"/>
            <a:ext cx="8515685" cy="207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3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,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解凍したファイルとリンク</a:t>
            </a: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5400" dirty="0" smtClean="0">
                <a:latin typeface="メイリオ"/>
                <a:ea typeface="メイリオ"/>
                <a:cs typeface="メイリオ"/>
              </a:rPr>
            </a:br>
            <a:r>
              <a:rPr lang="en-US" altLang="ja-JP" sz="5400" dirty="0" smtClean="0">
                <a:latin typeface="メイリオ"/>
                <a:ea typeface="メイリオ"/>
                <a:cs typeface="メイリオ"/>
              </a:rPr>
              <a:t>   </a:t>
            </a:r>
            <a:r>
              <a:rPr lang="ja-JP" altLang="en-US" sz="5400" dirty="0" smtClean="0">
                <a:latin typeface="メイリオ"/>
                <a:ea typeface="メイリオ"/>
                <a:cs typeface="メイリオ"/>
              </a:rPr>
              <a:t>してコンパイル</a:t>
            </a:r>
            <a:endParaRPr lang="en-US" altLang="ja-JP" sz="5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42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とは</a:t>
            </a:r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3626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454526" y="93577"/>
            <a:ext cx="3315369" cy="131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Eigen</a:t>
            </a: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とは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?</a:t>
            </a:r>
            <a:endParaRPr lang="ja-JP" altLang="en-US" sz="3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Eigen_Silly_Professor_135x1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2677844"/>
            <a:ext cx="2056732" cy="2203641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3355474" y="1310105"/>
            <a:ext cx="5574631" cy="450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線形代数ライブラリ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言語：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C++</a:t>
            </a:r>
          </a:p>
          <a:p>
            <a:pPr marL="571500" indent="-571500">
              <a:buFont typeface="Arial"/>
              <a:buChar char="•"/>
            </a:pPr>
            <a:r>
              <a:rPr lang="ja-JP" altLang="en-US" sz="3600" dirty="0">
                <a:latin typeface="メイリオ"/>
                <a:ea typeface="メイリオ"/>
                <a:cs typeface="メイリオ"/>
              </a:rPr>
              <a:t>シンプルな</a:t>
            </a:r>
            <a:r>
              <a:rPr lang="en-US" altLang="ja-JP" sz="3600" dirty="0" smtClean="0">
                <a:latin typeface="メイリオ"/>
                <a:ea typeface="メイリオ"/>
                <a:cs typeface="メイリオ"/>
              </a:rPr>
              <a:t>API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  <a:p>
            <a:pPr marL="571500" indent="-571500">
              <a:buFont typeface="Arial"/>
              <a:buChar char="•"/>
            </a:pPr>
            <a:r>
              <a:rPr lang="ja-JP" altLang="en-US" sz="3600" dirty="0" smtClean="0">
                <a:latin typeface="メイリオ"/>
                <a:ea typeface="メイリオ"/>
                <a:cs typeface="メイリオ"/>
              </a:rPr>
              <a:t>多数のソルバ</a:t>
            </a:r>
            <a:endParaRPr lang="en-US" altLang="ja-JP" sz="3600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938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1000" dirty="0" smtClean="0">
                <a:latin typeface="メイリオ"/>
                <a:ea typeface="メイリオ"/>
                <a:cs typeface="メイリオ"/>
              </a:rPr>
              <a:t>特徴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0069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2794001" y="245977"/>
            <a:ext cx="3542634" cy="354263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053265" y="3168314"/>
            <a:ext cx="3542634" cy="35426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99980" y="3168314"/>
            <a:ext cx="3542634" cy="35426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794001" y="235276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Versatile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多芸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5053265" y="3173660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Fast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高速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499980" y="3173660"/>
            <a:ext cx="3542634" cy="353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000" dirty="0" smtClean="0">
                <a:latin typeface="メイリオ"/>
                <a:ea typeface="メイリオ"/>
                <a:cs typeface="メイリオ"/>
              </a:rPr>
              <a:t>Elegant</a:t>
            </a:r>
            <a:r>
              <a:rPr lang="en-US" altLang="ja-JP" sz="48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8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エレガント</a:t>
            </a:r>
            <a:endParaRPr lang="ja-JP" altLang="en-US" sz="2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65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Versatile?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5122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42671"/>
              </p:ext>
            </p:extLst>
          </p:nvPr>
        </p:nvGraphicFramePr>
        <p:xfrm>
          <a:off x="280738" y="454528"/>
          <a:ext cx="8582526" cy="61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473"/>
                <a:gridCol w="5989053"/>
              </a:tblGrid>
              <a:tr h="7978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行列サイズ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小規模・大規模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成分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密・疎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メモリ確保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動的・静的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線形代数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・固有値解法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幾何学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オイラー角・等距離写像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超平面・投射写像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フーリエ・多項式ソルバ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6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91577"/>
              </p:ext>
            </p:extLst>
          </p:nvPr>
        </p:nvGraphicFramePr>
        <p:xfrm>
          <a:off x="280738" y="454528"/>
          <a:ext cx="8582526" cy="612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473"/>
                <a:gridCol w="5989053"/>
              </a:tblGrid>
              <a:tr h="7978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行列サイズ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小規模・大規模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行列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成分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密・疎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734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メモリ確保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動的・静的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線形代数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コレスキー・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QR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LU</a:t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SVD</a:t>
                      </a: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・固有値解法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36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幾何学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オイラー角・等距離写像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/>
                      </a:r>
                      <a:b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</a:b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超平面・投射写像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  <a:tr h="113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その他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600" dirty="0" smtClean="0">
                          <a:latin typeface="メイリオ"/>
                          <a:ea typeface="メイリオ"/>
                          <a:cs typeface="メイリオ"/>
                        </a:rPr>
                        <a:t>フーリエ・多項式ソルバ</a:t>
                      </a:r>
                      <a:r>
                        <a:rPr kumimoji="1" lang="en-US" altLang="ja-JP" sz="3600" dirty="0" smtClean="0">
                          <a:latin typeface="メイリオ"/>
                          <a:ea typeface="メイリオ"/>
                          <a:cs typeface="メイリオ"/>
                        </a:rPr>
                        <a:t>…</a:t>
                      </a:r>
                      <a:endParaRPr kumimoji="1" lang="ja-JP" altLang="en-US" sz="3600" dirty="0" smtClean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20000"/>
                  <a:satMod val="130000"/>
                  <a:alpha val="85000"/>
                </a:schemeClr>
              </a:gs>
              <a:gs pos="50000">
                <a:schemeClr val="dk1">
                  <a:shade val="90000"/>
                  <a:satMod val="130000"/>
                  <a:alpha val="85000"/>
                </a:schemeClr>
              </a:gs>
              <a:gs pos="100000">
                <a:schemeClr val="dk1">
                  <a:shade val="100000"/>
                  <a:satMod val="200000"/>
                  <a:lumMod val="120000"/>
                  <a:alpha val="85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10000" dirty="0" smtClean="0">
                <a:latin typeface="メイリオ"/>
                <a:ea typeface="メイリオ"/>
                <a:cs typeface="メイリオ"/>
              </a:rPr>
              <a:t>すべてサポート</a:t>
            </a:r>
            <a:endParaRPr lang="ja-JP" altLang="en-US" sz="10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1413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11000" dirty="0" smtClean="0">
                <a:latin typeface="メイリオ"/>
                <a:ea typeface="メイリオ"/>
                <a:cs typeface="メイリオ"/>
              </a:rPr>
              <a:t>Fast?</a:t>
            </a:r>
            <a:endParaRPr lang="ja-JP" altLang="en-US" sz="1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7005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ストーリー">
  <a:themeElements>
    <a:clrScheme name="ユーザー設定 2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F4F9EF"/>
      </a:hlink>
      <a:folHlink>
        <a:srgbClr val="F4F6F0"/>
      </a:folHlink>
    </a:clrScheme>
    <a:fontScheme name="ストーリー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ストーリー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ストーリー.thmx</Template>
  <TotalTime>877</TotalTime>
  <Words>357</Words>
  <Application>Microsoft Macintosh PowerPoint</Application>
  <PresentationFormat>画面に合わせる (4:3)</PresentationFormat>
  <Paragraphs>91</Paragraphs>
  <Slides>18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ストーリー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Negishi</dc:creator>
  <cp:lastModifiedBy>Tetsuya Negishi</cp:lastModifiedBy>
  <cp:revision>31</cp:revision>
  <dcterms:created xsi:type="dcterms:W3CDTF">2015-11-03T02:40:46Z</dcterms:created>
  <dcterms:modified xsi:type="dcterms:W3CDTF">2015-11-03T17:17:54Z</dcterms:modified>
</cp:coreProperties>
</file>