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>
        <p:scale>
          <a:sx n="66" d="100"/>
          <a:sy n="66" d="100"/>
        </p:scale>
        <p:origin x="4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258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9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79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404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8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5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3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5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9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59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53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199" y="4960137"/>
            <a:ext cx="10695709" cy="1463040"/>
          </a:xfrm>
        </p:spPr>
        <p:txBody>
          <a:bodyPr>
            <a:normAutofit/>
          </a:bodyPr>
          <a:lstStyle/>
          <a:p>
            <a:pPr algn="ctr"/>
            <a:r>
              <a:rPr lang="uk-UA" b="1" dirty="0">
                <a:solidFill>
                  <a:srgbClr val="FF0000"/>
                </a:solidFill>
              </a:rPr>
              <a:t>Безпека життєдіяльності при роботі з комп'ютером </a:t>
            </a:r>
          </a:p>
        </p:txBody>
      </p:sp>
      <p:pic>
        <p:nvPicPr>
          <p:cNvPr id="4" name="Picture 2" descr="http://www.bbc.co.uk/staticarchive/ce8ca3b73c0e3d707033a482bb6aab5525f9ab80.gif">
            <a:extLst>
              <a:ext uri="{FF2B5EF4-FFF2-40B4-BE49-F238E27FC236}">
                <a16:creationId xmlns:a16="http://schemas.microsoft.com/office/drawing/2014/main" id="{F01DAA6A-803C-4A78-ABC2-9A3C51D48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075" y="219228"/>
            <a:ext cx="5407484" cy="428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381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56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sz="5400" b="1" i="1" kern="0" dirty="0">
                <a:solidFill>
                  <a:schemeClr val="tx1"/>
                </a:solidFill>
              </a:rPr>
              <a:t>Не торкайтеся з’єднувальних проводів та проводів живлення</a:t>
            </a:r>
            <a:r>
              <a:rPr lang="uk-UA" sz="5400" b="1" i="1" kern="0" dirty="0" smtClean="0">
                <a:solidFill>
                  <a:schemeClr val="tx1"/>
                </a:solidFill>
              </a:rPr>
              <a:t>.</a:t>
            </a:r>
            <a:endParaRPr lang="uk-UA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7221" y="2319420"/>
            <a:ext cx="7129007" cy="4037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07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5"/>
            <a:ext cx="5434729" cy="5772042"/>
          </a:xfrm>
        </p:spPr>
        <p:txBody>
          <a:bodyPr>
            <a:normAutofit fontScale="90000"/>
          </a:bodyPr>
          <a:lstStyle/>
          <a:p>
            <a:r>
              <a:rPr lang="uk-UA" sz="5400" b="1" i="1" kern="0" dirty="0">
                <a:solidFill>
                  <a:schemeClr val="tx1"/>
                </a:solidFill>
              </a:rPr>
              <a:t>Ніколи не намагайтесь самостійно усунути несправності комп’ютера, негайно </a:t>
            </a:r>
            <a:r>
              <a:rPr lang="uk-UA" sz="5400" b="1" i="1" kern="0" dirty="0" err="1">
                <a:solidFill>
                  <a:schemeClr val="tx1"/>
                </a:solidFill>
              </a:rPr>
              <a:t>повідомте</a:t>
            </a:r>
            <a:r>
              <a:rPr lang="uk-UA" sz="5400" b="1" i="1" kern="0" dirty="0">
                <a:solidFill>
                  <a:schemeClr val="tx1"/>
                </a:solidFill>
              </a:rPr>
              <a:t> про це </a:t>
            </a:r>
            <a:r>
              <a:rPr lang="uk-UA" sz="5400" b="1" i="1" kern="0" dirty="0" smtClean="0">
                <a:solidFill>
                  <a:schemeClr val="tx1"/>
                </a:solidFill>
              </a:rPr>
              <a:t>викладачеві.</a:t>
            </a:r>
            <a:endParaRPr lang="uk-UA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7257" y="1915885"/>
            <a:ext cx="5073890" cy="2873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040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454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6029" y="236874"/>
            <a:ext cx="7511041" cy="6468726"/>
          </a:xfrm>
        </p:spPr>
        <p:txBody>
          <a:bodyPr>
            <a:normAutofit fontScale="90000"/>
          </a:bodyPr>
          <a:lstStyle/>
          <a:p>
            <a:r>
              <a:rPr lang="uk-UA" sz="6000" b="1" i="1" kern="0" dirty="0">
                <a:solidFill>
                  <a:srgbClr val="FF0000"/>
                </a:solidFill>
              </a:rPr>
              <a:t>Запам’ятайте!</a:t>
            </a:r>
            <a:r>
              <a:rPr lang="uk-UA" sz="6000" b="1" i="1" kern="0" dirty="0">
                <a:solidFill>
                  <a:schemeClr val="tx1"/>
                </a:solidFill>
              </a:rPr>
              <a:t> </a:t>
            </a:r>
            <a:r>
              <a:rPr lang="uk-UA" sz="5400" b="1" i="1" kern="0" dirty="0">
                <a:solidFill>
                  <a:schemeClr val="tx1"/>
                </a:solidFill>
              </a:rPr>
              <a:t>Якщо не дотримуватись правил техніки безпеки та поведінки, робота за комп’ютером може завдати шкоди вашому здоров’ю</a:t>
            </a:r>
            <a:r>
              <a:rPr lang="uk-UA" sz="5400" b="1" i="1" kern="0" dirty="0" smtClean="0">
                <a:solidFill>
                  <a:schemeClr val="tx1"/>
                </a:solidFill>
              </a:rPr>
              <a:t>.</a:t>
            </a:r>
            <a:endParaRPr lang="uk-UA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356" y="2264456"/>
            <a:ext cx="3058025" cy="203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517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idx="1"/>
          </p:nvPr>
        </p:nvSpPr>
        <p:spPr>
          <a:xfrm>
            <a:off x="1474071" y="2452916"/>
            <a:ext cx="8540786" cy="1872342"/>
          </a:xfrm>
        </p:spPr>
        <p:txBody>
          <a:bodyPr>
            <a:normAutofit/>
          </a:bodyPr>
          <a:lstStyle/>
          <a:p>
            <a:r>
              <a:rPr lang="uk-UA" sz="8800" b="1" dirty="0">
                <a:solidFill>
                  <a:srgbClr val="FF0000"/>
                </a:solidFill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311438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774"/>
                    </a14:imgEffect>
                    <a14:imgEffect>
                      <a14:saturation sat="58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Техніка безпеки</a:t>
            </a:r>
          </a:p>
        </p:txBody>
      </p:sp>
      <p:pic>
        <p:nvPicPr>
          <p:cNvPr id="4" name="Picture 4" descr="https://ucpcentralmn.org/wp-content/uploads/2015/12/desktop-computer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2" b="6253"/>
          <a:stretch/>
        </p:blipFill>
        <p:spPr bwMode="auto">
          <a:xfrm>
            <a:off x="2336008" y="2286000"/>
            <a:ext cx="7096122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9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2519934"/>
          </a:xfrm>
        </p:spPr>
        <p:txBody>
          <a:bodyPr>
            <a:normAutofit fontScale="90000"/>
          </a:bodyPr>
          <a:lstStyle/>
          <a:p>
            <a:r>
              <a:rPr lang="uk-UA" sz="5400" b="1" i="1" kern="0" dirty="0">
                <a:solidFill>
                  <a:schemeClr val="tx1"/>
                </a:solidFill>
              </a:rPr>
              <a:t>Заходьте до комп’ютерного кабінету тільки з дозволу вчителя, не поспішаючи, не торкаючись обладнання</a:t>
            </a:r>
            <a:endParaRPr lang="uk-UA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96255" y="3259136"/>
            <a:ext cx="5175818" cy="3240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81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562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266700"/>
            <a:ext cx="5643372" cy="5695950"/>
          </a:xfrm>
        </p:spPr>
        <p:txBody>
          <a:bodyPr>
            <a:normAutofit/>
          </a:bodyPr>
          <a:lstStyle/>
          <a:p>
            <a:r>
              <a:rPr lang="uk-UA" sz="5400" b="1" i="1" kern="0" dirty="0">
                <a:solidFill>
                  <a:schemeClr val="tx1"/>
                </a:solidFill>
              </a:rPr>
              <a:t>Не вмикайте та не вимикайте комп’ютери </a:t>
            </a:r>
            <a:r>
              <a:rPr lang="uk-UA" sz="5400" b="1" i="1" kern="0" dirty="0" smtClean="0">
                <a:solidFill>
                  <a:schemeClr val="tx1"/>
                </a:solidFill>
              </a:rPr>
              <a:t> та іншу апаратуру без </a:t>
            </a:r>
            <a:r>
              <a:rPr lang="uk-UA" sz="5400" b="1" i="1" kern="0" dirty="0">
                <a:solidFill>
                  <a:schemeClr val="tx1"/>
                </a:solidFill>
              </a:rPr>
              <a:t>дозволу </a:t>
            </a:r>
            <a:r>
              <a:rPr lang="uk-UA" sz="5400" b="1" i="1" kern="0" dirty="0" smtClean="0">
                <a:solidFill>
                  <a:schemeClr val="tx1"/>
                </a:solidFill>
              </a:rPr>
              <a:t>ВИКЛАДАЧА.</a:t>
            </a:r>
            <a:endParaRPr lang="uk-UA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7051" y="933450"/>
            <a:ext cx="4342606" cy="434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3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400050"/>
            <a:ext cx="9720072" cy="1684782"/>
          </a:xfrm>
        </p:spPr>
        <p:txBody>
          <a:bodyPr>
            <a:normAutofit/>
          </a:bodyPr>
          <a:lstStyle/>
          <a:p>
            <a:pPr algn="ctr"/>
            <a:r>
              <a:rPr lang="uk-UA" sz="5400" b="1" i="1" kern="0" dirty="0">
                <a:solidFill>
                  <a:schemeClr val="tx1"/>
                </a:solidFill>
              </a:rPr>
              <a:t>Під час роботи будьте дуже уважні</a:t>
            </a:r>
            <a:r>
              <a:rPr lang="uk-UA" sz="5400" b="1" i="1" kern="0" dirty="0" smtClean="0">
                <a:solidFill>
                  <a:schemeClr val="tx1"/>
                </a:solidFill>
              </a:rPr>
              <a:t>.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5483" y="1916832"/>
            <a:ext cx="8343191" cy="4248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5392" y="1719983"/>
            <a:ext cx="4052195" cy="405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4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593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5"/>
            <a:ext cx="4650958" cy="5146813"/>
          </a:xfrm>
        </p:spPr>
        <p:txBody>
          <a:bodyPr>
            <a:normAutofit fontScale="90000"/>
          </a:bodyPr>
          <a:lstStyle/>
          <a:p>
            <a:r>
              <a:rPr lang="uk-UA" sz="5400" b="1" i="1" kern="0" dirty="0">
                <a:solidFill>
                  <a:schemeClr val="tx1"/>
                </a:solidFill>
              </a:rPr>
              <a:t>Сидіть прямо, на відстані від екрана щонайменше</a:t>
            </a:r>
            <a:br>
              <a:rPr lang="uk-UA" sz="5400" b="1" i="1" kern="0" dirty="0">
                <a:solidFill>
                  <a:schemeClr val="tx1"/>
                </a:solidFill>
              </a:rPr>
            </a:br>
            <a:r>
              <a:rPr lang="uk-UA" sz="5400" b="1" i="1" kern="0" dirty="0">
                <a:solidFill>
                  <a:schemeClr val="tx1"/>
                </a:solidFill>
              </a:rPr>
              <a:t>40–80 см. </a:t>
            </a:r>
            <a:br>
              <a:rPr lang="uk-UA" sz="5400" b="1" i="1" kern="0" dirty="0">
                <a:solidFill>
                  <a:schemeClr val="tx1"/>
                </a:solidFill>
              </a:rPr>
            </a:br>
            <a:endParaRPr lang="uk-UA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668" y="1204686"/>
            <a:ext cx="5191018" cy="4527343"/>
          </a:xfrm>
          <a:prstGeom prst="rect">
            <a:avLst/>
          </a:prstGeom>
          <a:solidFill>
            <a:srgbClr val="FFFFFF">
              <a:shade val="85000"/>
            </a:srgbClr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8264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64786" cy="2988020"/>
          </a:xfrm>
        </p:spPr>
        <p:txBody>
          <a:bodyPr>
            <a:normAutofit/>
          </a:bodyPr>
          <a:lstStyle/>
          <a:p>
            <a:r>
              <a:rPr lang="uk-UA" sz="5400" b="1" i="1" kern="0" dirty="0">
                <a:solidFill>
                  <a:schemeClr val="tx1"/>
                </a:solidFill>
              </a:rPr>
              <a:t>Працюйте на клавіатурі чистими сухими руками, не натискаючи на клавіші без потреби чи навмання</a:t>
            </a:r>
            <a:r>
              <a:rPr lang="uk-UA" sz="5400" b="1" i="1" kern="0" dirty="0" smtClean="0">
                <a:solidFill>
                  <a:schemeClr val="tx1"/>
                </a:solidFill>
              </a:rPr>
              <a:t>.</a:t>
            </a:r>
            <a:endParaRPr lang="uk-UA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16" y="3573236"/>
            <a:ext cx="4667250" cy="263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688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692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indent="457189" algn="ctr" fontAlgn="base">
              <a:spcAft>
                <a:spcPct val="0"/>
              </a:spcAft>
              <a:defRPr/>
            </a:pPr>
            <a:r>
              <a:rPr lang="uk-UA" sz="5400" b="1" i="1" kern="0" dirty="0">
                <a:solidFill>
                  <a:schemeClr val="tx1"/>
                </a:solidFill>
              </a:rPr>
              <a:t>Під час роботи не торкайтеся екрана й тильної сторони монітора.</a:t>
            </a:r>
            <a:endParaRPr lang="uk-UA" sz="5400" b="1" i="1" kern="0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0629" y="2459222"/>
            <a:ext cx="6545942" cy="3744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31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457189" algn="ctr" fontAlgn="base">
              <a:spcAft>
                <a:spcPct val="0"/>
              </a:spcAft>
              <a:defRPr/>
            </a:pPr>
            <a:r>
              <a:rPr lang="uk-UA" sz="5400" b="1" i="1" kern="0" dirty="0">
                <a:solidFill>
                  <a:schemeClr val="tx1"/>
                </a:solidFill>
              </a:rPr>
              <a:t>Робоче місце має бути чистим.</a:t>
            </a:r>
            <a:endParaRPr lang="uk-UA" sz="5400" b="1" i="1" kern="0" dirty="0">
              <a:solidFill>
                <a:schemeClr val="tx1"/>
              </a:solidFill>
            </a:endParaRPr>
          </a:p>
        </p:txBody>
      </p:sp>
      <p:pic>
        <p:nvPicPr>
          <p:cNvPr id="6" name="Picture 2" descr="http://desk.vernonhillsboutique.com/wp-content/uploads/2015/03/Tower-Computer-Workstation-Desk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0"/>
          <a:stretch/>
        </p:blipFill>
        <p:spPr bwMode="auto">
          <a:xfrm>
            <a:off x="2969368" y="2286000"/>
            <a:ext cx="5829402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10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193</TotalTime>
  <Words>135</Words>
  <Application>Microsoft Office PowerPoint</Application>
  <PresentationFormat>Широкоэкранный</PresentationFormat>
  <Paragraphs>13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Calibri</vt:lpstr>
      <vt:lpstr>Tw Cen MT</vt:lpstr>
      <vt:lpstr>Tw Cen MT Condensed</vt:lpstr>
      <vt:lpstr>Wingdings 3</vt:lpstr>
      <vt:lpstr>Интеграл</vt:lpstr>
      <vt:lpstr>Безпека життєдіяльності при роботі з комп'ютером </vt:lpstr>
      <vt:lpstr>Техніка безпеки</vt:lpstr>
      <vt:lpstr>Заходьте до комп’ютерного кабінету тільки з дозволу вчителя, не поспішаючи, не торкаючись обладнання</vt:lpstr>
      <vt:lpstr>Не вмикайте та не вимикайте комп’ютери  та іншу апаратуру без дозволу ВИКЛАДАЧА.</vt:lpstr>
      <vt:lpstr>Під час роботи будьте дуже уважні.</vt:lpstr>
      <vt:lpstr>Сидіть прямо, на відстані від екрана щонайменше 40–80 см.  </vt:lpstr>
      <vt:lpstr>Працюйте на клавіатурі чистими сухими руками, не натискаючи на клавіші без потреби чи навмання.</vt:lpstr>
      <vt:lpstr>Під час роботи не торкайтеся екрана й тильної сторони монітора.</vt:lpstr>
      <vt:lpstr>Робоче місце має бути чистим.</vt:lpstr>
      <vt:lpstr>Не торкайтеся з’єднувальних проводів та проводів живлення.</vt:lpstr>
      <vt:lpstr>Ніколи не намагайтесь самостійно усунути несправності комп’ютера, негайно повідомте про це викладачеві.</vt:lpstr>
      <vt:lpstr>Запам’ятайте! Якщо не дотримуватись правил техніки безпеки та поведінки, робота за комп’ютером може завдати шкоди вашому здоров’ю.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Безпека життєдіяльності при роботі з комп'ютером </dc:title>
  <dc:creator>Tanya</dc:creator>
  <cp:lastModifiedBy>Tanya</cp:lastModifiedBy>
  <cp:revision>8</cp:revision>
  <dcterms:created xsi:type="dcterms:W3CDTF">2024-05-16T14:44:12Z</dcterms:created>
  <dcterms:modified xsi:type="dcterms:W3CDTF">2024-05-16T17:58:01Z</dcterms:modified>
</cp:coreProperties>
</file>