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Nunito"/>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Nunito-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869c95561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869c95561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869c95561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869c95561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869c955613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869c955613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869c955613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869c955613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869c95561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869c95561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869c955613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869c955613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869c955613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869c955613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869c95561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869c95561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645ab879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645ab879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645ab879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645ab879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69c95561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69c9556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69c95561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69c95561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69c95561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869c95561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8645ab879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8645ab879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865997457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865997457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869c95561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869c95561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nnfs.io/rog/" TargetMode="External"/><Relationship Id="rId4" Type="http://schemas.openxmlformats.org/officeDocument/2006/relationships/hyperlink" Target="https://nnfs.io/cog/" TargetMode="External"/><Relationship Id="rId5" Type="http://schemas.openxmlformats.org/officeDocument/2006/relationships/image" Target="../media/image17.png"/><Relationship Id="rId6"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kaggle.com/datasets/iabhishekofficial/mobile-price-classification" TargetMode="External"/><Relationship Id="rId4" Type="http://schemas.openxmlformats.org/officeDocument/2006/relationships/hyperlink" Target="https://nnfs.io/" TargetMode="External"/><Relationship Id="rId5" Type="http://schemas.openxmlformats.org/officeDocument/2006/relationships/hyperlink" Target="https://github.com/TeuPremium/Phone_Price_Predi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pt-BR"/>
              <a:t>Machine Learning</a:t>
            </a:r>
            <a:endParaRPr/>
          </a:p>
          <a:p>
            <a:pPr indent="0" lvl="0" marL="0" rtl="0" algn="ctr">
              <a:spcBef>
                <a:spcPts val="0"/>
              </a:spcBef>
              <a:spcAft>
                <a:spcPts val="0"/>
              </a:spcAft>
              <a:buNone/>
            </a:pPr>
            <a:r>
              <a:rPr lang="pt-BR"/>
              <a:t>Final Presentation:</a:t>
            </a:r>
            <a:endParaRPr/>
          </a:p>
          <a:p>
            <a:pPr indent="0" lvl="0" marL="0" rtl="0" algn="ctr">
              <a:spcBef>
                <a:spcPts val="0"/>
              </a:spcBef>
              <a:spcAft>
                <a:spcPts val="0"/>
              </a:spcAft>
              <a:buNone/>
            </a:pPr>
            <a:r>
              <a:rPr lang="pt-BR"/>
              <a:t>Artificial Neural Network</a:t>
            </a:r>
            <a:endParaRPr/>
          </a:p>
        </p:txBody>
      </p:sp>
      <p:sp>
        <p:nvSpPr>
          <p:cNvPr id="129" name="Google Shape;129;p13"/>
          <p:cNvSpPr txBox="1"/>
          <p:nvPr>
            <p:ph idx="1" type="subTitle"/>
          </p:nvPr>
        </p:nvSpPr>
        <p:spPr>
          <a:xfrm>
            <a:off x="4034775" y="3872100"/>
            <a:ext cx="4668300" cy="1271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br>
              <a:rPr lang="pt-BR"/>
            </a:br>
            <a:r>
              <a:rPr lang="pt-BR"/>
              <a:t>Student: Vinícius Santana da Silva Brandão</a:t>
            </a:r>
            <a:endParaRPr/>
          </a:p>
          <a:p>
            <a:pPr indent="0" lvl="0" marL="0" rtl="0" algn="r">
              <a:spcBef>
                <a:spcPts val="0"/>
              </a:spcBef>
              <a:spcAft>
                <a:spcPts val="0"/>
              </a:spcAft>
              <a:buNone/>
            </a:pPr>
            <a:r>
              <a:rPr lang="pt-BR"/>
              <a:t>Professor: Daniel de Filgueiras Gomes</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19150" y="5417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The parameters chosen</a:t>
            </a:r>
            <a:endParaRPr/>
          </a:p>
          <a:p>
            <a:pPr indent="0" lvl="0" marL="0" rtl="0" algn="l">
              <a:spcBef>
                <a:spcPts val="0"/>
              </a:spcBef>
              <a:spcAft>
                <a:spcPts val="0"/>
              </a:spcAft>
              <a:buNone/>
            </a:pPr>
            <a:r>
              <a:t/>
            </a:r>
            <a:endParaRPr/>
          </a:p>
        </p:txBody>
      </p:sp>
      <p:pic>
        <p:nvPicPr>
          <p:cNvPr id="186" name="Google Shape;186;p22"/>
          <p:cNvPicPr preferRelativeResize="0"/>
          <p:nvPr/>
        </p:nvPicPr>
        <p:blipFill>
          <a:blip r:embed="rId3">
            <a:alphaModFix/>
          </a:blip>
          <a:stretch>
            <a:fillRect/>
          </a:stretch>
        </p:blipFill>
        <p:spPr>
          <a:xfrm>
            <a:off x="2049098" y="1524025"/>
            <a:ext cx="6625878" cy="615600"/>
          </a:xfrm>
          <a:prstGeom prst="rect">
            <a:avLst/>
          </a:prstGeom>
          <a:noFill/>
          <a:ln>
            <a:noFill/>
          </a:ln>
        </p:spPr>
      </p:pic>
      <p:sp>
        <p:nvSpPr>
          <p:cNvPr id="187" name="Google Shape;187;p22"/>
          <p:cNvSpPr txBox="1"/>
          <p:nvPr/>
        </p:nvSpPr>
        <p:spPr>
          <a:xfrm>
            <a:off x="2049100" y="2247550"/>
            <a:ext cx="65136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Lato"/>
                <a:ea typeface="Lato"/>
                <a:cs typeface="Lato"/>
                <a:sym typeface="Lato"/>
              </a:rPr>
              <a:t>0.1 Learning rate brought a good result, with quick </a:t>
            </a:r>
            <a:r>
              <a:rPr lang="pt-BR">
                <a:latin typeface="Lato"/>
                <a:ea typeface="Lato"/>
                <a:cs typeface="Lato"/>
                <a:sym typeface="Lato"/>
              </a:rPr>
              <a:t>convergence</a:t>
            </a:r>
            <a:r>
              <a:rPr lang="pt-BR">
                <a:latin typeface="Lato"/>
                <a:ea typeface="Lato"/>
                <a:cs typeface="Lato"/>
                <a:sym typeface="Lato"/>
              </a:rPr>
              <a:t> and a satisfactory precision for this project’s intent.</a:t>
            </a:r>
            <a:endParaRPr>
              <a:latin typeface="Lato"/>
              <a:ea typeface="Lato"/>
              <a:cs typeface="Lato"/>
              <a:sym typeface="Lato"/>
            </a:endParaRPr>
          </a:p>
        </p:txBody>
      </p:sp>
      <p:sp>
        <p:nvSpPr>
          <p:cNvPr id="188" name="Google Shape;188;p22"/>
          <p:cNvSpPr txBox="1"/>
          <p:nvPr/>
        </p:nvSpPr>
        <p:spPr>
          <a:xfrm>
            <a:off x="2049100" y="2860400"/>
            <a:ext cx="627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Lato"/>
                <a:ea typeface="Lato"/>
                <a:cs typeface="Lato"/>
                <a:sym typeface="Lato"/>
              </a:rPr>
              <a:t>1500 epochs is a little further than what would be optimal for this problem, but is better for graph visualization.</a:t>
            </a:r>
            <a:endParaRPr>
              <a:latin typeface="Lato"/>
              <a:ea typeface="Lato"/>
              <a:cs typeface="Lato"/>
              <a:sym typeface="Lato"/>
            </a:endParaRPr>
          </a:p>
        </p:txBody>
      </p:sp>
      <p:pic>
        <p:nvPicPr>
          <p:cNvPr id="189" name="Google Shape;189;p22"/>
          <p:cNvPicPr preferRelativeResize="0"/>
          <p:nvPr/>
        </p:nvPicPr>
        <p:blipFill>
          <a:blip r:embed="rId4">
            <a:alphaModFix/>
          </a:blip>
          <a:stretch>
            <a:fillRect/>
          </a:stretch>
        </p:blipFill>
        <p:spPr>
          <a:xfrm>
            <a:off x="2049100" y="3774068"/>
            <a:ext cx="2285775" cy="685733"/>
          </a:xfrm>
          <a:prstGeom prst="rect">
            <a:avLst/>
          </a:prstGeom>
          <a:noFill/>
          <a:ln>
            <a:noFill/>
          </a:ln>
        </p:spPr>
      </p:pic>
      <p:sp>
        <p:nvSpPr>
          <p:cNvPr id="190" name="Google Shape;190;p22"/>
          <p:cNvSpPr txBox="1"/>
          <p:nvPr/>
        </p:nvSpPr>
        <p:spPr>
          <a:xfrm>
            <a:off x="4334875" y="3634175"/>
            <a:ext cx="4340100" cy="635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a:latin typeface="Lato"/>
                <a:ea typeface="Lato"/>
                <a:cs typeface="Lato"/>
                <a:sym typeface="Lato"/>
              </a:rPr>
              <a:t>The train/test split was 80% train and 20% test, no extra validation method was introduced for training.  This has probably induced a larger training bias than if it had some validation method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idx="1" type="body"/>
          </p:nvPr>
        </p:nvSpPr>
        <p:spPr>
          <a:xfrm>
            <a:off x="4783850" y="1295475"/>
            <a:ext cx="3541200" cy="3311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pt-BR"/>
              <a:t>The network is being </a:t>
            </a:r>
            <a:r>
              <a:rPr lang="pt-BR"/>
              <a:t>trained</a:t>
            </a:r>
            <a:r>
              <a:rPr lang="pt-BR"/>
              <a:t> using batches, which is going to update the weights and biases only once for every dataset pass. </a:t>
            </a:r>
            <a:endParaRPr/>
          </a:p>
          <a:p>
            <a:pPr indent="-311150" lvl="0" marL="457200" rtl="0" algn="l">
              <a:spcBef>
                <a:spcPts val="0"/>
              </a:spcBef>
              <a:spcAft>
                <a:spcPts val="0"/>
              </a:spcAft>
              <a:buSzPts val="1300"/>
              <a:buChar char="●"/>
            </a:pPr>
            <a:r>
              <a:rPr lang="pt-BR"/>
              <a:t>The back propagation is being done manually, calculating loss, using a </a:t>
            </a:r>
            <a:r>
              <a:rPr lang="pt-BR"/>
              <a:t>-log(correct class confidence)</a:t>
            </a:r>
            <a:r>
              <a:rPr lang="pt-BR"/>
              <a:t> </a:t>
            </a:r>
            <a:r>
              <a:rPr lang="pt-BR"/>
              <a:t>function, which is in itself a simplification of the categorical cross entropy function for machine learning.</a:t>
            </a:r>
            <a:endParaRPr/>
          </a:p>
          <a:p>
            <a:pPr indent="-311150" lvl="0" marL="457200" rtl="0" algn="l">
              <a:spcBef>
                <a:spcPts val="0"/>
              </a:spcBef>
              <a:spcAft>
                <a:spcPts val="0"/>
              </a:spcAft>
              <a:buSzPts val="1300"/>
              <a:buChar char="●"/>
            </a:pPr>
            <a:r>
              <a:rPr lang="pt-BR"/>
              <a:t>This loss is applied in the backward pass to update the network’s information and enforce the learning process.</a:t>
            </a:r>
            <a:endParaRPr/>
          </a:p>
        </p:txBody>
      </p:sp>
      <p:sp>
        <p:nvSpPr>
          <p:cNvPr id="196" name="Google Shape;196;p23"/>
          <p:cNvSpPr txBox="1"/>
          <p:nvPr>
            <p:ph type="title"/>
          </p:nvPr>
        </p:nvSpPr>
        <p:spPr>
          <a:xfrm>
            <a:off x="819150" y="4460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More about the neural network</a:t>
            </a:r>
            <a:endParaRPr/>
          </a:p>
        </p:txBody>
      </p:sp>
      <p:pic>
        <p:nvPicPr>
          <p:cNvPr id="197" name="Google Shape;197;p23"/>
          <p:cNvPicPr preferRelativeResize="0"/>
          <p:nvPr/>
        </p:nvPicPr>
        <p:blipFill>
          <a:blip r:embed="rId3">
            <a:alphaModFix/>
          </a:blip>
          <a:stretch>
            <a:fillRect/>
          </a:stretch>
        </p:blipFill>
        <p:spPr>
          <a:xfrm>
            <a:off x="819150" y="1295472"/>
            <a:ext cx="3721250" cy="3311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Optimization</a:t>
            </a:r>
            <a:endParaRPr/>
          </a:p>
        </p:txBody>
      </p:sp>
      <p:sp>
        <p:nvSpPr>
          <p:cNvPr id="203" name="Google Shape;203;p24"/>
          <p:cNvSpPr txBox="1"/>
          <p:nvPr>
            <p:ph idx="1" type="body"/>
          </p:nvPr>
        </p:nvSpPr>
        <p:spPr>
          <a:xfrm>
            <a:off x="4800725" y="1990725"/>
            <a:ext cx="3524100" cy="24480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pt-BR"/>
              <a:t>The optimization is made via </a:t>
            </a:r>
            <a:r>
              <a:rPr lang="pt-BR"/>
              <a:t>Stochastic</a:t>
            </a:r>
            <a:r>
              <a:rPr lang="pt-BR"/>
              <a:t> Gradient Descendent (SGD), which seeks  to find the global minimum for the loss function, bringing the closest possible network to it’s optimal results. The learning rate will adjust the intensity with which the network will be updated in each epoch.</a:t>
            </a:r>
            <a:endParaRPr/>
          </a:p>
          <a:p>
            <a:pPr indent="0" lvl="0" marL="0" rtl="0" algn="l">
              <a:lnSpc>
                <a:spcPct val="100000"/>
              </a:lnSpc>
              <a:spcBef>
                <a:spcPts val="1200"/>
              </a:spcBef>
              <a:spcAft>
                <a:spcPts val="0"/>
              </a:spcAft>
              <a:buNone/>
            </a:pPr>
            <a:r>
              <a:rPr lang="pt-BR"/>
              <a:t>Good learning rate examples: </a:t>
            </a:r>
            <a:endParaRPr/>
          </a:p>
          <a:p>
            <a:pPr indent="0" lvl="0" marL="0" rtl="0" algn="l">
              <a:lnSpc>
                <a:spcPct val="100000"/>
              </a:lnSpc>
              <a:spcBef>
                <a:spcPts val="0"/>
              </a:spcBef>
              <a:spcAft>
                <a:spcPts val="0"/>
              </a:spcAft>
              <a:buNone/>
            </a:pPr>
            <a:r>
              <a:rPr lang="pt-BR" u="sng">
                <a:solidFill>
                  <a:schemeClr val="hlink"/>
                </a:solidFill>
                <a:hlinkClick r:id="rId3"/>
              </a:rPr>
              <a:t>Good Learning Rate</a:t>
            </a:r>
            <a:r>
              <a:rPr lang="pt-BR"/>
              <a:t> </a:t>
            </a:r>
            <a:endParaRPr/>
          </a:p>
          <a:p>
            <a:pPr indent="0" lvl="0" marL="0" rtl="0" algn="l">
              <a:lnSpc>
                <a:spcPct val="100000"/>
              </a:lnSpc>
              <a:spcBef>
                <a:spcPts val="0"/>
              </a:spcBef>
              <a:spcAft>
                <a:spcPts val="0"/>
              </a:spcAft>
              <a:buNone/>
            </a:pPr>
            <a:r>
              <a:rPr lang="pt-BR" u="sng">
                <a:solidFill>
                  <a:schemeClr val="hlink"/>
                </a:solidFill>
                <a:hlinkClick r:id="rId4"/>
              </a:rPr>
              <a:t>Good Enough Learning Rate</a:t>
            </a:r>
            <a:br>
              <a:rPr lang="pt-BR"/>
            </a:br>
            <a:endParaRPr/>
          </a:p>
        </p:txBody>
      </p:sp>
      <p:pic>
        <p:nvPicPr>
          <p:cNvPr id="204" name="Google Shape;204;p24"/>
          <p:cNvPicPr preferRelativeResize="0"/>
          <p:nvPr/>
        </p:nvPicPr>
        <p:blipFill>
          <a:blip r:embed="rId5">
            <a:alphaModFix/>
          </a:blip>
          <a:stretch>
            <a:fillRect/>
          </a:stretch>
        </p:blipFill>
        <p:spPr>
          <a:xfrm>
            <a:off x="819150" y="1990721"/>
            <a:ext cx="3829175" cy="1853979"/>
          </a:xfrm>
          <a:prstGeom prst="rect">
            <a:avLst/>
          </a:prstGeom>
          <a:noFill/>
          <a:ln>
            <a:noFill/>
          </a:ln>
        </p:spPr>
      </p:pic>
      <p:pic>
        <p:nvPicPr>
          <p:cNvPr id="205" name="Google Shape;205;p24"/>
          <p:cNvPicPr preferRelativeResize="0"/>
          <p:nvPr/>
        </p:nvPicPr>
        <p:blipFill>
          <a:blip r:embed="rId6">
            <a:alphaModFix/>
          </a:blip>
          <a:stretch>
            <a:fillRect/>
          </a:stretch>
        </p:blipFill>
        <p:spPr>
          <a:xfrm>
            <a:off x="819150" y="3979075"/>
            <a:ext cx="3829175" cy="34081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Results: accuracy and confusion matrix</a:t>
            </a:r>
            <a:endParaRPr/>
          </a:p>
        </p:txBody>
      </p:sp>
      <p:pic>
        <p:nvPicPr>
          <p:cNvPr id="211" name="Google Shape;211;p25"/>
          <p:cNvPicPr preferRelativeResize="0"/>
          <p:nvPr/>
        </p:nvPicPr>
        <p:blipFill rotWithShape="1">
          <a:blip r:embed="rId3">
            <a:alphaModFix/>
          </a:blip>
          <a:srcRect b="0" l="0" r="10233" t="0"/>
          <a:stretch/>
        </p:blipFill>
        <p:spPr>
          <a:xfrm>
            <a:off x="792925" y="1800200"/>
            <a:ext cx="4133699" cy="2500800"/>
          </a:xfrm>
          <a:prstGeom prst="rect">
            <a:avLst/>
          </a:prstGeom>
          <a:noFill/>
          <a:ln>
            <a:noFill/>
          </a:ln>
        </p:spPr>
      </p:pic>
      <p:sp>
        <p:nvSpPr>
          <p:cNvPr id="212" name="Google Shape;212;p25"/>
          <p:cNvSpPr txBox="1"/>
          <p:nvPr/>
        </p:nvSpPr>
        <p:spPr>
          <a:xfrm>
            <a:off x="5115475" y="1800550"/>
            <a:ext cx="3209400" cy="25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Calibri"/>
                <a:ea typeface="Calibri"/>
                <a:cs typeface="Calibri"/>
                <a:sym typeface="Calibri"/>
              </a:rPr>
              <a:t>These are the final results for the training with the configurations shown in this presentation. This is a good enough accuracy for test and test1.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pt-BR">
                <a:latin typeface="Calibri"/>
                <a:ea typeface="Calibri"/>
                <a:cs typeface="Calibri"/>
                <a:sym typeface="Calibri"/>
              </a:rPr>
              <a:t>The </a:t>
            </a:r>
            <a:r>
              <a:rPr lang="pt-BR">
                <a:latin typeface="Calibri"/>
                <a:ea typeface="Calibri"/>
                <a:cs typeface="Calibri"/>
                <a:sym typeface="Calibri"/>
              </a:rPr>
              <a:t>mislabeling</a:t>
            </a:r>
            <a:r>
              <a:rPr lang="pt-BR">
                <a:latin typeface="Calibri"/>
                <a:ea typeface="Calibri"/>
                <a:cs typeface="Calibri"/>
                <a:sym typeface="Calibri"/>
              </a:rPr>
              <a:t> happens mainly with adjacent groups, and the network is biased towards </a:t>
            </a:r>
            <a:r>
              <a:rPr lang="pt-BR">
                <a:latin typeface="Calibri"/>
                <a:ea typeface="Calibri"/>
                <a:cs typeface="Calibri"/>
                <a:sym typeface="Calibri"/>
              </a:rPr>
              <a:t>classifying</a:t>
            </a:r>
            <a:r>
              <a:rPr lang="pt-BR">
                <a:latin typeface="Calibri"/>
                <a:ea typeface="Calibri"/>
                <a:cs typeface="Calibri"/>
                <a:sym typeface="Calibri"/>
              </a:rPr>
              <a:t> down the phones, with 30 downwards classifications and  4 upwards in this particular setting.</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819150" y="3472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Results: RMS error per epoch</a:t>
            </a:r>
            <a:endParaRPr/>
          </a:p>
          <a:p>
            <a:pPr indent="0" lvl="0" marL="0" rtl="0" algn="l">
              <a:spcBef>
                <a:spcPts val="0"/>
              </a:spcBef>
              <a:spcAft>
                <a:spcPts val="0"/>
              </a:spcAft>
              <a:buNone/>
            </a:pPr>
            <a:r>
              <a:t/>
            </a:r>
            <a:endParaRPr/>
          </a:p>
        </p:txBody>
      </p:sp>
      <p:sp>
        <p:nvSpPr>
          <p:cNvPr id="218" name="Google Shape;218;p26"/>
          <p:cNvSpPr txBox="1"/>
          <p:nvPr>
            <p:ph idx="1" type="body"/>
          </p:nvPr>
        </p:nvSpPr>
        <p:spPr>
          <a:xfrm>
            <a:off x="1291050" y="3872750"/>
            <a:ext cx="7034100" cy="56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pt-BR"/>
              <a:t>The RMS error converges around 1500 ~ 2000 epochs on the training data, </a:t>
            </a:r>
            <a:r>
              <a:rPr lang="pt-BR"/>
              <a:t>showing</a:t>
            </a:r>
            <a:r>
              <a:rPr lang="pt-BR"/>
              <a:t> no more significant progress over 2000 passes.  </a:t>
            </a:r>
            <a:endParaRPr/>
          </a:p>
        </p:txBody>
      </p:sp>
      <p:pic>
        <p:nvPicPr>
          <p:cNvPr id="219" name="Google Shape;219;p26"/>
          <p:cNvPicPr preferRelativeResize="0"/>
          <p:nvPr/>
        </p:nvPicPr>
        <p:blipFill rotWithShape="1">
          <a:blip r:embed="rId3">
            <a:alphaModFix/>
          </a:blip>
          <a:srcRect b="0" l="0" r="0" t="0"/>
          <a:stretch/>
        </p:blipFill>
        <p:spPr>
          <a:xfrm>
            <a:off x="5169431" y="1068650"/>
            <a:ext cx="2726218" cy="2759900"/>
          </a:xfrm>
          <a:prstGeom prst="rect">
            <a:avLst/>
          </a:prstGeom>
          <a:noFill/>
          <a:ln>
            <a:noFill/>
          </a:ln>
        </p:spPr>
      </p:pic>
      <p:pic>
        <p:nvPicPr>
          <p:cNvPr id="220" name="Google Shape;220;p26"/>
          <p:cNvPicPr preferRelativeResize="0"/>
          <p:nvPr/>
        </p:nvPicPr>
        <p:blipFill rotWithShape="1">
          <a:blip r:embed="rId4">
            <a:alphaModFix/>
          </a:blip>
          <a:srcRect b="0" l="1234" r="0" t="0"/>
          <a:stretch/>
        </p:blipFill>
        <p:spPr>
          <a:xfrm>
            <a:off x="1621550" y="1068650"/>
            <a:ext cx="2748550" cy="27598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Results: Loss Per Epoch</a:t>
            </a:r>
            <a:endParaRPr/>
          </a:p>
        </p:txBody>
      </p:sp>
      <p:sp>
        <p:nvSpPr>
          <p:cNvPr id="226" name="Google Shape;226;p27"/>
          <p:cNvSpPr txBox="1"/>
          <p:nvPr>
            <p:ph idx="1" type="body"/>
          </p:nvPr>
        </p:nvSpPr>
        <p:spPr>
          <a:xfrm>
            <a:off x="819150" y="4019650"/>
            <a:ext cx="7505700" cy="676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pt-BR"/>
              <a:t>The loss converges between 700 ~ 1500 epochs, for the training </a:t>
            </a:r>
            <a:r>
              <a:rPr lang="pt-BR"/>
              <a:t>dataset</a:t>
            </a:r>
            <a:r>
              <a:rPr lang="pt-BR"/>
              <a:t> and  between 400 and 800 for the test1 set.</a:t>
            </a:r>
            <a:endParaRPr/>
          </a:p>
          <a:p>
            <a:pPr indent="0" lvl="0" marL="0" rtl="0" algn="l">
              <a:spcBef>
                <a:spcPts val="1200"/>
              </a:spcBef>
              <a:spcAft>
                <a:spcPts val="1200"/>
              </a:spcAft>
              <a:buNone/>
            </a:pPr>
            <a:r>
              <a:rPr lang="pt-BR"/>
              <a:t>This means that over a 1500 pass run, the network is overfitted, but it is still very effective given the results shown previously</a:t>
            </a:r>
            <a:endParaRPr/>
          </a:p>
        </p:txBody>
      </p:sp>
      <p:pic>
        <p:nvPicPr>
          <p:cNvPr id="227" name="Google Shape;227;p27"/>
          <p:cNvPicPr preferRelativeResize="0"/>
          <p:nvPr/>
        </p:nvPicPr>
        <p:blipFill>
          <a:blip r:embed="rId3">
            <a:alphaModFix/>
          </a:blip>
          <a:stretch>
            <a:fillRect/>
          </a:stretch>
        </p:blipFill>
        <p:spPr>
          <a:xfrm>
            <a:off x="3373750" y="1570675"/>
            <a:ext cx="2211600" cy="2144175"/>
          </a:xfrm>
          <a:prstGeom prst="rect">
            <a:avLst/>
          </a:prstGeom>
          <a:noFill/>
          <a:ln>
            <a:noFill/>
          </a:ln>
        </p:spPr>
      </p:pic>
      <p:pic>
        <p:nvPicPr>
          <p:cNvPr id="228" name="Google Shape;228;p27"/>
          <p:cNvPicPr preferRelativeResize="0"/>
          <p:nvPr/>
        </p:nvPicPr>
        <p:blipFill rotWithShape="1">
          <a:blip r:embed="rId4">
            <a:alphaModFix/>
          </a:blip>
          <a:srcRect b="0" l="0" r="3147" t="0"/>
          <a:stretch/>
        </p:blipFill>
        <p:spPr>
          <a:xfrm>
            <a:off x="5716350" y="1471825"/>
            <a:ext cx="2190075" cy="2243024"/>
          </a:xfrm>
          <a:prstGeom prst="rect">
            <a:avLst/>
          </a:prstGeom>
          <a:noFill/>
          <a:ln>
            <a:noFill/>
          </a:ln>
        </p:spPr>
      </p:pic>
      <p:pic>
        <p:nvPicPr>
          <p:cNvPr id="229" name="Google Shape;229;p27"/>
          <p:cNvPicPr preferRelativeResize="0"/>
          <p:nvPr/>
        </p:nvPicPr>
        <p:blipFill>
          <a:blip r:embed="rId5">
            <a:alphaModFix/>
          </a:blip>
          <a:stretch>
            <a:fillRect/>
          </a:stretch>
        </p:blipFill>
        <p:spPr>
          <a:xfrm>
            <a:off x="918325" y="1559720"/>
            <a:ext cx="2211600" cy="216609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819150" y="4993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Questions</a:t>
            </a:r>
            <a:endParaRPr/>
          </a:p>
        </p:txBody>
      </p:sp>
      <p:sp>
        <p:nvSpPr>
          <p:cNvPr id="235" name="Google Shape;235;p28"/>
          <p:cNvSpPr txBox="1"/>
          <p:nvPr/>
        </p:nvSpPr>
        <p:spPr>
          <a:xfrm>
            <a:off x="887100" y="898200"/>
            <a:ext cx="7329000" cy="10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36" name="Google Shape;236;p28"/>
          <p:cNvPicPr preferRelativeResize="0"/>
          <p:nvPr/>
        </p:nvPicPr>
        <p:blipFill>
          <a:blip r:embed="rId3">
            <a:alphaModFix/>
          </a:blip>
          <a:stretch>
            <a:fillRect/>
          </a:stretch>
        </p:blipFill>
        <p:spPr>
          <a:xfrm>
            <a:off x="2200275" y="1522800"/>
            <a:ext cx="4743450" cy="2676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Sources &amp; code </a:t>
            </a:r>
            <a:endParaRPr/>
          </a:p>
          <a:p>
            <a:pPr indent="0" lvl="0" marL="0" rtl="0" algn="l">
              <a:spcBef>
                <a:spcPts val="0"/>
              </a:spcBef>
              <a:spcAft>
                <a:spcPts val="0"/>
              </a:spcAft>
              <a:buNone/>
            </a:pPr>
            <a:r>
              <a:t/>
            </a:r>
            <a:endParaRPr/>
          </a:p>
        </p:txBody>
      </p:sp>
      <p:sp>
        <p:nvSpPr>
          <p:cNvPr id="242" name="Google Shape;242;p29"/>
          <p:cNvSpPr txBox="1"/>
          <p:nvPr>
            <p:ph idx="1" type="body"/>
          </p:nvPr>
        </p:nvSpPr>
        <p:spPr>
          <a:xfrm>
            <a:off x="819150" y="1566450"/>
            <a:ext cx="7505700" cy="28722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lang="pt-BR" sz="4000"/>
              <a:t>Problem: </a:t>
            </a:r>
            <a:endParaRPr sz="4000"/>
          </a:p>
          <a:p>
            <a:pPr indent="0" lvl="0" marL="0" rtl="0" algn="l">
              <a:spcBef>
                <a:spcPts val="1200"/>
              </a:spcBef>
              <a:spcAft>
                <a:spcPts val="0"/>
              </a:spcAft>
              <a:buNone/>
            </a:pPr>
            <a:r>
              <a:rPr lang="pt-BR" sz="4000" u="sng">
                <a:solidFill>
                  <a:schemeClr val="hlink"/>
                </a:solidFill>
                <a:hlinkClick r:id="rId3"/>
              </a:rPr>
              <a:t>Mobile Price Classification</a:t>
            </a:r>
            <a:endParaRPr sz="4000"/>
          </a:p>
          <a:p>
            <a:pPr indent="0" lvl="0" marL="0" rtl="0" algn="l">
              <a:spcBef>
                <a:spcPts val="1200"/>
              </a:spcBef>
              <a:spcAft>
                <a:spcPts val="0"/>
              </a:spcAft>
              <a:buNone/>
            </a:pPr>
            <a:r>
              <a:rPr lang="pt-BR" sz="4000"/>
              <a:t>consulted material:</a:t>
            </a:r>
            <a:endParaRPr sz="4000"/>
          </a:p>
          <a:p>
            <a:pPr indent="0" lvl="0" marL="0" rtl="0" algn="l">
              <a:spcBef>
                <a:spcPts val="1200"/>
              </a:spcBef>
              <a:spcAft>
                <a:spcPts val="0"/>
              </a:spcAft>
              <a:buNone/>
            </a:pPr>
            <a:r>
              <a:rPr lang="pt-BR" sz="4000" u="sng">
                <a:solidFill>
                  <a:schemeClr val="hlink"/>
                </a:solidFill>
                <a:hlinkClick r:id="rId4"/>
              </a:rPr>
              <a:t>Neural Networks from Scratch</a:t>
            </a:r>
            <a:endParaRPr sz="4000"/>
          </a:p>
          <a:p>
            <a:pPr indent="0" lvl="0" marL="0" rtl="0" algn="l">
              <a:spcBef>
                <a:spcPts val="1200"/>
              </a:spcBef>
              <a:spcAft>
                <a:spcPts val="0"/>
              </a:spcAft>
              <a:buNone/>
            </a:pPr>
            <a:r>
              <a:rPr lang="pt-BR" sz="4000"/>
              <a:t>The code is available at:</a:t>
            </a:r>
            <a:endParaRPr sz="4000"/>
          </a:p>
          <a:p>
            <a:pPr indent="0" lvl="0" marL="0" rtl="0" algn="l">
              <a:spcBef>
                <a:spcPts val="1200"/>
              </a:spcBef>
              <a:spcAft>
                <a:spcPts val="0"/>
              </a:spcAft>
              <a:buNone/>
            </a:pPr>
            <a:r>
              <a:rPr lang="pt-BR" sz="4000" u="sng">
                <a:solidFill>
                  <a:schemeClr val="hlink"/>
                </a:solidFill>
                <a:hlinkClick r:id="rId5"/>
              </a:rPr>
              <a:t>https://github.com/TeuPremium/Phone_Price_Prediction</a:t>
            </a:r>
            <a:endParaRPr sz="4000"/>
          </a:p>
          <a:p>
            <a:pPr indent="0" lvl="0" marL="0" rtl="0" algn="l">
              <a:spcBef>
                <a:spcPts val="1200"/>
              </a:spcBef>
              <a:spcAft>
                <a:spcPts val="0"/>
              </a:spcAft>
              <a:buNone/>
            </a:pPr>
            <a:r>
              <a:rPr lang="pt-BR" sz="4000"/>
              <a:t>student email:</a:t>
            </a:r>
            <a:r>
              <a:rPr lang="pt-BR" sz="4000">
                <a:solidFill>
                  <a:schemeClr val="lt1"/>
                </a:solidFill>
              </a:rPr>
              <a:t>vinicius.brandao@ufpe.br</a:t>
            </a:r>
            <a:endParaRPr sz="4000"/>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The problem - Phone Price Classification</a:t>
            </a:r>
            <a:endParaRPr/>
          </a:p>
        </p:txBody>
      </p:sp>
      <p:sp>
        <p:nvSpPr>
          <p:cNvPr id="135" name="Google Shape;135;p14"/>
          <p:cNvSpPr txBox="1"/>
          <p:nvPr>
            <p:ph idx="1" type="body"/>
          </p:nvPr>
        </p:nvSpPr>
        <p:spPr>
          <a:xfrm>
            <a:off x="819150" y="1828100"/>
            <a:ext cx="7505700" cy="2448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pt-BR" sz="1900">
                <a:latin typeface="Roboto"/>
                <a:ea typeface="Roboto"/>
                <a:cs typeface="Roboto"/>
                <a:sym typeface="Roboto"/>
              </a:rPr>
              <a:t>In this problem, we want to make an estimation of mobile phone prices based on their features (such as RAM, Internal Memory) in a competitive market. To accomplish this, we aim to analyze sales data from various mobile phone companies. The goal is to establish a relationship between specific features and the selling price, ultimately providing a price range that indicates the relative level of pricing.</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About the dataset</a:t>
            </a:r>
            <a:endParaRPr/>
          </a:p>
        </p:txBody>
      </p:sp>
      <p:sp>
        <p:nvSpPr>
          <p:cNvPr id="141" name="Google Shape;141;p15"/>
          <p:cNvSpPr txBox="1"/>
          <p:nvPr>
            <p:ph idx="1" type="body"/>
          </p:nvPr>
        </p:nvSpPr>
        <p:spPr>
          <a:xfrm>
            <a:off x="2410100" y="1595775"/>
            <a:ext cx="6321600" cy="311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sz="1900"/>
              <a:t>The dataset has 20 characteristics plus </a:t>
            </a:r>
            <a:r>
              <a:rPr lang="pt-BR" sz="1900"/>
              <a:t>the classification, all of them were used to solve the problem. The characteristics were all phone specifications such as  battery capacity, clock speeds, camera resolutions,  dimensions, wifi and more.  There are 4 different price categories, numbered from 0 to 3.</a:t>
            </a:r>
            <a:br>
              <a:rPr lang="pt-BR" sz="1900"/>
            </a:b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idx="1" type="body"/>
          </p:nvPr>
        </p:nvSpPr>
        <p:spPr>
          <a:xfrm>
            <a:off x="938138" y="4173225"/>
            <a:ext cx="7415100" cy="605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t-BR"/>
              <a:t>Phones by price </a:t>
            </a:r>
            <a:r>
              <a:rPr lang="pt-BR"/>
              <a:t>category, evenly distributed. 4 categories with 500 phones each</a:t>
            </a:r>
            <a:endParaRPr/>
          </a:p>
        </p:txBody>
      </p:sp>
      <p:pic>
        <p:nvPicPr>
          <p:cNvPr id="147" name="Google Shape;147;p16"/>
          <p:cNvPicPr preferRelativeResize="0"/>
          <p:nvPr/>
        </p:nvPicPr>
        <p:blipFill>
          <a:blip r:embed="rId3">
            <a:alphaModFix/>
          </a:blip>
          <a:stretch>
            <a:fillRect/>
          </a:stretch>
        </p:blipFill>
        <p:spPr>
          <a:xfrm>
            <a:off x="1937350" y="254600"/>
            <a:ext cx="5416676" cy="3858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Distribution of not so useful data</a:t>
            </a:r>
            <a:endParaRPr/>
          </a:p>
        </p:txBody>
      </p:sp>
      <p:pic>
        <p:nvPicPr>
          <p:cNvPr id="153" name="Google Shape;153;p17"/>
          <p:cNvPicPr preferRelativeResize="0"/>
          <p:nvPr/>
        </p:nvPicPr>
        <p:blipFill>
          <a:blip r:embed="rId3">
            <a:alphaModFix/>
          </a:blip>
          <a:stretch>
            <a:fillRect/>
          </a:stretch>
        </p:blipFill>
        <p:spPr>
          <a:xfrm>
            <a:off x="152400" y="254890"/>
            <a:ext cx="4488326" cy="3752861"/>
          </a:xfrm>
          <a:prstGeom prst="rect">
            <a:avLst/>
          </a:prstGeom>
          <a:noFill/>
          <a:ln>
            <a:noFill/>
          </a:ln>
        </p:spPr>
      </p:pic>
      <p:pic>
        <p:nvPicPr>
          <p:cNvPr id="154" name="Google Shape;154;p17"/>
          <p:cNvPicPr preferRelativeResize="0"/>
          <p:nvPr/>
        </p:nvPicPr>
        <p:blipFill>
          <a:blip r:embed="rId4">
            <a:alphaModFix/>
          </a:blip>
          <a:stretch>
            <a:fillRect/>
          </a:stretch>
        </p:blipFill>
        <p:spPr>
          <a:xfrm>
            <a:off x="4640725" y="398763"/>
            <a:ext cx="4075898" cy="33626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Distribution data more useful data</a:t>
            </a:r>
            <a:endParaRPr/>
          </a:p>
        </p:txBody>
      </p:sp>
      <p:pic>
        <p:nvPicPr>
          <p:cNvPr id="160" name="Google Shape;160;p18"/>
          <p:cNvPicPr preferRelativeResize="0"/>
          <p:nvPr/>
        </p:nvPicPr>
        <p:blipFill>
          <a:blip r:embed="rId3">
            <a:alphaModFix/>
          </a:blip>
          <a:stretch>
            <a:fillRect/>
          </a:stretch>
        </p:blipFill>
        <p:spPr>
          <a:xfrm>
            <a:off x="4521375" y="219975"/>
            <a:ext cx="3959300" cy="3066274"/>
          </a:xfrm>
          <a:prstGeom prst="rect">
            <a:avLst/>
          </a:prstGeom>
          <a:noFill/>
          <a:ln>
            <a:noFill/>
          </a:ln>
        </p:spPr>
      </p:pic>
      <p:pic>
        <p:nvPicPr>
          <p:cNvPr id="161" name="Google Shape;161;p18"/>
          <p:cNvPicPr preferRelativeResize="0"/>
          <p:nvPr/>
        </p:nvPicPr>
        <p:blipFill>
          <a:blip r:embed="rId4">
            <a:alphaModFix/>
          </a:blip>
          <a:stretch>
            <a:fillRect/>
          </a:stretch>
        </p:blipFill>
        <p:spPr>
          <a:xfrm>
            <a:off x="328025" y="219975"/>
            <a:ext cx="3854149" cy="3514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The fed data</a:t>
            </a:r>
            <a:endParaRPr/>
          </a:p>
        </p:txBody>
      </p:sp>
      <p:sp>
        <p:nvSpPr>
          <p:cNvPr id="167" name="Google Shape;167;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The inputs </a:t>
            </a:r>
            <a:r>
              <a:rPr lang="pt-BR"/>
              <a:t>given to the network were all the phones’ characteristics normalized They were all normalized using </a:t>
            </a:r>
            <a:endParaRPr/>
          </a:p>
          <a:p>
            <a:pPr indent="0" lvl="0" marL="0" rtl="0" algn="l">
              <a:spcBef>
                <a:spcPts val="1200"/>
              </a:spcBef>
              <a:spcAft>
                <a:spcPts val="0"/>
              </a:spcAft>
              <a:buNone/>
            </a:pPr>
            <a:r>
              <a:rPr lang="pt-BR"/>
              <a:t>x normalized =</a:t>
            </a:r>
            <a:r>
              <a:rPr lang="pt-BR">
                <a:highlight>
                  <a:schemeClr val="dk1"/>
                </a:highlight>
              </a:rPr>
              <a:t> (X - mean) / std. </a:t>
            </a:r>
            <a:endParaRPr>
              <a:highlight>
                <a:schemeClr val="dk1"/>
              </a:highlight>
            </a:endParaRPr>
          </a:p>
          <a:p>
            <a:pPr indent="0" lvl="0" marL="0" rtl="0" algn="l">
              <a:spcBef>
                <a:spcPts val="1200"/>
              </a:spcBef>
              <a:spcAft>
                <a:spcPts val="0"/>
              </a:spcAft>
              <a:buNone/>
            </a:pPr>
            <a:r>
              <a:rPr lang="pt-BR">
                <a:highlight>
                  <a:schemeClr val="dk1"/>
                </a:highlight>
              </a:rPr>
              <a:t>In total, there were 2000 phones evaluated separated in a train set (1600 phones) and 2 test sets (200 phones each)</a:t>
            </a:r>
            <a:endParaRPr>
              <a:highlight>
                <a:schemeClr val="dk1"/>
              </a:highlight>
            </a:endParaRPr>
          </a:p>
          <a:p>
            <a:pPr indent="0" lvl="0" marL="0" rtl="0" algn="l">
              <a:spcBef>
                <a:spcPts val="1200"/>
              </a:spcBef>
              <a:spcAft>
                <a:spcPts val="1200"/>
              </a:spcAft>
              <a:buNone/>
            </a:pPr>
            <a:r>
              <a:rPr lang="pt-BR"/>
              <a:t>The outputs were the estimation for each phones’ categories. </a:t>
            </a:r>
            <a:endParaRPr>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The solution process</a:t>
            </a:r>
            <a:endParaRPr/>
          </a:p>
        </p:txBody>
      </p:sp>
      <p:sp>
        <p:nvSpPr>
          <p:cNvPr id="173" name="Google Shape;173;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1900"/>
              <a:t>To solve this simple problem, not more than a simple solution is required. So, the objective was to use an artificial neural network with at least 1 hidden layer, optimization and different activation functions, so that they could be utilized to their best cases. </a:t>
            </a:r>
            <a:endParaRPr sz="1900"/>
          </a:p>
          <a:p>
            <a:pPr indent="0" lvl="0" marL="0" rtl="0" algn="l">
              <a:spcBef>
                <a:spcPts val="1200"/>
              </a:spcBef>
              <a:spcAft>
                <a:spcPts val="1200"/>
              </a:spcAft>
              <a:buNone/>
            </a:pPr>
            <a:r>
              <a:rPr lang="pt-BR" sz="1900"/>
              <a:t>Unfortunately, no regularization or cross validation was implemented.</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3500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The neural network</a:t>
            </a:r>
            <a:endParaRPr/>
          </a:p>
          <a:p>
            <a:pPr indent="0" lvl="0" marL="0" rtl="0" algn="l">
              <a:spcBef>
                <a:spcPts val="0"/>
              </a:spcBef>
              <a:spcAft>
                <a:spcPts val="0"/>
              </a:spcAft>
              <a:buNone/>
            </a:pPr>
            <a:r>
              <a:t/>
            </a:r>
            <a:endParaRPr/>
          </a:p>
        </p:txBody>
      </p:sp>
      <p:sp>
        <p:nvSpPr>
          <p:cNvPr id="179" name="Google Shape;179;p21"/>
          <p:cNvSpPr txBox="1"/>
          <p:nvPr/>
        </p:nvSpPr>
        <p:spPr>
          <a:xfrm>
            <a:off x="2216875" y="3461325"/>
            <a:ext cx="6505200" cy="10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Lato"/>
                <a:ea typeface="Lato"/>
                <a:cs typeface="Lato"/>
                <a:sym typeface="Lato"/>
              </a:rPr>
              <a:t>The chosen network has 2 hidden layers, an input layer and an output layer. The activation functions chosen for the input and hidden layers were ReLU and the output layer used a softmax function.</a:t>
            </a:r>
            <a:endParaRPr>
              <a:latin typeface="Lato"/>
              <a:ea typeface="Lato"/>
              <a:cs typeface="Lato"/>
              <a:sym typeface="Lato"/>
            </a:endParaRPr>
          </a:p>
        </p:txBody>
      </p:sp>
      <p:pic>
        <p:nvPicPr>
          <p:cNvPr id="180" name="Google Shape;180;p21"/>
          <p:cNvPicPr preferRelativeResize="0"/>
          <p:nvPr/>
        </p:nvPicPr>
        <p:blipFill>
          <a:blip r:embed="rId3">
            <a:alphaModFix/>
          </a:blip>
          <a:stretch>
            <a:fillRect/>
          </a:stretch>
        </p:blipFill>
        <p:spPr>
          <a:xfrm>
            <a:off x="2216875" y="1119450"/>
            <a:ext cx="6418974" cy="2221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