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0" r:id="rId4"/>
    <p:sldId id="292" r:id="rId5"/>
    <p:sldId id="291" r:id="rId6"/>
    <p:sldId id="293" r:id="rId7"/>
    <p:sldId id="301" r:id="rId8"/>
    <p:sldId id="295" r:id="rId9"/>
    <p:sldId id="294" r:id="rId10"/>
    <p:sldId id="297" r:id="rId11"/>
    <p:sldId id="296" r:id="rId12"/>
    <p:sldId id="298" r:id="rId13"/>
    <p:sldId id="299" r:id="rId14"/>
    <p:sldId id="300" r:id="rId15"/>
    <p:sldId id="306" r:id="rId16"/>
    <p:sldId id="304" r:id="rId17"/>
    <p:sldId id="307" r:id="rId18"/>
    <p:sldId id="303" r:id="rId19"/>
    <p:sldId id="283" r:id="rId20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705" autoAdjust="0"/>
  </p:normalViewPr>
  <p:slideViewPr>
    <p:cSldViewPr>
      <p:cViewPr>
        <p:scale>
          <a:sx n="50" d="100"/>
          <a:sy n="50" d="100"/>
        </p:scale>
        <p:origin x="-1884" y="-1032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gramming\HONS\report\benchma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Blad1!$K$33</c:f>
              <c:strCache>
                <c:ptCount val="1"/>
                <c:pt idx="0">
                  <c:v>average ping (ms)</c:v>
                </c:pt>
              </c:strCache>
            </c:strRef>
          </c:tx>
          <c:marker>
            <c:symbol val="none"/>
          </c:marker>
          <c:cat>
            <c:numRef>
              <c:f>Blad1!$I$34:$I$93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Blad1!$K$34:$K$93</c:f>
              <c:numCache>
                <c:formatCode>General</c:formatCode>
                <c:ptCount val="6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32</c:v>
                </c:pt>
                <c:pt idx="20">
                  <c:v>32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32</c:v>
                </c:pt>
                <c:pt idx="25">
                  <c:v>32</c:v>
                </c:pt>
                <c:pt idx="26">
                  <c:v>32</c:v>
                </c:pt>
                <c:pt idx="27">
                  <c:v>32</c:v>
                </c:pt>
                <c:pt idx="28">
                  <c:v>32</c:v>
                </c:pt>
                <c:pt idx="29">
                  <c:v>32</c:v>
                </c:pt>
                <c:pt idx="30">
                  <c:v>31</c:v>
                </c:pt>
                <c:pt idx="31">
                  <c:v>31</c:v>
                </c:pt>
                <c:pt idx="32">
                  <c:v>31</c:v>
                </c:pt>
                <c:pt idx="33">
                  <c:v>31</c:v>
                </c:pt>
                <c:pt idx="34">
                  <c:v>31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29</c:v>
                </c:pt>
                <c:pt idx="47">
                  <c:v>29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33</c:v>
                </c:pt>
                <c:pt idx="52">
                  <c:v>38</c:v>
                </c:pt>
                <c:pt idx="53">
                  <c:v>43</c:v>
                </c:pt>
                <c:pt idx="54">
                  <c:v>51</c:v>
                </c:pt>
                <c:pt idx="55">
                  <c:v>77</c:v>
                </c:pt>
                <c:pt idx="56">
                  <c:v>96</c:v>
                </c:pt>
                <c:pt idx="57">
                  <c:v>114</c:v>
                </c:pt>
                <c:pt idx="58">
                  <c:v>150</c:v>
                </c:pt>
                <c:pt idx="59">
                  <c:v>160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Blad1!$L$33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cat>
            <c:numRef>
              <c:f>Blad1!$I$34:$I$93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Blad1!$L$34:$L$93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18</c:v>
                </c:pt>
                <c:pt idx="13">
                  <c:v>18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19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21</c:v>
                </c:pt>
                <c:pt idx="42">
                  <c:v>22</c:v>
                </c:pt>
                <c:pt idx="43">
                  <c:v>23</c:v>
                </c:pt>
                <c:pt idx="44">
                  <c:v>24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  <c:pt idx="51">
                  <c:v>41</c:v>
                </c:pt>
                <c:pt idx="52">
                  <c:v>75</c:v>
                </c:pt>
                <c:pt idx="53">
                  <c:v>69</c:v>
                </c:pt>
                <c:pt idx="54">
                  <c:v>75</c:v>
                </c:pt>
                <c:pt idx="55">
                  <c:v>140</c:v>
                </c:pt>
                <c:pt idx="56">
                  <c:v>171</c:v>
                </c:pt>
                <c:pt idx="57">
                  <c:v>226</c:v>
                </c:pt>
                <c:pt idx="58">
                  <c:v>390</c:v>
                </c:pt>
                <c:pt idx="59">
                  <c:v>375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Blad1!$M$33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Blad1!$I$34:$I$93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Blad1!$M$34:$M$93</c:f>
              <c:numCache>
                <c:formatCode>General</c:formatCode>
                <c:ptCount val="6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26</c:v>
                </c:pt>
                <c:pt idx="55">
                  <c:v>22</c:v>
                </c:pt>
                <c:pt idx="56">
                  <c:v>14</c:v>
                </c:pt>
                <c:pt idx="57">
                  <c:v>15</c:v>
                </c:pt>
                <c:pt idx="58">
                  <c:v>14</c:v>
                </c:pt>
                <c:pt idx="59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171392"/>
        <c:axId val="43275008"/>
      </c:lineChart>
      <c:catAx>
        <c:axId val="4217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3275008"/>
        <c:crosses val="autoZero"/>
        <c:auto val="1"/>
        <c:lblAlgn val="ctr"/>
        <c:lblOffset val="100"/>
        <c:noMultiLvlLbl val="0"/>
      </c:catAx>
      <c:valAx>
        <c:axId val="43275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21713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Blad1!$D$33</c:f>
              <c:strCache>
                <c:ptCount val="1"/>
                <c:pt idx="0">
                  <c:v>ping (ms)</c:v>
                </c:pt>
              </c:strCache>
            </c:strRef>
          </c:tx>
          <c:marker>
            <c:symbol val="none"/>
          </c:marker>
          <c:cat>
            <c:numRef>
              <c:f>Blad1!$B$34:$B$91</c:f>
              <c:numCache>
                <c:formatCode>General</c:formatCode>
                <c:ptCount val="5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</c:numCache>
            </c:numRef>
          </c:cat>
          <c:val>
            <c:numRef>
              <c:f>Blad1!$D$34:$D$91</c:f>
              <c:numCache>
                <c:formatCode>General</c:formatCode>
                <c:ptCount val="58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32</c:v>
                </c:pt>
                <c:pt idx="20">
                  <c:v>32</c:v>
                </c:pt>
                <c:pt idx="21">
                  <c:v>32</c:v>
                </c:pt>
                <c:pt idx="22">
                  <c:v>32</c:v>
                </c:pt>
                <c:pt idx="23">
                  <c:v>32</c:v>
                </c:pt>
                <c:pt idx="24">
                  <c:v>32</c:v>
                </c:pt>
                <c:pt idx="25">
                  <c:v>31</c:v>
                </c:pt>
                <c:pt idx="26">
                  <c:v>31</c:v>
                </c:pt>
                <c:pt idx="27">
                  <c:v>31</c:v>
                </c:pt>
                <c:pt idx="28">
                  <c:v>31</c:v>
                </c:pt>
                <c:pt idx="29">
                  <c:v>31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26</c:v>
                </c:pt>
                <c:pt idx="52">
                  <c:v>28</c:v>
                </c:pt>
                <c:pt idx="53">
                  <c:v>52</c:v>
                </c:pt>
                <c:pt idx="54">
                  <c:v>62</c:v>
                </c:pt>
                <c:pt idx="55">
                  <c:v>70</c:v>
                </c:pt>
                <c:pt idx="56">
                  <c:v>79</c:v>
                </c:pt>
                <c:pt idx="57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Blad1!$E$33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cat>
            <c:numRef>
              <c:f>Blad1!$B$34:$B$91</c:f>
              <c:numCache>
                <c:formatCode>General</c:formatCode>
                <c:ptCount val="5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</c:numCache>
            </c:numRef>
          </c:cat>
          <c:val>
            <c:numRef>
              <c:f>Blad1!$E$34:$E$91</c:f>
              <c:numCache>
                <c:formatCode>General</c:formatCode>
                <c:ptCount val="58"/>
                <c:pt idx="0">
                  <c:v>2</c:v>
                </c:pt>
                <c:pt idx="1">
                  <c:v>18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18</c:v>
                </c:pt>
                <c:pt idx="13">
                  <c:v>18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20</c:v>
                </c:pt>
                <c:pt idx="37">
                  <c:v>22</c:v>
                </c:pt>
                <c:pt idx="38">
                  <c:v>22</c:v>
                </c:pt>
                <c:pt idx="39">
                  <c:v>23</c:v>
                </c:pt>
                <c:pt idx="40">
                  <c:v>24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27</c:v>
                </c:pt>
                <c:pt idx="50">
                  <c:v>27</c:v>
                </c:pt>
                <c:pt idx="51">
                  <c:v>30</c:v>
                </c:pt>
                <c:pt idx="52">
                  <c:v>32</c:v>
                </c:pt>
                <c:pt idx="53">
                  <c:v>35</c:v>
                </c:pt>
                <c:pt idx="54">
                  <c:v>38</c:v>
                </c:pt>
                <c:pt idx="55">
                  <c:v>43</c:v>
                </c:pt>
                <c:pt idx="56">
                  <c:v>80</c:v>
                </c:pt>
                <c:pt idx="57">
                  <c:v>120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Blad1!$F$33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Blad1!$B$34:$B$91</c:f>
              <c:numCache>
                <c:formatCode>General</c:formatCode>
                <c:ptCount val="58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</c:numCache>
            </c:numRef>
          </c:cat>
          <c:val>
            <c:numRef>
              <c:f>Blad1!$F$34:$F$91</c:f>
              <c:numCache>
                <c:formatCode>General</c:formatCode>
                <c:ptCount val="5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26</c:v>
                </c:pt>
                <c:pt idx="56">
                  <c:v>20</c:v>
                </c:pt>
                <c:pt idx="57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62752"/>
        <c:axId val="42364288"/>
      </c:lineChart>
      <c:catAx>
        <c:axId val="42362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2364288"/>
        <c:crosses val="autoZero"/>
        <c:auto val="1"/>
        <c:lblAlgn val="ctr"/>
        <c:lblOffset val="100"/>
        <c:noMultiLvlLbl val="0"/>
      </c:catAx>
      <c:valAx>
        <c:axId val="42364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23627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Blad1!$Q$33</c:f>
              <c:strCache>
                <c:ptCount val="1"/>
                <c:pt idx="0">
                  <c:v>average ping (ms)</c:v>
                </c:pt>
              </c:strCache>
            </c:strRef>
          </c:tx>
          <c:marker>
            <c:symbol val="none"/>
          </c:marker>
          <c:cat>
            <c:numRef>
              <c:f>Blad1!$O$34:$O$93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Blad1!$Q$34:$Q$93</c:f>
              <c:numCache>
                <c:formatCode>General</c:formatCode>
                <c:ptCount val="60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34</c:v>
                </c:pt>
                <c:pt idx="4">
                  <c:v>34</c:v>
                </c:pt>
                <c:pt idx="5">
                  <c:v>34</c:v>
                </c:pt>
                <c:pt idx="6">
                  <c:v>34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32</c:v>
                </c:pt>
                <c:pt idx="20">
                  <c:v>31</c:v>
                </c:pt>
                <c:pt idx="21">
                  <c:v>31</c:v>
                </c:pt>
                <c:pt idx="22">
                  <c:v>31</c:v>
                </c:pt>
                <c:pt idx="23">
                  <c:v>31</c:v>
                </c:pt>
                <c:pt idx="24">
                  <c:v>31</c:v>
                </c:pt>
                <c:pt idx="25">
                  <c:v>31</c:v>
                </c:pt>
                <c:pt idx="26">
                  <c:v>31</c:v>
                </c:pt>
                <c:pt idx="27">
                  <c:v>31</c:v>
                </c:pt>
                <c:pt idx="28">
                  <c:v>31</c:v>
                </c:pt>
                <c:pt idx="29">
                  <c:v>31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35</c:v>
                </c:pt>
                <c:pt idx="38">
                  <c:v>38</c:v>
                </c:pt>
                <c:pt idx="39">
                  <c:v>51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56</c:v>
                </c:pt>
                <c:pt idx="44">
                  <c:v>58</c:v>
                </c:pt>
                <c:pt idx="45">
                  <c:v>58</c:v>
                </c:pt>
                <c:pt idx="46">
                  <c:v>57</c:v>
                </c:pt>
                <c:pt idx="47">
                  <c:v>59</c:v>
                </c:pt>
                <c:pt idx="48">
                  <c:v>59</c:v>
                </c:pt>
                <c:pt idx="49">
                  <c:v>60</c:v>
                </c:pt>
                <c:pt idx="50">
                  <c:v>62</c:v>
                </c:pt>
                <c:pt idx="51">
                  <c:v>115</c:v>
                </c:pt>
                <c:pt idx="52">
                  <c:v>162</c:v>
                </c:pt>
                <c:pt idx="53">
                  <c:v>106</c:v>
                </c:pt>
                <c:pt idx="54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Blad1!$R$33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cat>
            <c:numRef>
              <c:f>Blad1!$O$34:$O$93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Blad1!$R$34:$R$93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18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17</c:v>
                </c:pt>
                <c:pt idx="12">
                  <c:v>30</c:v>
                </c:pt>
                <c:pt idx="13">
                  <c:v>31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33</c:v>
                </c:pt>
                <c:pt idx="18">
                  <c:v>33</c:v>
                </c:pt>
                <c:pt idx="19">
                  <c:v>37</c:v>
                </c:pt>
                <c:pt idx="20">
                  <c:v>75</c:v>
                </c:pt>
                <c:pt idx="21">
                  <c:v>46</c:v>
                </c:pt>
                <c:pt idx="22">
                  <c:v>51</c:v>
                </c:pt>
                <c:pt idx="23">
                  <c:v>55</c:v>
                </c:pt>
                <c:pt idx="24">
                  <c:v>56</c:v>
                </c:pt>
                <c:pt idx="25">
                  <c:v>58</c:v>
                </c:pt>
                <c:pt idx="26">
                  <c:v>59</c:v>
                </c:pt>
                <c:pt idx="27">
                  <c:v>62</c:v>
                </c:pt>
                <c:pt idx="28">
                  <c:v>64</c:v>
                </c:pt>
                <c:pt idx="29">
                  <c:v>70</c:v>
                </c:pt>
                <c:pt idx="30">
                  <c:v>81</c:v>
                </c:pt>
                <c:pt idx="31">
                  <c:v>84</c:v>
                </c:pt>
                <c:pt idx="32">
                  <c:v>86</c:v>
                </c:pt>
                <c:pt idx="33">
                  <c:v>90</c:v>
                </c:pt>
                <c:pt idx="34">
                  <c:v>91</c:v>
                </c:pt>
                <c:pt idx="35">
                  <c:v>92</c:v>
                </c:pt>
                <c:pt idx="36">
                  <c:v>94</c:v>
                </c:pt>
                <c:pt idx="37">
                  <c:v>99</c:v>
                </c:pt>
                <c:pt idx="38">
                  <c:v>100</c:v>
                </c:pt>
                <c:pt idx="39">
                  <c:v>111</c:v>
                </c:pt>
                <c:pt idx="40">
                  <c:v>112</c:v>
                </c:pt>
                <c:pt idx="41">
                  <c:v>110</c:v>
                </c:pt>
                <c:pt idx="42">
                  <c:v>117</c:v>
                </c:pt>
                <c:pt idx="43">
                  <c:v>121</c:v>
                </c:pt>
                <c:pt idx="44">
                  <c:v>123</c:v>
                </c:pt>
                <c:pt idx="45">
                  <c:v>122</c:v>
                </c:pt>
                <c:pt idx="46">
                  <c:v>121</c:v>
                </c:pt>
                <c:pt idx="47">
                  <c:v>122</c:v>
                </c:pt>
                <c:pt idx="48">
                  <c:v>126</c:v>
                </c:pt>
                <c:pt idx="49">
                  <c:v>125</c:v>
                </c:pt>
                <c:pt idx="50">
                  <c:v>127</c:v>
                </c:pt>
                <c:pt idx="51">
                  <c:v>131</c:v>
                </c:pt>
                <c:pt idx="52">
                  <c:v>255</c:v>
                </c:pt>
                <c:pt idx="53">
                  <c:v>331</c:v>
                </c:pt>
                <c:pt idx="54">
                  <c:v>286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Blad1!$S$33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Blad1!$O$34:$O$93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Blad1!$S$34:$S$93</c:f>
              <c:numCache>
                <c:formatCode>General</c:formatCode>
                <c:ptCount val="6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28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27</c:v>
                </c:pt>
                <c:pt idx="52">
                  <c:v>18</c:v>
                </c:pt>
                <c:pt idx="53">
                  <c:v>12</c:v>
                </c:pt>
                <c:pt idx="54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31232"/>
        <c:axId val="42432768"/>
      </c:lineChart>
      <c:catAx>
        <c:axId val="42431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2432768"/>
        <c:crosses val="autoZero"/>
        <c:auto val="1"/>
        <c:lblAlgn val="ctr"/>
        <c:lblOffset val="100"/>
        <c:noMultiLvlLbl val="0"/>
      </c:catAx>
      <c:valAx>
        <c:axId val="42432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24312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Blad1!$W$33</c:f>
              <c:strCache>
                <c:ptCount val="1"/>
                <c:pt idx="0">
                  <c:v>average ping (ms)</c:v>
                </c:pt>
              </c:strCache>
            </c:strRef>
          </c:tx>
          <c:marker>
            <c:symbol val="none"/>
          </c:marker>
          <c:cat>
            <c:numRef>
              <c:f>Blad1!$U$34:$U$93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Blad1!$W$34:$W$93</c:f>
              <c:numCache>
                <c:formatCode>General</c:formatCode>
                <c:ptCount val="60"/>
                <c:pt idx="0">
                  <c:v>34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32</c:v>
                </c:pt>
                <c:pt idx="17">
                  <c:v>31</c:v>
                </c:pt>
                <c:pt idx="18">
                  <c:v>31</c:v>
                </c:pt>
                <c:pt idx="19">
                  <c:v>31</c:v>
                </c:pt>
                <c:pt idx="20">
                  <c:v>31</c:v>
                </c:pt>
                <c:pt idx="21">
                  <c:v>31</c:v>
                </c:pt>
                <c:pt idx="22">
                  <c:v>31</c:v>
                </c:pt>
                <c:pt idx="23">
                  <c:v>31</c:v>
                </c:pt>
                <c:pt idx="24">
                  <c:v>31</c:v>
                </c:pt>
                <c:pt idx="25">
                  <c:v>33</c:v>
                </c:pt>
                <c:pt idx="26">
                  <c:v>36</c:v>
                </c:pt>
                <c:pt idx="27">
                  <c:v>41</c:v>
                </c:pt>
                <c:pt idx="28">
                  <c:v>44</c:v>
                </c:pt>
                <c:pt idx="29">
                  <c:v>52</c:v>
                </c:pt>
                <c:pt idx="30">
                  <c:v>58</c:v>
                </c:pt>
                <c:pt idx="31">
                  <c:v>63</c:v>
                </c:pt>
                <c:pt idx="32">
                  <c:v>66</c:v>
                </c:pt>
                <c:pt idx="33">
                  <c:v>72</c:v>
                </c:pt>
                <c:pt idx="34">
                  <c:v>75</c:v>
                </c:pt>
                <c:pt idx="35">
                  <c:v>78</c:v>
                </c:pt>
                <c:pt idx="36">
                  <c:v>86</c:v>
                </c:pt>
                <c:pt idx="37">
                  <c:v>97</c:v>
                </c:pt>
                <c:pt idx="38">
                  <c:v>122</c:v>
                </c:pt>
                <c:pt idx="39">
                  <c:v>131</c:v>
                </c:pt>
                <c:pt idx="40">
                  <c:v>140</c:v>
                </c:pt>
                <c:pt idx="41">
                  <c:v>144</c:v>
                </c:pt>
                <c:pt idx="42">
                  <c:v>151</c:v>
                </c:pt>
                <c:pt idx="43">
                  <c:v>155</c:v>
                </c:pt>
                <c:pt idx="44">
                  <c:v>157</c:v>
                </c:pt>
                <c:pt idx="45">
                  <c:v>162</c:v>
                </c:pt>
                <c:pt idx="46">
                  <c:v>177</c:v>
                </c:pt>
                <c:pt idx="47">
                  <c:v>182</c:v>
                </c:pt>
                <c:pt idx="48">
                  <c:v>199</c:v>
                </c:pt>
                <c:pt idx="49">
                  <c:v>200</c:v>
                </c:pt>
                <c:pt idx="50">
                  <c:v>213</c:v>
                </c:pt>
                <c:pt idx="51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Blad1!$X$33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cat>
            <c:numRef>
              <c:f>Blad1!$U$34:$U$93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Blad1!$X$34:$X$93</c:f>
              <c:numCache>
                <c:formatCode>General</c:formatCode>
                <c:ptCount val="60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17</c:v>
                </c:pt>
                <c:pt idx="11">
                  <c:v>17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24</c:v>
                </c:pt>
                <c:pt idx="16">
                  <c:v>31</c:v>
                </c:pt>
                <c:pt idx="17">
                  <c:v>33</c:v>
                </c:pt>
                <c:pt idx="18">
                  <c:v>33</c:v>
                </c:pt>
                <c:pt idx="19">
                  <c:v>37</c:v>
                </c:pt>
                <c:pt idx="20">
                  <c:v>41</c:v>
                </c:pt>
                <c:pt idx="21">
                  <c:v>42</c:v>
                </c:pt>
                <c:pt idx="22">
                  <c:v>44</c:v>
                </c:pt>
                <c:pt idx="23">
                  <c:v>47</c:v>
                </c:pt>
                <c:pt idx="24">
                  <c:v>55</c:v>
                </c:pt>
                <c:pt idx="25">
                  <c:v>130</c:v>
                </c:pt>
                <c:pt idx="26">
                  <c:v>131</c:v>
                </c:pt>
                <c:pt idx="27">
                  <c:v>132</c:v>
                </c:pt>
                <c:pt idx="28">
                  <c:v>133</c:v>
                </c:pt>
                <c:pt idx="29">
                  <c:v>146</c:v>
                </c:pt>
                <c:pt idx="30">
                  <c:v>143</c:v>
                </c:pt>
                <c:pt idx="31">
                  <c:v>166</c:v>
                </c:pt>
                <c:pt idx="32">
                  <c:v>133</c:v>
                </c:pt>
                <c:pt idx="33">
                  <c:v>137</c:v>
                </c:pt>
                <c:pt idx="34">
                  <c:v>148</c:v>
                </c:pt>
                <c:pt idx="35">
                  <c:v>147</c:v>
                </c:pt>
                <c:pt idx="36">
                  <c:v>152</c:v>
                </c:pt>
                <c:pt idx="37">
                  <c:v>151</c:v>
                </c:pt>
                <c:pt idx="38">
                  <c:v>148</c:v>
                </c:pt>
                <c:pt idx="39">
                  <c:v>156</c:v>
                </c:pt>
                <c:pt idx="40">
                  <c:v>152</c:v>
                </c:pt>
                <c:pt idx="41">
                  <c:v>121</c:v>
                </c:pt>
                <c:pt idx="42">
                  <c:v>150</c:v>
                </c:pt>
                <c:pt idx="43">
                  <c:v>161</c:v>
                </c:pt>
                <c:pt idx="44">
                  <c:v>164</c:v>
                </c:pt>
                <c:pt idx="45">
                  <c:v>172</c:v>
                </c:pt>
                <c:pt idx="46">
                  <c:v>179</c:v>
                </c:pt>
                <c:pt idx="47">
                  <c:v>187</c:v>
                </c:pt>
                <c:pt idx="48">
                  <c:v>209</c:v>
                </c:pt>
                <c:pt idx="49">
                  <c:v>221</c:v>
                </c:pt>
                <c:pt idx="50">
                  <c:v>240</c:v>
                </c:pt>
                <c:pt idx="51">
                  <c:v>339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Blad1!$Y$33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cat>
            <c:numRef>
              <c:f>Blad1!$U$34:$U$93</c:f>
              <c:numCache>
                <c:formatCode>General</c:formatCode>
                <c:ptCount val="6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600</c:v>
                </c:pt>
                <c:pt idx="52">
                  <c:v>700</c:v>
                </c:pt>
                <c:pt idx="53">
                  <c:v>800</c:v>
                </c:pt>
                <c:pt idx="54">
                  <c:v>900</c:v>
                </c:pt>
                <c:pt idx="55">
                  <c:v>1000</c:v>
                </c:pt>
                <c:pt idx="56">
                  <c:v>1100</c:v>
                </c:pt>
                <c:pt idx="57">
                  <c:v>1200</c:v>
                </c:pt>
                <c:pt idx="58">
                  <c:v>1300</c:v>
                </c:pt>
                <c:pt idx="59">
                  <c:v>1400</c:v>
                </c:pt>
              </c:numCache>
            </c:numRef>
          </c:cat>
          <c:val>
            <c:numRef>
              <c:f>Blad1!$Y$34:$Y$93</c:f>
              <c:numCache>
                <c:formatCode>General</c:formatCode>
                <c:ptCount val="6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28</c:v>
                </c:pt>
                <c:pt idx="21">
                  <c:v>26</c:v>
                </c:pt>
                <c:pt idx="22">
                  <c:v>24</c:v>
                </c:pt>
                <c:pt idx="23">
                  <c:v>24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24</c:v>
                </c:pt>
                <c:pt idx="30">
                  <c:v>25</c:v>
                </c:pt>
                <c:pt idx="31">
                  <c:v>25</c:v>
                </c:pt>
                <c:pt idx="32">
                  <c:v>25</c:v>
                </c:pt>
                <c:pt idx="33">
                  <c:v>24</c:v>
                </c:pt>
                <c:pt idx="34">
                  <c:v>23</c:v>
                </c:pt>
                <c:pt idx="35">
                  <c:v>23</c:v>
                </c:pt>
                <c:pt idx="36">
                  <c:v>22</c:v>
                </c:pt>
                <c:pt idx="37">
                  <c:v>21</c:v>
                </c:pt>
                <c:pt idx="38">
                  <c:v>21</c:v>
                </c:pt>
                <c:pt idx="39">
                  <c:v>18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14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14</c:v>
                </c:pt>
                <c:pt idx="49">
                  <c:v>15</c:v>
                </c:pt>
                <c:pt idx="50">
                  <c:v>16</c:v>
                </c:pt>
                <c:pt idx="5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99456"/>
        <c:axId val="42509440"/>
      </c:lineChart>
      <c:catAx>
        <c:axId val="4249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2509440"/>
        <c:crosses val="autoZero"/>
        <c:auto val="1"/>
        <c:lblAlgn val="ctr"/>
        <c:lblOffset val="100"/>
        <c:noMultiLvlLbl val="0"/>
      </c:catAx>
      <c:valAx>
        <c:axId val="42509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24994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Blad1!$AF$37</c:f>
              <c:strCache>
                <c:ptCount val="1"/>
                <c:pt idx="0">
                  <c:v>ping (ms)</c:v>
                </c:pt>
              </c:strCache>
            </c:strRef>
          </c:tx>
          <c:marker>
            <c:symbol val="none"/>
          </c:marker>
          <c:cat>
            <c:numRef>
              <c:f>Blad1!$AD$38:$AD$77</c:f>
              <c:numCache>
                <c:formatCode>General</c:formatCode>
                <c:ptCount val="40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Blad1!$AF$38:$AF$77</c:f>
              <c:numCache>
                <c:formatCode>General</c:formatCode>
                <c:ptCount val="40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34</c:v>
                </c:pt>
                <c:pt idx="8">
                  <c:v>33</c:v>
                </c:pt>
                <c:pt idx="9">
                  <c:v>33</c:v>
                </c:pt>
                <c:pt idx="10">
                  <c:v>34</c:v>
                </c:pt>
                <c:pt idx="11">
                  <c:v>33</c:v>
                </c:pt>
                <c:pt idx="12">
                  <c:v>33</c:v>
                </c:pt>
                <c:pt idx="13">
                  <c:v>33</c:v>
                </c:pt>
                <c:pt idx="14">
                  <c:v>33</c:v>
                </c:pt>
                <c:pt idx="15">
                  <c:v>33</c:v>
                </c:pt>
                <c:pt idx="16">
                  <c:v>33</c:v>
                </c:pt>
                <c:pt idx="17">
                  <c:v>34</c:v>
                </c:pt>
                <c:pt idx="18">
                  <c:v>33</c:v>
                </c:pt>
                <c:pt idx="19">
                  <c:v>34</c:v>
                </c:pt>
                <c:pt idx="20">
                  <c:v>33</c:v>
                </c:pt>
                <c:pt idx="21">
                  <c:v>33</c:v>
                </c:pt>
                <c:pt idx="22">
                  <c:v>33</c:v>
                </c:pt>
                <c:pt idx="23">
                  <c:v>34</c:v>
                </c:pt>
                <c:pt idx="24">
                  <c:v>34</c:v>
                </c:pt>
                <c:pt idx="25">
                  <c:v>34</c:v>
                </c:pt>
                <c:pt idx="26">
                  <c:v>33</c:v>
                </c:pt>
                <c:pt idx="27">
                  <c:v>33</c:v>
                </c:pt>
                <c:pt idx="28">
                  <c:v>33</c:v>
                </c:pt>
                <c:pt idx="29">
                  <c:v>33</c:v>
                </c:pt>
                <c:pt idx="30">
                  <c:v>34</c:v>
                </c:pt>
                <c:pt idx="31">
                  <c:v>34</c:v>
                </c:pt>
                <c:pt idx="32">
                  <c:v>33</c:v>
                </c:pt>
                <c:pt idx="33">
                  <c:v>33</c:v>
                </c:pt>
                <c:pt idx="34">
                  <c:v>34</c:v>
                </c:pt>
                <c:pt idx="35">
                  <c:v>33</c:v>
                </c:pt>
                <c:pt idx="36">
                  <c:v>34</c:v>
                </c:pt>
                <c:pt idx="37">
                  <c:v>34</c:v>
                </c:pt>
                <c:pt idx="38">
                  <c:v>33</c:v>
                </c:pt>
                <c:pt idx="3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Blad1!$AG$37</c:f>
              <c:strCache>
                <c:ptCount val="1"/>
                <c:pt idx="0">
                  <c:v>deviation (ms)</c:v>
                </c:pt>
              </c:strCache>
            </c:strRef>
          </c:tx>
          <c:marker>
            <c:symbol val="none"/>
          </c:marker>
          <c:val>
            <c:numRef>
              <c:f>Blad1!$AG$38:$AG$77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17</c:v>
                </c:pt>
                <c:pt idx="4">
                  <c:v>17</c:v>
                </c:pt>
                <c:pt idx="5">
                  <c:v>18</c:v>
                </c:pt>
                <c:pt idx="6">
                  <c:v>18</c:v>
                </c:pt>
                <c:pt idx="7">
                  <c:v>17</c:v>
                </c:pt>
                <c:pt idx="8">
                  <c:v>16</c:v>
                </c:pt>
                <c:pt idx="9">
                  <c:v>15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17</c:v>
                </c:pt>
                <c:pt idx="15">
                  <c:v>16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17</c:v>
                </c:pt>
                <c:pt idx="21">
                  <c:v>16</c:v>
                </c:pt>
                <c:pt idx="22">
                  <c:v>17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17</c:v>
                </c:pt>
                <c:pt idx="36">
                  <c:v>17</c:v>
                </c:pt>
                <c:pt idx="37">
                  <c:v>16</c:v>
                </c:pt>
                <c:pt idx="38">
                  <c:v>16</c:v>
                </c:pt>
                <c:pt idx="39">
                  <c:v>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Blad1!$AH$37</c:f>
              <c:strCache>
                <c:ptCount val="1"/>
                <c:pt idx="0">
                  <c:v>FPS</c:v>
                </c:pt>
              </c:strCache>
            </c:strRef>
          </c:tx>
          <c:marker>
            <c:symbol val="none"/>
          </c:marker>
          <c:val>
            <c:numRef>
              <c:f>Blad1!$AH$38:$AH$77</c:f>
              <c:numCache>
                <c:formatCode>General</c:formatCode>
                <c:ptCount val="40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61792"/>
        <c:axId val="45412736"/>
      </c:lineChart>
      <c:catAx>
        <c:axId val="45361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5412736"/>
        <c:crosses val="autoZero"/>
        <c:auto val="1"/>
        <c:lblAlgn val="ctr"/>
        <c:lblOffset val="100"/>
        <c:noMultiLvlLbl val="0"/>
      </c:catAx>
      <c:valAx>
        <c:axId val="45412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5361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30.11.2015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hart" Target="../charts/char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93382" y="-1829315"/>
            <a:ext cx="2323284" cy="165590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7798" y="4255364"/>
            <a:ext cx="15265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latin typeface="Novecento sans wide Book" pitchFamily="50" charset="-94"/>
              </a:rPr>
              <a:t>Networking Extension</a:t>
            </a:r>
          </a:p>
          <a:p>
            <a:pPr algn="ctr"/>
            <a:r>
              <a:rPr lang="en-GB" sz="5400" dirty="0" smtClean="0">
                <a:latin typeface="Novecento sans wide Book" pitchFamily="50" charset="-94"/>
              </a:rPr>
              <a:t>For </a:t>
            </a:r>
            <a:r>
              <a:rPr lang="en-GB" sz="5400" dirty="0" err="1">
                <a:latin typeface="Novecento sans wide Book" pitchFamily="50" charset="-94"/>
              </a:rPr>
              <a:t>GameMaker</a:t>
            </a:r>
            <a:r>
              <a:rPr lang="en-GB" sz="5400" dirty="0">
                <a:latin typeface="Novecento sans wide Book" pitchFamily="50" charset="-94"/>
              </a:rPr>
              <a:t> Studio HTML5 </a:t>
            </a:r>
            <a:r>
              <a:rPr lang="en-GB" sz="5400" dirty="0" smtClean="0">
                <a:latin typeface="Novecento sans wide Book" pitchFamily="50" charset="-94"/>
              </a:rPr>
              <a:t>Export</a:t>
            </a:r>
            <a:endParaRPr lang="en-GB" sz="5400" dirty="0"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758493"/>
              </p:ext>
            </p:extLst>
          </p:nvPr>
        </p:nvGraphicFramePr>
        <p:xfrm>
          <a:off x="1224707" y="3128863"/>
          <a:ext cx="15265696" cy="662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Results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latin typeface="Novecento sans wide Book" pitchFamily="50" charset="-94"/>
              </a:rPr>
              <a:t>x clients, each 1 requests per second</a:t>
            </a:r>
            <a:endParaRPr lang="tr-TR" sz="2200" b="1" dirty="0"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8763" y="2238482"/>
            <a:ext cx="159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Ping and deviation start to shoot up after having roughly 1000 clients each sending a request every second</a:t>
            </a:r>
          </a:p>
          <a:p>
            <a:pPr algn="just"/>
            <a:r>
              <a:rPr lang="en-GB" sz="2400" dirty="0">
                <a:latin typeface="Novecento sans wide Book" pitchFamily="50" charset="-94"/>
                <a:cs typeface="Klavika" panose="020B0706030404030204" pitchFamily="34" charset="0"/>
              </a:rPr>
              <a:t>The application crashed after </a:t>
            </a:r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1200 clients (1200 </a:t>
            </a:r>
            <a:r>
              <a:rPr lang="en-GB" sz="2400" dirty="0">
                <a:latin typeface="Novecento sans wide Book" pitchFamily="50" charset="-94"/>
                <a:cs typeface="Klavika" panose="020B0706030404030204" pitchFamily="34" charset="0"/>
              </a:rPr>
              <a:t>messages / second) due to a lack of processing power</a:t>
            </a:r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.</a:t>
            </a:r>
          </a:p>
        </p:txBody>
      </p:sp>
      <p:sp>
        <p:nvSpPr>
          <p:cNvPr id="12" name="TextBox 71"/>
          <p:cNvSpPr txBox="1"/>
          <p:nvPr/>
        </p:nvSpPr>
        <p:spPr>
          <a:xfrm>
            <a:off x="12352304" y="903000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sp>
        <p:nvSpPr>
          <p:cNvPr id="14" name="Ellips 13"/>
          <p:cNvSpPr/>
          <p:nvPr/>
        </p:nvSpPr>
        <p:spPr>
          <a:xfrm>
            <a:off x="11322824" y="7966597"/>
            <a:ext cx="1152128" cy="9555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71"/>
          <p:cNvSpPr txBox="1"/>
          <p:nvPr/>
        </p:nvSpPr>
        <p:spPr>
          <a:xfrm>
            <a:off x="12693152" y="7966598"/>
            <a:ext cx="226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Notice the drop in framerate</a:t>
            </a:r>
          </a:p>
        </p:txBody>
      </p:sp>
      <p:pic>
        <p:nvPicPr>
          <p:cNvPr id="17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Results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latin typeface="Novecento sans wide Book" pitchFamily="50" charset="-94"/>
              </a:rPr>
              <a:t>x clients, each </a:t>
            </a:r>
            <a:r>
              <a:rPr lang="en-GB" sz="2200" b="1" dirty="0">
                <a:latin typeface="Novecento sans wide Book" pitchFamily="50" charset="-94"/>
              </a:rPr>
              <a:t>2 requests per </a:t>
            </a:r>
            <a:r>
              <a:rPr lang="en-GB" sz="2200" b="1" dirty="0" smtClean="0">
                <a:latin typeface="Novecento sans wide Book" pitchFamily="50" charset="-94"/>
              </a:rPr>
              <a:t>second</a:t>
            </a:r>
            <a:endParaRPr lang="tr-TR" sz="2200" b="1" dirty="0"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8763" y="2238482"/>
            <a:ext cx="159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Ping and deviation again shoot up after having roughly 1000 clients each sending 2 requests every second</a:t>
            </a:r>
          </a:p>
          <a:p>
            <a:pPr algn="just"/>
            <a:r>
              <a:rPr lang="en-GB" sz="2400" dirty="0">
                <a:latin typeface="Novecento sans wide Book" pitchFamily="50" charset="-94"/>
                <a:cs typeface="Klavika" panose="020B0706030404030204" pitchFamily="34" charset="0"/>
              </a:rPr>
              <a:t>The application crashed after </a:t>
            </a:r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1300 </a:t>
            </a:r>
            <a:r>
              <a:rPr lang="en-GB" sz="2400" dirty="0">
                <a:latin typeface="Novecento sans wide Book" pitchFamily="50" charset="-94"/>
                <a:cs typeface="Klavika" panose="020B0706030404030204" pitchFamily="34" charset="0"/>
              </a:rPr>
              <a:t>clients </a:t>
            </a:r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(2600 messages </a:t>
            </a:r>
            <a:r>
              <a:rPr lang="en-GB" sz="2400" dirty="0">
                <a:latin typeface="Novecento sans wide Book" pitchFamily="50" charset="-94"/>
                <a:cs typeface="Klavika" panose="020B0706030404030204" pitchFamily="34" charset="0"/>
              </a:rPr>
              <a:t>/ second) due to a lack of processing power</a:t>
            </a:r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.</a:t>
            </a:r>
            <a:endParaRPr lang="en-GB" sz="24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graphicFrame>
        <p:nvGraphicFramePr>
          <p:cNvPr id="11" name="Diagra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944680"/>
              </p:ext>
            </p:extLst>
          </p:nvPr>
        </p:nvGraphicFramePr>
        <p:xfrm>
          <a:off x="1152699" y="3128863"/>
          <a:ext cx="15273063" cy="635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71"/>
          <p:cNvSpPr txBox="1"/>
          <p:nvPr/>
        </p:nvSpPr>
        <p:spPr>
          <a:xfrm>
            <a:off x="13250043" y="892215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sp>
        <p:nvSpPr>
          <p:cNvPr id="3" name="Ellips 2"/>
          <p:cNvSpPr/>
          <p:nvPr/>
        </p:nvSpPr>
        <p:spPr>
          <a:xfrm>
            <a:off x="12169923" y="7305327"/>
            <a:ext cx="1152128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71"/>
          <p:cNvSpPr txBox="1"/>
          <p:nvPr/>
        </p:nvSpPr>
        <p:spPr>
          <a:xfrm>
            <a:off x="13540251" y="7554450"/>
            <a:ext cx="226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Notice the drop in framerate</a:t>
            </a:r>
          </a:p>
        </p:txBody>
      </p:sp>
      <p:pic>
        <p:nvPicPr>
          <p:cNvPr id="19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43431"/>
              </p:ext>
            </p:extLst>
          </p:nvPr>
        </p:nvGraphicFramePr>
        <p:xfrm>
          <a:off x="1296715" y="3272879"/>
          <a:ext cx="14977664" cy="6167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Results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latin typeface="Novecento sans wide Book" pitchFamily="50" charset="-94"/>
              </a:rPr>
              <a:t>x clients, each </a:t>
            </a:r>
            <a:r>
              <a:rPr lang="en-GB" sz="2200" b="1" dirty="0">
                <a:latin typeface="Novecento sans wide Book" pitchFamily="50" charset="-94"/>
              </a:rPr>
              <a:t>10 requests per </a:t>
            </a:r>
            <a:r>
              <a:rPr lang="en-GB" sz="2200" b="1" dirty="0" smtClean="0">
                <a:latin typeface="Novecento sans wide Book" pitchFamily="50" charset="-94"/>
              </a:rPr>
              <a:t>second</a:t>
            </a:r>
            <a:endParaRPr lang="tr-TR" sz="2200" b="1" dirty="0"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8763" y="2238482"/>
            <a:ext cx="159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Ping and deviation again shoot up after having roughly 1000 clients each sending 10 requests every second</a:t>
            </a:r>
          </a:p>
          <a:p>
            <a:pPr algn="just"/>
            <a:r>
              <a:rPr lang="en-GB" sz="2400" dirty="0">
                <a:latin typeface="Novecento sans wide Book" pitchFamily="50" charset="-94"/>
                <a:cs typeface="Klavika" panose="020B0706030404030204" pitchFamily="34" charset="0"/>
              </a:rPr>
              <a:t>The application crashed after </a:t>
            </a:r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950 clients (9500 messages </a:t>
            </a:r>
            <a:r>
              <a:rPr lang="en-GB" sz="2400" dirty="0">
                <a:latin typeface="Novecento sans wide Book" pitchFamily="50" charset="-94"/>
                <a:cs typeface="Klavika" panose="020B0706030404030204" pitchFamily="34" charset="0"/>
              </a:rPr>
              <a:t>/ second) due to a lack of processing power</a:t>
            </a:r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.</a:t>
            </a:r>
            <a:endParaRPr lang="en-GB" sz="24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2" name="TextBox 71"/>
          <p:cNvSpPr txBox="1"/>
          <p:nvPr/>
        </p:nvSpPr>
        <p:spPr>
          <a:xfrm>
            <a:off x="12388123" y="889824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sp>
        <p:nvSpPr>
          <p:cNvPr id="3" name="Ellips 2"/>
          <p:cNvSpPr/>
          <p:nvPr/>
        </p:nvSpPr>
        <p:spPr>
          <a:xfrm>
            <a:off x="10551919" y="7845387"/>
            <a:ext cx="1152128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71"/>
          <p:cNvSpPr txBox="1"/>
          <p:nvPr/>
        </p:nvSpPr>
        <p:spPr>
          <a:xfrm>
            <a:off x="12417218" y="7816774"/>
            <a:ext cx="226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Notice the drop in framerate</a:t>
            </a:r>
          </a:p>
        </p:txBody>
      </p:sp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13751"/>
              </p:ext>
            </p:extLst>
          </p:nvPr>
        </p:nvGraphicFramePr>
        <p:xfrm>
          <a:off x="1656755" y="3272878"/>
          <a:ext cx="14689631" cy="621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Results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latin typeface="Novecento sans wide Book" pitchFamily="50" charset="-94"/>
              </a:rPr>
              <a:t>x clients, each </a:t>
            </a:r>
            <a:r>
              <a:rPr lang="en-GB" sz="2200" b="1" dirty="0">
                <a:latin typeface="Novecento sans wide Book" pitchFamily="50" charset="-94"/>
              </a:rPr>
              <a:t>30 requests per </a:t>
            </a:r>
            <a:r>
              <a:rPr lang="en-GB" sz="2200" b="1" dirty="0" smtClean="0">
                <a:latin typeface="Novecento sans wide Book" pitchFamily="50" charset="-94"/>
              </a:rPr>
              <a:t>second</a:t>
            </a:r>
            <a:endParaRPr lang="tr-TR" sz="2200" b="1" dirty="0">
              <a:latin typeface="Novecento sans wide Book" pitchFamily="50" charset="-9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8763" y="2238482"/>
            <a:ext cx="1591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Ping and deviation shoot up after having roughly 240 clients each sending 30 request every second.</a:t>
            </a:r>
          </a:p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The application crashed after 650 clients (19500 messages / second) due to a lack of processing power.</a:t>
            </a:r>
          </a:p>
        </p:txBody>
      </p:sp>
      <p:sp>
        <p:nvSpPr>
          <p:cNvPr id="12" name="TextBox 71"/>
          <p:cNvSpPr txBox="1"/>
          <p:nvPr/>
        </p:nvSpPr>
        <p:spPr>
          <a:xfrm>
            <a:off x="12388123" y="889824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sp>
        <p:nvSpPr>
          <p:cNvPr id="3" name="Ellips 2"/>
          <p:cNvSpPr/>
          <p:nvPr/>
        </p:nvSpPr>
        <p:spPr>
          <a:xfrm>
            <a:off x="7057355" y="8097414"/>
            <a:ext cx="4646692" cy="8652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71"/>
          <p:cNvSpPr txBox="1"/>
          <p:nvPr/>
        </p:nvSpPr>
        <p:spPr>
          <a:xfrm>
            <a:off x="12417218" y="7816774"/>
            <a:ext cx="226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Notice the drop in framerate</a:t>
            </a:r>
          </a:p>
        </p:txBody>
      </p:sp>
      <p:pic>
        <p:nvPicPr>
          <p:cNvPr id="15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Conclusion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446" y="2699172"/>
            <a:ext cx="1656263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latin typeface="Novecento sans wide Book" pitchFamily="50" charset="-94"/>
                <a:cs typeface="Klavika" panose="020B0706030404030204" pitchFamily="34" charset="0"/>
              </a:rPr>
              <a:t>GameMaker</a:t>
            </a:r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 apps </a:t>
            </a:r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do not support more than 1000 </a:t>
            </a:r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instances.</a:t>
            </a:r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Thus </a:t>
            </a:r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far the server appears to handle well over 1000 messages per </a:t>
            </a:r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second</a:t>
            </a:r>
          </a:p>
          <a:p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Socket.io </a:t>
            </a:r>
            <a:r>
              <a:rPr lang="en-GB" sz="4000" dirty="0">
                <a:latin typeface="Novecento sans wide Book" pitchFamily="50" charset="-94"/>
                <a:cs typeface="Klavika" panose="020B0706030404030204" pitchFamily="34" charset="0"/>
              </a:rPr>
              <a:t>is suggested to handle up to 9.000 to 10.000 messages per second on a 3.3 GHz Xeon X5470 server using one core.</a:t>
            </a:r>
          </a:p>
          <a:p>
            <a:endParaRPr lang="en-GB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36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7129363" y="8898549"/>
            <a:ext cx="9432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http://drewww.github.io/socket.io-benchmarking/</a:t>
            </a:r>
          </a:p>
        </p:txBody>
      </p:sp>
      <p:sp>
        <p:nvSpPr>
          <p:cNvPr id="7" name="Oval 47"/>
          <p:cNvSpPr/>
          <p:nvPr/>
        </p:nvSpPr>
        <p:spPr>
          <a:xfrm>
            <a:off x="504627" y="291283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47"/>
          <p:cNvSpPr/>
          <p:nvPr/>
        </p:nvSpPr>
        <p:spPr>
          <a:xfrm>
            <a:off x="504626" y="4857055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47"/>
          <p:cNvSpPr/>
          <p:nvPr/>
        </p:nvSpPr>
        <p:spPr>
          <a:xfrm>
            <a:off x="504627" y="664696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8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Re-evaluation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20662" y="2034302"/>
            <a:ext cx="1425758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 smtClean="0">
                <a:latin typeface="Novecento sans wide Book" pitchFamily="50" charset="-94"/>
                <a:cs typeface="Klavika" panose="020B0706030404030204" pitchFamily="34" charset="0"/>
              </a:rPr>
              <a:t>Setup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Physical clients hosting x virtual clients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Each virtual-client pings server every n seconds</a:t>
            </a:r>
            <a:endParaRPr lang="en-GB" sz="28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Each physical client runs on a separate </a:t>
            </a: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machine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b="1" u="sng" dirty="0" smtClean="0">
                <a:latin typeface="Novecento sans wide Book" pitchFamily="50" charset="-94"/>
                <a:cs typeface="Klavika" panose="020B0706030404030204" pitchFamily="34" charset="0"/>
              </a:rPr>
              <a:t>6 devices in total: 3 laptops, 2 smartphones, 1 desktop</a:t>
            </a:r>
            <a:endParaRPr lang="en-GB" sz="2800" b="1" u="sng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Each </a:t>
            </a: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device is </a:t>
            </a: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located in Edinburgh, separated from server’s local network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Ping rounds are synchronised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just"/>
            <a:r>
              <a:rPr lang="en-GB" sz="2800" b="1" dirty="0" smtClean="0">
                <a:latin typeface="Novecento sans wide Book" pitchFamily="50" charset="-94"/>
                <a:cs typeface="Klavika" panose="020B0706030404030204" pitchFamily="34" charset="0"/>
              </a:rPr>
              <a:t>Records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Ping values of all virtual clients averaged per round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Ping deviation between all virtual clients per round</a:t>
            </a:r>
          </a:p>
        </p:txBody>
      </p:sp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Results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371103" y="1805272"/>
            <a:ext cx="5332944" cy="4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latin typeface="Novecento sans wide Book" pitchFamily="50" charset="-94"/>
              </a:rPr>
              <a:t>x clients, each </a:t>
            </a:r>
            <a:r>
              <a:rPr lang="en-GB" sz="2200" b="1" dirty="0">
                <a:latin typeface="Novecento sans wide Book" pitchFamily="50" charset="-94"/>
              </a:rPr>
              <a:t>30 requests per </a:t>
            </a:r>
            <a:r>
              <a:rPr lang="en-GB" sz="2200" b="1" dirty="0" smtClean="0">
                <a:latin typeface="Novecento sans wide Book" pitchFamily="50" charset="-94"/>
              </a:rPr>
              <a:t>second</a:t>
            </a:r>
            <a:endParaRPr lang="tr-TR" sz="2200" b="1" dirty="0">
              <a:latin typeface="Novecento sans wide Book" pitchFamily="50" charset="-94"/>
            </a:endParaRPr>
          </a:p>
        </p:txBody>
      </p:sp>
      <p:sp>
        <p:nvSpPr>
          <p:cNvPr id="12" name="TextBox 71"/>
          <p:cNvSpPr txBox="1"/>
          <p:nvPr/>
        </p:nvSpPr>
        <p:spPr>
          <a:xfrm>
            <a:off x="13540251" y="876609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Novecento sans wide Book" pitchFamily="50" charset="-94"/>
                <a:cs typeface="Klavika" panose="020B0706030404030204" pitchFamily="34" charset="0"/>
              </a:rPr>
              <a:t>clients</a:t>
            </a:r>
          </a:p>
        </p:txBody>
      </p:sp>
      <p:pic>
        <p:nvPicPr>
          <p:cNvPr id="15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Diagram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826684"/>
              </p:ext>
            </p:extLst>
          </p:nvPr>
        </p:nvGraphicFramePr>
        <p:xfrm>
          <a:off x="936675" y="2209559"/>
          <a:ext cx="15149434" cy="7275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47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Conclusion (thus far)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446" y="2699172"/>
            <a:ext cx="165626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Stable connection with 3900 clients, each sending 30 requests/second.</a:t>
            </a:r>
          </a:p>
          <a:p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0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Stable connection when handling 3900 x 30 = 115500 messages per second</a:t>
            </a:r>
          </a:p>
          <a:p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More machines required to find connection / server hard limit</a:t>
            </a:r>
            <a:endParaRPr lang="en-GB" sz="40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4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72727" y="8683661"/>
            <a:ext cx="16056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http://drewww.github.io/socket.io-benchmarking</a:t>
            </a:r>
            <a:r>
              <a:rPr lang="en-GB" sz="20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/</a:t>
            </a:r>
          </a:p>
          <a:p>
            <a:pPr algn="r"/>
            <a:endParaRPr lang="en-GB" sz="20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r"/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Yan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Gu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, Richard Fujimoto, Performance Evaluation of the ROSENET Network Emulation System, Simulation, v.85 n.5, p.319-333, May 2009</a:t>
            </a:r>
          </a:p>
        </p:txBody>
      </p:sp>
      <p:sp>
        <p:nvSpPr>
          <p:cNvPr id="7" name="Oval 47"/>
          <p:cNvSpPr/>
          <p:nvPr/>
        </p:nvSpPr>
        <p:spPr>
          <a:xfrm>
            <a:off x="504627" y="2912839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47"/>
          <p:cNvSpPr/>
          <p:nvPr/>
        </p:nvSpPr>
        <p:spPr>
          <a:xfrm>
            <a:off x="504626" y="4857055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47"/>
          <p:cNvSpPr/>
          <p:nvPr/>
        </p:nvSpPr>
        <p:spPr>
          <a:xfrm>
            <a:off x="523928" y="6657254"/>
            <a:ext cx="172351" cy="172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Timeline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11" name="textruta 10"/>
          <p:cNvSpPr txBox="1"/>
          <p:nvPr/>
        </p:nvSpPr>
        <p:spPr>
          <a:xfrm>
            <a:off x="3026193" y="6945287"/>
            <a:ext cx="14347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Novecento sans wide Book" pitchFamily="50" charset="-94"/>
              </a:rPr>
              <a:t>More detailed benchmarking </a:t>
            </a:r>
            <a:r>
              <a:rPr lang="en-GB" sz="2200" dirty="0" smtClean="0">
                <a:latin typeface="Novecento sans wide Book" pitchFamily="50" charset="-94"/>
              </a:rPr>
              <a:t>and</a:t>
            </a:r>
            <a:r>
              <a:rPr lang="en-GB" sz="2200" b="1" dirty="0" smtClean="0">
                <a:latin typeface="Novecento sans wide Book" pitchFamily="50" charset="-94"/>
              </a:rPr>
              <a:t> evaluation (</a:t>
            </a:r>
            <a:r>
              <a:rPr lang="en-GB" sz="2200" b="1" dirty="0" err="1" smtClean="0">
                <a:latin typeface="Novecento sans wide Book" pitchFamily="50" charset="-94"/>
              </a:rPr>
              <a:t>Dummynet</a:t>
            </a:r>
            <a:r>
              <a:rPr lang="en-GB" sz="2200" b="1" dirty="0" smtClean="0">
                <a:latin typeface="Novecento sans wide Book" pitchFamily="50" charset="-94"/>
              </a:rPr>
              <a:t>, User-friendliness (?), Research &amp; </a:t>
            </a:r>
            <a:r>
              <a:rPr lang="en-GB" sz="2200" b="1" dirty="0" smtClean="0">
                <a:latin typeface="Novecento sans wide Book" pitchFamily="50" charset="-94"/>
              </a:rPr>
              <a:t>Comparison)</a:t>
            </a:r>
            <a:endParaRPr lang="en-GB" sz="2200" b="1" dirty="0" smtClean="0">
              <a:latin typeface="Novecento sans wide Book" pitchFamily="50" charset="-94"/>
            </a:endParaRPr>
          </a:p>
          <a:p>
            <a:r>
              <a:rPr lang="en-GB" sz="2200" b="1" dirty="0" smtClean="0">
                <a:latin typeface="Novecento sans wide Book" pitchFamily="50" charset="-94"/>
              </a:rPr>
              <a:t>Additional Research, Plan </a:t>
            </a:r>
            <a:r>
              <a:rPr lang="en-GB" sz="2200" dirty="0" smtClean="0">
                <a:latin typeface="Novecento sans wide Book" pitchFamily="50" charset="-94"/>
              </a:rPr>
              <a:t>and</a:t>
            </a:r>
            <a:r>
              <a:rPr lang="en-GB" sz="2200" b="1" dirty="0" smtClean="0">
                <a:latin typeface="Novecento sans wide Book" pitchFamily="50" charset="-94"/>
              </a:rPr>
              <a:t> develop </a:t>
            </a:r>
            <a:r>
              <a:rPr lang="en-GB" sz="2200" b="1" dirty="0">
                <a:latin typeface="Novecento sans wide Book" pitchFamily="50" charset="-94"/>
              </a:rPr>
              <a:t>improvements, contact </a:t>
            </a:r>
            <a:r>
              <a:rPr lang="en-GB" sz="2200" b="1" dirty="0" err="1">
                <a:latin typeface="Novecento sans wide Book" pitchFamily="50" charset="-94"/>
              </a:rPr>
              <a:t>GameMaker</a:t>
            </a:r>
            <a:r>
              <a:rPr lang="en-GB" sz="2200" b="1" dirty="0">
                <a:latin typeface="Novecento sans wide Book" pitchFamily="50" charset="-94"/>
              </a:rPr>
              <a:t> </a:t>
            </a:r>
            <a:r>
              <a:rPr lang="en-GB" sz="2200" b="1" dirty="0" smtClean="0">
                <a:latin typeface="Novecento sans wide Book" pitchFamily="50" charset="-94"/>
              </a:rPr>
              <a:t>community</a:t>
            </a:r>
          </a:p>
          <a:p>
            <a:r>
              <a:rPr lang="en-GB" sz="2200" b="1" dirty="0" smtClean="0">
                <a:latin typeface="Novecento sans wide Book" pitchFamily="50" charset="-94"/>
              </a:rPr>
              <a:t>Re-evaluate with </a:t>
            </a:r>
            <a:r>
              <a:rPr lang="en-GB" sz="2200" b="1" dirty="0" err="1" smtClean="0">
                <a:latin typeface="Novecento sans wide Book" pitchFamily="50" charset="-94"/>
              </a:rPr>
              <a:t>benchmarker</a:t>
            </a:r>
            <a:r>
              <a:rPr lang="en-GB" sz="2200" b="1" dirty="0">
                <a:latin typeface="Novecento sans wide Book" pitchFamily="50" charset="-94"/>
              </a:rPr>
              <a:t>, </a:t>
            </a:r>
            <a:r>
              <a:rPr lang="en-GB" sz="2200" b="1" dirty="0" smtClean="0">
                <a:latin typeface="Novecento sans wide Book" pitchFamily="50" charset="-94"/>
              </a:rPr>
              <a:t>compare </a:t>
            </a:r>
            <a:r>
              <a:rPr lang="en-GB" sz="2200" b="1" dirty="0">
                <a:latin typeface="Novecento sans wide Book" pitchFamily="50" charset="-94"/>
              </a:rPr>
              <a:t>results </a:t>
            </a:r>
            <a:r>
              <a:rPr lang="en-GB" sz="2200" dirty="0">
                <a:latin typeface="Novecento sans wide Book" pitchFamily="50" charset="-94"/>
              </a:rPr>
              <a:t>and</a:t>
            </a:r>
            <a:r>
              <a:rPr lang="en-GB" sz="2200" b="1" dirty="0">
                <a:latin typeface="Novecento sans wide Book" pitchFamily="50" charset="-94"/>
              </a:rPr>
              <a:t> </a:t>
            </a:r>
            <a:r>
              <a:rPr lang="en-GB" sz="2200" b="1" dirty="0" smtClean="0">
                <a:latin typeface="Novecento sans wide Book" pitchFamily="50" charset="-94"/>
              </a:rPr>
              <a:t>conclude</a:t>
            </a:r>
          </a:p>
          <a:p>
            <a:r>
              <a:rPr lang="en-GB" sz="2200" b="1" dirty="0" smtClean="0">
                <a:latin typeface="Novecento sans wide Book" pitchFamily="50" charset="-94"/>
              </a:rPr>
              <a:t>Finalise dissertation</a:t>
            </a:r>
          </a:p>
        </p:txBody>
      </p:sp>
      <p:sp>
        <p:nvSpPr>
          <p:cNvPr id="90" name="textruta 89"/>
          <p:cNvSpPr txBox="1"/>
          <p:nvPr/>
        </p:nvSpPr>
        <p:spPr>
          <a:xfrm>
            <a:off x="826122" y="6949852"/>
            <a:ext cx="2200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200" b="1" dirty="0" smtClean="0">
                <a:latin typeface="Novecento sans wide Book" pitchFamily="50" charset="-94"/>
              </a:rPr>
              <a:t>December:</a:t>
            </a:r>
            <a:endParaRPr lang="en-GB" sz="2200" b="1" dirty="0">
              <a:latin typeface="Novecento sans wide Book" pitchFamily="50" charset="-94"/>
            </a:endParaRPr>
          </a:p>
          <a:p>
            <a:pPr algn="r"/>
            <a:r>
              <a:rPr lang="en-GB" sz="2200" b="1" dirty="0" smtClean="0">
                <a:latin typeface="Novecento sans wide Book" pitchFamily="50" charset="-94"/>
              </a:rPr>
              <a:t>January:</a:t>
            </a:r>
            <a:endParaRPr lang="en-GB" sz="2200" b="1" dirty="0">
              <a:latin typeface="Novecento sans wide Book" pitchFamily="50" charset="-94"/>
            </a:endParaRPr>
          </a:p>
          <a:p>
            <a:pPr algn="r"/>
            <a:r>
              <a:rPr lang="en-GB" sz="2200" b="1" dirty="0" smtClean="0">
                <a:latin typeface="Novecento sans wide Book" pitchFamily="50" charset="-94"/>
              </a:rPr>
              <a:t>February:</a:t>
            </a:r>
          </a:p>
          <a:p>
            <a:pPr algn="r"/>
            <a:r>
              <a:rPr lang="en-GB" sz="2200" b="1" dirty="0" smtClean="0">
                <a:latin typeface="Novecento sans wide Book" pitchFamily="50" charset="-94"/>
              </a:rPr>
              <a:t>March:</a:t>
            </a:r>
          </a:p>
        </p:txBody>
      </p:sp>
      <p:pic>
        <p:nvPicPr>
          <p:cNvPr id="9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ruta 51"/>
          <p:cNvSpPr txBox="1"/>
          <p:nvPr/>
        </p:nvSpPr>
        <p:spPr>
          <a:xfrm>
            <a:off x="864667" y="0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" name="Rektangel 2"/>
          <p:cNvSpPr/>
          <p:nvPr/>
        </p:nvSpPr>
        <p:spPr>
          <a:xfrm>
            <a:off x="1584747" y="3249939"/>
            <a:ext cx="43924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Complete: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Realisation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Develop Application</a:t>
            </a:r>
          </a:p>
        </p:txBody>
      </p:sp>
      <p:sp>
        <p:nvSpPr>
          <p:cNvPr id="4" name="Rektangel 3"/>
          <p:cNvSpPr/>
          <p:nvPr/>
        </p:nvSpPr>
        <p:spPr>
          <a:xfrm>
            <a:off x="7291635" y="3249939"/>
            <a:ext cx="34918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 Progress: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Dummynet</a:t>
            </a:r>
            <a:endParaRPr lang="en-GB" dirty="0"/>
          </a:p>
        </p:txBody>
      </p:sp>
      <p:sp>
        <p:nvSpPr>
          <p:cNvPr id="5" name="Rektangel 4"/>
          <p:cNvSpPr/>
          <p:nvPr/>
        </p:nvSpPr>
        <p:spPr>
          <a:xfrm>
            <a:off x="13540251" y="3249939"/>
            <a:ext cx="34641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To-do: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Optimisation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Re-evaluation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89483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56566" y="4859377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000" dirty="0" smtClean="0">
                <a:latin typeface="Novecento sans wide Book" pitchFamily="50" charset="-94"/>
              </a:rPr>
              <a:t>Thank You For Lıstenıng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40891" y="1587667"/>
            <a:ext cx="1168254" cy="90031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48854" y="2120751"/>
            <a:ext cx="295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0" dirty="0" smtClean="0">
                <a:latin typeface="Novecento sans wide Book" pitchFamily="50" charset="-94"/>
              </a:rPr>
              <a:t>?</a:t>
            </a:r>
            <a:endParaRPr lang="tr-TR" sz="18000" dirty="0">
              <a:latin typeface="Novecento sans wide Book" pitchFamily="50" charset="-94"/>
            </a:endParaRPr>
          </a:p>
        </p:txBody>
      </p:sp>
      <p:pic>
        <p:nvPicPr>
          <p:cNvPr id="9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0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Why GameMaker?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9" y="2435537"/>
            <a:ext cx="165626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 smtClean="0">
                <a:latin typeface="Novecento sans wide Book" pitchFamily="50" charset="-94"/>
                <a:cs typeface="Klavika" panose="020B0706030404030204" pitchFamily="34" charset="0"/>
              </a:rPr>
              <a:t>GameMaker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simplifies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sz="4400" dirty="0">
                <a:latin typeface="Novecento sans wide Book" pitchFamily="50" charset="-94"/>
                <a:cs typeface="Klavika" panose="020B0706030404030204" pitchFamily="34" charset="0"/>
              </a:rPr>
              <a:t>computer game development. </a:t>
            </a: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Duration to learn making 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a scrolling background:</a:t>
            </a:r>
          </a:p>
          <a:p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1" dirty="0" err="1" smtClean="0">
                <a:latin typeface="Novecento sans wide Book" pitchFamily="50" charset="-94"/>
                <a:cs typeface="Klavika" panose="020B0706030404030204" pitchFamily="34" charset="0"/>
              </a:rPr>
              <a:t>Gamemaker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: 5 minutes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Unity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(similar): 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1 hour official tutorial video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6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Facts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715" y="2573759"/>
            <a:ext cx="165626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Over 750,000 </a:t>
            </a:r>
            <a:r>
              <a:rPr lang="en-GB" sz="4400" b="1" dirty="0">
                <a:latin typeface="Novecento sans wide Book" pitchFamily="50" charset="-94"/>
                <a:cs typeface="Klavika" panose="020B0706030404030204" pitchFamily="34" charset="0"/>
              </a:rPr>
              <a:t>registered </a:t>
            </a: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users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(16 Feb 2015)</a:t>
            </a:r>
          </a:p>
          <a:p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Low cost 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and </a:t>
            </a: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flexible 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for </a:t>
            </a: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small </a:t>
            </a:r>
            <a:r>
              <a:rPr lang="en-GB" sz="4400" b="1" dirty="0">
                <a:latin typeface="Novecento sans wide Book" pitchFamily="50" charset="-94"/>
                <a:cs typeface="Klavika" panose="020B0706030404030204" pitchFamily="34" charset="0"/>
              </a:rPr>
              <a:t>teams</a:t>
            </a:r>
            <a:r>
              <a:rPr lang="en-GB" sz="4400" dirty="0">
                <a:latin typeface="Novecento sans wide Book" pitchFamily="50" charset="-94"/>
                <a:cs typeface="Klavika" panose="020B0706030404030204" pitchFamily="34" charset="0"/>
              </a:rPr>
              <a:t> and </a:t>
            </a: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developers</a:t>
            </a: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income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 made from applications, games and engines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44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4400" b="1" dirty="0" smtClean="0">
                <a:latin typeface="Novecento sans wide Book" pitchFamily="50" charset="-94"/>
                <a:cs typeface="Klavika" panose="020B0706030404030204" pitchFamily="34" charset="0"/>
              </a:rPr>
              <a:t>HTML5 Exportability </a:t>
            </a: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since September 2011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8209483" y="8898155"/>
            <a:ext cx="8221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http://gamemaker.wiki/game-maker-versions</a:t>
            </a:r>
          </a:p>
        </p:txBody>
      </p:sp>
    </p:spTree>
    <p:extLst>
      <p:ext uri="{BB962C8B-B14F-4D97-AF65-F5344CB8AC3E}">
        <p14:creationId xmlns:p14="http://schemas.microsoft.com/office/powerpoint/2010/main" val="13519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Browser Applications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65" y="1926201"/>
            <a:ext cx="1656263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Platform Independent</a:t>
            </a:r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Convenient</a:t>
            </a:r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piracy-proof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low system requirement</a:t>
            </a:r>
            <a:endParaRPr lang="en-GB" sz="40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malware-free</a:t>
            </a:r>
            <a:endParaRPr lang="en-GB" sz="40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low distribution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wide potential audience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available anywhere</a:t>
            </a:r>
          </a:p>
          <a:p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etc.</a:t>
            </a:r>
          </a:p>
          <a:p>
            <a:endParaRPr lang="en-GB" dirty="0" smtClean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016" y="520191"/>
            <a:ext cx="2148361" cy="1459731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299" y="738567"/>
            <a:ext cx="1574174" cy="1022980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921" y="605208"/>
            <a:ext cx="879852" cy="1289698"/>
          </a:xfrm>
          <a:prstGeom prst="rect">
            <a:avLst/>
          </a:prstGeom>
        </p:spPr>
      </p:pic>
      <p:pic>
        <p:nvPicPr>
          <p:cNvPr id="14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827865" y="8714439"/>
            <a:ext cx="15661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https://html5test.com/results/desktop.html</a:t>
            </a:r>
          </a:p>
          <a:p>
            <a:pPr algn="r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http://www.vinnylingham.com/top-20-reasons-why-web-apps-are-superior-to-desktop-apps.html</a:t>
            </a:r>
          </a:p>
        </p:txBody>
      </p:sp>
    </p:spTree>
    <p:extLst>
      <p:ext uri="{BB962C8B-B14F-4D97-AF65-F5344CB8AC3E}">
        <p14:creationId xmlns:p14="http://schemas.microsoft.com/office/powerpoint/2010/main" val="29496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19092" y="536575"/>
            <a:ext cx="8163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Issues</a:t>
            </a:r>
            <a:endParaRPr lang="tr-TR" sz="66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715" y="2336775"/>
            <a:ext cx="1560843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Novecento sans wide Book" pitchFamily="50" charset="-94"/>
                <a:cs typeface="Klavika" panose="020B0706030404030204" pitchFamily="34" charset="0"/>
              </a:rPr>
              <a:t>“</a:t>
            </a:r>
            <a:r>
              <a:rPr lang="en-GB" sz="3600" b="1" dirty="0">
                <a:latin typeface="Novecento sans wide Book" pitchFamily="50" charset="-94"/>
                <a:cs typeface="Klavika" panose="020B0706030404030204" pitchFamily="34" charset="0"/>
              </a:rPr>
              <a:t>HTML5 Exportability </a:t>
            </a:r>
            <a:r>
              <a:rPr lang="en-GB" sz="3600" dirty="0">
                <a:latin typeface="Novecento sans wide Book" pitchFamily="50" charset="-94"/>
                <a:cs typeface="Klavika" panose="020B0706030404030204" pitchFamily="34" charset="0"/>
              </a:rPr>
              <a:t>since September </a:t>
            </a:r>
            <a:r>
              <a:rPr lang="en-GB" sz="3600" dirty="0" smtClean="0">
                <a:latin typeface="Novecento sans wide Book" pitchFamily="50" charset="-94"/>
                <a:cs typeface="Klavika" panose="020B0706030404030204" pitchFamily="34" charset="0"/>
              </a:rPr>
              <a:t>2011</a:t>
            </a:r>
            <a:r>
              <a:rPr lang="en-GB" b="1" dirty="0" smtClean="0">
                <a:latin typeface="Novecento sans wide Book" pitchFamily="50" charset="-94"/>
                <a:cs typeface="Klavika" panose="020B0706030404030204" pitchFamily="34" charset="0"/>
              </a:rPr>
              <a:t>”</a:t>
            </a:r>
            <a:endParaRPr lang="en-GB" sz="2800" b="1" dirty="0"/>
          </a:p>
          <a:p>
            <a:endParaRPr lang="en-GB" sz="4000" b="1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endParaRPr lang="en-GB" sz="4000" b="1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Feature compatibility problem</a:t>
            </a:r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: Networking functionality.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Effect</a:t>
            </a:r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: Inability to develop multiplayer browser application.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latin typeface="Novecento sans wide Book" pitchFamily="50" charset="-94"/>
                <a:cs typeface="Klavika" panose="020B0706030404030204" pitchFamily="34" charset="0"/>
              </a:rPr>
              <a:t>Consequence:</a:t>
            </a:r>
            <a:r>
              <a:rPr lang="en-GB" sz="4000" dirty="0" smtClean="0">
                <a:latin typeface="Novecento sans wide Book" pitchFamily="50" charset="-94"/>
                <a:cs typeface="Klavika" panose="020B0706030404030204" pitchFamily="34" charset="0"/>
              </a:rPr>
              <a:t> Lost potential to become popular.</a:t>
            </a:r>
            <a:endParaRPr lang="en-GB" sz="44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819615" y="8898549"/>
            <a:ext cx="15741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http://docs.yoyogames.com/source/dadiospice/002_reference/networking/index.html</a:t>
            </a:r>
          </a:p>
        </p:txBody>
      </p:sp>
    </p:spTree>
    <p:extLst>
      <p:ext uri="{BB962C8B-B14F-4D97-AF65-F5344CB8AC3E}">
        <p14:creationId xmlns:p14="http://schemas.microsoft.com/office/powerpoint/2010/main" val="34932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21923" y="536575"/>
            <a:ext cx="157580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Novecento sans wide Book" pitchFamily="50" charset="-94"/>
              </a:rPr>
              <a:t>Solution: </a:t>
            </a:r>
            <a:r>
              <a:rPr lang="en-GB" sz="7200" dirty="0">
                <a:latin typeface="Novecento sans wide Book" pitchFamily="50" charset="-94"/>
              </a:rPr>
              <a:t>Networking</a:t>
            </a:r>
            <a:r>
              <a:rPr lang="en-GB" sz="6600" dirty="0">
                <a:latin typeface="Novecento sans wide Book" pitchFamily="50" charset="-94"/>
              </a:rPr>
              <a:t> Extension</a:t>
            </a:r>
            <a:endParaRPr lang="tr-TR" sz="6600" dirty="0">
              <a:latin typeface="Novecento sans wide Book" pitchFamily="50" charset="-94"/>
            </a:endParaRPr>
          </a:p>
          <a:p>
            <a:pPr algn="ctr"/>
            <a:endParaRPr lang="tr-TR" sz="66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1027" name="Picture 3" descr="C:\Users\Teun\Desktop\04brid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74" y="1904727"/>
            <a:ext cx="8546913" cy="79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3588" y="1307138"/>
            <a:ext cx="1739648" cy="9003175"/>
          </a:xfrm>
          <a:prstGeom prst="rect">
            <a:avLst/>
          </a:prstGeom>
        </p:spPr>
      </p:pic>
      <p:sp>
        <p:nvSpPr>
          <p:cNvPr id="11" name="TextBox 7"/>
          <p:cNvSpPr txBox="1"/>
          <p:nvPr/>
        </p:nvSpPr>
        <p:spPr>
          <a:xfrm>
            <a:off x="11435329" y="2823954"/>
            <a:ext cx="55446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Technologies:</a:t>
            </a:r>
          </a:p>
          <a:p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400" dirty="0" err="1" smtClean="0">
                <a:latin typeface="Novecento sans wide Book" pitchFamily="50" charset="-94"/>
                <a:cs typeface="Klavika" panose="020B0706030404030204" pitchFamily="34" charset="0"/>
              </a:rPr>
              <a:t>NodeJS</a:t>
            </a: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4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400" dirty="0" smtClean="0">
                <a:latin typeface="Novecento sans wide Book" pitchFamily="50" charset="-94"/>
                <a:cs typeface="Klavika" panose="020B0706030404030204" pitchFamily="34" charset="0"/>
              </a:rPr>
              <a:t>Socket.io</a:t>
            </a:r>
            <a:endParaRPr lang="tr-TR" sz="44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28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41426" y="1014462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 err="1" smtClean="0">
                <a:latin typeface="Novecento sans wide Book" pitchFamily="50" charset="-94"/>
              </a:rPr>
              <a:t>NodeJS</a:t>
            </a:r>
            <a:endParaRPr lang="tr-TR" sz="4500" dirty="0">
              <a:latin typeface="Novecento sans wide Book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683" y="2818765"/>
            <a:ext cx="7128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latin typeface="Novecento sans wide Book" pitchFamily="50" charset="-94"/>
                <a:cs typeface="Klavika" panose="020B0706030404030204" pitchFamily="34" charset="0"/>
              </a:rPr>
              <a:t>“</a:t>
            </a:r>
            <a:r>
              <a:rPr lang="en-GB" dirty="0">
                <a:latin typeface="Novecento sans wide Book" pitchFamily="50" charset="-94"/>
                <a:cs typeface="Klavika" panose="020B0706030404030204" pitchFamily="34" charset="0"/>
              </a:rPr>
              <a:t>Node.js shines in </a:t>
            </a:r>
            <a:r>
              <a:rPr lang="en-GB" b="1" dirty="0">
                <a:latin typeface="Novecento sans wide Book" pitchFamily="50" charset="-94"/>
                <a:cs typeface="Klavika" panose="020B0706030404030204" pitchFamily="34" charset="0"/>
              </a:rPr>
              <a:t>real-time web applications</a:t>
            </a:r>
            <a:r>
              <a:rPr lang="en-GB" dirty="0">
                <a:latin typeface="Novecento sans wide Book" pitchFamily="50" charset="-94"/>
                <a:cs typeface="Klavika" panose="020B0706030404030204" pitchFamily="34" charset="0"/>
              </a:rPr>
              <a:t> employing push technology over </a:t>
            </a:r>
            <a:r>
              <a:rPr lang="en-GB" dirty="0" err="1">
                <a:latin typeface="Novecento sans wide Book" pitchFamily="50" charset="-94"/>
                <a:cs typeface="Klavika" panose="020B0706030404030204" pitchFamily="34" charset="0"/>
              </a:rPr>
              <a:t>websockets</a:t>
            </a:r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.”</a:t>
            </a:r>
          </a:p>
          <a:p>
            <a:pPr algn="ctr"/>
            <a:endParaRPr lang="en-GB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/>
            <a:r>
              <a:rPr lang="en-GB" sz="6000" dirty="0">
                <a:latin typeface="Novecento sans wide Book" pitchFamily="50" charset="-94"/>
                <a:cs typeface="Klavika" panose="020B0706030404030204" pitchFamily="34" charset="0"/>
              </a:rPr>
              <a:t>“</a:t>
            </a:r>
            <a:r>
              <a:rPr lang="en-GB" dirty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Node.js </a:t>
            </a:r>
            <a:r>
              <a:rPr lang="en-GB" dirty="0">
                <a:latin typeface="Novecento sans wide Book" pitchFamily="50" charset="-94"/>
                <a:cs typeface="Klavika" panose="020B0706030404030204" pitchFamily="34" charset="0"/>
              </a:rPr>
              <a:t>operates on a single-thread, using non-blocking I/O calls, allowing it to </a:t>
            </a:r>
            <a:r>
              <a:rPr lang="en-GB" b="1" dirty="0">
                <a:latin typeface="Novecento sans wide Book" pitchFamily="50" charset="-94"/>
                <a:cs typeface="Klavika" panose="020B0706030404030204" pitchFamily="34" charset="0"/>
              </a:rPr>
              <a:t>support tens of thousands of concurrent </a:t>
            </a:r>
            <a:r>
              <a:rPr lang="en-GB" b="1" dirty="0" smtClean="0">
                <a:latin typeface="Novecento sans wide Book" pitchFamily="50" charset="-94"/>
                <a:cs typeface="Klavika" panose="020B0706030404030204" pitchFamily="34" charset="0"/>
              </a:rPr>
              <a:t>connections</a:t>
            </a:r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”</a:t>
            </a:r>
            <a:endParaRPr lang="en-GB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2047" y="3238808"/>
            <a:ext cx="7479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socket.io</a:t>
            </a:r>
            <a:r>
              <a:rPr lang="en-GB" dirty="0">
                <a:latin typeface="Novecento sans wide Book" pitchFamily="50" charset="-94"/>
                <a:cs typeface="Klavika" panose="020B0706030404030204" pitchFamily="34" charset="0"/>
              </a:rPr>
              <a:t> </a:t>
            </a:r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is one of the </a:t>
            </a:r>
            <a:r>
              <a:rPr lang="en-GB" b="1" dirty="0" smtClean="0">
                <a:latin typeface="Novecento sans wide Book" pitchFamily="50" charset="-94"/>
                <a:cs typeface="Klavika" panose="020B0706030404030204" pitchFamily="34" charset="0"/>
              </a:rPr>
              <a:t>most </a:t>
            </a:r>
            <a:r>
              <a:rPr lang="en-GB" b="1" dirty="0">
                <a:latin typeface="Novecento sans wide Book" pitchFamily="50" charset="-94"/>
                <a:cs typeface="Klavika" panose="020B0706030404030204" pitchFamily="34" charset="0"/>
              </a:rPr>
              <a:t>common </a:t>
            </a:r>
            <a:r>
              <a:rPr lang="en-GB" dirty="0" err="1">
                <a:latin typeface="Novecento sans wide Book" pitchFamily="50" charset="-94"/>
                <a:cs typeface="Klavika" panose="020B0706030404030204" pitchFamily="34" charset="0"/>
              </a:rPr>
              <a:t>websockets</a:t>
            </a:r>
            <a:r>
              <a:rPr lang="en-GB" dirty="0">
                <a:latin typeface="Novecento sans wide Book" pitchFamily="50" charset="-94"/>
                <a:cs typeface="Klavika" panose="020B0706030404030204" pitchFamily="34" charset="0"/>
              </a:rPr>
              <a:t> components out there today</a:t>
            </a:r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. </a:t>
            </a:r>
          </a:p>
          <a:p>
            <a:pPr algn="ctr" fontAlgn="base"/>
            <a:endParaRPr lang="en-GB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ctr" fontAlgn="base"/>
            <a:r>
              <a:rPr lang="en-GB" b="1" dirty="0" smtClean="0">
                <a:latin typeface="Novecento sans wide Book" pitchFamily="50" charset="-94"/>
                <a:cs typeface="Klavika" panose="020B0706030404030204" pitchFamily="34" charset="0"/>
              </a:rPr>
              <a:t>Previously</a:t>
            </a:r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b="1" dirty="0" smtClean="0">
                <a:latin typeface="Novecento sans wide Book" pitchFamily="50" charset="-94"/>
                <a:cs typeface="Klavika" panose="020B0706030404030204" pitchFamily="34" charset="0"/>
              </a:rPr>
              <a:t>encapsulations in</a:t>
            </a:r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b="1" dirty="0">
                <a:latin typeface="Novecento sans wide Book" pitchFamily="50" charset="-94"/>
                <a:cs typeface="Klavika" panose="020B0706030404030204" pitchFamily="34" charset="0"/>
              </a:rPr>
              <a:t>Flash</a:t>
            </a:r>
            <a:r>
              <a:rPr lang="en-GB" dirty="0">
                <a:latin typeface="Novecento sans wide Book" pitchFamily="50" charset="-94"/>
                <a:cs typeface="Klavika" panose="020B0706030404030204" pitchFamily="34" charset="0"/>
              </a:rPr>
              <a:t> or </a:t>
            </a:r>
            <a:r>
              <a:rPr lang="en-GB" b="1" dirty="0">
                <a:latin typeface="Novecento sans wide Book" pitchFamily="50" charset="-94"/>
                <a:cs typeface="Klavika" panose="020B0706030404030204" pitchFamily="34" charset="0"/>
              </a:rPr>
              <a:t>Java </a:t>
            </a:r>
            <a:r>
              <a:rPr lang="en-GB" b="1" dirty="0" smtClean="0">
                <a:latin typeface="Novecento sans wide Book" pitchFamily="50" charset="-94"/>
                <a:cs typeface="Klavika" panose="020B0706030404030204" pitchFamily="34" charset="0"/>
              </a:rPr>
              <a:t>Applets</a:t>
            </a:r>
            <a:r>
              <a:rPr lang="en-GB" dirty="0" smtClean="0">
                <a:latin typeface="Novecento sans wide Book" pitchFamily="50" charset="-94"/>
                <a:cs typeface="Klavika" panose="020B070603040403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29765" y="1045443"/>
            <a:ext cx="4463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 smtClean="0">
                <a:latin typeface="Novecento sans wide Book" pitchFamily="50" charset="-94"/>
              </a:rPr>
              <a:t>Socket.io</a:t>
            </a:r>
            <a:endParaRPr lang="tr-TR" sz="4500" dirty="0">
              <a:latin typeface="Novecento sans wide Book" pitchFamily="50" charset="-9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810167"/>
            <a:ext cx="1168254" cy="7904271"/>
          </a:xfrm>
          <a:prstGeom prst="rect">
            <a:avLst/>
          </a:prstGeom>
        </p:spPr>
      </p:pic>
      <p:pic>
        <p:nvPicPr>
          <p:cNvPr id="13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ktangel 11"/>
          <p:cNvSpPr/>
          <p:nvPr/>
        </p:nvSpPr>
        <p:spPr>
          <a:xfrm>
            <a:off x="827865" y="8714439"/>
            <a:ext cx="15661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www.toptal.com/nodejs/why-the-hell-would-i-use-node-js</a:t>
            </a:r>
          </a:p>
          <a:p>
            <a:pPr algn="r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http://i-programmer.info/news/86-browsers/8783-death-of-flash-and-java.html</a:t>
            </a:r>
            <a:endParaRPr lang="en-GB" sz="2800" dirty="0" smtClean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Evaluation Metrics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627465" y="3077128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4464" y="567464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Novecento sans wide Book" pitchFamily="50" charset="-94"/>
              </a:rPr>
              <a:t>Delay</a:t>
            </a:r>
            <a:endParaRPr lang="tr-TR" b="1" dirty="0">
              <a:latin typeface="Novecento sans wide Book" pitchFamily="50" charset="-9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58618" y="3171963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17525" y="5769476"/>
            <a:ext cx="3509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Novecento sans wide Book" pitchFamily="50" charset="-94"/>
              </a:rPr>
              <a:t>Data</a:t>
            </a:r>
            <a:endParaRPr lang="tr-TR" b="1" dirty="0">
              <a:latin typeface="Novecento sans wide Book" pitchFamily="50" charset="-9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016397" y="3171963"/>
            <a:ext cx="2357913" cy="2357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900" dirty="0">
                <a:solidFill>
                  <a:schemeClr val="bg1"/>
                </a:solidFill>
              </a:rPr>
              <a:t>=</a:t>
            </a:r>
            <a:endParaRPr lang="tr-TR" sz="138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03396" y="576947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Novecento sans wide Book" pitchFamily="50" charset="-94"/>
              </a:rPr>
              <a:t>Equality</a:t>
            </a:r>
            <a:endParaRPr lang="tr-TR" b="1" dirty="0">
              <a:latin typeface="Novecento sans wide Book" pitchFamily="50" charset="-9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52693" y="6782446"/>
            <a:ext cx="470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Novecento sans wide Book" pitchFamily="50" charset="-94"/>
                <a:cs typeface="Klavika" panose="020B0706030404030204" pitchFamily="34" charset="0"/>
              </a:rPr>
              <a:t>Treat players equally</a:t>
            </a:r>
            <a:endParaRPr lang="tr-TR" sz="36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80" y="3585030"/>
            <a:ext cx="1481043" cy="1436314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891" y="3676019"/>
            <a:ext cx="1387221" cy="1345325"/>
          </a:xfrm>
          <a:prstGeom prst="rect">
            <a:avLst/>
          </a:prstGeom>
        </p:spPr>
      </p:pic>
      <p:pic>
        <p:nvPicPr>
          <p:cNvPr id="23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55"/>
          <p:cNvSpPr txBox="1"/>
          <p:nvPr/>
        </p:nvSpPr>
        <p:spPr>
          <a:xfrm>
            <a:off x="7280321" y="6782446"/>
            <a:ext cx="358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Novecento sans wide Book" pitchFamily="50" charset="-94"/>
                <a:cs typeface="Klavika" panose="020B0706030404030204" pitchFamily="34" charset="0"/>
              </a:rPr>
              <a:t>Simple variables</a:t>
            </a:r>
            <a:endParaRPr lang="tr-TR" sz="36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28" name="TextBox 55"/>
          <p:cNvSpPr txBox="1"/>
          <p:nvPr/>
        </p:nvSpPr>
        <p:spPr>
          <a:xfrm>
            <a:off x="2540569" y="6775561"/>
            <a:ext cx="454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Novecento sans wide Book" pitchFamily="50" charset="-94"/>
                <a:cs typeface="Klavika" panose="020B0706030404030204" pitchFamily="34" charset="0"/>
              </a:rPr>
              <a:t>Game performance</a:t>
            </a:r>
            <a:endParaRPr lang="tr-TR" sz="3600" dirty="0">
              <a:latin typeface="Novecento sans wide Book" pitchFamily="50" charset="-94"/>
              <a:cs typeface="Klavika" panose="020B0706030404030204" pitchFamily="34" charset="0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827865" y="8714439"/>
            <a:ext cx="156615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Brian </a:t>
            </a:r>
            <a:r>
              <a:rPr lang="en-GB" sz="2800" dirty="0" err="1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Carrig</a:t>
            </a:r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, David </a:t>
            </a:r>
            <a:r>
              <a:rPr lang="en-GB" sz="2800" dirty="0" err="1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Denieffe</a:t>
            </a:r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 , John Murphy, A relative delay minimization scheme for multiplayer gaming in differentiated services </a:t>
            </a:r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networks, </a:t>
            </a:r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  <a:cs typeface="Klavika" panose="020B0706030404030204" pitchFamily="34" charset="0"/>
              </a:rPr>
              <a:t>p.36-es, October 30-31, 2006, Singapore</a:t>
            </a:r>
          </a:p>
          <a:p>
            <a:pPr algn="r"/>
            <a:endParaRPr lang="en-GB" sz="28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  <a:cs typeface="Klavika" panose="020B0706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1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610905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>
                <a:latin typeface="Novecento sans wide Book" pitchFamily="50" charset="-94"/>
              </a:rPr>
              <a:t>Delay Test</a:t>
            </a:r>
            <a:endParaRPr lang="tr-TR" sz="5000" dirty="0">
              <a:latin typeface="Novecento sans wide Book" pitchFamily="50" charset="-9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69555" y="8601470"/>
            <a:ext cx="825397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908783" y="2040679"/>
            <a:ext cx="142575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 smtClean="0">
                <a:latin typeface="Novecento sans wide Book" pitchFamily="50" charset="-94"/>
                <a:cs typeface="Klavika" panose="020B0706030404030204" pitchFamily="34" charset="0"/>
              </a:rPr>
              <a:t>Setup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Physical clients hosting x virtual clients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Each virtual-client pings server every n seconds</a:t>
            </a:r>
            <a:endParaRPr lang="en-GB" sz="28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Each physical client runs on a separate </a:t>
            </a: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machine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b="1" u="sng" dirty="0" smtClean="0">
                <a:latin typeface="Novecento sans wide Book" pitchFamily="50" charset="-94"/>
                <a:cs typeface="Klavika" panose="020B0706030404030204" pitchFamily="34" charset="0"/>
              </a:rPr>
              <a:t>Single device</a:t>
            </a: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,</a:t>
            </a: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 </a:t>
            </a: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separated </a:t>
            </a: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from server’s local network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Ping rounds are synchronised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algn="just"/>
            <a:r>
              <a:rPr lang="en-GB" sz="2800" b="1" dirty="0" smtClean="0">
                <a:latin typeface="Novecento sans wide Book" pitchFamily="50" charset="-94"/>
                <a:cs typeface="Klavika" panose="020B0706030404030204" pitchFamily="34" charset="0"/>
              </a:rPr>
              <a:t>Records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Ping values of all virtual clients averaged per round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 smtClean="0">
              <a:latin typeface="Novecento sans wide Book" pitchFamily="50" charset="-94"/>
              <a:cs typeface="Klavika" panose="020B07060304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ovecento sans wide Book" pitchFamily="50" charset="-94"/>
                <a:cs typeface="Klavika" panose="020B0706030404030204" pitchFamily="34" charset="0"/>
              </a:rPr>
              <a:t>Ping deviation between all virtual clients per round</a:t>
            </a:r>
          </a:p>
        </p:txBody>
      </p:sp>
      <p:pic>
        <p:nvPicPr>
          <p:cNvPr id="11" name="Picture 4" descr="C:\Users\Teun\Desktop\UNI2016\HONS\demo2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3" y="8485371"/>
            <a:ext cx="1447726" cy="1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7865</TotalTime>
  <Words>744</Words>
  <Application>Microsoft Office PowerPoint</Application>
  <PresentationFormat>Anpassad</PresentationFormat>
  <Paragraphs>192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0" baseType="lpstr">
      <vt:lpstr>Custom Design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Teun</cp:lastModifiedBy>
  <cp:revision>318</cp:revision>
  <dcterms:created xsi:type="dcterms:W3CDTF">2013-09-24T23:05:35Z</dcterms:created>
  <dcterms:modified xsi:type="dcterms:W3CDTF">2015-11-30T04:14:46Z</dcterms:modified>
</cp:coreProperties>
</file>