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57" r:id="rId3"/>
    <p:sldId id="290" r:id="rId4"/>
    <p:sldId id="292" r:id="rId5"/>
    <p:sldId id="291" r:id="rId6"/>
    <p:sldId id="293" r:id="rId7"/>
    <p:sldId id="301" r:id="rId8"/>
    <p:sldId id="295" r:id="rId9"/>
    <p:sldId id="294" r:id="rId10"/>
    <p:sldId id="297" r:id="rId11"/>
    <p:sldId id="296" r:id="rId12"/>
    <p:sldId id="298" r:id="rId13"/>
    <p:sldId id="299" r:id="rId14"/>
    <p:sldId id="300" r:id="rId15"/>
    <p:sldId id="302" r:id="rId16"/>
    <p:sldId id="283" r:id="rId17"/>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D6F"/>
    <a:srgbClr val="376091"/>
    <a:srgbClr val="2B4F67"/>
    <a:srgbClr val="00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05" autoAdjust="0"/>
  </p:normalViewPr>
  <p:slideViewPr>
    <p:cSldViewPr>
      <p:cViewPr>
        <p:scale>
          <a:sx n="33" d="100"/>
          <a:sy n="33" d="100"/>
        </p:scale>
        <p:origin x="-2844" y="-1572"/>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Programming\HONS\report\benchmar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rogramming\HONS\report\benchmar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Programming\HONS\report\benchmar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Programming\HONS\report\benchma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Blad1!$K$33</c:f>
              <c:strCache>
                <c:ptCount val="1"/>
                <c:pt idx="0">
                  <c:v>average ping (ms)</c:v>
                </c:pt>
              </c:strCache>
            </c:strRef>
          </c:tx>
          <c:marker>
            <c:symbol val="none"/>
          </c:marker>
          <c:cat>
            <c:numRef>
              <c:f>Blad1!$I$34:$I$93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Blad1!$K$34:$K$93</c:f>
              <c:numCache>
                <c:formatCode>General</c:formatCode>
                <c:ptCount val="60"/>
                <c:pt idx="0">
                  <c:v>33</c:v>
                </c:pt>
                <c:pt idx="1">
                  <c:v>34</c:v>
                </c:pt>
                <c:pt idx="2">
                  <c:v>34</c:v>
                </c:pt>
                <c:pt idx="3">
                  <c:v>33</c:v>
                </c:pt>
                <c:pt idx="4">
                  <c:v>33</c:v>
                </c:pt>
                <c:pt idx="5">
                  <c:v>33</c:v>
                </c:pt>
                <c:pt idx="6">
                  <c:v>33</c:v>
                </c:pt>
                <c:pt idx="7">
                  <c:v>33</c:v>
                </c:pt>
                <c:pt idx="8">
                  <c:v>33</c:v>
                </c:pt>
                <c:pt idx="9">
                  <c:v>33</c:v>
                </c:pt>
                <c:pt idx="10">
                  <c:v>33</c:v>
                </c:pt>
                <c:pt idx="11">
                  <c:v>33</c:v>
                </c:pt>
                <c:pt idx="12">
                  <c:v>33</c:v>
                </c:pt>
                <c:pt idx="13">
                  <c:v>33</c:v>
                </c:pt>
                <c:pt idx="14">
                  <c:v>33</c:v>
                </c:pt>
                <c:pt idx="15">
                  <c:v>33</c:v>
                </c:pt>
                <c:pt idx="16">
                  <c:v>32</c:v>
                </c:pt>
                <c:pt idx="17">
                  <c:v>32</c:v>
                </c:pt>
                <c:pt idx="18">
                  <c:v>32</c:v>
                </c:pt>
                <c:pt idx="19">
                  <c:v>32</c:v>
                </c:pt>
                <c:pt idx="20">
                  <c:v>32</c:v>
                </c:pt>
                <c:pt idx="21">
                  <c:v>32</c:v>
                </c:pt>
                <c:pt idx="22">
                  <c:v>32</c:v>
                </c:pt>
                <c:pt idx="23">
                  <c:v>32</c:v>
                </c:pt>
                <c:pt idx="24">
                  <c:v>32</c:v>
                </c:pt>
                <c:pt idx="25">
                  <c:v>32</c:v>
                </c:pt>
                <c:pt idx="26">
                  <c:v>32</c:v>
                </c:pt>
                <c:pt idx="27">
                  <c:v>32</c:v>
                </c:pt>
                <c:pt idx="28">
                  <c:v>32</c:v>
                </c:pt>
                <c:pt idx="29">
                  <c:v>32</c:v>
                </c:pt>
                <c:pt idx="30">
                  <c:v>31</c:v>
                </c:pt>
                <c:pt idx="31">
                  <c:v>31</c:v>
                </c:pt>
                <c:pt idx="32">
                  <c:v>31</c:v>
                </c:pt>
                <c:pt idx="33">
                  <c:v>31</c:v>
                </c:pt>
                <c:pt idx="34">
                  <c:v>31</c:v>
                </c:pt>
                <c:pt idx="35">
                  <c:v>30</c:v>
                </c:pt>
                <c:pt idx="36">
                  <c:v>30</c:v>
                </c:pt>
                <c:pt idx="37">
                  <c:v>30</c:v>
                </c:pt>
                <c:pt idx="38">
                  <c:v>30</c:v>
                </c:pt>
                <c:pt idx="39">
                  <c:v>30</c:v>
                </c:pt>
                <c:pt idx="40">
                  <c:v>30</c:v>
                </c:pt>
                <c:pt idx="41">
                  <c:v>30</c:v>
                </c:pt>
                <c:pt idx="42">
                  <c:v>30</c:v>
                </c:pt>
                <c:pt idx="43">
                  <c:v>30</c:v>
                </c:pt>
                <c:pt idx="44">
                  <c:v>30</c:v>
                </c:pt>
                <c:pt idx="45">
                  <c:v>30</c:v>
                </c:pt>
                <c:pt idx="46">
                  <c:v>29</c:v>
                </c:pt>
                <c:pt idx="47">
                  <c:v>29</c:v>
                </c:pt>
                <c:pt idx="48">
                  <c:v>29</c:v>
                </c:pt>
                <c:pt idx="49">
                  <c:v>29</c:v>
                </c:pt>
                <c:pt idx="50">
                  <c:v>29</c:v>
                </c:pt>
                <c:pt idx="51">
                  <c:v>33</c:v>
                </c:pt>
                <c:pt idx="52">
                  <c:v>38</c:v>
                </c:pt>
                <c:pt idx="53">
                  <c:v>43</c:v>
                </c:pt>
                <c:pt idx="54">
                  <c:v>51</c:v>
                </c:pt>
                <c:pt idx="55">
                  <c:v>77</c:v>
                </c:pt>
                <c:pt idx="56">
                  <c:v>96</c:v>
                </c:pt>
                <c:pt idx="57">
                  <c:v>114</c:v>
                </c:pt>
                <c:pt idx="58">
                  <c:v>150</c:v>
                </c:pt>
                <c:pt idx="59">
                  <c:v>160</c:v>
                </c:pt>
              </c:numCache>
            </c:numRef>
          </c:val>
          <c:smooth val="0"/>
        </c:ser>
        <c:ser>
          <c:idx val="1"/>
          <c:order val="1"/>
          <c:tx>
            <c:strRef>
              <c:f>Blad1!$L$33</c:f>
              <c:strCache>
                <c:ptCount val="1"/>
                <c:pt idx="0">
                  <c:v>deviation (ms)</c:v>
                </c:pt>
              </c:strCache>
            </c:strRef>
          </c:tx>
          <c:marker>
            <c:symbol val="none"/>
          </c:marker>
          <c:cat>
            <c:numRef>
              <c:f>Blad1!$I$34:$I$93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Blad1!$L$34:$L$93</c:f>
              <c:numCache>
                <c:formatCode>General</c:formatCode>
                <c:ptCount val="60"/>
                <c:pt idx="0">
                  <c:v>1</c:v>
                </c:pt>
                <c:pt idx="1">
                  <c:v>2</c:v>
                </c:pt>
                <c:pt idx="2">
                  <c:v>18</c:v>
                </c:pt>
                <c:pt idx="3">
                  <c:v>18</c:v>
                </c:pt>
                <c:pt idx="4">
                  <c:v>18</c:v>
                </c:pt>
                <c:pt idx="5">
                  <c:v>18</c:v>
                </c:pt>
                <c:pt idx="6">
                  <c:v>18</c:v>
                </c:pt>
                <c:pt idx="7">
                  <c:v>18</c:v>
                </c:pt>
                <c:pt idx="8">
                  <c:v>18</c:v>
                </c:pt>
                <c:pt idx="9">
                  <c:v>18</c:v>
                </c:pt>
                <c:pt idx="10">
                  <c:v>18</c:v>
                </c:pt>
                <c:pt idx="11">
                  <c:v>18</c:v>
                </c:pt>
                <c:pt idx="12">
                  <c:v>18</c:v>
                </c:pt>
                <c:pt idx="13">
                  <c:v>18</c:v>
                </c:pt>
                <c:pt idx="14">
                  <c:v>18</c:v>
                </c:pt>
                <c:pt idx="15">
                  <c:v>18</c:v>
                </c:pt>
                <c:pt idx="16">
                  <c:v>18</c:v>
                </c:pt>
                <c:pt idx="17">
                  <c:v>18</c:v>
                </c:pt>
                <c:pt idx="18">
                  <c:v>18</c:v>
                </c:pt>
                <c:pt idx="19">
                  <c:v>18</c:v>
                </c:pt>
                <c:pt idx="20">
                  <c:v>18</c:v>
                </c:pt>
                <c:pt idx="21">
                  <c:v>18</c:v>
                </c:pt>
                <c:pt idx="22">
                  <c:v>18</c:v>
                </c:pt>
                <c:pt idx="23">
                  <c:v>18</c:v>
                </c:pt>
                <c:pt idx="24">
                  <c:v>18</c:v>
                </c:pt>
                <c:pt idx="25">
                  <c:v>18</c:v>
                </c:pt>
                <c:pt idx="26">
                  <c:v>18</c:v>
                </c:pt>
                <c:pt idx="27">
                  <c:v>18</c:v>
                </c:pt>
                <c:pt idx="28">
                  <c:v>18</c:v>
                </c:pt>
                <c:pt idx="29">
                  <c:v>18</c:v>
                </c:pt>
                <c:pt idx="30">
                  <c:v>19</c:v>
                </c:pt>
                <c:pt idx="31">
                  <c:v>19</c:v>
                </c:pt>
                <c:pt idx="32">
                  <c:v>19</c:v>
                </c:pt>
                <c:pt idx="33">
                  <c:v>19</c:v>
                </c:pt>
                <c:pt idx="34">
                  <c:v>19</c:v>
                </c:pt>
                <c:pt idx="35">
                  <c:v>19</c:v>
                </c:pt>
                <c:pt idx="36">
                  <c:v>19</c:v>
                </c:pt>
                <c:pt idx="37">
                  <c:v>19</c:v>
                </c:pt>
                <c:pt idx="38">
                  <c:v>19</c:v>
                </c:pt>
                <c:pt idx="39">
                  <c:v>19</c:v>
                </c:pt>
                <c:pt idx="40">
                  <c:v>19</c:v>
                </c:pt>
                <c:pt idx="41">
                  <c:v>21</c:v>
                </c:pt>
                <c:pt idx="42">
                  <c:v>22</c:v>
                </c:pt>
                <c:pt idx="43">
                  <c:v>23</c:v>
                </c:pt>
                <c:pt idx="44">
                  <c:v>24</c:v>
                </c:pt>
                <c:pt idx="45">
                  <c:v>25</c:v>
                </c:pt>
                <c:pt idx="46">
                  <c:v>25</c:v>
                </c:pt>
                <c:pt idx="47">
                  <c:v>25</c:v>
                </c:pt>
                <c:pt idx="48">
                  <c:v>26</c:v>
                </c:pt>
                <c:pt idx="49">
                  <c:v>26</c:v>
                </c:pt>
                <c:pt idx="50">
                  <c:v>26</c:v>
                </c:pt>
                <c:pt idx="51">
                  <c:v>41</c:v>
                </c:pt>
                <c:pt idx="52">
                  <c:v>75</c:v>
                </c:pt>
                <c:pt idx="53">
                  <c:v>69</c:v>
                </c:pt>
                <c:pt idx="54">
                  <c:v>75</c:v>
                </c:pt>
                <c:pt idx="55">
                  <c:v>140</c:v>
                </c:pt>
                <c:pt idx="56">
                  <c:v>171</c:v>
                </c:pt>
                <c:pt idx="57">
                  <c:v>226</c:v>
                </c:pt>
                <c:pt idx="58">
                  <c:v>390</c:v>
                </c:pt>
                <c:pt idx="59">
                  <c:v>375</c:v>
                </c:pt>
              </c:numCache>
            </c:numRef>
          </c:val>
          <c:smooth val="0"/>
        </c:ser>
        <c:ser>
          <c:idx val="2"/>
          <c:order val="2"/>
          <c:tx>
            <c:strRef>
              <c:f>Blad1!$M$33</c:f>
              <c:strCache>
                <c:ptCount val="1"/>
                <c:pt idx="0">
                  <c:v>FPS</c:v>
                </c:pt>
              </c:strCache>
            </c:strRef>
          </c:tx>
          <c:marker>
            <c:symbol val="none"/>
          </c:marker>
          <c:cat>
            <c:numRef>
              <c:f>Blad1!$I$34:$I$93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Blad1!$M$34:$M$93</c:f>
              <c:numCache>
                <c:formatCode>General</c:formatCode>
                <c:ptCount val="60"/>
                <c:pt idx="0">
                  <c:v>30</c:v>
                </c:pt>
                <c:pt idx="1">
                  <c:v>30</c:v>
                </c:pt>
                <c:pt idx="2">
                  <c:v>30</c:v>
                </c:pt>
                <c:pt idx="3">
                  <c:v>30</c:v>
                </c:pt>
                <c:pt idx="4">
                  <c:v>30</c:v>
                </c:pt>
                <c:pt idx="5">
                  <c:v>30</c:v>
                </c:pt>
                <c:pt idx="6">
                  <c:v>30</c:v>
                </c:pt>
                <c:pt idx="7">
                  <c:v>30</c:v>
                </c:pt>
                <c:pt idx="8">
                  <c:v>30</c:v>
                </c:pt>
                <c:pt idx="9">
                  <c:v>30</c:v>
                </c:pt>
                <c:pt idx="10">
                  <c:v>30</c:v>
                </c:pt>
                <c:pt idx="11">
                  <c:v>30</c:v>
                </c:pt>
                <c:pt idx="12">
                  <c:v>30</c:v>
                </c:pt>
                <c:pt idx="13">
                  <c:v>30</c:v>
                </c:pt>
                <c:pt idx="14">
                  <c:v>30</c:v>
                </c:pt>
                <c:pt idx="15">
                  <c:v>30</c:v>
                </c:pt>
                <c:pt idx="16">
                  <c:v>30</c:v>
                </c:pt>
                <c:pt idx="17">
                  <c:v>30</c:v>
                </c:pt>
                <c:pt idx="18">
                  <c:v>30</c:v>
                </c:pt>
                <c:pt idx="19">
                  <c:v>30</c:v>
                </c:pt>
                <c:pt idx="20">
                  <c:v>30</c:v>
                </c:pt>
                <c:pt idx="21">
                  <c:v>30</c:v>
                </c:pt>
                <c:pt idx="22">
                  <c:v>30</c:v>
                </c:pt>
                <c:pt idx="23">
                  <c:v>30</c:v>
                </c:pt>
                <c:pt idx="24">
                  <c:v>30</c:v>
                </c:pt>
                <c:pt idx="25">
                  <c:v>30</c:v>
                </c:pt>
                <c:pt idx="26">
                  <c:v>30</c:v>
                </c:pt>
                <c:pt idx="27">
                  <c:v>30</c:v>
                </c:pt>
                <c:pt idx="28">
                  <c:v>30</c:v>
                </c:pt>
                <c:pt idx="29">
                  <c:v>30</c:v>
                </c:pt>
                <c:pt idx="30">
                  <c:v>30</c:v>
                </c:pt>
                <c:pt idx="31">
                  <c:v>30</c:v>
                </c:pt>
                <c:pt idx="32">
                  <c:v>30</c:v>
                </c:pt>
                <c:pt idx="33">
                  <c:v>30</c:v>
                </c:pt>
                <c:pt idx="34">
                  <c:v>30</c:v>
                </c:pt>
                <c:pt idx="35">
                  <c:v>30</c:v>
                </c:pt>
                <c:pt idx="36">
                  <c:v>30</c:v>
                </c:pt>
                <c:pt idx="37">
                  <c:v>30</c:v>
                </c:pt>
                <c:pt idx="38">
                  <c:v>30</c:v>
                </c:pt>
                <c:pt idx="39">
                  <c:v>30</c:v>
                </c:pt>
                <c:pt idx="40">
                  <c:v>30</c:v>
                </c:pt>
                <c:pt idx="41">
                  <c:v>30</c:v>
                </c:pt>
                <c:pt idx="42">
                  <c:v>30</c:v>
                </c:pt>
                <c:pt idx="43">
                  <c:v>30</c:v>
                </c:pt>
                <c:pt idx="44">
                  <c:v>30</c:v>
                </c:pt>
                <c:pt idx="45">
                  <c:v>30</c:v>
                </c:pt>
                <c:pt idx="46">
                  <c:v>30</c:v>
                </c:pt>
                <c:pt idx="47">
                  <c:v>30</c:v>
                </c:pt>
                <c:pt idx="48">
                  <c:v>30</c:v>
                </c:pt>
                <c:pt idx="49">
                  <c:v>30</c:v>
                </c:pt>
                <c:pt idx="50">
                  <c:v>30</c:v>
                </c:pt>
                <c:pt idx="51">
                  <c:v>30</c:v>
                </c:pt>
                <c:pt idx="52">
                  <c:v>30</c:v>
                </c:pt>
                <c:pt idx="53">
                  <c:v>30</c:v>
                </c:pt>
                <c:pt idx="54">
                  <c:v>26</c:v>
                </c:pt>
                <c:pt idx="55">
                  <c:v>22</c:v>
                </c:pt>
                <c:pt idx="56">
                  <c:v>14</c:v>
                </c:pt>
                <c:pt idx="57">
                  <c:v>15</c:v>
                </c:pt>
                <c:pt idx="58">
                  <c:v>14</c:v>
                </c:pt>
                <c:pt idx="59">
                  <c:v>12</c:v>
                </c:pt>
              </c:numCache>
            </c:numRef>
          </c:val>
          <c:smooth val="0"/>
        </c:ser>
        <c:dLbls>
          <c:showLegendKey val="0"/>
          <c:showVal val="0"/>
          <c:showCatName val="0"/>
          <c:showSerName val="0"/>
          <c:showPercent val="0"/>
          <c:showBubbleSize val="0"/>
        </c:dLbls>
        <c:marker val="1"/>
        <c:smooth val="0"/>
        <c:axId val="63459328"/>
        <c:axId val="63460864"/>
      </c:lineChart>
      <c:catAx>
        <c:axId val="63459328"/>
        <c:scaling>
          <c:orientation val="minMax"/>
        </c:scaling>
        <c:delete val="0"/>
        <c:axPos val="b"/>
        <c:numFmt formatCode="General" sourceLinked="1"/>
        <c:majorTickMark val="out"/>
        <c:minorTickMark val="none"/>
        <c:tickLblPos val="nextTo"/>
        <c:txPr>
          <a:bodyPr/>
          <a:lstStyle/>
          <a:p>
            <a:pPr>
              <a:defRPr sz="2400"/>
            </a:pPr>
            <a:endParaRPr lang="en-US"/>
          </a:p>
        </c:txPr>
        <c:crossAx val="63460864"/>
        <c:crosses val="autoZero"/>
        <c:auto val="1"/>
        <c:lblAlgn val="ctr"/>
        <c:lblOffset val="100"/>
        <c:noMultiLvlLbl val="0"/>
      </c:catAx>
      <c:valAx>
        <c:axId val="63460864"/>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63459328"/>
        <c:crosses val="autoZero"/>
        <c:crossBetween val="between"/>
      </c:valAx>
    </c:plotArea>
    <c:legend>
      <c:legendPos val="r"/>
      <c:layout/>
      <c:overlay val="0"/>
      <c:txPr>
        <a:bodyPr/>
        <a:lstStyle/>
        <a:p>
          <a:pPr>
            <a:defRPr sz="36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Blad1!$D$33</c:f>
              <c:strCache>
                <c:ptCount val="1"/>
                <c:pt idx="0">
                  <c:v>ping (ms)</c:v>
                </c:pt>
              </c:strCache>
            </c:strRef>
          </c:tx>
          <c:marker>
            <c:symbol val="none"/>
          </c:marker>
          <c:cat>
            <c:numRef>
              <c:f>Blad1!$B$34:$B$91</c:f>
              <c:numCache>
                <c:formatCode>General</c:formatCode>
                <c:ptCount val="58"/>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numCache>
            </c:numRef>
          </c:cat>
          <c:val>
            <c:numRef>
              <c:f>Blad1!$D$34:$D$91</c:f>
              <c:numCache>
                <c:formatCode>General</c:formatCode>
                <c:ptCount val="58"/>
                <c:pt idx="0">
                  <c:v>33</c:v>
                </c:pt>
                <c:pt idx="1">
                  <c:v>33</c:v>
                </c:pt>
                <c:pt idx="2">
                  <c:v>33</c:v>
                </c:pt>
                <c:pt idx="3">
                  <c:v>33</c:v>
                </c:pt>
                <c:pt idx="4">
                  <c:v>33</c:v>
                </c:pt>
                <c:pt idx="5">
                  <c:v>33</c:v>
                </c:pt>
                <c:pt idx="6">
                  <c:v>33</c:v>
                </c:pt>
                <c:pt idx="7">
                  <c:v>33</c:v>
                </c:pt>
                <c:pt idx="8">
                  <c:v>33</c:v>
                </c:pt>
                <c:pt idx="9">
                  <c:v>33</c:v>
                </c:pt>
                <c:pt idx="10">
                  <c:v>33</c:v>
                </c:pt>
                <c:pt idx="11">
                  <c:v>33</c:v>
                </c:pt>
                <c:pt idx="12">
                  <c:v>33</c:v>
                </c:pt>
                <c:pt idx="13">
                  <c:v>33</c:v>
                </c:pt>
                <c:pt idx="14">
                  <c:v>33</c:v>
                </c:pt>
                <c:pt idx="15">
                  <c:v>33</c:v>
                </c:pt>
                <c:pt idx="16">
                  <c:v>33</c:v>
                </c:pt>
                <c:pt idx="17">
                  <c:v>33</c:v>
                </c:pt>
                <c:pt idx="18">
                  <c:v>33</c:v>
                </c:pt>
                <c:pt idx="19">
                  <c:v>32</c:v>
                </c:pt>
                <c:pt idx="20">
                  <c:v>32</c:v>
                </c:pt>
                <c:pt idx="21">
                  <c:v>32</c:v>
                </c:pt>
                <c:pt idx="22">
                  <c:v>32</c:v>
                </c:pt>
                <c:pt idx="23">
                  <c:v>32</c:v>
                </c:pt>
                <c:pt idx="24">
                  <c:v>32</c:v>
                </c:pt>
                <c:pt idx="25">
                  <c:v>31</c:v>
                </c:pt>
                <c:pt idx="26">
                  <c:v>31</c:v>
                </c:pt>
                <c:pt idx="27">
                  <c:v>31</c:v>
                </c:pt>
                <c:pt idx="28">
                  <c:v>31</c:v>
                </c:pt>
                <c:pt idx="29">
                  <c:v>31</c:v>
                </c:pt>
                <c:pt idx="30">
                  <c:v>30</c:v>
                </c:pt>
                <c:pt idx="31">
                  <c:v>30</c:v>
                </c:pt>
                <c:pt idx="32">
                  <c:v>30</c:v>
                </c:pt>
                <c:pt idx="33">
                  <c:v>30</c:v>
                </c:pt>
                <c:pt idx="34">
                  <c:v>30</c:v>
                </c:pt>
                <c:pt idx="35">
                  <c:v>30</c:v>
                </c:pt>
                <c:pt idx="36">
                  <c:v>30</c:v>
                </c:pt>
                <c:pt idx="37">
                  <c:v>30</c:v>
                </c:pt>
                <c:pt idx="38">
                  <c:v>29</c:v>
                </c:pt>
                <c:pt idx="39">
                  <c:v>29</c:v>
                </c:pt>
                <c:pt idx="40">
                  <c:v>29</c:v>
                </c:pt>
                <c:pt idx="41">
                  <c:v>29</c:v>
                </c:pt>
                <c:pt idx="42">
                  <c:v>29</c:v>
                </c:pt>
                <c:pt idx="43">
                  <c:v>29</c:v>
                </c:pt>
                <c:pt idx="44">
                  <c:v>28</c:v>
                </c:pt>
                <c:pt idx="45">
                  <c:v>28</c:v>
                </c:pt>
                <c:pt idx="46">
                  <c:v>28</c:v>
                </c:pt>
                <c:pt idx="47">
                  <c:v>28</c:v>
                </c:pt>
                <c:pt idx="48">
                  <c:v>28</c:v>
                </c:pt>
                <c:pt idx="49">
                  <c:v>28</c:v>
                </c:pt>
                <c:pt idx="50">
                  <c:v>28</c:v>
                </c:pt>
                <c:pt idx="51">
                  <c:v>26</c:v>
                </c:pt>
                <c:pt idx="52">
                  <c:v>28</c:v>
                </c:pt>
                <c:pt idx="53">
                  <c:v>52</c:v>
                </c:pt>
                <c:pt idx="54">
                  <c:v>62</c:v>
                </c:pt>
                <c:pt idx="55">
                  <c:v>70</c:v>
                </c:pt>
                <c:pt idx="56">
                  <c:v>79</c:v>
                </c:pt>
                <c:pt idx="57">
                  <c:v>94</c:v>
                </c:pt>
              </c:numCache>
            </c:numRef>
          </c:val>
          <c:smooth val="0"/>
        </c:ser>
        <c:ser>
          <c:idx val="1"/>
          <c:order val="1"/>
          <c:tx>
            <c:strRef>
              <c:f>Blad1!$E$33</c:f>
              <c:strCache>
                <c:ptCount val="1"/>
                <c:pt idx="0">
                  <c:v>deviation (ms)</c:v>
                </c:pt>
              </c:strCache>
            </c:strRef>
          </c:tx>
          <c:marker>
            <c:symbol val="none"/>
          </c:marker>
          <c:cat>
            <c:numRef>
              <c:f>Blad1!$B$34:$B$91</c:f>
              <c:numCache>
                <c:formatCode>General</c:formatCode>
                <c:ptCount val="58"/>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numCache>
            </c:numRef>
          </c:cat>
          <c:val>
            <c:numRef>
              <c:f>Blad1!$E$34:$E$91</c:f>
              <c:numCache>
                <c:formatCode>General</c:formatCode>
                <c:ptCount val="58"/>
                <c:pt idx="0">
                  <c:v>2</c:v>
                </c:pt>
                <c:pt idx="1">
                  <c:v>18</c:v>
                </c:pt>
                <c:pt idx="2">
                  <c:v>18</c:v>
                </c:pt>
                <c:pt idx="3">
                  <c:v>18</c:v>
                </c:pt>
                <c:pt idx="4">
                  <c:v>18</c:v>
                </c:pt>
                <c:pt idx="5">
                  <c:v>18</c:v>
                </c:pt>
                <c:pt idx="6">
                  <c:v>18</c:v>
                </c:pt>
                <c:pt idx="7">
                  <c:v>18</c:v>
                </c:pt>
                <c:pt idx="8">
                  <c:v>18</c:v>
                </c:pt>
                <c:pt idx="9">
                  <c:v>18</c:v>
                </c:pt>
                <c:pt idx="10">
                  <c:v>18</c:v>
                </c:pt>
                <c:pt idx="11">
                  <c:v>18</c:v>
                </c:pt>
                <c:pt idx="12">
                  <c:v>18</c:v>
                </c:pt>
                <c:pt idx="13">
                  <c:v>18</c:v>
                </c:pt>
                <c:pt idx="14">
                  <c:v>18</c:v>
                </c:pt>
                <c:pt idx="15">
                  <c:v>18</c:v>
                </c:pt>
                <c:pt idx="16">
                  <c:v>18</c:v>
                </c:pt>
                <c:pt idx="17">
                  <c:v>18</c:v>
                </c:pt>
                <c:pt idx="18">
                  <c:v>18</c:v>
                </c:pt>
                <c:pt idx="19">
                  <c:v>18</c:v>
                </c:pt>
                <c:pt idx="20">
                  <c:v>18</c:v>
                </c:pt>
                <c:pt idx="21">
                  <c:v>18</c:v>
                </c:pt>
                <c:pt idx="22">
                  <c:v>18</c:v>
                </c:pt>
                <c:pt idx="23">
                  <c:v>18</c:v>
                </c:pt>
                <c:pt idx="24">
                  <c:v>18</c:v>
                </c:pt>
                <c:pt idx="25">
                  <c:v>18</c:v>
                </c:pt>
                <c:pt idx="26">
                  <c:v>18</c:v>
                </c:pt>
                <c:pt idx="27">
                  <c:v>18</c:v>
                </c:pt>
                <c:pt idx="28">
                  <c:v>18</c:v>
                </c:pt>
                <c:pt idx="29">
                  <c:v>18</c:v>
                </c:pt>
                <c:pt idx="30">
                  <c:v>18</c:v>
                </c:pt>
                <c:pt idx="31">
                  <c:v>18</c:v>
                </c:pt>
                <c:pt idx="32">
                  <c:v>18</c:v>
                </c:pt>
                <c:pt idx="33">
                  <c:v>18</c:v>
                </c:pt>
                <c:pt idx="34">
                  <c:v>18</c:v>
                </c:pt>
                <c:pt idx="35">
                  <c:v>19</c:v>
                </c:pt>
                <c:pt idx="36">
                  <c:v>20</c:v>
                </c:pt>
                <c:pt idx="37">
                  <c:v>22</c:v>
                </c:pt>
                <c:pt idx="38">
                  <c:v>22</c:v>
                </c:pt>
                <c:pt idx="39">
                  <c:v>23</c:v>
                </c:pt>
                <c:pt idx="40">
                  <c:v>24</c:v>
                </c:pt>
                <c:pt idx="41">
                  <c:v>24</c:v>
                </c:pt>
                <c:pt idx="42">
                  <c:v>24</c:v>
                </c:pt>
                <c:pt idx="43">
                  <c:v>24</c:v>
                </c:pt>
                <c:pt idx="44">
                  <c:v>25</c:v>
                </c:pt>
                <c:pt idx="45">
                  <c:v>25</c:v>
                </c:pt>
                <c:pt idx="46">
                  <c:v>25</c:v>
                </c:pt>
                <c:pt idx="47">
                  <c:v>25</c:v>
                </c:pt>
                <c:pt idx="48">
                  <c:v>26</c:v>
                </c:pt>
                <c:pt idx="49">
                  <c:v>27</c:v>
                </c:pt>
                <c:pt idx="50">
                  <c:v>27</c:v>
                </c:pt>
                <c:pt idx="51">
                  <c:v>30</c:v>
                </c:pt>
                <c:pt idx="52">
                  <c:v>32</c:v>
                </c:pt>
                <c:pt idx="53">
                  <c:v>35</c:v>
                </c:pt>
                <c:pt idx="54">
                  <c:v>38</c:v>
                </c:pt>
                <c:pt idx="55">
                  <c:v>43</c:v>
                </c:pt>
                <c:pt idx="56">
                  <c:v>80</c:v>
                </c:pt>
                <c:pt idx="57">
                  <c:v>120</c:v>
                </c:pt>
              </c:numCache>
            </c:numRef>
          </c:val>
          <c:smooth val="0"/>
        </c:ser>
        <c:ser>
          <c:idx val="2"/>
          <c:order val="2"/>
          <c:tx>
            <c:strRef>
              <c:f>Blad1!$F$33</c:f>
              <c:strCache>
                <c:ptCount val="1"/>
                <c:pt idx="0">
                  <c:v>FPS</c:v>
                </c:pt>
              </c:strCache>
            </c:strRef>
          </c:tx>
          <c:marker>
            <c:symbol val="none"/>
          </c:marker>
          <c:cat>
            <c:numRef>
              <c:f>Blad1!$B$34:$B$91</c:f>
              <c:numCache>
                <c:formatCode>General</c:formatCode>
                <c:ptCount val="58"/>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numCache>
            </c:numRef>
          </c:cat>
          <c:val>
            <c:numRef>
              <c:f>Blad1!$F$34:$F$91</c:f>
              <c:numCache>
                <c:formatCode>General</c:formatCode>
                <c:ptCount val="58"/>
                <c:pt idx="0">
                  <c:v>30</c:v>
                </c:pt>
                <c:pt idx="1">
                  <c:v>30</c:v>
                </c:pt>
                <c:pt idx="2">
                  <c:v>30</c:v>
                </c:pt>
                <c:pt idx="3">
                  <c:v>30</c:v>
                </c:pt>
                <c:pt idx="4">
                  <c:v>30</c:v>
                </c:pt>
                <c:pt idx="5">
                  <c:v>30</c:v>
                </c:pt>
                <c:pt idx="6">
                  <c:v>30</c:v>
                </c:pt>
                <c:pt idx="7">
                  <c:v>30</c:v>
                </c:pt>
                <c:pt idx="8">
                  <c:v>30</c:v>
                </c:pt>
                <c:pt idx="9">
                  <c:v>30</c:v>
                </c:pt>
                <c:pt idx="10">
                  <c:v>30</c:v>
                </c:pt>
                <c:pt idx="11">
                  <c:v>30</c:v>
                </c:pt>
                <c:pt idx="12">
                  <c:v>30</c:v>
                </c:pt>
                <c:pt idx="13">
                  <c:v>30</c:v>
                </c:pt>
                <c:pt idx="14">
                  <c:v>30</c:v>
                </c:pt>
                <c:pt idx="15">
                  <c:v>30</c:v>
                </c:pt>
                <c:pt idx="16">
                  <c:v>30</c:v>
                </c:pt>
                <c:pt idx="17">
                  <c:v>30</c:v>
                </c:pt>
                <c:pt idx="18">
                  <c:v>30</c:v>
                </c:pt>
                <c:pt idx="19">
                  <c:v>30</c:v>
                </c:pt>
                <c:pt idx="20">
                  <c:v>30</c:v>
                </c:pt>
                <c:pt idx="21">
                  <c:v>30</c:v>
                </c:pt>
                <c:pt idx="22">
                  <c:v>30</c:v>
                </c:pt>
                <c:pt idx="23">
                  <c:v>30</c:v>
                </c:pt>
                <c:pt idx="24">
                  <c:v>30</c:v>
                </c:pt>
                <c:pt idx="25">
                  <c:v>30</c:v>
                </c:pt>
                <c:pt idx="26">
                  <c:v>30</c:v>
                </c:pt>
                <c:pt idx="27">
                  <c:v>30</c:v>
                </c:pt>
                <c:pt idx="28">
                  <c:v>30</c:v>
                </c:pt>
                <c:pt idx="29">
                  <c:v>30</c:v>
                </c:pt>
                <c:pt idx="30">
                  <c:v>30</c:v>
                </c:pt>
                <c:pt idx="31">
                  <c:v>30</c:v>
                </c:pt>
                <c:pt idx="32">
                  <c:v>30</c:v>
                </c:pt>
                <c:pt idx="33">
                  <c:v>30</c:v>
                </c:pt>
                <c:pt idx="34">
                  <c:v>30</c:v>
                </c:pt>
                <c:pt idx="35">
                  <c:v>30</c:v>
                </c:pt>
                <c:pt idx="36">
                  <c:v>30</c:v>
                </c:pt>
                <c:pt idx="37">
                  <c:v>30</c:v>
                </c:pt>
                <c:pt idx="38">
                  <c:v>30</c:v>
                </c:pt>
                <c:pt idx="39">
                  <c:v>30</c:v>
                </c:pt>
                <c:pt idx="40">
                  <c:v>30</c:v>
                </c:pt>
                <c:pt idx="41">
                  <c:v>30</c:v>
                </c:pt>
                <c:pt idx="42">
                  <c:v>30</c:v>
                </c:pt>
                <c:pt idx="43">
                  <c:v>30</c:v>
                </c:pt>
                <c:pt idx="44">
                  <c:v>30</c:v>
                </c:pt>
                <c:pt idx="45">
                  <c:v>30</c:v>
                </c:pt>
                <c:pt idx="46">
                  <c:v>30</c:v>
                </c:pt>
                <c:pt idx="47">
                  <c:v>30</c:v>
                </c:pt>
                <c:pt idx="48">
                  <c:v>30</c:v>
                </c:pt>
                <c:pt idx="49">
                  <c:v>30</c:v>
                </c:pt>
                <c:pt idx="50">
                  <c:v>30</c:v>
                </c:pt>
                <c:pt idx="51">
                  <c:v>30</c:v>
                </c:pt>
                <c:pt idx="52">
                  <c:v>30</c:v>
                </c:pt>
                <c:pt idx="53">
                  <c:v>30</c:v>
                </c:pt>
                <c:pt idx="54">
                  <c:v>30</c:v>
                </c:pt>
                <c:pt idx="55">
                  <c:v>26</c:v>
                </c:pt>
                <c:pt idx="56">
                  <c:v>20</c:v>
                </c:pt>
                <c:pt idx="57">
                  <c:v>17</c:v>
                </c:pt>
              </c:numCache>
            </c:numRef>
          </c:val>
          <c:smooth val="0"/>
        </c:ser>
        <c:dLbls>
          <c:showLegendKey val="0"/>
          <c:showVal val="0"/>
          <c:showCatName val="0"/>
          <c:showSerName val="0"/>
          <c:showPercent val="0"/>
          <c:showBubbleSize val="0"/>
        </c:dLbls>
        <c:marker val="1"/>
        <c:smooth val="0"/>
        <c:axId val="63216256"/>
        <c:axId val="63222144"/>
      </c:lineChart>
      <c:catAx>
        <c:axId val="63216256"/>
        <c:scaling>
          <c:orientation val="minMax"/>
        </c:scaling>
        <c:delete val="0"/>
        <c:axPos val="b"/>
        <c:numFmt formatCode="General" sourceLinked="1"/>
        <c:majorTickMark val="out"/>
        <c:minorTickMark val="none"/>
        <c:tickLblPos val="nextTo"/>
        <c:txPr>
          <a:bodyPr/>
          <a:lstStyle/>
          <a:p>
            <a:pPr>
              <a:defRPr sz="1600"/>
            </a:pPr>
            <a:endParaRPr lang="en-US"/>
          </a:p>
        </c:txPr>
        <c:crossAx val="63222144"/>
        <c:crosses val="autoZero"/>
        <c:auto val="1"/>
        <c:lblAlgn val="ctr"/>
        <c:lblOffset val="100"/>
        <c:noMultiLvlLbl val="0"/>
      </c:catAx>
      <c:valAx>
        <c:axId val="63222144"/>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63216256"/>
        <c:crosses val="autoZero"/>
        <c:crossBetween val="between"/>
      </c:valAx>
    </c:plotArea>
    <c:legend>
      <c:legendPos val="r"/>
      <c:overlay val="0"/>
      <c:txPr>
        <a:bodyPr/>
        <a:lstStyle/>
        <a:p>
          <a:pPr>
            <a:defRPr sz="36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Blad1!$Q$33</c:f>
              <c:strCache>
                <c:ptCount val="1"/>
                <c:pt idx="0">
                  <c:v>average ping (ms)</c:v>
                </c:pt>
              </c:strCache>
            </c:strRef>
          </c:tx>
          <c:marker>
            <c:symbol val="none"/>
          </c:marker>
          <c:cat>
            <c:numRef>
              <c:f>Blad1!$O$34:$O$93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Blad1!$Q$34:$Q$93</c:f>
              <c:numCache>
                <c:formatCode>General</c:formatCode>
                <c:ptCount val="60"/>
                <c:pt idx="0">
                  <c:v>34</c:v>
                </c:pt>
                <c:pt idx="1">
                  <c:v>34</c:v>
                </c:pt>
                <c:pt idx="2">
                  <c:v>34</c:v>
                </c:pt>
                <c:pt idx="3">
                  <c:v>34</c:v>
                </c:pt>
                <c:pt idx="4">
                  <c:v>34</c:v>
                </c:pt>
                <c:pt idx="5">
                  <c:v>34</c:v>
                </c:pt>
                <c:pt idx="6">
                  <c:v>34</c:v>
                </c:pt>
                <c:pt idx="7">
                  <c:v>33</c:v>
                </c:pt>
                <c:pt idx="8">
                  <c:v>33</c:v>
                </c:pt>
                <c:pt idx="9">
                  <c:v>33</c:v>
                </c:pt>
                <c:pt idx="10">
                  <c:v>33</c:v>
                </c:pt>
                <c:pt idx="11">
                  <c:v>32</c:v>
                </c:pt>
                <c:pt idx="12">
                  <c:v>32</c:v>
                </c:pt>
                <c:pt idx="13">
                  <c:v>32</c:v>
                </c:pt>
                <c:pt idx="14">
                  <c:v>32</c:v>
                </c:pt>
                <c:pt idx="15">
                  <c:v>32</c:v>
                </c:pt>
                <c:pt idx="16">
                  <c:v>32</c:v>
                </c:pt>
                <c:pt idx="17">
                  <c:v>32</c:v>
                </c:pt>
                <c:pt idx="18">
                  <c:v>32</c:v>
                </c:pt>
                <c:pt idx="19">
                  <c:v>32</c:v>
                </c:pt>
                <c:pt idx="20">
                  <c:v>31</c:v>
                </c:pt>
                <c:pt idx="21">
                  <c:v>31</c:v>
                </c:pt>
                <c:pt idx="22">
                  <c:v>31</c:v>
                </c:pt>
                <c:pt idx="23">
                  <c:v>31</c:v>
                </c:pt>
                <c:pt idx="24">
                  <c:v>31</c:v>
                </c:pt>
                <c:pt idx="25">
                  <c:v>31</c:v>
                </c:pt>
                <c:pt idx="26">
                  <c:v>31</c:v>
                </c:pt>
                <c:pt idx="27">
                  <c:v>31</c:v>
                </c:pt>
                <c:pt idx="28">
                  <c:v>31</c:v>
                </c:pt>
                <c:pt idx="29">
                  <c:v>31</c:v>
                </c:pt>
                <c:pt idx="30">
                  <c:v>30</c:v>
                </c:pt>
                <c:pt idx="31">
                  <c:v>30</c:v>
                </c:pt>
                <c:pt idx="32">
                  <c:v>30</c:v>
                </c:pt>
                <c:pt idx="33">
                  <c:v>30</c:v>
                </c:pt>
                <c:pt idx="34">
                  <c:v>30</c:v>
                </c:pt>
                <c:pt idx="35">
                  <c:v>30</c:v>
                </c:pt>
                <c:pt idx="36">
                  <c:v>30</c:v>
                </c:pt>
                <c:pt idx="37">
                  <c:v>35</c:v>
                </c:pt>
                <c:pt idx="38">
                  <c:v>38</c:v>
                </c:pt>
                <c:pt idx="39">
                  <c:v>51</c:v>
                </c:pt>
                <c:pt idx="40">
                  <c:v>55</c:v>
                </c:pt>
                <c:pt idx="41">
                  <c:v>55</c:v>
                </c:pt>
                <c:pt idx="42">
                  <c:v>55</c:v>
                </c:pt>
                <c:pt idx="43">
                  <c:v>56</c:v>
                </c:pt>
                <c:pt idx="44">
                  <c:v>58</c:v>
                </c:pt>
                <c:pt idx="45">
                  <c:v>58</c:v>
                </c:pt>
                <c:pt idx="46">
                  <c:v>57</c:v>
                </c:pt>
                <c:pt idx="47">
                  <c:v>59</c:v>
                </c:pt>
                <c:pt idx="48">
                  <c:v>59</c:v>
                </c:pt>
                <c:pt idx="49">
                  <c:v>60</c:v>
                </c:pt>
                <c:pt idx="50">
                  <c:v>62</c:v>
                </c:pt>
                <c:pt idx="51">
                  <c:v>115</c:v>
                </c:pt>
                <c:pt idx="52">
                  <c:v>162</c:v>
                </c:pt>
                <c:pt idx="53">
                  <c:v>106</c:v>
                </c:pt>
                <c:pt idx="54">
                  <c:v>220</c:v>
                </c:pt>
              </c:numCache>
            </c:numRef>
          </c:val>
          <c:smooth val="0"/>
        </c:ser>
        <c:ser>
          <c:idx val="1"/>
          <c:order val="1"/>
          <c:tx>
            <c:strRef>
              <c:f>Blad1!$R$33</c:f>
              <c:strCache>
                <c:ptCount val="1"/>
                <c:pt idx="0">
                  <c:v>deviation (ms)</c:v>
                </c:pt>
              </c:strCache>
            </c:strRef>
          </c:tx>
          <c:marker>
            <c:symbol val="none"/>
          </c:marker>
          <c:cat>
            <c:numRef>
              <c:f>Blad1!$O$34:$O$93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Blad1!$R$34:$R$93</c:f>
              <c:numCache>
                <c:formatCode>General</c:formatCode>
                <c:ptCount val="60"/>
                <c:pt idx="0">
                  <c:v>1</c:v>
                </c:pt>
                <c:pt idx="1">
                  <c:v>2</c:v>
                </c:pt>
                <c:pt idx="2">
                  <c:v>18</c:v>
                </c:pt>
                <c:pt idx="3">
                  <c:v>18</c:v>
                </c:pt>
                <c:pt idx="4">
                  <c:v>18</c:v>
                </c:pt>
                <c:pt idx="5">
                  <c:v>18</c:v>
                </c:pt>
                <c:pt idx="6">
                  <c:v>17</c:v>
                </c:pt>
                <c:pt idx="7">
                  <c:v>17</c:v>
                </c:pt>
                <c:pt idx="8">
                  <c:v>18</c:v>
                </c:pt>
                <c:pt idx="9">
                  <c:v>18</c:v>
                </c:pt>
                <c:pt idx="10">
                  <c:v>18</c:v>
                </c:pt>
                <c:pt idx="11">
                  <c:v>17</c:v>
                </c:pt>
                <c:pt idx="12">
                  <c:v>30</c:v>
                </c:pt>
                <c:pt idx="13">
                  <c:v>31</c:v>
                </c:pt>
                <c:pt idx="14">
                  <c:v>31</c:v>
                </c:pt>
                <c:pt idx="15">
                  <c:v>32</c:v>
                </c:pt>
                <c:pt idx="16">
                  <c:v>33</c:v>
                </c:pt>
                <c:pt idx="17">
                  <c:v>33</c:v>
                </c:pt>
                <c:pt idx="18">
                  <c:v>33</c:v>
                </c:pt>
                <c:pt idx="19">
                  <c:v>37</c:v>
                </c:pt>
                <c:pt idx="20">
                  <c:v>75</c:v>
                </c:pt>
                <c:pt idx="21">
                  <c:v>46</c:v>
                </c:pt>
                <c:pt idx="22">
                  <c:v>51</c:v>
                </c:pt>
                <c:pt idx="23">
                  <c:v>55</c:v>
                </c:pt>
                <c:pt idx="24">
                  <c:v>56</c:v>
                </c:pt>
                <c:pt idx="25">
                  <c:v>58</c:v>
                </c:pt>
                <c:pt idx="26">
                  <c:v>59</c:v>
                </c:pt>
                <c:pt idx="27">
                  <c:v>62</c:v>
                </c:pt>
                <c:pt idx="28">
                  <c:v>64</c:v>
                </c:pt>
                <c:pt idx="29">
                  <c:v>70</c:v>
                </c:pt>
                <c:pt idx="30">
                  <c:v>81</c:v>
                </c:pt>
                <c:pt idx="31">
                  <c:v>84</c:v>
                </c:pt>
                <c:pt idx="32">
                  <c:v>86</c:v>
                </c:pt>
                <c:pt idx="33">
                  <c:v>90</c:v>
                </c:pt>
                <c:pt idx="34">
                  <c:v>91</c:v>
                </c:pt>
                <c:pt idx="35">
                  <c:v>92</c:v>
                </c:pt>
                <c:pt idx="36">
                  <c:v>94</c:v>
                </c:pt>
                <c:pt idx="37">
                  <c:v>99</c:v>
                </c:pt>
                <c:pt idx="38">
                  <c:v>100</c:v>
                </c:pt>
                <c:pt idx="39">
                  <c:v>111</c:v>
                </c:pt>
                <c:pt idx="40">
                  <c:v>112</c:v>
                </c:pt>
                <c:pt idx="41">
                  <c:v>110</c:v>
                </c:pt>
                <c:pt idx="42">
                  <c:v>117</c:v>
                </c:pt>
                <c:pt idx="43">
                  <c:v>121</c:v>
                </c:pt>
                <c:pt idx="44">
                  <c:v>123</c:v>
                </c:pt>
                <c:pt idx="45">
                  <c:v>122</c:v>
                </c:pt>
                <c:pt idx="46">
                  <c:v>121</c:v>
                </c:pt>
                <c:pt idx="47">
                  <c:v>122</c:v>
                </c:pt>
                <c:pt idx="48">
                  <c:v>126</c:v>
                </c:pt>
                <c:pt idx="49">
                  <c:v>125</c:v>
                </c:pt>
                <c:pt idx="50">
                  <c:v>127</c:v>
                </c:pt>
                <c:pt idx="51">
                  <c:v>131</c:v>
                </c:pt>
                <c:pt idx="52">
                  <c:v>255</c:v>
                </c:pt>
                <c:pt idx="53">
                  <c:v>331</c:v>
                </c:pt>
                <c:pt idx="54">
                  <c:v>286</c:v>
                </c:pt>
              </c:numCache>
            </c:numRef>
          </c:val>
          <c:smooth val="0"/>
        </c:ser>
        <c:ser>
          <c:idx val="2"/>
          <c:order val="2"/>
          <c:tx>
            <c:strRef>
              <c:f>Blad1!$S$33</c:f>
              <c:strCache>
                <c:ptCount val="1"/>
                <c:pt idx="0">
                  <c:v>FPS</c:v>
                </c:pt>
              </c:strCache>
            </c:strRef>
          </c:tx>
          <c:marker>
            <c:symbol val="none"/>
          </c:marker>
          <c:cat>
            <c:numRef>
              <c:f>Blad1!$O$34:$O$93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Blad1!$S$34:$S$93</c:f>
              <c:numCache>
                <c:formatCode>General</c:formatCode>
                <c:ptCount val="60"/>
                <c:pt idx="0">
                  <c:v>30</c:v>
                </c:pt>
                <c:pt idx="1">
                  <c:v>30</c:v>
                </c:pt>
                <c:pt idx="2">
                  <c:v>30</c:v>
                </c:pt>
                <c:pt idx="3">
                  <c:v>30</c:v>
                </c:pt>
                <c:pt idx="4">
                  <c:v>30</c:v>
                </c:pt>
                <c:pt idx="5">
                  <c:v>30</c:v>
                </c:pt>
                <c:pt idx="6">
                  <c:v>30</c:v>
                </c:pt>
                <c:pt idx="7">
                  <c:v>30</c:v>
                </c:pt>
                <c:pt idx="8">
                  <c:v>30</c:v>
                </c:pt>
                <c:pt idx="9">
                  <c:v>30</c:v>
                </c:pt>
                <c:pt idx="10">
                  <c:v>30</c:v>
                </c:pt>
                <c:pt idx="11">
                  <c:v>30</c:v>
                </c:pt>
                <c:pt idx="12">
                  <c:v>30</c:v>
                </c:pt>
                <c:pt idx="13">
                  <c:v>30</c:v>
                </c:pt>
                <c:pt idx="14">
                  <c:v>30</c:v>
                </c:pt>
                <c:pt idx="15">
                  <c:v>30</c:v>
                </c:pt>
                <c:pt idx="16">
                  <c:v>30</c:v>
                </c:pt>
                <c:pt idx="17">
                  <c:v>30</c:v>
                </c:pt>
                <c:pt idx="18">
                  <c:v>30</c:v>
                </c:pt>
                <c:pt idx="19">
                  <c:v>30</c:v>
                </c:pt>
                <c:pt idx="20">
                  <c:v>28</c:v>
                </c:pt>
                <c:pt idx="21">
                  <c:v>30</c:v>
                </c:pt>
                <c:pt idx="22">
                  <c:v>30</c:v>
                </c:pt>
                <c:pt idx="23">
                  <c:v>30</c:v>
                </c:pt>
                <c:pt idx="24">
                  <c:v>30</c:v>
                </c:pt>
                <c:pt idx="25">
                  <c:v>30</c:v>
                </c:pt>
                <c:pt idx="26">
                  <c:v>30</c:v>
                </c:pt>
                <c:pt idx="27">
                  <c:v>30</c:v>
                </c:pt>
                <c:pt idx="28">
                  <c:v>30</c:v>
                </c:pt>
                <c:pt idx="29">
                  <c:v>30</c:v>
                </c:pt>
                <c:pt idx="30">
                  <c:v>30</c:v>
                </c:pt>
                <c:pt idx="31">
                  <c:v>30</c:v>
                </c:pt>
                <c:pt idx="32">
                  <c:v>30</c:v>
                </c:pt>
                <c:pt idx="33">
                  <c:v>30</c:v>
                </c:pt>
                <c:pt idx="34">
                  <c:v>30</c:v>
                </c:pt>
                <c:pt idx="35">
                  <c:v>30</c:v>
                </c:pt>
                <c:pt idx="36">
                  <c:v>30</c:v>
                </c:pt>
                <c:pt idx="37">
                  <c:v>30</c:v>
                </c:pt>
                <c:pt idx="38">
                  <c:v>30</c:v>
                </c:pt>
                <c:pt idx="39">
                  <c:v>30</c:v>
                </c:pt>
                <c:pt idx="40">
                  <c:v>30</c:v>
                </c:pt>
                <c:pt idx="41">
                  <c:v>30</c:v>
                </c:pt>
                <c:pt idx="42">
                  <c:v>30</c:v>
                </c:pt>
                <c:pt idx="43">
                  <c:v>30</c:v>
                </c:pt>
                <c:pt idx="44">
                  <c:v>30</c:v>
                </c:pt>
                <c:pt idx="45">
                  <c:v>30</c:v>
                </c:pt>
                <c:pt idx="46">
                  <c:v>30</c:v>
                </c:pt>
                <c:pt idx="47">
                  <c:v>30</c:v>
                </c:pt>
                <c:pt idx="48">
                  <c:v>30</c:v>
                </c:pt>
                <c:pt idx="49">
                  <c:v>30</c:v>
                </c:pt>
                <c:pt idx="50">
                  <c:v>30</c:v>
                </c:pt>
                <c:pt idx="51">
                  <c:v>27</c:v>
                </c:pt>
                <c:pt idx="52">
                  <c:v>18</c:v>
                </c:pt>
                <c:pt idx="53">
                  <c:v>12</c:v>
                </c:pt>
                <c:pt idx="54">
                  <c:v>9</c:v>
                </c:pt>
              </c:numCache>
            </c:numRef>
          </c:val>
          <c:smooth val="0"/>
        </c:ser>
        <c:dLbls>
          <c:showLegendKey val="0"/>
          <c:showVal val="0"/>
          <c:showCatName val="0"/>
          <c:showSerName val="0"/>
          <c:showPercent val="0"/>
          <c:showBubbleSize val="0"/>
        </c:dLbls>
        <c:marker val="1"/>
        <c:smooth val="0"/>
        <c:axId val="63358464"/>
        <c:axId val="63360000"/>
      </c:lineChart>
      <c:catAx>
        <c:axId val="63358464"/>
        <c:scaling>
          <c:orientation val="minMax"/>
        </c:scaling>
        <c:delete val="0"/>
        <c:axPos val="b"/>
        <c:numFmt formatCode="General" sourceLinked="1"/>
        <c:majorTickMark val="out"/>
        <c:minorTickMark val="none"/>
        <c:tickLblPos val="nextTo"/>
        <c:txPr>
          <a:bodyPr/>
          <a:lstStyle/>
          <a:p>
            <a:pPr>
              <a:defRPr sz="1400"/>
            </a:pPr>
            <a:endParaRPr lang="en-US"/>
          </a:p>
        </c:txPr>
        <c:crossAx val="63360000"/>
        <c:crosses val="autoZero"/>
        <c:auto val="1"/>
        <c:lblAlgn val="ctr"/>
        <c:lblOffset val="100"/>
        <c:noMultiLvlLbl val="0"/>
      </c:catAx>
      <c:valAx>
        <c:axId val="63360000"/>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63358464"/>
        <c:crosses val="autoZero"/>
        <c:crossBetween val="between"/>
      </c:valAx>
    </c:plotArea>
    <c:legend>
      <c:legendPos val="r"/>
      <c:overlay val="0"/>
      <c:txPr>
        <a:bodyPr/>
        <a:lstStyle/>
        <a:p>
          <a:pPr>
            <a:defRPr sz="36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Blad1!$W$33</c:f>
              <c:strCache>
                <c:ptCount val="1"/>
                <c:pt idx="0">
                  <c:v>average ping (ms)</c:v>
                </c:pt>
              </c:strCache>
            </c:strRef>
          </c:tx>
          <c:marker>
            <c:symbol val="none"/>
          </c:marker>
          <c:cat>
            <c:numRef>
              <c:f>Blad1!$U$34:$U$93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Blad1!$W$34:$W$93</c:f>
              <c:numCache>
                <c:formatCode>General</c:formatCode>
                <c:ptCount val="60"/>
                <c:pt idx="0">
                  <c:v>34</c:v>
                </c:pt>
                <c:pt idx="1">
                  <c:v>33</c:v>
                </c:pt>
                <c:pt idx="2">
                  <c:v>33</c:v>
                </c:pt>
                <c:pt idx="3">
                  <c:v>33</c:v>
                </c:pt>
                <c:pt idx="4">
                  <c:v>33</c:v>
                </c:pt>
                <c:pt idx="5">
                  <c:v>33</c:v>
                </c:pt>
                <c:pt idx="6">
                  <c:v>33</c:v>
                </c:pt>
                <c:pt idx="7">
                  <c:v>33</c:v>
                </c:pt>
                <c:pt idx="8">
                  <c:v>32</c:v>
                </c:pt>
                <c:pt idx="9">
                  <c:v>32</c:v>
                </c:pt>
                <c:pt idx="10">
                  <c:v>32</c:v>
                </c:pt>
                <c:pt idx="11">
                  <c:v>32</c:v>
                </c:pt>
                <c:pt idx="12">
                  <c:v>32</c:v>
                </c:pt>
                <c:pt idx="13">
                  <c:v>32</c:v>
                </c:pt>
                <c:pt idx="14">
                  <c:v>32</c:v>
                </c:pt>
                <c:pt idx="15">
                  <c:v>32</c:v>
                </c:pt>
                <c:pt idx="16">
                  <c:v>32</c:v>
                </c:pt>
                <c:pt idx="17">
                  <c:v>31</c:v>
                </c:pt>
                <c:pt idx="18">
                  <c:v>31</c:v>
                </c:pt>
                <c:pt idx="19">
                  <c:v>31</c:v>
                </c:pt>
                <c:pt idx="20">
                  <c:v>31</c:v>
                </c:pt>
                <c:pt idx="21">
                  <c:v>31</c:v>
                </c:pt>
                <c:pt idx="22">
                  <c:v>31</c:v>
                </c:pt>
                <c:pt idx="23">
                  <c:v>31</c:v>
                </c:pt>
                <c:pt idx="24">
                  <c:v>31</c:v>
                </c:pt>
                <c:pt idx="25">
                  <c:v>33</c:v>
                </c:pt>
                <c:pt idx="26">
                  <c:v>36</c:v>
                </c:pt>
                <c:pt idx="27">
                  <c:v>41</c:v>
                </c:pt>
                <c:pt idx="28">
                  <c:v>44</c:v>
                </c:pt>
                <c:pt idx="29">
                  <c:v>52</c:v>
                </c:pt>
                <c:pt idx="30">
                  <c:v>58</c:v>
                </c:pt>
                <c:pt idx="31">
                  <c:v>63</c:v>
                </c:pt>
                <c:pt idx="32">
                  <c:v>66</c:v>
                </c:pt>
                <c:pt idx="33">
                  <c:v>72</c:v>
                </c:pt>
                <c:pt idx="34">
                  <c:v>75</c:v>
                </c:pt>
                <c:pt idx="35">
                  <c:v>78</c:v>
                </c:pt>
                <c:pt idx="36">
                  <c:v>86</c:v>
                </c:pt>
                <c:pt idx="37">
                  <c:v>97</c:v>
                </c:pt>
                <c:pt idx="38">
                  <c:v>122</c:v>
                </c:pt>
                <c:pt idx="39">
                  <c:v>131</c:v>
                </c:pt>
                <c:pt idx="40">
                  <c:v>140</c:v>
                </c:pt>
                <c:pt idx="41">
                  <c:v>144</c:v>
                </c:pt>
                <c:pt idx="42">
                  <c:v>151</c:v>
                </c:pt>
                <c:pt idx="43">
                  <c:v>155</c:v>
                </c:pt>
                <c:pt idx="44">
                  <c:v>157</c:v>
                </c:pt>
                <c:pt idx="45">
                  <c:v>162</c:v>
                </c:pt>
                <c:pt idx="46">
                  <c:v>177</c:v>
                </c:pt>
                <c:pt idx="47">
                  <c:v>182</c:v>
                </c:pt>
                <c:pt idx="48">
                  <c:v>199</c:v>
                </c:pt>
                <c:pt idx="49">
                  <c:v>200</c:v>
                </c:pt>
                <c:pt idx="50">
                  <c:v>213</c:v>
                </c:pt>
                <c:pt idx="51">
                  <c:v>220</c:v>
                </c:pt>
              </c:numCache>
            </c:numRef>
          </c:val>
          <c:smooth val="0"/>
        </c:ser>
        <c:ser>
          <c:idx val="1"/>
          <c:order val="1"/>
          <c:tx>
            <c:strRef>
              <c:f>Blad1!$X$33</c:f>
              <c:strCache>
                <c:ptCount val="1"/>
                <c:pt idx="0">
                  <c:v>deviation (ms)</c:v>
                </c:pt>
              </c:strCache>
            </c:strRef>
          </c:tx>
          <c:marker>
            <c:symbol val="none"/>
          </c:marker>
          <c:cat>
            <c:numRef>
              <c:f>Blad1!$U$34:$U$93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Blad1!$X$34:$X$93</c:f>
              <c:numCache>
                <c:formatCode>General</c:formatCode>
                <c:ptCount val="60"/>
                <c:pt idx="0">
                  <c:v>17</c:v>
                </c:pt>
                <c:pt idx="1">
                  <c:v>17</c:v>
                </c:pt>
                <c:pt idx="2">
                  <c:v>17</c:v>
                </c:pt>
                <c:pt idx="3">
                  <c:v>17</c:v>
                </c:pt>
                <c:pt idx="4">
                  <c:v>17</c:v>
                </c:pt>
                <c:pt idx="5">
                  <c:v>17</c:v>
                </c:pt>
                <c:pt idx="6">
                  <c:v>17</c:v>
                </c:pt>
                <c:pt idx="7">
                  <c:v>17</c:v>
                </c:pt>
                <c:pt idx="8">
                  <c:v>17</c:v>
                </c:pt>
                <c:pt idx="9">
                  <c:v>17</c:v>
                </c:pt>
                <c:pt idx="10">
                  <c:v>17</c:v>
                </c:pt>
                <c:pt idx="11">
                  <c:v>17</c:v>
                </c:pt>
                <c:pt idx="12">
                  <c:v>17</c:v>
                </c:pt>
                <c:pt idx="13">
                  <c:v>17</c:v>
                </c:pt>
                <c:pt idx="14">
                  <c:v>17</c:v>
                </c:pt>
                <c:pt idx="15">
                  <c:v>24</c:v>
                </c:pt>
                <c:pt idx="16">
                  <c:v>31</c:v>
                </c:pt>
                <c:pt idx="17">
                  <c:v>33</c:v>
                </c:pt>
                <c:pt idx="18">
                  <c:v>33</c:v>
                </c:pt>
                <c:pt idx="19">
                  <c:v>37</c:v>
                </c:pt>
                <c:pt idx="20">
                  <c:v>41</c:v>
                </c:pt>
                <c:pt idx="21">
                  <c:v>42</c:v>
                </c:pt>
                <c:pt idx="22">
                  <c:v>44</c:v>
                </c:pt>
                <c:pt idx="23">
                  <c:v>47</c:v>
                </c:pt>
                <c:pt idx="24">
                  <c:v>55</c:v>
                </c:pt>
                <c:pt idx="25">
                  <c:v>130</c:v>
                </c:pt>
                <c:pt idx="26">
                  <c:v>131</c:v>
                </c:pt>
                <c:pt idx="27">
                  <c:v>132</c:v>
                </c:pt>
                <c:pt idx="28">
                  <c:v>133</c:v>
                </c:pt>
                <c:pt idx="29">
                  <c:v>146</c:v>
                </c:pt>
                <c:pt idx="30">
                  <c:v>143</c:v>
                </c:pt>
                <c:pt idx="31">
                  <c:v>166</c:v>
                </c:pt>
                <c:pt idx="32">
                  <c:v>133</c:v>
                </c:pt>
                <c:pt idx="33">
                  <c:v>137</c:v>
                </c:pt>
                <c:pt idx="34">
                  <c:v>148</c:v>
                </c:pt>
                <c:pt idx="35">
                  <c:v>147</c:v>
                </c:pt>
                <c:pt idx="36">
                  <c:v>152</c:v>
                </c:pt>
                <c:pt idx="37">
                  <c:v>151</c:v>
                </c:pt>
                <c:pt idx="38">
                  <c:v>148</c:v>
                </c:pt>
                <c:pt idx="39">
                  <c:v>156</c:v>
                </c:pt>
                <c:pt idx="40">
                  <c:v>152</c:v>
                </c:pt>
                <c:pt idx="41">
                  <c:v>121</c:v>
                </c:pt>
                <c:pt idx="42">
                  <c:v>150</c:v>
                </c:pt>
                <c:pt idx="43">
                  <c:v>161</c:v>
                </c:pt>
                <c:pt idx="44">
                  <c:v>164</c:v>
                </c:pt>
                <c:pt idx="45">
                  <c:v>172</c:v>
                </c:pt>
                <c:pt idx="46">
                  <c:v>179</c:v>
                </c:pt>
                <c:pt idx="47">
                  <c:v>187</c:v>
                </c:pt>
                <c:pt idx="48">
                  <c:v>209</c:v>
                </c:pt>
                <c:pt idx="49">
                  <c:v>221</c:v>
                </c:pt>
                <c:pt idx="50">
                  <c:v>240</c:v>
                </c:pt>
                <c:pt idx="51">
                  <c:v>339</c:v>
                </c:pt>
              </c:numCache>
            </c:numRef>
          </c:val>
          <c:smooth val="0"/>
        </c:ser>
        <c:ser>
          <c:idx val="2"/>
          <c:order val="2"/>
          <c:tx>
            <c:strRef>
              <c:f>Blad1!$Y$33</c:f>
              <c:strCache>
                <c:ptCount val="1"/>
                <c:pt idx="0">
                  <c:v>FPS</c:v>
                </c:pt>
              </c:strCache>
            </c:strRef>
          </c:tx>
          <c:marker>
            <c:symbol val="none"/>
          </c:marker>
          <c:cat>
            <c:numRef>
              <c:f>Blad1!$U$34:$U$93</c:f>
              <c:numCache>
                <c:formatCode>General</c:formatCode>
                <c:ptCount val="6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600</c:v>
                </c:pt>
                <c:pt idx="52">
                  <c:v>700</c:v>
                </c:pt>
                <c:pt idx="53">
                  <c:v>800</c:v>
                </c:pt>
                <c:pt idx="54">
                  <c:v>900</c:v>
                </c:pt>
                <c:pt idx="55">
                  <c:v>1000</c:v>
                </c:pt>
                <c:pt idx="56">
                  <c:v>1100</c:v>
                </c:pt>
                <c:pt idx="57">
                  <c:v>1200</c:v>
                </c:pt>
                <c:pt idx="58">
                  <c:v>1300</c:v>
                </c:pt>
                <c:pt idx="59">
                  <c:v>1400</c:v>
                </c:pt>
              </c:numCache>
            </c:numRef>
          </c:cat>
          <c:val>
            <c:numRef>
              <c:f>Blad1!$Y$34:$Y$93</c:f>
              <c:numCache>
                <c:formatCode>General</c:formatCode>
                <c:ptCount val="60"/>
                <c:pt idx="0">
                  <c:v>30</c:v>
                </c:pt>
                <c:pt idx="1">
                  <c:v>30</c:v>
                </c:pt>
                <c:pt idx="2">
                  <c:v>30</c:v>
                </c:pt>
                <c:pt idx="3">
                  <c:v>30</c:v>
                </c:pt>
                <c:pt idx="4">
                  <c:v>30</c:v>
                </c:pt>
                <c:pt idx="5">
                  <c:v>30</c:v>
                </c:pt>
                <c:pt idx="6">
                  <c:v>30</c:v>
                </c:pt>
                <c:pt idx="7">
                  <c:v>30</c:v>
                </c:pt>
                <c:pt idx="8">
                  <c:v>30</c:v>
                </c:pt>
                <c:pt idx="9">
                  <c:v>30</c:v>
                </c:pt>
                <c:pt idx="10">
                  <c:v>30</c:v>
                </c:pt>
                <c:pt idx="11">
                  <c:v>30</c:v>
                </c:pt>
                <c:pt idx="12">
                  <c:v>30</c:v>
                </c:pt>
                <c:pt idx="13">
                  <c:v>30</c:v>
                </c:pt>
                <c:pt idx="14">
                  <c:v>30</c:v>
                </c:pt>
                <c:pt idx="15">
                  <c:v>30</c:v>
                </c:pt>
                <c:pt idx="16">
                  <c:v>30</c:v>
                </c:pt>
                <c:pt idx="17">
                  <c:v>30</c:v>
                </c:pt>
                <c:pt idx="18">
                  <c:v>30</c:v>
                </c:pt>
                <c:pt idx="19">
                  <c:v>30</c:v>
                </c:pt>
                <c:pt idx="20">
                  <c:v>28</c:v>
                </c:pt>
                <c:pt idx="21">
                  <c:v>26</c:v>
                </c:pt>
                <c:pt idx="22">
                  <c:v>24</c:v>
                </c:pt>
                <c:pt idx="23">
                  <c:v>24</c:v>
                </c:pt>
                <c:pt idx="24">
                  <c:v>23</c:v>
                </c:pt>
                <c:pt idx="25">
                  <c:v>23</c:v>
                </c:pt>
                <c:pt idx="26">
                  <c:v>23</c:v>
                </c:pt>
                <c:pt idx="27">
                  <c:v>23</c:v>
                </c:pt>
                <c:pt idx="28">
                  <c:v>23</c:v>
                </c:pt>
                <c:pt idx="29">
                  <c:v>24</c:v>
                </c:pt>
                <c:pt idx="30">
                  <c:v>25</c:v>
                </c:pt>
                <c:pt idx="31">
                  <c:v>25</c:v>
                </c:pt>
                <c:pt idx="32">
                  <c:v>25</c:v>
                </c:pt>
                <c:pt idx="33">
                  <c:v>24</c:v>
                </c:pt>
                <c:pt idx="34">
                  <c:v>23</c:v>
                </c:pt>
                <c:pt idx="35">
                  <c:v>23</c:v>
                </c:pt>
                <c:pt idx="36">
                  <c:v>22</c:v>
                </c:pt>
                <c:pt idx="37">
                  <c:v>21</c:v>
                </c:pt>
                <c:pt idx="38">
                  <c:v>21</c:v>
                </c:pt>
                <c:pt idx="39">
                  <c:v>18</c:v>
                </c:pt>
                <c:pt idx="40">
                  <c:v>15</c:v>
                </c:pt>
                <c:pt idx="41">
                  <c:v>15</c:v>
                </c:pt>
                <c:pt idx="42">
                  <c:v>15</c:v>
                </c:pt>
                <c:pt idx="43">
                  <c:v>15</c:v>
                </c:pt>
                <c:pt idx="44">
                  <c:v>14</c:v>
                </c:pt>
                <c:pt idx="45">
                  <c:v>15</c:v>
                </c:pt>
                <c:pt idx="46">
                  <c:v>15</c:v>
                </c:pt>
                <c:pt idx="47">
                  <c:v>15</c:v>
                </c:pt>
                <c:pt idx="48">
                  <c:v>14</c:v>
                </c:pt>
                <c:pt idx="49">
                  <c:v>15</c:v>
                </c:pt>
                <c:pt idx="50">
                  <c:v>16</c:v>
                </c:pt>
                <c:pt idx="51">
                  <c:v>10</c:v>
                </c:pt>
              </c:numCache>
            </c:numRef>
          </c:val>
          <c:smooth val="0"/>
        </c:ser>
        <c:dLbls>
          <c:showLegendKey val="0"/>
          <c:showVal val="0"/>
          <c:showCatName val="0"/>
          <c:showSerName val="0"/>
          <c:showPercent val="0"/>
          <c:showBubbleSize val="0"/>
        </c:dLbls>
        <c:marker val="1"/>
        <c:smooth val="0"/>
        <c:axId val="63431040"/>
        <c:axId val="63432576"/>
      </c:lineChart>
      <c:catAx>
        <c:axId val="63431040"/>
        <c:scaling>
          <c:orientation val="minMax"/>
        </c:scaling>
        <c:delete val="0"/>
        <c:axPos val="b"/>
        <c:numFmt formatCode="General" sourceLinked="1"/>
        <c:majorTickMark val="out"/>
        <c:minorTickMark val="none"/>
        <c:tickLblPos val="nextTo"/>
        <c:txPr>
          <a:bodyPr/>
          <a:lstStyle/>
          <a:p>
            <a:pPr>
              <a:defRPr sz="1400"/>
            </a:pPr>
            <a:endParaRPr lang="en-US"/>
          </a:p>
        </c:txPr>
        <c:crossAx val="63432576"/>
        <c:crosses val="autoZero"/>
        <c:auto val="1"/>
        <c:lblAlgn val="ctr"/>
        <c:lblOffset val="100"/>
        <c:noMultiLvlLbl val="0"/>
      </c:catAx>
      <c:valAx>
        <c:axId val="63432576"/>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63431040"/>
        <c:crosses val="autoZero"/>
        <c:crossBetween val="between"/>
      </c:valAx>
    </c:plotArea>
    <c:legend>
      <c:legendPos val="r"/>
      <c:overlay val="0"/>
      <c:txPr>
        <a:bodyPr/>
        <a:lstStyle/>
        <a:p>
          <a:pPr>
            <a:defRPr sz="36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28.11.2015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28.11.2015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28.11.2015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28.11.2015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28.11.2015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28.11.2015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28.11.2015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28.11.2015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28.11.2015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28.11.2015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28.11.2015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28.11.2015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28.11.2015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28.11.2015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hart" Target="../charts/char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gif"/><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gi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838553" y="-3268959"/>
            <a:ext cx="2323284" cy="16559088"/>
          </a:xfrm>
          <a:prstGeom prst="rect">
            <a:avLst/>
          </a:prstGeom>
        </p:spPr>
      </p:pic>
      <p:sp>
        <p:nvSpPr>
          <p:cNvPr id="16" name="TextBox 15"/>
          <p:cNvSpPr txBox="1"/>
          <p:nvPr/>
        </p:nvSpPr>
        <p:spPr>
          <a:xfrm>
            <a:off x="1512740" y="2548372"/>
            <a:ext cx="15265694" cy="2508379"/>
          </a:xfrm>
          <a:prstGeom prst="rect">
            <a:avLst/>
          </a:prstGeom>
          <a:noFill/>
        </p:spPr>
        <p:txBody>
          <a:bodyPr wrap="square" rtlCol="0">
            <a:spAutoFit/>
          </a:bodyPr>
          <a:lstStyle/>
          <a:p>
            <a:pPr algn="ctr"/>
            <a:r>
              <a:rPr lang="en-GB" sz="7700" dirty="0" err="1" smtClean="0">
                <a:solidFill>
                  <a:schemeClr val="accent5">
                    <a:lumMod val="75000"/>
                  </a:schemeClr>
                </a:solidFill>
                <a:latin typeface="Novecento sans wide Book" pitchFamily="50" charset="-94"/>
              </a:rPr>
              <a:t>GameMaker</a:t>
            </a:r>
            <a:r>
              <a:rPr lang="en-GB" sz="7700" dirty="0" smtClean="0">
                <a:solidFill>
                  <a:schemeClr val="accent5">
                    <a:lumMod val="75000"/>
                  </a:schemeClr>
                </a:solidFill>
                <a:latin typeface="Novecento sans wide Book" pitchFamily="50" charset="-94"/>
              </a:rPr>
              <a:t> Studio </a:t>
            </a:r>
            <a:r>
              <a:rPr lang="en-GB" sz="7700" dirty="0" smtClean="0">
                <a:solidFill>
                  <a:schemeClr val="accent5">
                    <a:lumMod val="75000"/>
                  </a:schemeClr>
                </a:solidFill>
                <a:latin typeface="Novecento sans wide Book" pitchFamily="50" charset="-94"/>
              </a:rPr>
              <a:t>HTML5 Export</a:t>
            </a:r>
          </a:p>
          <a:p>
            <a:pPr algn="ctr"/>
            <a:r>
              <a:rPr lang="en-GB" sz="8000">
                <a:solidFill>
                  <a:schemeClr val="accent5">
                    <a:lumMod val="75000"/>
                  </a:schemeClr>
                </a:solidFill>
                <a:latin typeface="Novecento sans wide Book" pitchFamily="50" charset="-94"/>
              </a:rPr>
              <a:t>Networking </a:t>
            </a:r>
            <a:r>
              <a:rPr lang="en-GB" sz="8000" smtClean="0">
                <a:solidFill>
                  <a:schemeClr val="accent5">
                    <a:lumMod val="75000"/>
                  </a:schemeClr>
                </a:solidFill>
                <a:latin typeface="Novecento sans wide Book" pitchFamily="50" charset="-94"/>
              </a:rPr>
              <a:t>Extension</a:t>
            </a:r>
            <a:endParaRPr lang="tr-TR" sz="8000">
              <a:solidFill>
                <a:schemeClr val="accent5">
                  <a:lumMod val="75000"/>
                </a:schemeClr>
              </a:solidFill>
              <a:latin typeface="Novecento sans wide Book" pitchFamily="50" charset="-94"/>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a:graphicFrameLocks/>
          </p:cNvGraphicFramePr>
          <p:nvPr>
            <p:extLst>
              <p:ext uri="{D42A27DB-BD31-4B8C-83A1-F6EECF244321}">
                <p14:modId xmlns:p14="http://schemas.microsoft.com/office/powerpoint/2010/main" val="1616758493"/>
              </p:ext>
            </p:extLst>
          </p:nvPr>
        </p:nvGraphicFramePr>
        <p:xfrm>
          <a:off x="1224707" y="3128863"/>
          <a:ext cx="15265696" cy="662473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Results</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71" name="TextBox 70"/>
          <p:cNvSpPr txBox="1"/>
          <p:nvPr/>
        </p:nvSpPr>
        <p:spPr>
          <a:xfrm>
            <a:off x="6371103" y="1805272"/>
            <a:ext cx="5332944" cy="433210"/>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x clients, each 1 requests per second</a:t>
            </a:r>
            <a:endParaRPr lang="tr-TR" sz="2200" b="1" dirty="0">
              <a:solidFill>
                <a:schemeClr val="accent5">
                  <a:lumMod val="75000"/>
                </a:schemeClr>
              </a:solidFill>
              <a:latin typeface="Novecento sans wide Book" pitchFamily="50" charset="-94"/>
            </a:endParaRPr>
          </a:p>
        </p:txBody>
      </p:sp>
      <p:sp>
        <p:nvSpPr>
          <p:cNvPr id="72" name="TextBox 71"/>
          <p:cNvSpPr txBox="1"/>
          <p:nvPr/>
        </p:nvSpPr>
        <p:spPr>
          <a:xfrm>
            <a:off x="1728763" y="2238482"/>
            <a:ext cx="15913768" cy="830997"/>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Ping and deviation start to shoot up after having roughly 1000 clients each sending a request every second</a:t>
            </a:r>
          </a:p>
          <a:p>
            <a:pPr algn="just"/>
            <a:r>
              <a:rPr lang="en-GB" sz="2400" dirty="0">
                <a:solidFill>
                  <a:schemeClr val="accent5">
                    <a:lumMod val="75000"/>
                  </a:schemeClr>
                </a:solidFill>
                <a:latin typeface="Novecento sans wide Book" pitchFamily="50" charset="-94"/>
                <a:cs typeface="Klavika" panose="020B0706030404030204" pitchFamily="34" charset="0"/>
              </a:rPr>
              <a:t>The application crashed after </a:t>
            </a:r>
            <a:r>
              <a:rPr lang="en-GB" sz="2400" dirty="0" smtClean="0">
                <a:solidFill>
                  <a:schemeClr val="accent5">
                    <a:lumMod val="75000"/>
                  </a:schemeClr>
                </a:solidFill>
                <a:latin typeface="Novecento sans wide Book" pitchFamily="50" charset="-94"/>
                <a:cs typeface="Klavika" panose="020B0706030404030204" pitchFamily="34" charset="0"/>
              </a:rPr>
              <a:t>1200 clients (1200 </a:t>
            </a:r>
            <a:r>
              <a:rPr lang="en-GB" sz="2400" dirty="0">
                <a:solidFill>
                  <a:schemeClr val="accent5">
                    <a:lumMod val="75000"/>
                  </a:schemeClr>
                </a:solidFill>
                <a:latin typeface="Novecento sans wide Book" pitchFamily="50" charset="-94"/>
                <a:cs typeface="Klavika" panose="020B0706030404030204" pitchFamily="34" charset="0"/>
              </a:rPr>
              <a:t>messages / second) due to a lack of processing power</a:t>
            </a:r>
            <a:r>
              <a:rPr lang="en-GB" sz="2400" dirty="0" smtClean="0">
                <a:solidFill>
                  <a:schemeClr val="accent5">
                    <a:lumMod val="75000"/>
                  </a:schemeClr>
                </a:solidFill>
                <a:latin typeface="Novecento sans wide Book" pitchFamily="50" charset="-94"/>
                <a:cs typeface="Klavika" panose="020B0706030404030204" pitchFamily="34" charset="0"/>
              </a:rPr>
              <a:t>.</a:t>
            </a:r>
          </a:p>
        </p:txBody>
      </p:sp>
      <p:sp>
        <p:nvSpPr>
          <p:cNvPr id="12" name="TextBox 71"/>
          <p:cNvSpPr txBox="1"/>
          <p:nvPr/>
        </p:nvSpPr>
        <p:spPr>
          <a:xfrm>
            <a:off x="12352304" y="9030006"/>
            <a:ext cx="1152128" cy="461665"/>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clients</a:t>
            </a:r>
          </a:p>
        </p:txBody>
      </p:sp>
      <p:sp>
        <p:nvSpPr>
          <p:cNvPr id="14" name="Ellips 13"/>
          <p:cNvSpPr/>
          <p:nvPr/>
        </p:nvSpPr>
        <p:spPr>
          <a:xfrm>
            <a:off x="11322824" y="7966597"/>
            <a:ext cx="1152128" cy="9555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71"/>
          <p:cNvSpPr txBox="1"/>
          <p:nvPr/>
        </p:nvSpPr>
        <p:spPr>
          <a:xfrm>
            <a:off x="12693152" y="7966598"/>
            <a:ext cx="2265910" cy="830997"/>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Notice the drop in framerate</a:t>
            </a:r>
          </a:p>
        </p:txBody>
      </p:sp>
      <p:pic>
        <p:nvPicPr>
          <p:cNvPr id="17"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2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Results</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71" name="TextBox 70"/>
          <p:cNvSpPr txBox="1"/>
          <p:nvPr/>
        </p:nvSpPr>
        <p:spPr>
          <a:xfrm>
            <a:off x="6371103" y="1805272"/>
            <a:ext cx="5332944" cy="433210"/>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x clients, each </a:t>
            </a:r>
            <a:r>
              <a:rPr lang="en-GB" sz="2200" b="1" dirty="0">
                <a:solidFill>
                  <a:schemeClr val="accent5">
                    <a:lumMod val="75000"/>
                  </a:schemeClr>
                </a:solidFill>
                <a:latin typeface="Novecento sans wide Book" pitchFamily="50" charset="-94"/>
              </a:rPr>
              <a:t>2 requests per </a:t>
            </a:r>
            <a:r>
              <a:rPr lang="en-GB" sz="2200" b="1" dirty="0" smtClean="0">
                <a:solidFill>
                  <a:schemeClr val="accent5">
                    <a:lumMod val="75000"/>
                  </a:schemeClr>
                </a:solidFill>
                <a:latin typeface="Novecento sans wide Book" pitchFamily="50" charset="-94"/>
              </a:rPr>
              <a:t>second</a:t>
            </a:r>
            <a:endParaRPr lang="tr-TR" sz="2200" b="1" dirty="0">
              <a:solidFill>
                <a:schemeClr val="accent5">
                  <a:lumMod val="75000"/>
                </a:schemeClr>
              </a:solidFill>
              <a:latin typeface="Novecento sans wide Book" pitchFamily="50" charset="-94"/>
            </a:endParaRPr>
          </a:p>
        </p:txBody>
      </p:sp>
      <p:sp>
        <p:nvSpPr>
          <p:cNvPr id="72" name="TextBox 71"/>
          <p:cNvSpPr txBox="1"/>
          <p:nvPr/>
        </p:nvSpPr>
        <p:spPr>
          <a:xfrm>
            <a:off x="1728763" y="2238482"/>
            <a:ext cx="15913768" cy="830997"/>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Ping and deviation again shoot up after having roughly 1000 clients each sending 2 requests every second</a:t>
            </a:r>
          </a:p>
          <a:p>
            <a:pPr algn="just"/>
            <a:r>
              <a:rPr lang="en-GB" sz="2400" dirty="0">
                <a:solidFill>
                  <a:schemeClr val="accent5">
                    <a:lumMod val="75000"/>
                  </a:schemeClr>
                </a:solidFill>
                <a:latin typeface="Novecento sans wide Book" pitchFamily="50" charset="-94"/>
                <a:cs typeface="Klavika" panose="020B0706030404030204" pitchFamily="34" charset="0"/>
              </a:rPr>
              <a:t>The application crashed after </a:t>
            </a:r>
            <a:r>
              <a:rPr lang="en-GB" sz="2400" dirty="0" smtClean="0">
                <a:solidFill>
                  <a:schemeClr val="accent5">
                    <a:lumMod val="75000"/>
                  </a:schemeClr>
                </a:solidFill>
                <a:latin typeface="Novecento sans wide Book" pitchFamily="50" charset="-94"/>
                <a:cs typeface="Klavika" panose="020B0706030404030204" pitchFamily="34" charset="0"/>
              </a:rPr>
              <a:t>1300 </a:t>
            </a:r>
            <a:r>
              <a:rPr lang="en-GB" sz="2400" dirty="0">
                <a:solidFill>
                  <a:schemeClr val="accent5">
                    <a:lumMod val="75000"/>
                  </a:schemeClr>
                </a:solidFill>
                <a:latin typeface="Novecento sans wide Book" pitchFamily="50" charset="-94"/>
                <a:cs typeface="Klavika" panose="020B0706030404030204" pitchFamily="34" charset="0"/>
              </a:rPr>
              <a:t>clients </a:t>
            </a:r>
            <a:r>
              <a:rPr lang="en-GB" sz="2400" dirty="0" smtClean="0">
                <a:solidFill>
                  <a:schemeClr val="accent5">
                    <a:lumMod val="75000"/>
                  </a:schemeClr>
                </a:solidFill>
                <a:latin typeface="Novecento sans wide Book" pitchFamily="50" charset="-94"/>
                <a:cs typeface="Klavika" panose="020B0706030404030204" pitchFamily="34" charset="0"/>
              </a:rPr>
              <a:t>(2600 messages </a:t>
            </a:r>
            <a:r>
              <a:rPr lang="en-GB" sz="2400" dirty="0">
                <a:solidFill>
                  <a:schemeClr val="accent5">
                    <a:lumMod val="75000"/>
                  </a:schemeClr>
                </a:solidFill>
                <a:latin typeface="Novecento sans wide Book" pitchFamily="50" charset="-94"/>
                <a:cs typeface="Klavika" panose="020B0706030404030204" pitchFamily="34" charset="0"/>
              </a:rPr>
              <a:t>/ second) due to a lack of processing power</a:t>
            </a:r>
            <a:r>
              <a:rPr lang="en-GB" sz="2400" dirty="0" smtClean="0">
                <a:solidFill>
                  <a:schemeClr val="accent5">
                    <a:lumMod val="75000"/>
                  </a:schemeClr>
                </a:solidFill>
                <a:latin typeface="Novecento sans wide Book" pitchFamily="50" charset="-94"/>
                <a:cs typeface="Klavika" panose="020B0706030404030204" pitchFamily="34" charset="0"/>
              </a:rPr>
              <a:t>.</a:t>
            </a:r>
            <a:endParaRPr lang="en-GB" sz="2400" dirty="0">
              <a:solidFill>
                <a:schemeClr val="accent5">
                  <a:lumMod val="75000"/>
                </a:schemeClr>
              </a:solidFill>
              <a:latin typeface="Novecento sans wide Book" pitchFamily="50" charset="-94"/>
              <a:cs typeface="Klavika" panose="020B0706030404030204" pitchFamily="34" charset="0"/>
            </a:endParaRPr>
          </a:p>
        </p:txBody>
      </p:sp>
      <p:graphicFrame>
        <p:nvGraphicFramePr>
          <p:cNvPr id="11" name="Diagram 10"/>
          <p:cNvGraphicFramePr>
            <a:graphicFrameLocks/>
          </p:cNvGraphicFramePr>
          <p:nvPr>
            <p:extLst>
              <p:ext uri="{D42A27DB-BD31-4B8C-83A1-F6EECF244321}">
                <p14:modId xmlns:p14="http://schemas.microsoft.com/office/powerpoint/2010/main" val="1210944680"/>
              </p:ext>
            </p:extLst>
          </p:nvPr>
        </p:nvGraphicFramePr>
        <p:xfrm>
          <a:off x="1152699" y="3128863"/>
          <a:ext cx="15273063" cy="6356052"/>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71"/>
          <p:cNvSpPr txBox="1"/>
          <p:nvPr/>
        </p:nvSpPr>
        <p:spPr>
          <a:xfrm>
            <a:off x="13250043" y="8922157"/>
            <a:ext cx="1152128" cy="461665"/>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clients</a:t>
            </a:r>
          </a:p>
        </p:txBody>
      </p:sp>
      <p:sp>
        <p:nvSpPr>
          <p:cNvPr id="3" name="Ellips 2"/>
          <p:cNvSpPr/>
          <p:nvPr/>
        </p:nvSpPr>
        <p:spPr>
          <a:xfrm>
            <a:off x="12169923" y="7305327"/>
            <a:ext cx="1152128" cy="10801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71"/>
          <p:cNvSpPr txBox="1"/>
          <p:nvPr/>
        </p:nvSpPr>
        <p:spPr>
          <a:xfrm>
            <a:off x="13540251" y="7554450"/>
            <a:ext cx="2265910" cy="830997"/>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Notice the drop in framerate</a:t>
            </a:r>
          </a:p>
        </p:txBody>
      </p:sp>
      <p:pic>
        <p:nvPicPr>
          <p:cNvPr id="19"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9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a:graphicFrameLocks/>
          </p:cNvGraphicFramePr>
          <p:nvPr>
            <p:extLst>
              <p:ext uri="{D42A27DB-BD31-4B8C-83A1-F6EECF244321}">
                <p14:modId xmlns:p14="http://schemas.microsoft.com/office/powerpoint/2010/main" val="260443431"/>
              </p:ext>
            </p:extLst>
          </p:nvPr>
        </p:nvGraphicFramePr>
        <p:xfrm>
          <a:off x="1296715" y="3272879"/>
          <a:ext cx="14977664" cy="616746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Results</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71" name="TextBox 70"/>
          <p:cNvSpPr txBox="1"/>
          <p:nvPr/>
        </p:nvSpPr>
        <p:spPr>
          <a:xfrm>
            <a:off x="6371103" y="1805272"/>
            <a:ext cx="5332944" cy="433210"/>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x clients, each </a:t>
            </a:r>
            <a:r>
              <a:rPr lang="en-GB" sz="2200" b="1" dirty="0">
                <a:solidFill>
                  <a:schemeClr val="accent5">
                    <a:lumMod val="75000"/>
                  </a:schemeClr>
                </a:solidFill>
                <a:latin typeface="Novecento sans wide Book" pitchFamily="50" charset="-94"/>
              </a:rPr>
              <a:t>10 requests per </a:t>
            </a:r>
            <a:r>
              <a:rPr lang="en-GB" sz="2200" b="1" dirty="0" smtClean="0">
                <a:solidFill>
                  <a:schemeClr val="accent5">
                    <a:lumMod val="75000"/>
                  </a:schemeClr>
                </a:solidFill>
                <a:latin typeface="Novecento sans wide Book" pitchFamily="50" charset="-94"/>
              </a:rPr>
              <a:t>second</a:t>
            </a:r>
            <a:endParaRPr lang="tr-TR" sz="2200" b="1" dirty="0">
              <a:solidFill>
                <a:schemeClr val="accent5">
                  <a:lumMod val="75000"/>
                </a:schemeClr>
              </a:solidFill>
              <a:latin typeface="Novecento sans wide Book" pitchFamily="50" charset="-94"/>
            </a:endParaRPr>
          </a:p>
        </p:txBody>
      </p:sp>
      <p:sp>
        <p:nvSpPr>
          <p:cNvPr id="72" name="TextBox 71"/>
          <p:cNvSpPr txBox="1"/>
          <p:nvPr/>
        </p:nvSpPr>
        <p:spPr>
          <a:xfrm>
            <a:off x="1728763" y="2238482"/>
            <a:ext cx="15913768" cy="830997"/>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Ping and deviation again shoot up after having roughly 1000 clients each sending 10 requests every second</a:t>
            </a:r>
          </a:p>
          <a:p>
            <a:pPr algn="just"/>
            <a:r>
              <a:rPr lang="en-GB" sz="2400" dirty="0">
                <a:solidFill>
                  <a:schemeClr val="accent5">
                    <a:lumMod val="75000"/>
                  </a:schemeClr>
                </a:solidFill>
                <a:latin typeface="Novecento sans wide Book" pitchFamily="50" charset="-94"/>
                <a:cs typeface="Klavika" panose="020B0706030404030204" pitchFamily="34" charset="0"/>
              </a:rPr>
              <a:t>The application crashed after </a:t>
            </a:r>
            <a:r>
              <a:rPr lang="en-GB" sz="2400" dirty="0" smtClean="0">
                <a:solidFill>
                  <a:schemeClr val="accent5">
                    <a:lumMod val="75000"/>
                  </a:schemeClr>
                </a:solidFill>
                <a:latin typeface="Novecento sans wide Book" pitchFamily="50" charset="-94"/>
                <a:cs typeface="Klavika" panose="020B0706030404030204" pitchFamily="34" charset="0"/>
              </a:rPr>
              <a:t>950 clients (9500 messages </a:t>
            </a:r>
            <a:r>
              <a:rPr lang="en-GB" sz="2400" dirty="0">
                <a:solidFill>
                  <a:schemeClr val="accent5">
                    <a:lumMod val="75000"/>
                  </a:schemeClr>
                </a:solidFill>
                <a:latin typeface="Novecento sans wide Book" pitchFamily="50" charset="-94"/>
                <a:cs typeface="Klavika" panose="020B0706030404030204" pitchFamily="34" charset="0"/>
              </a:rPr>
              <a:t>/ second) due to a lack of processing power</a:t>
            </a:r>
            <a:r>
              <a:rPr lang="en-GB" sz="2400" dirty="0" smtClean="0">
                <a:solidFill>
                  <a:schemeClr val="accent5">
                    <a:lumMod val="75000"/>
                  </a:schemeClr>
                </a:solidFill>
                <a:latin typeface="Novecento sans wide Book" pitchFamily="50" charset="-94"/>
                <a:cs typeface="Klavika" panose="020B0706030404030204" pitchFamily="34" charset="0"/>
              </a:rPr>
              <a:t>.</a:t>
            </a:r>
            <a:endParaRPr lang="en-GB" sz="2400" dirty="0">
              <a:solidFill>
                <a:schemeClr val="accent5">
                  <a:lumMod val="75000"/>
                </a:schemeClr>
              </a:solidFill>
              <a:latin typeface="Novecento sans wide Book" pitchFamily="50" charset="-94"/>
              <a:cs typeface="Klavika" panose="020B0706030404030204" pitchFamily="34" charset="0"/>
            </a:endParaRPr>
          </a:p>
        </p:txBody>
      </p:sp>
      <p:sp>
        <p:nvSpPr>
          <p:cNvPr id="12" name="TextBox 71"/>
          <p:cNvSpPr txBox="1"/>
          <p:nvPr/>
        </p:nvSpPr>
        <p:spPr>
          <a:xfrm>
            <a:off x="12388123" y="8898240"/>
            <a:ext cx="1152128" cy="461665"/>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clients</a:t>
            </a:r>
          </a:p>
        </p:txBody>
      </p:sp>
      <p:sp>
        <p:nvSpPr>
          <p:cNvPr id="3" name="Ellips 2"/>
          <p:cNvSpPr/>
          <p:nvPr/>
        </p:nvSpPr>
        <p:spPr>
          <a:xfrm>
            <a:off x="10551919" y="7845387"/>
            <a:ext cx="1152128" cy="10801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71"/>
          <p:cNvSpPr txBox="1"/>
          <p:nvPr/>
        </p:nvSpPr>
        <p:spPr>
          <a:xfrm>
            <a:off x="12417218" y="7816774"/>
            <a:ext cx="2265910" cy="830997"/>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Notice the drop in framerate</a:t>
            </a:r>
          </a:p>
        </p:txBody>
      </p:sp>
      <p:pic>
        <p:nvPicPr>
          <p:cNvPr id="14"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28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a:graphicFrameLocks/>
          </p:cNvGraphicFramePr>
          <p:nvPr>
            <p:extLst>
              <p:ext uri="{D42A27DB-BD31-4B8C-83A1-F6EECF244321}">
                <p14:modId xmlns:p14="http://schemas.microsoft.com/office/powerpoint/2010/main" val="1694013751"/>
              </p:ext>
            </p:extLst>
          </p:nvPr>
        </p:nvGraphicFramePr>
        <p:xfrm>
          <a:off x="1656755" y="3272878"/>
          <a:ext cx="14689631" cy="6212037"/>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Results</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71" name="TextBox 70"/>
          <p:cNvSpPr txBox="1"/>
          <p:nvPr/>
        </p:nvSpPr>
        <p:spPr>
          <a:xfrm>
            <a:off x="6371103" y="1805272"/>
            <a:ext cx="5332944" cy="433210"/>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x clients, each </a:t>
            </a:r>
            <a:r>
              <a:rPr lang="en-GB" sz="2200" b="1" dirty="0">
                <a:solidFill>
                  <a:schemeClr val="accent5">
                    <a:lumMod val="75000"/>
                  </a:schemeClr>
                </a:solidFill>
                <a:latin typeface="Novecento sans wide Book" pitchFamily="50" charset="-94"/>
              </a:rPr>
              <a:t>30 requests per </a:t>
            </a:r>
            <a:r>
              <a:rPr lang="en-GB" sz="2200" b="1" dirty="0" smtClean="0">
                <a:solidFill>
                  <a:schemeClr val="accent5">
                    <a:lumMod val="75000"/>
                  </a:schemeClr>
                </a:solidFill>
                <a:latin typeface="Novecento sans wide Book" pitchFamily="50" charset="-94"/>
              </a:rPr>
              <a:t>second</a:t>
            </a:r>
            <a:endParaRPr lang="tr-TR" sz="2200" b="1" dirty="0">
              <a:solidFill>
                <a:schemeClr val="accent5">
                  <a:lumMod val="75000"/>
                </a:schemeClr>
              </a:solidFill>
              <a:latin typeface="Novecento sans wide Book" pitchFamily="50" charset="-94"/>
            </a:endParaRPr>
          </a:p>
        </p:txBody>
      </p:sp>
      <p:sp>
        <p:nvSpPr>
          <p:cNvPr id="72" name="TextBox 71"/>
          <p:cNvSpPr txBox="1"/>
          <p:nvPr/>
        </p:nvSpPr>
        <p:spPr>
          <a:xfrm>
            <a:off x="1728763" y="2238482"/>
            <a:ext cx="15913768" cy="830997"/>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Ping and deviation shoot up after having roughly 240 clients each sending 30 request every second.</a:t>
            </a:r>
          </a:p>
          <a:p>
            <a:pPr algn="just"/>
            <a:r>
              <a:rPr lang="en-GB" sz="2400" dirty="0" smtClean="0">
                <a:solidFill>
                  <a:schemeClr val="accent5">
                    <a:lumMod val="75000"/>
                  </a:schemeClr>
                </a:solidFill>
                <a:latin typeface="Novecento sans wide Book" pitchFamily="50" charset="-94"/>
                <a:cs typeface="Klavika" panose="020B0706030404030204" pitchFamily="34" charset="0"/>
              </a:rPr>
              <a:t>The application crashed after 650 clients (19500 messages / second) due to a lack of processing power.</a:t>
            </a:r>
          </a:p>
        </p:txBody>
      </p:sp>
      <p:sp>
        <p:nvSpPr>
          <p:cNvPr id="12" name="TextBox 71"/>
          <p:cNvSpPr txBox="1"/>
          <p:nvPr/>
        </p:nvSpPr>
        <p:spPr>
          <a:xfrm>
            <a:off x="12388123" y="8898240"/>
            <a:ext cx="1152128" cy="461665"/>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clients</a:t>
            </a:r>
          </a:p>
        </p:txBody>
      </p:sp>
      <p:sp>
        <p:nvSpPr>
          <p:cNvPr id="3" name="Ellips 2"/>
          <p:cNvSpPr/>
          <p:nvPr/>
        </p:nvSpPr>
        <p:spPr>
          <a:xfrm>
            <a:off x="7057355" y="8097414"/>
            <a:ext cx="4646692" cy="8652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71"/>
          <p:cNvSpPr txBox="1"/>
          <p:nvPr/>
        </p:nvSpPr>
        <p:spPr>
          <a:xfrm>
            <a:off x="12417218" y="7816774"/>
            <a:ext cx="2265910" cy="830997"/>
          </a:xfrm>
          <a:prstGeom prst="rect">
            <a:avLst/>
          </a:prstGeom>
          <a:noFill/>
        </p:spPr>
        <p:txBody>
          <a:bodyPr wrap="square" rtlCol="0">
            <a:spAutoFit/>
          </a:bodyPr>
          <a:lstStyle/>
          <a:p>
            <a:pPr algn="just"/>
            <a:r>
              <a:rPr lang="en-GB" sz="2400" dirty="0" smtClean="0">
                <a:latin typeface="Novecento sans wide Book" pitchFamily="50" charset="-94"/>
                <a:cs typeface="Klavika" panose="020B0706030404030204" pitchFamily="34" charset="0"/>
              </a:rPr>
              <a:t>Notice the drop in framerate</a:t>
            </a:r>
          </a:p>
        </p:txBody>
      </p:sp>
      <p:pic>
        <p:nvPicPr>
          <p:cNvPr id="15"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95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Conclusion</a:t>
            </a:r>
            <a:endParaRPr lang="tr-TR" sz="6600" dirty="0">
              <a:solidFill>
                <a:schemeClr val="accent5">
                  <a:lumMod val="75000"/>
                </a:schemeClr>
              </a:solidFill>
              <a:latin typeface="Novecento sans wide Book" pitchFamily="50" charset="-94"/>
            </a:endParaRPr>
          </a:p>
        </p:txBody>
      </p:sp>
      <p:sp>
        <p:nvSpPr>
          <p:cNvPr id="9" name="TextBox 8"/>
          <p:cNvSpPr txBox="1"/>
          <p:nvPr/>
        </p:nvSpPr>
        <p:spPr>
          <a:xfrm>
            <a:off x="831446" y="2699172"/>
            <a:ext cx="16562638" cy="6309420"/>
          </a:xfrm>
          <a:prstGeom prst="rect">
            <a:avLst/>
          </a:prstGeom>
          <a:noFill/>
        </p:spPr>
        <p:txBody>
          <a:bodyPr wrap="square" rtlCol="0">
            <a:spAutoFit/>
          </a:bodyPr>
          <a:lstStyle/>
          <a:p>
            <a:r>
              <a:rPr lang="en-GB" dirty="0" smtClean="0">
                <a:solidFill>
                  <a:schemeClr val="accent5">
                    <a:lumMod val="75000"/>
                  </a:schemeClr>
                </a:solidFill>
                <a:latin typeface="Novecento sans wide Book" pitchFamily="50" charset="-94"/>
                <a:cs typeface="Klavika" panose="020B0706030404030204" pitchFamily="34" charset="0"/>
              </a:rPr>
              <a:t>The graphs suggest that applications developed with </a:t>
            </a:r>
            <a:r>
              <a:rPr lang="en-GB" dirty="0" err="1" smtClean="0">
                <a:solidFill>
                  <a:schemeClr val="accent5">
                    <a:lumMod val="75000"/>
                  </a:schemeClr>
                </a:solidFill>
                <a:latin typeface="Novecento sans wide Book" pitchFamily="50" charset="-94"/>
                <a:cs typeface="Klavika" panose="020B0706030404030204" pitchFamily="34" charset="0"/>
              </a:rPr>
              <a:t>GameMaker</a:t>
            </a:r>
            <a:r>
              <a:rPr lang="en-GB" dirty="0" smtClean="0">
                <a:solidFill>
                  <a:schemeClr val="accent5">
                    <a:lumMod val="75000"/>
                  </a:schemeClr>
                </a:solidFill>
                <a:latin typeface="Novecento sans wide Book" pitchFamily="50" charset="-94"/>
                <a:cs typeface="Klavika" panose="020B0706030404030204" pitchFamily="34" charset="0"/>
              </a:rPr>
              <a:t> do not support more than 1000 instances without resulting in the application slowing down, and thus causing the ping consistency to fluctuate.</a:t>
            </a:r>
          </a:p>
          <a:p>
            <a:endParaRPr lang="en-GB" dirty="0" smtClean="0">
              <a:solidFill>
                <a:schemeClr val="accent5">
                  <a:lumMod val="75000"/>
                </a:schemeClr>
              </a:solidFill>
              <a:latin typeface="Novecento sans wide Book" pitchFamily="50" charset="-94"/>
              <a:cs typeface="Klavika" panose="020B0706030404030204" pitchFamily="34" charset="0"/>
            </a:endParaRPr>
          </a:p>
          <a:p>
            <a:r>
              <a:rPr lang="en-GB" dirty="0" smtClean="0">
                <a:solidFill>
                  <a:schemeClr val="accent5">
                    <a:lumMod val="75000"/>
                  </a:schemeClr>
                </a:solidFill>
                <a:latin typeface="Novecento sans wide Book" pitchFamily="50" charset="-94"/>
                <a:cs typeface="Klavika" panose="020B0706030404030204" pitchFamily="34" charset="0"/>
              </a:rPr>
              <a:t>Thus far the server appears to handle well over 1000 messages per second, but the tests are cut short by the limitation of computational strength when forcing over 1000 virtual clients into one client.</a:t>
            </a:r>
          </a:p>
          <a:p>
            <a:endParaRPr lang="en-GB" sz="3600" dirty="0" smtClean="0">
              <a:solidFill>
                <a:schemeClr val="accent5">
                  <a:lumMod val="75000"/>
                </a:schemeClr>
              </a:solidFill>
              <a:latin typeface="Novecento sans wide Book" pitchFamily="50" charset="-94"/>
              <a:cs typeface="Klavika" panose="020B0706030404030204" pitchFamily="34" charset="0"/>
            </a:endParaRPr>
          </a:p>
          <a:p>
            <a:r>
              <a:rPr lang="en-GB" dirty="0">
                <a:solidFill>
                  <a:schemeClr val="accent5">
                    <a:lumMod val="75000"/>
                  </a:schemeClr>
                </a:solidFill>
                <a:latin typeface="Novecento sans wide Book" pitchFamily="50" charset="-94"/>
                <a:cs typeface="Klavika" panose="020B0706030404030204" pitchFamily="34" charset="0"/>
              </a:rPr>
              <a:t>Socket.io is suggested to handle up to 9.000 to 10.000 messages per second on a 3.3 GHz Xeon X5470 server using one core.</a:t>
            </a:r>
          </a:p>
          <a:p>
            <a:endParaRPr lang="en-GB" dirty="0">
              <a:solidFill>
                <a:schemeClr val="accent5">
                  <a:lumMod val="75000"/>
                </a:schemeClr>
              </a:solidFill>
              <a:latin typeface="Novecento sans wide Book" pitchFamily="50" charset="-94"/>
              <a:cs typeface="Klavika" panose="020B0706030404030204" pitchFamily="34" charset="0"/>
            </a:endParaRPr>
          </a:p>
          <a:p>
            <a:endParaRPr lang="en-GB" sz="3600" dirty="0">
              <a:solidFill>
                <a:schemeClr val="accent5">
                  <a:lumMod val="75000"/>
                </a:schemeClr>
              </a:solidFill>
              <a:latin typeface="Novecento sans wide Book" pitchFamily="50" charset="-94"/>
              <a:cs typeface="Klavika" panose="020B07060304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11" name="Picture 4" descr="C:\Users\Teun\Desktop\UNI2016\HONS\demo2\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
        <p:nvSpPr>
          <p:cNvPr id="2" name="Rektangel 1"/>
          <p:cNvSpPr/>
          <p:nvPr/>
        </p:nvSpPr>
        <p:spPr>
          <a:xfrm>
            <a:off x="7129363" y="8898549"/>
            <a:ext cx="9432032" cy="584775"/>
          </a:xfrm>
          <a:prstGeom prst="rect">
            <a:avLst/>
          </a:prstGeom>
        </p:spPr>
        <p:txBody>
          <a:bodyPr wrap="square">
            <a:spAutoFit/>
          </a:bodyPr>
          <a:lstStyle/>
          <a:p>
            <a:pPr algn="r"/>
            <a:r>
              <a:rPr lang="en-GB" dirty="0">
                <a:solidFill>
                  <a:schemeClr val="accent5">
                    <a:lumMod val="75000"/>
                  </a:schemeClr>
                </a:solidFill>
                <a:latin typeface="Novecento sans wide Book" pitchFamily="50" charset="-94"/>
                <a:cs typeface="Klavika" panose="020B0706030404030204" pitchFamily="34" charset="0"/>
              </a:rPr>
              <a:t>http://drewww.github.io/socket.io-benchmarking/</a:t>
            </a:r>
          </a:p>
        </p:txBody>
      </p:sp>
      <p:sp>
        <p:nvSpPr>
          <p:cNvPr id="7" name="Oval 47"/>
          <p:cNvSpPr/>
          <p:nvPr/>
        </p:nvSpPr>
        <p:spPr>
          <a:xfrm>
            <a:off x="504627" y="2912839"/>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47"/>
          <p:cNvSpPr/>
          <p:nvPr/>
        </p:nvSpPr>
        <p:spPr>
          <a:xfrm>
            <a:off x="504626" y="4857055"/>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47"/>
          <p:cNvSpPr/>
          <p:nvPr/>
        </p:nvSpPr>
        <p:spPr>
          <a:xfrm>
            <a:off x="507600" y="6873279"/>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9689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Timeline</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cxnSp>
        <p:nvCxnSpPr>
          <p:cNvPr id="6" name="Straight Connector 5"/>
          <p:cNvCxnSpPr/>
          <p:nvPr/>
        </p:nvCxnSpPr>
        <p:spPr>
          <a:xfrm flipV="1">
            <a:off x="2424783" y="3885852"/>
            <a:ext cx="1814945" cy="1085705"/>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39728" y="3908192"/>
            <a:ext cx="2592288" cy="1356982"/>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1" idx="7"/>
          </p:cNvCxnSpPr>
          <p:nvPr/>
        </p:nvCxnSpPr>
        <p:spPr>
          <a:xfrm flipV="1">
            <a:off x="6860794" y="3904553"/>
            <a:ext cx="2231876" cy="1387166"/>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12937" y="3971114"/>
            <a:ext cx="1836204" cy="1207884"/>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5" idx="7"/>
          </p:cNvCxnSpPr>
          <p:nvPr/>
        </p:nvCxnSpPr>
        <p:spPr>
          <a:xfrm flipV="1">
            <a:off x="10939484" y="3955874"/>
            <a:ext cx="3381281" cy="1175284"/>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301556" y="3982283"/>
            <a:ext cx="1444129" cy="1642931"/>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0291" y="5121158"/>
            <a:ext cx="3080058" cy="615553"/>
          </a:xfrm>
          <a:prstGeom prst="rect">
            <a:avLst/>
          </a:prstGeom>
          <a:noFill/>
        </p:spPr>
        <p:txBody>
          <a:bodyPr wrap="square" rtlCol="0">
            <a:spAutoFit/>
          </a:bodyPr>
          <a:lstStyle/>
          <a:p>
            <a:r>
              <a:rPr lang="en-GB" sz="3400" dirty="0" smtClean="0">
                <a:solidFill>
                  <a:schemeClr val="accent5">
                    <a:lumMod val="75000"/>
                  </a:schemeClr>
                </a:solidFill>
                <a:latin typeface="Novecento sans wide Book" pitchFamily="50" charset="-94"/>
              </a:rPr>
              <a:t>Part One</a:t>
            </a:r>
            <a:endParaRPr lang="tr-TR" sz="3400" dirty="0">
              <a:solidFill>
                <a:schemeClr val="accent5">
                  <a:lumMod val="75000"/>
                </a:schemeClr>
              </a:solidFill>
              <a:latin typeface="Novecento sans wide Book" pitchFamily="50" charset="-94"/>
            </a:endParaRPr>
          </a:p>
        </p:txBody>
      </p:sp>
      <p:sp>
        <p:nvSpPr>
          <p:cNvPr id="42" name="TextBox 41"/>
          <p:cNvSpPr txBox="1"/>
          <p:nvPr/>
        </p:nvSpPr>
        <p:spPr>
          <a:xfrm>
            <a:off x="2656515" y="3137453"/>
            <a:ext cx="3080058" cy="615553"/>
          </a:xfrm>
          <a:prstGeom prst="rect">
            <a:avLst/>
          </a:prstGeom>
          <a:noFill/>
        </p:spPr>
        <p:txBody>
          <a:bodyPr wrap="square" rtlCol="0">
            <a:spAutoFit/>
          </a:bodyPr>
          <a:lstStyle/>
          <a:p>
            <a:r>
              <a:rPr lang="en-GB" sz="3400" dirty="0" smtClean="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two</a:t>
            </a:r>
            <a:endParaRPr lang="tr-TR" sz="3400" dirty="0">
              <a:solidFill>
                <a:schemeClr val="accent5">
                  <a:lumMod val="75000"/>
                </a:schemeClr>
              </a:solidFill>
              <a:latin typeface="Novecento sans wide Book" pitchFamily="50" charset="-94"/>
            </a:endParaRPr>
          </a:p>
        </p:txBody>
      </p:sp>
      <p:sp>
        <p:nvSpPr>
          <p:cNvPr id="43" name="TextBox 42"/>
          <p:cNvSpPr txBox="1"/>
          <p:nvPr/>
        </p:nvSpPr>
        <p:spPr>
          <a:xfrm>
            <a:off x="5160509" y="5414526"/>
            <a:ext cx="3400571" cy="615553"/>
          </a:xfrm>
          <a:prstGeom prst="rect">
            <a:avLst/>
          </a:prstGeom>
          <a:noFill/>
        </p:spPr>
        <p:txBody>
          <a:bodyPr wrap="square" rtlCol="0">
            <a:spAutoFit/>
          </a:bodyPr>
          <a:lstStyle/>
          <a:p>
            <a:pPr algn="ctr"/>
            <a:r>
              <a:rPr lang="en-GB" sz="3400" dirty="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three</a:t>
            </a:r>
            <a:endParaRPr lang="tr-TR" sz="3400" dirty="0">
              <a:solidFill>
                <a:schemeClr val="accent5">
                  <a:lumMod val="75000"/>
                </a:schemeClr>
              </a:solidFill>
              <a:latin typeface="Novecento sans wide Book" pitchFamily="50" charset="-94"/>
            </a:endParaRPr>
          </a:p>
        </p:txBody>
      </p:sp>
      <p:sp>
        <p:nvSpPr>
          <p:cNvPr id="44" name="TextBox 43"/>
          <p:cNvSpPr txBox="1"/>
          <p:nvPr/>
        </p:nvSpPr>
        <p:spPr>
          <a:xfrm>
            <a:off x="6992272" y="3209461"/>
            <a:ext cx="3400571" cy="615553"/>
          </a:xfrm>
          <a:prstGeom prst="rect">
            <a:avLst/>
          </a:prstGeom>
          <a:noFill/>
        </p:spPr>
        <p:txBody>
          <a:bodyPr wrap="square" rtlCol="0">
            <a:spAutoFit/>
          </a:bodyPr>
          <a:lstStyle/>
          <a:p>
            <a:pPr algn="ctr"/>
            <a:r>
              <a:rPr lang="en-GB" sz="3400" dirty="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Four</a:t>
            </a:r>
            <a:endParaRPr lang="tr-TR" sz="3400" dirty="0">
              <a:solidFill>
                <a:schemeClr val="accent5">
                  <a:lumMod val="75000"/>
                </a:schemeClr>
              </a:solidFill>
              <a:latin typeface="Novecento sans wide Book" pitchFamily="50" charset="-94"/>
            </a:endParaRPr>
          </a:p>
        </p:txBody>
      </p:sp>
      <p:sp>
        <p:nvSpPr>
          <p:cNvPr id="45" name="TextBox 44"/>
          <p:cNvSpPr txBox="1"/>
          <p:nvPr/>
        </p:nvSpPr>
        <p:spPr>
          <a:xfrm>
            <a:off x="9480989" y="5265174"/>
            <a:ext cx="3400571" cy="615553"/>
          </a:xfrm>
          <a:prstGeom prst="rect">
            <a:avLst/>
          </a:prstGeom>
          <a:noFill/>
        </p:spPr>
        <p:txBody>
          <a:bodyPr wrap="square" rtlCol="0">
            <a:spAutoFit/>
          </a:bodyPr>
          <a:lstStyle/>
          <a:p>
            <a:pPr algn="ctr"/>
            <a:r>
              <a:rPr lang="en-GB" sz="3400" dirty="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Fıve</a:t>
            </a:r>
            <a:endParaRPr lang="tr-TR" sz="3400" dirty="0">
              <a:solidFill>
                <a:schemeClr val="accent5">
                  <a:lumMod val="75000"/>
                </a:schemeClr>
              </a:solidFill>
              <a:latin typeface="Novecento sans wide Book" pitchFamily="50" charset="-94"/>
            </a:endParaRPr>
          </a:p>
        </p:txBody>
      </p:sp>
      <p:sp>
        <p:nvSpPr>
          <p:cNvPr id="46" name="TextBox 45"/>
          <p:cNvSpPr txBox="1"/>
          <p:nvPr/>
        </p:nvSpPr>
        <p:spPr>
          <a:xfrm>
            <a:off x="12577333" y="3176942"/>
            <a:ext cx="3400571" cy="615553"/>
          </a:xfrm>
          <a:prstGeom prst="rect">
            <a:avLst/>
          </a:prstGeom>
          <a:noFill/>
        </p:spPr>
        <p:txBody>
          <a:bodyPr wrap="square" rtlCol="0">
            <a:spAutoFit/>
          </a:bodyPr>
          <a:lstStyle/>
          <a:p>
            <a:pPr algn="ctr"/>
            <a:r>
              <a:rPr lang="en-GB" sz="3400" dirty="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Sıx</a:t>
            </a:r>
            <a:endParaRPr lang="tr-TR" sz="3400" dirty="0">
              <a:solidFill>
                <a:schemeClr val="accent5">
                  <a:lumMod val="75000"/>
                </a:schemeClr>
              </a:solidFill>
              <a:latin typeface="Novecento sans wide Book" pitchFamily="50" charset="-94"/>
            </a:endParaRPr>
          </a:p>
        </p:txBody>
      </p:sp>
      <p:sp>
        <p:nvSpPr>
          <p:cNvPr id="47" name="TextBox 46"/>
          <p:cNvSpPr txBox="1"/>
          <p:nvPr/>
        </p:nvSpPr>
        <p:spPr>
          <a:xfrm>
            <a:off x="14073306" y="5625214"/>
            <a:ext cx="3400571" cy="615553"/>
          </a:xfrm>
          <a:prstGeom prst="rect">
            <a:avLst/>
          </a:prstGeom>
          <a:noFill/>
        </p:spPr>
        <p:txBody>
          <a:bodyPr wrap="square" rtlCol="0">
            <a:spAutoFit/>
          </a:bodyPr>
          <a:lstStyle/>
          <a:p>
            <a:pPr algn="ctr"/>
            <a:r>
              <a:rPr lang="en-GB" sz="3400" dirty="0">
                <a:solidFill>
                  <a:schemeClr val="accent5">
                    <a:lumMod val="75000"/>
                  </a:schemeClr>
                </a:solidFill>
                <a:latin typeface="Novecento sans wide Book" pitchFamily="50" charset="-94"/>
              </a:rPr>
              <a:t>Part </a:t>
            </a:r>
            <a:r>
              <a:rPr lang="tr-TR" sz="3400" dirty="0" smtClean="0">
                <a:solidFill>
                  <a:schemeClr val="accent5">
                    <a:lumMod val="75000"/>
                  </a:schemeClr>
                </a:solidFill>
                <a:latin typeface="Novecento sans wide Book" pitchFamily="50" charset="-94"/>
              </a:rPr>
              <a:t>Seven</a:t>
            </a:r>
            <a:endParaRPr lang="tr-TR" sz="3400" dirty="0">
              <a:solidFill>
                <a:schemeClr val="accent5">
                  <a:lumMod val="75000"/>
                </a:schemeClr>
              </a:solidFill>
              <a:latin typeface="Novecento sans wide Book" pitchFamily="50" charset="-94"/>
            </a:endParaRPr>
          </a:p>
        </p:txBody>
      </p:sp>
      <p:sp>
        <p:nvSpPr>
          <p:cNvPr id="48" name="Oval 47"/>
          <p:cNvSpPr/>
          <p:nvPr/>
        </p:nvSpPr>
        <p:spPr>
          <a:xfrm>
            <a:off x="2352197" y="4905134"/>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Oval 48"/>
          <p:cNvSpPr/>
          <p:nvPr/>
        </p:nvSpPr>
        <p:spPr>
          <a:xfrm>
            <a:off x="4124062" y="3825014"/>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6774618" y="5178998"/>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Oval 50"/>
          <p:cNvSpPr/>
          <p:nvPr/>
        </p:nvSpPr>
        <p:spPr>
          <a:xfrm>
            <a:off x="8927849" y="3876274"/>
            <a:ext cx="193100" cy="1931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Oval 54"/>
          <p:cNvSpPr/>
          <p:nvPr/>
        </p:nvSpPr>
        <p:spPr>
          <a:xfrm>
            <a:off x="10792373" y="5105918"/>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Oval 55"/>
          <p:cNvSpPr/>
          <p:nvPr/>
        </p:nvSpPr>
        <p:spPr>
          <a:xfrm>
            <a:off x="14219349" y="3897022"/>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Oval 56"/>
          <p:cNvSpPr/>
          <p:nvPr/>
        </p:nvSpPr>
        <p:spPr>
          <a:xfrm>
            <a:off x="15659509" y="5539038"/>
            <a:ext cx="172351" cy="1723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8" name="TextBox 57"/>
          <p:cNvSpPr txBox="1"/>
          <p:nvPr/>
        </p:nvSpPr>
        <p:spPr>
          <a:xfrm>
            <a:off x="1416093" y="5553206"/>
            <a:ext cx="2088232" cy="769441"/>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Planning</a:t>
            </a:r>
          </a:p>
          <a:p>
            <a:pPr algn="r"/>
            <a:r>
              <a:rPr lang="en-GB" sz="2200" b="1" dirty="0" smtClean="0">
                <a:solidFill>
                  <a:schemeClr val="accent5">
                    <a:lumMod val="75000"/>
                  </a:schemeClr>
                </a:solidFill>
                <a:latin typeface="Novecento sans wide Book" pitchFamily="50" charset="-94"/>
              </a:rPr>
              <a:t>Realisation</a:t>
            </a:r>
            <a:endParaRPr lang="tr-TR" sz="2200" b="1" dirty="0">
              <a:solidFill>
                <a:schemeClr val="accent5">
                  <a:lumMod val="75000"/>
                </a:schemeClr>
              </a:solidFill>
              <a:latin typeface="Novecento sans wide Book" pitchFamily="50" charset="-94"/>
            </a:endParaRPr>
          </a:p>
        </p:txBody>
      </p:sp>
      <p:sp>
        <p:nvSpPr>
          <p:cNvPr id="61" name="TextBox 60"/>
          <p:cNvSpPr txBox="1"/>
          <p:nvPr/>
        </p:nvSpPr>
        <p:spPr>
          <a:xfrm>
            <a:off x="3234202" y="2909234"/>
            <a:ext cx="2325191" cy="430887"/>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Research</a:t>
            </a:r>
            <a:endParaRPr lang="tr-TR" sz="2200" b="1" dirty="0">
              <a:solidFill>
                <a:schemeClr val="accent5">
                  <a:lumMod val="75000"/>
                </a:schemeClr>
              </a:solidFill>
              <a:latin typeface="Novecento sans wide Book" pitchFamily="50" charset="-94"/>
            </a:endParaRPr>
          </a:p>
        </p:txBody>
      </p:sp>
      <p:sp>
        <p:nvSpPr>
          <p:cNvPr id="64" name="TextBox 63"/>
          <p:cNvSpPr txBox="1"/>
          <p:nvPr/>
        </p:nvSpPr>
        <p:spPr>
          <a:xfrm>
            <a:off x="5657446" y="5841238"/>
            <a:ext cx="2814853" cy="430887"/>
          </a:xfrm>
          <a:prstGeom prst="rect">
            <a:avLst/>
          </a:prstGeom>
          <a:noFill/>
        </p:spPr>
        <p:txBody>
          <a:bodyPr wrap="square" rtlCol="0">
            <a:spAutoFit/>
          </a:bodyPr>
          <a:lstStyle/>
          <a:p>
            <a:pPr algn="r"/>
            <a:r>
              <a:rPr lang="en-GB" sz="2200" b="1" dirty="0">
                <a:solidFill>
                  <a:schemeClr val="accent5">
                    <a:lumMod val="75000"/>
                  </a:schemeClr>
                </a:solidFill>
                <a:latin typeface="Novecento sans wide Book" pitchFamily="50" charset="-94"/>
              </a:rPr>
              <a:t>Implementation</a:t>
            </a:r>
            <a:endParaRPr lang="tr-TR" sz="2200" b="1" dirty="0">
              <a:solidFill>
                <a:schemeClr val="accent5">
                  <a:lumMod val="75000"/>
                </a:schemeClr>
              </a:solidFill>
              <a:latin typeface="Novecento sans wide Book" pitchFamily="50" charset="-94"/>
            </a:endParaRPr>
          </a:p>
        </p:txBody>
      </p:sp>
      <p:sp>
        <p:nvSpPr>
          <p:cNvPr id="67" name="TextBox 66"/>
          <p:cNvSpPr txBox="1"/>
          <p:nvPr/>
        </p:nvSpPr>
        <p:spPr>
          <a:xfrm>
            <a:off x="7777435" y="2821849"/>
            <a:ext cx="3162049" cy="430887"/>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Develop Application</a:t>
            </a:r>
          </a:p>
        </p:txBody>
      </p:sp>
      <p:sp>
        <p:nvSpPr>
          <p:cNvPr id="70" name="TextBox 69"/>
          <p:cNvSpPr txBox="1"/>
          <p:nvPr/>
        </p:nvSpPr>
        <p:spPr>
          <a:xfrm>
            <a:off x="10392843" y="5697222"/>
            <a:ext cx="2246706" cy="1107996"/>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Benchmarking</a:t>
            </a:r>
          </a:p>
          <a:p>
            <a:pPr algn="r"/>
            <a:r>
              <a:rPr lang="en-GB" sz="2200" b="1" dirty="0">
                <a:solidFill>
                  <a:schemeClr val="accent5">
                    <a:lumMod val="75000"/>
                  </a:schemeClr>
                </a:solidFill>
                <a:latin typeface="Novecento sans wide Book" pitchFamily="50" charset="-94"/>
              </a:rPr>
              <a:t>Evaluation</a:t>
            </a:r>
          </a:p>
          <a:p>
            <a:pPr algn="r"/>
            <a:r>
              <a:rPr lang="en-GB" sz="2200" b="1" dirty="0" err="1" smtClean="0">
                <a:solidFill>
                  <a:schemeClr val="accent5">
                    <a:lumMod val="75000"/>
                  </a:schemeClr>
                </a:solidFill>
                <a:latin typeface="Novecento sans wide Book" pitchFamily="50" charset="-94"/>
              </a:rPr>
              <a:t>Dummynet</a:t>
            </a:r>
            <a:endParaRPr lang="tr-TR" sz="2200" b="1" dirty="0">
              <a:solidFill>
                <a:schemeClr val="accent5">
                  <a:lumMod val="75000"/>
                </a:schemeClr>
              </a:solidFill>
              <a:latin typeface="Novecento sans wide Book" pitchFamily="50" charset="-94"/>
            </a:endParaRPr>
          </a:p>
        </p:txBody>
      </p:sp>
      <p:sp>
        <p:nvSpPr>
          <p:cNvPr id="73" name="TextBox 72"/>
          <p:cNvSpPr txBox="1"/>
          <p:nvPr/>
        </p:nvSpPr>
        <p:spPr>
          <a:xfrm>
            <a:off x="13457624" y="2570680"/>
            <a:ext cx="2520280" cy="769441"/>
          </a:xfrm>
          <a:prstGeom prst="rect">
            <a:avLst/>
          </a:prstGeom>
          <a:noFill/>
        </p:spPr>
        <p:txBody>
          <a:bodyPr wrap="square" rtlCol="0">
            <a:spAutoFit/>
          </a:bodyPr>
          <a:lstStyle/>
          <a:p>
            <a:pPr algn="r"/>
            <a:r>
              <a:rPr lang="en-GB" sz="2200" b="1" dirty="0">
                <a:solidFill>
                  <a:schemeClr val="accent5">
                    <a:lumMod val="75000"/>
                  </a:schemeClr>
                </a:solidFill>
                <a:latin typeface="Novecento sans wide Book" pitchFamily="50" charset="-94"/>
              </a:rPr>
              <a:t>Optimisation</a:t>
            </a:r>
          </a:p>
          <a:p>
            <a:pPr algn="r"/>
            <a:r>
              <a:rPr lang="en-GB" sz="2200" b="1" dirty="0" smtClean="0">
                <a:solidFill>
                  <a:schemeClr val="accent5">
                    <a:lumMod val="75000"/>
                  </a:schemeClr>
                </a:solidFill>
                <a:latin typeface="Novecento sans wide Book" pitchFamily="50" charset="-94"/>
              </a:rPr>
              <a:t>Re-evaluation</a:t>
            </a:r>
            <a:endParaRPr lang="tr-TR" sz="2200" b="1" dirty="0">
              <a:solidFill>
                <a:schemeClr val="accent5">
                  <a:lumMod val="75000"/>
                </a:schemeClr>
              </a:solidFill>
              <a:latin typeface="Novecento sans wide Book" pitchFamily="50" charset="-94"/>
            </a:endParaRPr>
          </a:p>
        </p:txBody>
      </p:sp>
      <p:sp>
        <p:nvSpPr>
          <p:cNvPr id="53" name="TextBox 72"/>
          <p:cNvSpPr txBox="1"/>
          <p:nvPr/>
        </p:nvSpPr>
        <p:spPr>
          <a:xfrm>
            <a:off x="14906628" y="6095509"/>
            <a:ext cx="2520280" cy="430887"/>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Comparison</a:t>
            </a:r>
            <a:endParaRPr lang="tr-TR" sz="2200" b="1" dirty="0">
              <a:solidFill>
                <a:schemeClr val="accent5">
                  <a:lumMod val="75000"/>
                </a:schemeClr>
              </a:solidFill>
              <a:latin typeface="Novecento sans wide Book" pitchFamily="50" charset="-94"/>
            </a:endParaRPr>
          </a:p>
        </p:txBody>
      </p:sp>
      <p:sp>
        <p:nvSpPr>
          <p:cNvPr id="11" name="textruta 10"/>
          <p:cNvSpPr txBox="1"/>
          <p:nvPr/>
        </p:nvSpPr>
        <p:spPr>
          <a:xfrm>
            <a:off x="3488936" y="7442096"/>
            <a:ext cx="14347825" cy="1785104"/>
          </a:xfrm>
          <a:prstGeom prst="rect">
            <a:avLst/>
          </a:prstGeom>
          <a:noFill/>
        </p:spPr>
        <p:txBody>
          <a:bodyPr wrap="square" rtlCol="0">
            <a:spAutoFit/>
          </a:bodyPr>
          <a:lstStyle/>
          <a:p>
            <a:r>
              <a:rPr lang="en-GB" sz="2200" b="1" dirty="0" smtClean="0">
                <a:solidFill>
                  <a:schemeClr val="accent5">
                    <a:lumMod val="75000"/>
                  </a:schemeClr>
                </a:solidFill>
                <a:latin typeface="Novecento sans wide Book" pitchFamily="50" charset="-94"/>
              </a:rPr>
              <a:t>More detailed benchmarking and evaluation (</a:t>
            </a:r>
            <a:r>
              <a:rPr lang="en-GB" sz="2200" b="1" dirty="0" err="1" smtClean="0">
                <a:solidFill>
                  <a:schemeClr val="accent5">
                    <a:lumMod val="75000"/>
                  </a:schemeClr>
                </a:solidFill>
                <a:latin typeface="Novecento sans wide Book" pitchFamily="50" charset="-94"/>
              </a:rPr>
              <a:t>Dummynet</a:t>
            </a:r>
            <a:r>
              <a:rPr lang="en-GB" sz="2200" b="1" dirty="0" smtClean="0">
                <a:solidFill>
                  <a:schemeClr val="accent5">
                    <a:lumMod val="75000"/>
                  </a:schemeClr>
                </a:solidFill>
                <a:latin typeface="Novecento sans wide Book" pitchFamily="50" charset="-94"/>
              </a:rPr>
              <a:t>, User-friendliness (?), Research &amp; Comparison</a:t>
            </a:r>
          </a:p>
          <a:p>
            <a:r>
              <a:rPr lang="en-GB" sz="2200" b="1" dirty="0" smtClean="0">
                <a:solidFill>
                  <a:schemeClr val="accent5">
                    <a:lumMod val="75000"/>
                  </a:schemeClr>
                </a:solidFill>
                <a:latin typeface="Novecento sans wide Book" pitchFamily="50" charset="-94"/>
              </a:rPr>
              <a:t>Additional Research, Plan and develop improvements</a:t>
            </a:r>
          </a:p>
          <a:p>
            <a:r>
              <a:rPr lang="en-GB" sz="2200" b="1" dirty="0" smtClean="0">
                <a:solidFill>
                  <a:schemeClr val="accent5">
                    <a:lumMod val="75000"/>
                  </a:schemeClr>
                </a:solidFill>
                <a:latin typeface="Novecento sans wide Book" pitchFamily="50" charset="-94"/>
              </a:rPr>
              <a:t>Re-evaluate with </a:t>
            </a:r>
            <a:r>
              <a:rPr lang="en-GB" sz="2200" b="1" dirty="0" err="1" smtClean="0">
                <a:solidFill>
                  <a:schemeClr val="accent5">
                    <a:lumMod val="75000"/>
                  </a:schemeClr>
                </a:solidFill>
                <a:latin typeface="Novecento sans wide Book" pitchFamily="50" charset="-94"/>
              </a:rPr>
              <a:t>benchmarker</a:t>
            </a:r>
            <a:r>
              <a:rPr lang="en-GB" sz="2200" b="1" dirty="0" smtClean="0">
                <a:solidFill>
                  <a:schemeClr val="accent5">
                    <a:lumMod val="75000"/>
                  </a:schemeClr>
                </a:solidFill>
                <a:latin typeface="Novecento sans wide Book" pitchFamily="50" charset="-94"/>
              </a:rPr>
              <a:t>, contact </a:t>
            </a:r>
            <a:r>
              <a:rPr lang="en-GB" sz="2200" b="1" dirty="0" err="1" smtClean="0">
                <a:solidFill>
                  <a:schemeClr val="accent5">
                    <a:lumMod val="75000"/>
                  </a:schemeClr>
                </a:solidFill>
                <a:latin typeface="Novecento sans wide Book" pitchFamily="50" charset="-94"/>
              </a:rPr>
              <a:t>GameMaker</a:t>
            </a:r>
            <a:r>
              <a:rPr lang="en-GB" sz="2200" b="1" dirty="0" smtClean="0">
                <a:solidFill>
                  <a:schemeClr val="accent5">
                    <a:lumMod val="75000"/>
                  </a:schemeClr>
                </a:solidFill>
                <a:latin typeface="Novecento sans wide Book" pitchFamily="50" charset="-94"/>
              </a:rPr>
              <a:t> community</a:t>
            </a:r>
          </a:p>
          <a:p>
            <a:r>
              <a:rPr lang="en-GB" sz="2200" b="1" dirty="0" smtClean="0">
                <a:solidFill>
                  <a:schemeClr val="accent5">
                    <a:lumMod val="75000"/>
                  </a:schemeClr>
                </a:solidFill>
                <a:latin typeface="Novecento sans wide Book" pitchFamily="50" charset="-94"/>
              </a:rPr>
              <a:t>Compare results and conclude</a:t>
            </a:r>
          </a:p>
          <a:p>
            <a:r>
              <a:rPr lang="en-GB" sz="2200" b="1" dirty="0" smtClean="0">
                <a:solidFill>
                  <a:schemeClr val="accent5">
                    <a:lumMod val="75000"/>
                  </a:schemeClr>
                </a:solidFill>
                <a:latin typeface="Novecento sans wide Book" pitchFamily="50" charset="-94"/>
              </a:rPr>
              <a:t>Finalise dissertation</a:t>
            </a:r>
          </a:p>
        </p:txBody>
      </p:sp>
      <p:pic>
        <p:nvPicPr>
          <p:cNvPr id="4098" name="Picture 2" descr="D:\Program Files (x86)\Microsoft Office\MEDIA\OFFICE14\Bullets\BD21301_.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8936" y="5682098"/>
            <a:ext cx="230567" cy="23056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D:\Program Files (x86)\Microsoft Office\MEDIA\OFFICE14\Bullets\BD21301_.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8937" y="6012825"/>
            <a:ext cx="230567" cy="23056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D:\Program Files (x86)\Microsoft Office\MEDIA\OFFICE14\Bullets\BD21301_.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5872" y="3022169"/>
            <a:ext cx="230567" cy="23056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D:\Program Files (x86)\Microsoft Office\MEDIA\OFFICE14\Bullets\BD21301_.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196" y="5980225"/>
            <a:ext cx="230567" cy="230567"/>
          </a:xfrm>
          <a:prstGeom prst="rect">
            <a:avLst/>
          </a:prstGeom>
          <a:noFill/>
          <a:extLst>
            <a:ext uri="{909E8E84-426E-40DD-AFC4-6F175D3DCCD1}">
              <a14:hiddenFill xmlns:a14="http://schemas.microsoft.com/office/drawing/2010/main">
                <a:solidFill>
                  <a:srgbClr val="FFFFFF"/>
                </a:solidFill>
              </a14:hiddenFill>
            </a:ext>
          </a:extLst>
        </p:spPr>
      </p:pic>
      <p:pic>
        <p:nvPicPr>
          <p:cNvPr id="14" name="Bildobjekt 13" descr="Skärmurklip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30124" y="6443382"/>
            <a:ext cx="241306" cy="228803"/>
          </a:xfrm>
          <a:prstGeom prst="rect">
            <a:avLst/>
          </a:prstGeom>
        </p:spPr>
      </p:pic>
      <p:pic>
        <p:nvPicPr>
          <p:cNvPr id="84" name="Bildobjekt 83" descr="Skärmurklip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96918" y="2684443"/>
            <a:ext cx="241306" cy="228803"/>
          </a:xfrm>
          <a:prstGeom prst="rect">
            <a:avLst/>
          </a:prstGeom>
        </p:spPr>
      </p:pic>
      <p:pic>
        <p:nvPicPr>
          <p:cNvPr id="85" name="Bildobjekt 84" descr="Skärmurklip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426908" y="6196550"/>
            <a:ext cx="241306" cy="228803"/>
          </a:xfrm>
          <a:prstGeom prst="rect">
            <a:avLst/>
          </a:prstGeom>
        </p:spPr>
      </p:pic>
      <p:pic>
        <p:nvPicPr>
          <p:cNvPr id="86" name="Bildobjekt 85" descr="Skärmurklip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4565" y="5855378"/>
            <a:ext cx="236995" cy="226691"/>
          </a:xfrm>
          <a:prstGeom prst="rect">
            <a:avLst/>
          </a:prstGeom>
        </p:spPr>
      </p:pic>
      <p:pic>
        <p:nvPicPr>
          <p:cNvPr id="87" name="Bildobjekt 86" descr="Skärmurklip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4565" y="6172858"/>
            <a:ext cx="236995" cy="226691"/>
          </a:xfrm>
          <a:prstGeom prst="rect">
            <a:avLst/>
          </a:prstGeom>
        </p:spPr>
      </p:pic>
      <p:pic>
        <p:nvPicPr>
          <p:cNvPr id="88" name="Bildobjekt 87" descr="Skärmurklipp"/>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96918" y="3010275"/>
            <a:ext cx="241306" cy="228803"/>
          </a:xfrm>
          <a:prstGeom prst="rect">
            <a:avLst/>
          </a:prstGeom>
        </p:spPr>
      </p:pic>
      <p:pic>
        <p:nvPicPr>
          <p:cNvPr id="89" name="Picture 2" descr="D:\Program Files (x86)\Microsoft Office\MEDIA\OFFICE14\Bullets\BD21301_.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693" y="2955400"/>
            <a:ext cx="230567" cy="230567"/>
          </a:xfrm>
          <a:prstGeom prst="rect">
            <a:avLst/>
          </a:prstGeom>
          <a:noFill/>
          <a:extLst>
            <a:ext uri="{909E8E84-426E-40DD-AFC4-6F175D3DCCD1}">
              <a14:hiddenFill xmlns:a14="http://schemas.microsoft.com/office/drawing/2010/main">
                <a:solidFill>
                  <a:srgbClr val="FFFFFF"/>
                </a:solidFill>
              </a14:hiddenFill>
            </a:ext>
          </a:extLst>
        </p:spPr>
      </p:pic>
      <p:sp>
        <p:nvSpPr>
          <p:cNvPr id="90" name="textruta 89"/>
          <p:cNvSpPr txBox="1"/>
          <p:nvPr/>
        </p:nvSpPr>
        <p:spPr>
          <a:xfrm>
            <a:off x="1288865" y="7446661"/>
            <a:ext cx="2200071" cy="1785104"/>
          </a:xfrm>
          <a:prstGeom prst="rect">
            <a:avLst/>
          </a:prstGeom>
          <a:noFill/>
        </p:spPr>
        <p:txBody>
          <a:bodyPr wrap="square" rtlCol="0">
            <a:spAutoFit/>
          </a:bodyPr>
          <a:lstStyle/>
          <a:p>
            <a:pPr algn="r"/>
            <a:r>
              <a:rPr lang="en-GB" sz="2200" b="1" dirty="0" smtClean="0">
                <a:solidFill>
                  <a:schemeClr val="accent5">
                    <a:lumMod val="75000"/>
                  </a:schemeClr>
                </a:solidFill>
                <a:latin typeface="Novecento sans wide Book" pitchFamily="50" charset="-94"/>
              </a:rPr>
              <a:t>December:</a:t>
            </a:r>
            <a:endParaRPr lang="en-GB" sz="2200" b="1" dirty="0">
              <a:solidFill>
                <a:schemeClr val="accent5">
                  <a:lumMod val="75000"/>
                </a:schemeClr>
              </a:solidFill>
              <a:latin typeface="Novecento sans wide Book" pitchFamily="50" charset="-94"/>
            </a:endParaRPr>
          </a:p>
          <a:p>
            <a:pPr algn="r"/>
            <a:r>
              <a:rPr lang="en-GB" sz="2200" b="1" dirty="0" smtClean="0">
                <a:solidFill>
                  <a:schemeClr val="accent5">
                    <a:lumMod val="75000"/>
                  </a:schemeClr>
                </a:solidFill>
                <a:latin typeface="Novecento sans wide Book" pitchFamily="50" charset="-94"/>
              </a:rPr>
              <a:t>January:</a:t>
            </a:r>
            <a:endParaRPr lang="en-GB" sz="2200" b="1" dirty="0">
              <a:solidFill>
                <a:schemeClr val="accent5">
                  <a:lumMod val="75000"/>
                </a:schemeClr>
              </a:solidFill>
              <a:latin typeface="Novecento sans wide Book" pitchFamily="50" charset="-94"/>
            </a:endParaRPr>
          </a:p>
          <a:p>
            <a:pPr algn="r"/>
            <a:r>
              <a:rPr lang="en-GB" sz="2200" b="1" dirty="0" smtClean="0">
                <a:solidFill>
                  <a:schemeClr val="accent5">
                    <a:lumMod val="75000"/>
                  </a:schemeClr>
                </a:solidFill>
                <a:latin typeface="Novecento sans wide Book" pitchFamily="50" charset="-94"/>
              </a:rPr>
              <a:t>February:</a:t>
            </a:r>
          </a:p>
          <a:p>
            <a:pPr algn="r"/>
            <a:r>
              <a:rPr lang="en-GB" sz="2200" b="1" dirty="0" smtClean="0">
                <a:solidFill>
                  <a:schemeClr val="accent5">
                    <a:lumMod val="75000"/>
                  </a:schemeClr>
                </a:solidFill>
                <a:latin typeface="Novecento sans wide Book" pitchFamily="50" charset="-94"/>
              </a:rPr>
              <a:t>March:</a:t>
            </a:r>
          </a:p>
          <a:p>
            <a:pPr algn="r"/>
            <a:r>
              <a:rPr lang="en-GB" sz="2200" b="1" dirty="0" smtClean="0">
                <a:solidFill>
                  <a:schemeClr val="accent5">
                    <a:lumMod val="75000"/>
                  </a:schemeClr>
                </a:solidFill>
                <a:latin typeface="Novecento sans wide Book" pitchFamily="50" charset="-94"/>
              </a:rPr>
              <a:t>April:</a:t>
            </a:r>
          </a:p>
        </p:txBody>
      </p:sp>
      <p:pic>
        <p:nvPicPr>
          <p:cNvPr id="91" name="Picture 4" descr="C:\Users\Teun\Desktop\UNI2016\HONS\demo2\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6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70211" y="4211305"/>
            <a:ext cx="8136904" cy="861774"/>
          </a:xfrm>
          <a:prstGeom prst="rect">
            <a:avLst/>
          </a:prstGeom>
          <a:noFill/>
        </p:spPr>
        <p:txBody>
          <a:bodyPr wrap="square" rtlCol="0">
            <a:spAutoFit/>
          </a:bodyPr>
          <a:lstStyle/>
          <a:p>
            <a:pPr algn="ctr"/>
            <a:r>
              <a:rPr lang="tr-TR" sz="5000" dirty="0" smtClean="0">
                <a:solidFill>
                  <a:schemeClr val="accent5">
                    <a:lumMod val="75000"/>
                  </a:schemeClr>
                </a:solidFill>
                <a:latin typeface="Novecento sans wide Book" pitchFamily="50" charset="-94"/>
              </a:rPr>
              <a:t>Thank You For Lıstenıng</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54536" y="1139492"/>
            <a:ext cx="1168254" cy="9003175"/>
          </a:xfrm>
          <a:prstGeom prst="rect">
            <a:avLst/>
          </a:prstGeom>
        </p:spPr>
      </p:pic>
      <p:sp>
        <p:nvSpPr>
          <p:cNvPr id="12" name="TextBox 11"/>
          <p:cNvSpPr txBox="1"/>
          <p:nvPr/>
        </p:nvSpPr>
        <p:spPr>
          <a:xfrm>
            <a:off x="4970211" y="5601523"/>
            <a:ext cx="8136904" cy="553998"/>
          </a:xfrm>
          <a:prstGeom prst="rect">
            <a:avLst/>
          </a:prstGeom>
          <a:noFill/>
        </p:spPr>
        <p:txBody>
          <a:bodyPr wrap="square" rtlCol="0">
            <a:spAutoFit/>
          </a:bodyPr>
          <a:lstStyle/>
          <a:p>
            <a:pPr algn="ctr"/>
            <a:r>
              <a:rPr lang="en-GB" sz="3000" dirty="0" smtClean="0">
                <a:solidFill>
                  <a:schemeClr val="accent5">
                    <a:lumMod val="75000"/>
                  </a:schemeClr>
                </a:solidFill>
                <a:latin typeface="Novecento sans wide Book" pitchFamily="50" charset="-94"/>
              </a:rPr>
              <a:t>Will be </a:t>
            </a:r>
            <a:r>
              <a:rPr lang="tr-TR" sz="3000" dirty="0" smtClean="0">
                <a:solidFill>
                  <a:schemeClr val="accent5">
                    <a:lumMod val="75000"/>
                  </a:schemeClr>
                </a:solidFill>
                <a:latin typeface="Novecento sans wide Book" pitchFamily="50" charset="-94"/>
              </a:rPr>
              <a:t>answerıng questıons now</a:t>
            </a:r>
            <a:endParaRPr lang="tr-TR" sz="3000" dirty="0">
              <a:solidFill>
                <a:schemeClr val="accent5">
                  <a:lumMod val="75000"/>
                </a:schemeClr>
              </a:solidFill>
              <a:latin typeface="Novecento sans wide Book" pitchFamily="50" charset="-94"/>
            </a:endParaRPr>
          </a:p>
        </p:txBody>
      </p:sp>
      <p:sp>
        <p:nvSpPr>
          <p:cNvPr id="15" name="TextBox 14"/>
          <p:cNvSpPr txBox="1"/>
          <p:nvPr/>
        </p:nvSpPr>
        <p:spPr>
          <a:xfrm>
            <a:off x="7562499" y="1472679"/>
            <a:ext cx="2952328" cy="2862322"/>
          </a:xfrm>
          <a:prstGeom prst="rect">
            <a:avLst/>
          </a:prstGeom>
          <a:noFill/>
        </p:spPr>
        <p:txBody>
          <a:bodyPr wrap="square" rtlCol="0">
            <a:spAutoFit/>
          </a:bodyPr>
          <a:lstStyle/>
          <a:p>
            <a:pPr algn="ctr"/>
            <a:r>
              <a:rPr lang="tr-TR" sz="18000" dirty="0" smtClean="0">
                <a:solidFill>
                  <a:schemeClr val="accent5">
                    <a:lumMod val="75000"/>
                  </a:schemeClr>
                </a:solidFill>
                <a:latin typeface="Novecento sans wide Book" pitchFamily="50" charset="-94"/>
              </a:rPr>
              <a:t>?</a:t>
            </a:r>
            <a:endParaRPr lang="tr-TR" sz="18000" dirty="0">
              <a:solidFill>
                <a:schemeClr val="accent5">
                  <a:lumMod val="75000"/>
                </a:schemeClr>
              </a:solidFill>
              <a:latin typeface="Novecento sans wide Book" pitchFamily="50" charset="-94"/>
            </a:endParaRPr>
          </a:p>
        </p:txBody>
      </p:sp>
      <p:pic>
        <p:nvPicPr>
          <p:cNvPr id="9" name="Picture 4" descr="C:\Users\Teun\Desktop\UNI2016\HONS\demo2\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0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Why GameMaker?</a:t>
            </a:r>
            <a:endParaRPr lang="tr-TR" sz="6600" dirty="0">
              <a:solidFill>
                <a:schemeClr val="accent5">
                  <a:lumMod val="75000"/>
                </a:schemeClr>
              </a:solidFill>
              <a:latin typeface="Novecento sans wide Book" pitchFamily="50" charset="-94"/>
            </a:endParaRPr>
          </a:p>
        </p:txBody>
      </p:sp>
      <p:sp>
        <p:nvSpPr>
          <p:cNvPr id="9" name="TextBox 8"/>
          <p:cNvSpPr txBox="1"/>
          <p:nvPr/>
        </p:nvSpPr>
        <p:spPr>
          <a:xfrm>
            <a:off x="827865" y="4136975"/>
            <a:ext cx="16562638" cy="2554545"/>
          </a:xfrm>
          <a:prstGeom prst="rect">
            <a:avLst/>
          </a:prstGeom>
          <a:noFill/>
        </p:spPr>
        <p:txBody>
          <a:bodyPr wrap="square" rtlCol="0">
            <a:spAutoFit/>
          </a:bodyPr>
          <a:lstStyle/>
          <a:p>
            <a:r>
              <a:rPr lang="en-GB" b="1" dirty="0" smtClean="0">
                <a:solidFill>
                  <a:schemeClr val="accent5">
                    <a:lumMod val="75000"/>
                  </a:schemeClr>
                </a:solidFill>
                <a:latin typeface="Novecento sans wide Book" pitchFamily="50" charset="-94"/>
                <a:cs typeface="Klavika" panose="020B0706030404030204" pitchFamily="34" charset="0"/>
              </a:rPr>
              <a:t>GameMaker</a:t>
            </a:r>
            <a:r>
              <a:rPr lang="en-GB" dirty="0" smtClean="0">
                <a:solidFill>
                  <a:schemeClr val="accent5">
                    <a:lumMod val="75000"/>
                  </a:schemeClr>
                </a:solidFill>
                <a:latin typeface="Novecento sans wide Book" pitchFamily="50" charset="-94"/>
                <a:cs typeface="Klavika" panose="020B0706030404030204" pitchFamily="34" charset="0"/>
              </a:rPr>
              <a:t> </a:t>
            </a:r>
            <a:r>
              <a:rPr lang="en-GB" dirty="0">
                <a:solidFill>
                  <a:schemeClr val="accent5">
                    <a:lumMod val="75000"/>
                  </a:schemeClr>
                </a:solidFill>
                <a:latin typeface="Novecento sans wide Book" pitchFamily="50" charset="-94"/>
                <a:cs typeface="Klavika" panose="020B0706030404030204" pitchFamily="34" charset="0"/>
              </a:rPr>
              <a:t>is software </a:t>
            </a:r>
            <a:r>
              <a:rPr lang="en-GB" dirty="0" smtClean="0">
                <a:solidFill>
                  <a:schemeClr val="accent5">
                    <a:lumMod val="75000"/>
                  </a:schemeClr>
                </a:solidFill>
                <a:latin typeface="Novecento sans wide Book" pitchFamily="50" charset="-94"/>
                <a:cs typeface="Klavika" panose="020B0706030404030204" pitchFamily="34" charset="0"/>
              </a:rPr>
              <a:t>meant </a:t>
            </a:r>
            <a:r>
              <a:rPr lang="en-GB" dirty="0">
                <a:solidFill>
                  <a:schemeClr val="accent5">
                    <a:lumMod val="75000"/>
                  </a:schemeClr>
                </a:solidFill>
                <a:latin typeface="Novecento sans wide Book" pitchFamily="50" charset="-94"/>
                <a:cs typeface="Klavika" panose="020B0706030404030204" pitchFamily="34" charset="0"/>
              </a:rPr>
              <a:t>to </a:t>
            </a:r>
            <a:r>
              <a:rPr lang="en-GB" b="1" dirty="0">
                <a:solidFill>
                  <a:schemeClr val="accent5">
                    <a:lumMod val="75000"/>
                  </a:schemeClr>
                </a:solidFill>
                <a:latin typeface="Novecento sans wide Book" pitchFamily="50" charset="-94"/>
                <a:cs typeface="Klavika" panose="020B0706030404030204" pitchFamily="34" charset="0"/>
              </a:rPr>
              <a:t>simplify</a:t>
            </a:r>
            <a:r>
              <a:rPr lang="en-GB" dirty="0">
                <a:solidFill>
                  <a:schemeClr val="accent5">
                    <a:lumMod val="75000"/>
                  </a:schemeClr>
                </a:solidFill>
                <a:latin typeface="Novecento sans wide Book" pitchFamily="50" charset="-94"/>
                <a:cs typeface="Klavika" panose="020B0706030404030204" pitchFamily="34" charset="0"/>
              </a:rPr>
              <a:t> computer game development. </a:t>
            </a:r>
            <a:endParaRPr lang="en-GB" dirty="0" smtClean="0">
              <a:solidFill>
                <a:schemeClr val="accent5">
                  <a:lumMod val="75000"/>
                </a:schemeClr>
              </a:solidFill>
              <a:latin typeface="Novecento sans wide Book" pitchFamily="50" charset="-94"/>
              <a:cs typeface="Klavika" panose="020B0706030404030204" pitchFamily="34" charset="0"/>
            </a:endParaRPr>
          </a:p>
          <a:p>
            <a:endParaRPr lang="en-GB" dirty="0" smtClean="0">
              <a:solidFill>
                <a:schemeClr val="accent5">
                  <a:lumMod val="75000"/>
                </a:schemeClr>
              </a:solidFill>
              <a:latin typeface="Novecento sans wide Book" pitchFamily="50" charset="-94"/>
              <a:cs typeface="Klavika" panose="020B0706030404030204" pitchFamily="34" charset="0"/>
            </a:endParaRPr>
          </a:p>
          <a:p>
            <a:r>
              <a:rPr lang="en-GB" dirty="0" smtClean="0">
                <a:solidFill>
                  <a:schemeClr val="accent5">
                    <a:lumMod val="75000"/>
                  </a:schemeClr>
                </a:solidFill>
                <a:latin typeface="Novecento sans wide Book" pitchFamily="50" charset="-94"/>
                <a:cs typeface="Klavika" panose="020B0706030404030204" pitchFamily="34" charset="0"/>
              </a:rPr>
              <a:t>You </a:t>
            </a:r>
            <a:r>
              <a:rPr lang="en-GB" dirty="0">
                <a:solidFill>
                  <a:schemeClr val="accent5">
                    <a:lumMod val="75000"/>
                  </a:schemeClr>
                </a:solidFill>
                <a:latin typeface="Novecento sans wide Book" pitchFamily="50" charset="-94"/>
                <a:cs typeface="Klavika" panose="020B0706030404030204" pitchFamily="34" charset="0"/>
              </a:rPr>
              <a:t>can learn how to get a scrolling background up and running in 5 minutes.</a:t>
            </a:r>
            <a:br>
              <a:rPr lang="en-GB" dirty="0">
                <a:solidFill>
                  <a:schemeClr val="accent5">
                    <a:lumMod val="75000"/>
                  </a:schemeClr>
                </a:solidFill>
                <a:latin typeface="Novecento sans wide Book" pitchFamily="50" charset="-94"/>
                <a:cs typeface="Klavika" panose="020B0706030404030204" pitchFamily="34" charset="0"/>
              </a:rPr>
            </a:br>
            <a:r>
              <a:rPr lang="en-GB" dirty="0" smtClean="0">
                <a:solidFill>
                  <a:schemeClr val="accent5">
                    <a:lumMod val="75000"/>
                  </a:schemeClr>
                </a:solidFill>
                <a:latin typeface="Novecento sans wide Book" pitchFamily="50" charset="-94"/>
                <a:cs typeface="Klavika" panose="020B0706030404030204" pitchFamily="34" charset="0"/>
              </a:rPr>
              <a:t>For similar game development platforms, </a:t>
            </a:r>
            <a:r>
              <a:rPr lang="en-GB" dirty="0">
                <a:solidFill>
                  <a:schemeClr val="accent5">
                    <a:lumMod val="75000"/>
                  </a:schemeClr>
                </a:solidFill>
                <a:latin typeface="Novecento sans wide Book" pitchFamily="50" charset="-94"/>
                <a:cs typeface="Klavika" panose="020B0706030404030204" pitchFamily="34" charset="0"/>
              </a:rPr>
              <a:t>such as Unity, an official video tutorial that teaches how to do it is an hour </a:t>
            </a:r>
            <a:r>
              <a:rPr lang="en-GB" dirty="0" smtClean="0">
                <a:solidFill>
                  <a:schemeClr val="accent5">
                    <a:lumMod val="75000"/>
                  </a:schemeClr>
                </a:solidFill>
                <a:latin typeface="Novecento sans wide Book" pitchFamily="50" charset="-94"/>
                <a:cs typeface="Klavika" panose="020B0706030404030204" pitchFamily="34" charset="0"/>
              </a:rPr>
              <a:t>long.</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6" name="Picture 4" descr="C:\Users\Teun\Desktop\UNI2016\HONS\demo2\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Facts</a:t>
            </a:r>
            <a:endParaRPr lang="tr-TR" sz="6600" dirty="0">
              <a:solidFill>
                <a:schemeClr val="accent5">
                  <a:lumMod val="75000"/>
                </a:schemeClr>
              </a:solidFill>
              <a:latin typeface="Novecento sans wide Book" pitchFamily="50" charset="-94"/>
            </a:endParaRPr>
          </a:p>
        </p:txBody>
      </p:sp>
      <p:sp>
        <p:nvSpPr>
          <p:cNvPr id="9" name="TextBox 8"/>
          <p:cNvSpPr txBox="1"/>
          <p:nvPr/>
        </p:nvSpPr>
        <p:spPr>
          <a:xfrm>
            <a:off x="819615" y="2192759"/>
            <a:ext cx="16562638" cy="6001643"/>
          </a:xfrm>
          <a:prstGeom prst="rect">
            <a:avLst/>
          </a:prstGeom>
          <a:noFill/>
        </p:spPr>
        <p:txBody>
          <a:bodyPr wrap="square" rtlCol="0">
            <a:spAutoFit/>
          </a:bodyPr>
          <a:lstStyle/>
          <a:p>
            <a:pPr marL="457200" indent="-457200">
              <a:buFont typeface="Wingdings" panose="05000000000000000000" pitchFamily="2" charset="2"/>
              <a:buChar char="Ø"/>
            </a:pPr>
            <a:r>
              <a:rPr lang="en-GB" dirty="0" smtClean="0">
                <a:solidFill>
                  <a:schemeClr val="accent5">
                    <a:lumMod val="75000"/>
                  </a:schemeClr>
                </a:solidFill>
                <a:latin typeface="Novecento sans wide Book" pitchFamily="50" charset="-94"/>
                <a:cs typeface="Klavika" panose="020B0706030404030204" pitchFamily="34" charset="0"/>
              </a:rPr>
              <a:t>Currently</a:t>
            </a:r>
            <a:r>
              <a:rPr lang="en-GB" dirty="0">
                <a:solidFill>
                  <a:schemeClr val="accent5">
                    <a:lumMod val="75000"/>
                  </a:schemeClr>
                </a:solidFill>
                <a:latin typeface="Novecento sans wide Book" pitchFamily="50" charset="-94"/>
                <a:cs typeface="Klavika" panose="020B0706030404030204" pitchFamily="34" charset="0"/>
              </a:rPr>
              <a:t>, the free tool has </a:t>
            </a:r>
            <a:r>
              <a:rPr lang="en-GB" b="1" dirty="0">
                <a:solidFill>
                  <a:schemeClr val="accent5">
                    <a:lumMod val="75000"/>
                  </a:schemeClr>
                </a:solidFill>
                <a:latin typeface="Novecento sans wide Book" pitchFamily="50" charset="-94"/>
                <a:cs typeface="Klavika" panose="020B0706030404030204" pitchFamily="34" charset="0"/>
              </a:rPr>
              <a:t>over</a:t>
            </a:r>
            <a:r>
              <a:rPr lang="en-GB" dirty="0">
                <a:solidFill>
                  <a:schemeClr val="accent5">
                    <a:lumMod val="75000"/>
                  </a:schemeClr>
                </a:solidFill>
                <a:latin typeface="Novecento sans wide Book" pitchFamily="50" charset="-94"/>
                <a:cs typeface="Klavika" panose="020B0706030404030204" pitchFamily="34" charset="0"/>
              </a:rPr>
              <a:t> </a:t>
            </a:r>
            <a:r>
              <a:rPr lang="en-GB" b="1" dirty="0">
                <a:solidFill>
                  <a:schemeClr val="accent5">
                    <a:lumMod val="75000"/>
                  </a:schemeClr>
                </a:solidFill>
                <a:latin typeface="Novecento sans wide Book" pitchFamily="50" charset="-94"/>
                <a:cs typeface="Klavika" panose="020B0706030404030204" pitchFamily="34" charset="0"/>
              </a:rPr>
              <a:t>750,000 registered users</a:t>
            </a:r>
            <a:r>
              <a:rPr lang="en-GB" dirty="0">
                <a:solidFill>
                  <a:schemeClr val="accent5">
                    <a:lumMod val="75000"/>
                  </a:schemeClr>
                </a:solidFill>
                <a:latin typeface="Novecento sans wide Book" pitchFamily="50" charset="-94"/>
                <a:cs typeface="Klavika" panose="020B0706030404030204" pitchFamily="34" charset="0"/>
              </a:rPr>
              <a:t>, who are able to buy additional development modules to extend their creative capacity</a:t>
            </a:r>
            <a:r>
              <a:rPr lang="en-GB" dirty="0" smtClean="0">
                <a:solidFill>
                  <a:schemeClr val="accent5">
                    <a:lumMod val="75000"/>
                  </a:schemeClr>
                </a:solidFill>
                <a:latin typeface="Novecento sans wide Book" pitchFamily="50" charset="-94"/>
                <a:cs typeface="Klavika" panose="020B0706030404030204" pitchFamily="34" charset="0"/>
              </a:rPr>
              <a:t>.</a:t>
            </a:r>
          </a:p>
          <a:p>
            <a:endParaRPr lang="en-GB" dirty="0" smtClean="0">
              <a:solidFill>
                <a:schemeClr val="accent5">
                  <a:lumMod val="75000"/>
                </a:schemeClr>
              </a:solidFill>
              <a:latin typeface="Novecento sans wide Book" pitchFamily="50" charset="-94"/>
              <a:cs typeface="Klavika" panose="020B0706030404030204" pitchFamily="34" charset="0"/>
            </a:endParaRPr>
          </a:p>
          <a:p>
            <a:pPr marL="457200" indent="-457200">
              <a:buFont typeface="Wingdings" panose="05000000000000000000" pitchFamily="2" charset="2"/>
              <a:buChar char="Ø"/>
            </a:pPr>
            <a:r>
              <a:rPr lang="en-GB" dirty="0" smtClean="0">
                <a:solidFill>
                  <a:schemeClr val="accent5">
                    <a:lumMod val="75000"/>
                  </a:schemeClr>
                </a:solidFill>
                <a:latin typeface="Novecento sans wide Book" pitchFamily="50" charset="-94"/>
                <a:cs typeface="Klavika" panose="020B0706030404030204" pitchFamily="34" charset="0"/>
              </a:rPr>
              <a:t>It </a:t>
            </a:r>
            <a:r>
              <a:rPr lang="en-GB" dirty="0">
                <a:solidFill>
                  <a:schemeClr val="accent5">
                    <a:lumMod val="75000"/>
                  </a:schemeClr>
                </a:solidFill>
                <a:latin typeface="Novecento sans wide Book" pitchFamily="50" charset="-94"/>
                <a:cs typeface="Klavika" panose="020B0706030404030204" pitchFamily="34" charset="0"/>
              </a:rPr>
              <a:t>is a popular product amongst </a:t>
            </a:r>
            <a:r>
              <a:rPr lang="en-GB" b="1" dirty="0">
                <a:solidFill>
                  <a:schemeClr val="accent5">
                    <a:lumMod val="75000"/>
                  </a:schemeClr>
                </a:solidFill>
                <a:latin typeface="Novecento sans wide Book" pitchFamily="50" charset="-94"/>
                <a:cs typeface="Klavika" panose="020B0706030404030204" pitchFamily="34" charset="0"/>
              </a:rPr>
              <a:t>small teams</a:t>
            </a:r>
            <a:r>
              <a:rPr lang="en-GB" dirty="0">
                <a:solidFill>
                  <a:schemeClr val="accent5">
                    <a:lumMod val="75000"/>
                  </a:schemeClr>
                </a:solidFill>
                <a:latin typeface="Novecento sans wide Book" pitchFamily="50" charset="-94"/>
                <a:cs typeface="Klavika" panose="020B0706030404030204" pitchFamily="34" charset="0"/>
              </a:rPr>
              <a:t> and developers working to a budget, thanks to its flexibility and low </a:t>
            </a:r>
            <a:r>
              <a:rPr lang="en-GB" dirty="0" smtClean="0">
                <a:solidFill>
                  <a:schemeClr val="accent5">
                    <a:lumMod val="75000"/>
                  </a:schemeClr>
                </a:solidFill>
                <a:latin typeface="Novecento sans wide Book" pitchFamily="50" charset="-94"/>
                <a:cs typeface="Klavika" panose="020B0706030404030204" pitchFamily="34" charset="0"/>
              </a:rPr>
              <a:t>cost.</a:t>
            </a:r>
          </a:p>
          <a:p>
            <a:endParaRPr lang="en-GB" dirty="0" smtClean="0">
              <a:solidFill>
                <a:schemeClr val="accent5">
                  <a:lumMod val="75000"/>
                </a:schemeClr>
              </a:solidFill>
              <a:latin typeface="Novecento sans wide Book" pitchFamily="50" charset="-94"/>
              <a:cs typeface="Klavika" panose="020B0706030404030204" pitchFamily="34" charset="0"/>
            </a:endParaRPr>
          </a:p>
          <a:p>
            <a:pPr marL="457200" indent="-457200">
              <a:buFont typeface="Wingdings" panose="05000000000000000000" pitchFamily="2" charset="2"/>
              <a:buChar char="Ø"/>
            </a:pPr>
            <a:r>
              <a:rPr lang="en-GB" dirty="0" smtClean="0">
                <a:solidFill>
                  <a:schemeClr val="accent5">
                    <a:lumMod val="75000"/>
                  </a:schemeClr>
                </a:solidFill>
                <a:latin typeface="Novecento sans wide Book" pitchFamily="50" charset="-94"/>
                <a:cs typeface="Klavika" panose="020B0706030404030204" pitchFamily="34" charset="0"/>
              </a:rPr>
              <a:t>Developers </a:t>
            </a:r>
            <a:r>
              <a:rPr lang="en-GB" dirty="0">
                <a:solidFill>
                  <a:schemeClr val="accent5">
                    <a:lumMod val="75000"/>
                  </a:schemeClr>
                </a:solidFill>
                <a:latin typeface="Novecento sans wide Book" pitchFamily="50" charset="-94"/>
                <a:cs typeface="Klavika" panose="020B0706030404030204" pitchFamily="34" charset="0"/>
              </a:rPr>
              <a:t>make a living based on the </a:t>
            </a:r>
            <a:r>
              <a:rPr lang="en-GB" b="1" dirty="0">
                <a:solidFill>
                  <a:schemeClr val="accent5">
                    <a:lumMod val="75000"/>
                  </a:schemeClr>
                </a:solidFill>
                <a:latin typeface="Novecento sans wide Book" pitchFamily="50" charset="-94"/>
                <a:cs typeface="Klavika" panose="020B0706030404030204" pitchFamily="34" charset="0"/>
              </a:rPr>
              <a:t>income</a:t>
            </a:r>
            <a:r>
              <a:rPr lang="en-GB" dirty="0">
                <a:solidFill>
                  <a:schemeClr val="accent5">
                    <a:lumMod val="75000"/>
                  </a:schemeClr>
                </a:solidFill>
                <a:latin typeface="Novecento sans wide Book" pitchFamily="50" charset="-94"/>
                <a:cs typeface="Klavika" panose="020B0706030404030204" pitchFamily="34" charset="0"/>
              </a:rPr>
              <a:t> of their distributed software, including not only games but also </a:t>
            </a:r>
            <a:r>
              <a:rPr lang="en-GB" smtClean="0">
                <a:solidFill>
                  <a:schemeClr val="accent5">
                    <a:lumMod val="75000"/>
                  </a:schemeClr>
                </a:solidFill>
                <a:latin typeface="Novecento sans wide Book" pitchFamily="50" charset="-94"/>
                <a:cs typeface="Klavika" panose="020B0706030404030204" pitchFamily="34" charset="0"/>
              </a:rPr>
              <a:t>other applications and </a:t>
            </a:r>
            <a:r>
              <a:rPr lang="en-GB" dirty="0" smtClean="0">
                <a:solidFill>
                  <a:schemeClr val="accent5">
                    <a:lumMod val="75000"/>
                  </a:schemeClr>
                </a:solidFill>
                <a:latin typeface="Novecento sans wide Book" pitchFamily="50" charset="-94"/>
                <a:cs typeface="Klavika" panose="020B0706030404030204" pitchFamily="34" charset="0"/>
              </a:rPr>
              <a:t>entire game engines.</a:t>
            </a:r>
          </a:p>
          <a:p>
            <a:pPr marL="457200" indent="-457200">
              <a:buFont typeface="Wingdings" panose="05000000000000000000" pitchFamily="2" charset="2"/>
              <a:buChar char="Ø"/>
            </a:pPr>
            <a:endParaRPr lang="en-GB" dirty="0">
              <a:solidFill>
                <a:schemeClr val="accent5">
                  <a:lumMod val="75000"/>
                </a:schemeClr>
              </a:solidFill>
              <a:latin typeface="Novecento sans wide Book" pitchFamily="50" charset="-94"/>
              <a:cs typeface="Klavika" panose="020B0706030404030204" pitchFamily="34" charset="0"/>
            </a:endParaRPr>
          </a:p>
          <a:p>
            <a:pPr marL="457200" indent="-457200">
              <a:buFont typeface="Wingdings" panose="05000000000000000000" pitchFamily="2" charset="2"/>
              <a:buChar char="Ø"/>
            </a:pPr>
            <a:r>
              <a:rPr lang="en-GB" dirty="0" smtClean="0">
                <a:solidFill>
                  <a:schemeClr val="accent5">
                    <a:lumMod val="75000"/>
                  </a:schemeClr>
                </a:solidFill>
                <a:latin typeface="Novecento sans wide Book" pitchFamily="50" charset="-94"/>
                <a:cs typeface="Klavika" panose="020B0706030404030204" pitchFamily="34" charset="0"/>
              </a:rPr>
              <a:t>The rise of GameMaker HTML5 in September 2011 allowed GameMaker applications to be executed in </a:t>
            </a:r>
            <a:r>
              <a:rPr lang="en-GB" b="1" dirty="0" smtClean="0">
                <a:solidFill>
                  <a:schemeClr val="accent5">
                    <a:lumMod val="75000"/>
                  </a:schemeClr>
                </a:solidFill>
                <a:latin typeface="Novecento sans wide Book" pitchFamily="50" charset="-94"/>
                <a:cs typeface="Klavika" panose="020B0706030404030204" pitchFamily="34" charset="0"/>
              </a:rPr>
              <a:t>web browsers</a:t>
            </a:r>
            <a:r>
              <a:rPr lang="en-GB" dirty="0" smtClean="0">
                <a:solidFill>
                  <a:schemeClr val="accent5">
                    <a:lumMod val="75000"/>
                  </a:schemeClr>
                </a:solidFill>
                <a:latin typeface="Novecento sans wide Book" pitchFamily="50" charset="-94"/>
                <a:cs typeface="Klavika" panose="020B0706030404030204" pitchFamily="34" charset="0"/>
              </a:rPr>
              <a:t>. More export platforms were supported shortly after.</a:t>
            </a:r>
          </a:p>
          <a:p>
            <a:endParaRPr lang="en-GB" dirty="0" smtClean="0">
              <a:solidFill>
                <a:schemeClr val="accent5">
                  <a:lumMod val="75000"/>
                </a:schemeClr>
              </a:solidFill>
              <a:latin typeface="Novecento sans wide Book" pitchFamily="50" charset="-94"/>
              <a:cs typeface="Klavika" panose="020B07060304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14" name="Picture 4" descr="C:\Users\Teun\Desktop\UNI2016\HONS\demo2\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
        <p:nvSpPr>
          <p:cNvPr id="2" name="Rektangel 1"/>
          <p:cNvSpPr/>
          <p:nvPr/>
        </p:nvSpPr>
        <p:spPr>
          <a:xfrm>
            <a:off x="8209483" y="8898155"/>
            <a:ext cx="8221930" cy="584775"/>
          </a:xfrm>
          <a:prstGeom prst="rect">
            <a:avLst/>
          </a:prstGeom>
        </p:spPr>
        <p:txBody>
          <a:bodyPr wrap="none">
            <a:spAutoFit/>
          </a:bodyPr>
          <a:lstStyle/>
          <a:p>
            <a:pPr algn="r"/>
            <a:r>
              <a:rPr lang="en-GB" dirty="0">
                <a:solidFill>
                  <a:schemeClr val="accent5">
                    <a:lumMod val="75000"/>
                  </a:schemeClr>
                </a:solidFill>
                <a:latin typeface="Novecento sans wide Book" pitchFamily="50" charset="-94"/>
                <a:cs typeface="Klavika" panose="020B0706030404030204" pitchFamily="34" charset="0"/>
              </a:rPr>
              <a:t>http://gamemaker.wiki/game-maker-versions</a:t>
            </a:r>
          </a:p>
        </p:txBody>
      </p:sp>
    </p:spTree>
    <p:extLst>
      <p:ext uri="{BB962C8B-B14F-4D97-AF65-F5344CB8AC3E}">
        <p14:creationId xmlns:p14="http://schemas.microsoft.com/office/powerpoint/2010/main" val="135198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Browser Applications</a:t>
            </a:r>
            <a:endParaRPr lang="tr-TR" sz="6600" dirty="0">
              <a:solidFill>
                <a:schemeClr val="accent5">
                  <a:lumMod val="75000"/>
                </a:schemeClr>
              </a:solidFill>
              <a:latin typeface="Novecento sans wide Book" pitchFamily="50" charset="-94"/>
            </a:endParaRPr>
          </a:p>
        </p:txBody>
      </p:sp>
      <p:sp>
        <p:nvSpPr>
          <p:cNvPr id="9" name="TextBox 8"/>
          <p:cNvSpPr txBox="1"/>
          <p:nvPr/>
        </p:nvSpPr>
        <p:spPr>
          <a:xfrm>
            <a:off x="827865" y="1926201"/>
            <a:ext cx="16562638" cy="6678751"/>
          </a:xfrm>
          <a:prstGeom prst="rect">
            <a:avLst/>
          </a:prstGeom>
          <a:noFill/>
        </p:spPr>
        <p:txBody>
          <a:bodyPr wrap="square" rtlCol="0">
            <a:spAutoFit/>
          </a:bodyPr>
          <a:lstStyle/>
          <a:p>
            <a:r>
              <a:rPr lang="en-GB" sz="2800" b="1" dirty="0" smtClean="0">
                <a:solidFill>
                  <a:schemeClr val="accent5">
                    <a:lumMod val="75000"/>
                  </a:schemeClr>
                </a:solidFill>
                <a:latin typeface="Novecento sans wide Book" pitchFamily="50" charset="-94"/>
                <a:cs typeface="Klavika" panose="020B0706030404030204" pitchFamily="34" charset="0"/>
              </a:rPr>
              <a:t>Platform Independent:</a:t>
            </a:r>
          </a:p>
          <a:p>
            <a:pPr marL="457200" indent="-457200">
              <a:buFont typeface="Wingdings" panose="05000000000000000000" pitchFamily="2" charset="2"/>
              <a:buChar char="Ø"/>
            </a:pPr>
            <a:r>
              <a:rPr lang="en-GB" sz="2800" dirty="0" smtClean="0">
                <a:solidFill>
                  <a:schemeClr val="accent5">
                    <a:lumMod val="75000"/>
                  </a:schemeClr>
                </a:solidFill>
                <a:latin typeface="Novecento sans wide Book" pitchFamily="50" charset="-94"/>
                <a:cs typeface="Klavika" panose="020B0706030404030204" pitchFamily="34" charset="0"/>
              </a:rPr>
              <a:t>Most browsers on desktops, tablets, mobile phones and other consoles support JavaScript and HTML5. As long as this is the case, the application can be accessed instantly.</a:t>
            </a:r>
          </a:p>
          <a:p>
            <a:endParaRPr lang="en-GB" sz="2800" dirty="0" smtClean="0">
              <a:solidFill>
                <a:schemeClr val="accent5">
                  <a:lumMod val="75000"/>
                </a:schemeClr>
              </a:solidFill>
              <a:latin typeface="Novecento sans wide Book" pitchFamily="50" charset="-94"/>
              <a:cs typeface="Klavika" panose="020B0706030404030204" pitchFamily="34" charset="0"/>
            </a:endParaRPr>
          </a:p>
          <a:p>
            <a:r>
              <a:rPr lang="en-GB" sz="2800" b="1" dirty="0" smtClean="0">
                <a:solidFill>
                  <a:schemeClr val="accent5">
                    <a:lumMod val="75000"/>
                  </a:schemeClr>
                </a:solidFill>
                <a:latin typeface="Novecento sans wide Book" pitchFamily="50" charset="-94"/>
                <a:cs typeface="Klavika" panose="020B0706030404030204" pitchFamily="34" charset="0"/>
              </a:rPr>
              <a:t>Convenient:</a:t>
            </a:r>
          </a:p>
          <a:p>
            <a:pPr marL="457200" indent="-457200">
              <a:buFont typeface="Wingdings" panose="05000000000000000000" pitchFamily="2" charset="2"/>
              <a:buChar char="Ø"/>
            </a:pPr>
            <a:r>
              <a:rPr lang="en-GB" sz="2800" dirty="0" smtClean="0">
                <a:solidFill>
                  <a:schemeClr val="accent5">
                    <a:lumMod val="75000"/>
                  </a:schemeClr>
                </a:solidFill>
                <a:latin typeface="Novecento sans wide Book" pitchFamily="50" charset="-94"/>
                <a:cs typeface="Klavika" panose="020B0706030404030204" pitchFamily="34" charset="0"/>
              </a:rPr>
              <a:t>Web applications can be executed directly within the browser and do not require a user to wait to “download” files to the drive, nor go through an installation process (which may require admin approval).</a:t>
            </a:r>
          </a:p>
          <a:p>
            <a:pPr marL="457200" indent="-457200">
              <a:buFont typeface="Wingdings" panose="05000000000000000000" pitchFamily="2" charset="2"/>
              <a:buChar char="Ø"/>
            </a:pPr>
            <a:endParaRPr lang="en-GB" sz="2800" dirty="0" smtClean="0">
              <a:solidFill>
                <a:schemeClr val="accent5">
                  <a:lumMod val="75000"/>
                </a:schemeClr>
              </a:solidFill>
              <a:latin typeface="Novecento sans wide Book" pitchFamily="50" charset="-94"/>
              <a:cs typeface="Klavika" panose="020B0706030404030204" pitchFamily="34" charset="0"/>
            </a:endParaRPr>
          </a:p>
          <a:p>
            <a:r>
              <a:rPr lang="en-GB" sz="2800" b="1" dirty="0" smtClean="0">
                <a:solidFill>
                  <a:schemeClr val="accent5">
                    <a:lumMod val="75000"/>
                  </a:schemeClr>
                </a:solidFill>
                <a:latin typeface="Novecento sans wide Book" pitchFamily="50" charset="-94"/>
                <a:cs typeface="Klavika" panose="020B0706030404030204" pitchFamily="34" charset="0"/>
              </a:rPr>
              <a:t>Updates:</a:t>
            </a:r>
          </a:p>
          <a:p>
            <a:pPr marL="457200" indent="-457200">
              <a:buFont typeface="Wingdings" panose="05000000000000000000" pitchFamily="2" charset="2"/>
              <a:buChar char="Ø"/>
            </a:pPr>
            <a:r>
              <a:rPr lang="en-GB" sz="2800" dirty="0" smtClean="0">
                <a:solidFill>
                  <a:schemeClr val="accent5">
                    <a:lumMod val="75000"/>
                  </a:schemeClr>
                </a:solidFill>
                <a:latin typeface="Novecento sans wide Book" pitchFamily="50" charset="-94"/>
                <a:cs typeface="Klavika" panose="020B0706030404030204" pitchFamily="34" charset="0"/>
              </a:rPr>
              <a:t>Patches and updates applied to the application are seamless</a:t>
            </a:r>
          </a:p>
          <a:p>
            <a:pPr marL="457200" indent="-457200">
              <a:buFont typeface="Wingdings" panose="05000000000000000000" pitchFamily="2" charset="2"/>
              <a:buChar char="Ø"/>
            </a:pPr>
            <a:endParaRPr lang="en-GB" dirty="0">
              <a:solidFill>
                <a:schemeClr val="accent5">
                  <a:lumMod val="75000"/>
                </a:schemeClr>
              </a:solidFill>
              <a:latin typeface="Novecento sans wide Book" pitchFamily="50" charset="-94"/>
              <a:cs typeface="Klavika" panose="020B0706030404030204" pitchFamily="34" charset="0"/>
            </a:endParaRPr>
          </a:p>
          <a:p>
            <a:r>
              <a:rPr lang="en-GB" sz="2800" dirty="0" smtClean="0">
                <a:solidFill>
                  <a:schemeClr val="accent5">
                    <a:lumMod val="75000"/>
                  </a:schemeClr>
                </a:solidFill>
                <a:latin typeface="Novecento sans wide Book" pitchFamily="50" charset="-94"/>
                <a:cs typeface="Klavika" panose="020B0706030404030204" pitchFamily="34" charset="0"/>
              </a:rPr>
              <a:t>Also, </a:t>
            </a:r>
            <a:r>
              <a:rPr lang="en-GB" sz="2800" b="1" dirty="0" smtClean="0">
                <a:solidFill>
                  <a:schemeClr val="accent5">
                    <a:lumMod val="75000"/>
                  </a:schemeClr>
                </a:solidFill>
                <a:latin typeface="Novecento sans wide Book" pitchFamily="50" charset="-94"/>
                <a:cs typeface="Klavika" panose="020B0706030404030204" pitchFamily="34" charset="0"/>
              </a:rPr>
              <a:t>piracy-proof</a:t>
            </a:r>
            <a:r>
              <a:rPr lang="en-GB" sz="2800" dirty="0" smtClean="0">
                <a:solidFill>
                  <a:schemeClr val="accent5">
                    <a:lumMod val="75000"/>
                  </a:schemeClr>
                </a:solidFill>
                <a:latin typeface="Novecento sans wide Book" pitchFamily="50" charset="-94"/>
                <a:cs typeface="Klavika" panose="020B0706030404030204" pitchFamily="34" charset="0"/>
              </a:rPr>
              <a:t>, </a:t>
            </a:r>
            <a:r>
              <a:rPr lang="en-GB" sz="2800" b="1" dirty="0" smtClean="0">
                <a:solidFill>
                  <a:schemeClr val="accent5">
                    <a:lumMod val="75000"/>
                  </a:schemeClr>
                </a:solidFill>
                <a:latin typeface="Novecento sans wide Book" pitchFamily="50" charset="-94"/>
                <a:cs typeface="Klavika" panose="020B0706030404030204" pitchFamily="34" charset="0"/>
              </a:rPr>
              <a:t>low system requirement</a:t>
            </a:r>
            <a:r>
              <a:rPr lang="en-GB" sz="2800" dirty="0" smtClean="0">
                <a:solidFill>
                  <a:schemeClr val="accent5">
                    <a:lumMod val="75000"/>
                  </a:schemeClr>
                </a:solidFill>
                <a:latin typeface="Novecento sans wide Book" pitchFamily="50" charset="-94"/>
                <a:cs typeface="Klavika" panose="020B0706030404030204" pitchFamily="34" charset="0"/>
              </a:rPr>
              <a:t>, </a:t>
            </a:r>
            <a:r>
              <a:rPr lang="en-GB" sz="2800" b="1" dirty="0" smtClean="0">
                <a:solidFill>
                  <a:schemeClr val="accent5">
                    <a:lumMod val="75000"/>
                  </a:schemeClr>
                </a:solidFill>
                <a:latin typeface="Novecento sans wide Book" pitchFamily="50" charset="-94"/>
                <a:cs typeface="Klavika" panose="020B0706030404030204" pitchFamily="34" charset="0"/>
              </a:rPr>
              <a:t>malware-free</a:t>
            </a:r>
            <a:r>
              <a:rPr lang="en-GB" sz="2800" dirty="0" smtClean="0">
                <a:solidFill>
                  <a:schemeClr val="accent5">
                    <a:lumMod val="75000"/>
                  </a:schemeClr>
                </a:solidFill>
                <a:latin typeface="Novecento sans wide Book" pitchFamily="50" charset="-94"/>
                <a:cs typeface="Klavika" panose="020B0706030404030204" pitchFamily="34" charset="0"/>
              </a:rPr>
              <a:t>, </a:t>
            </a:r>
            <a:r>
              <a:rPr lang="en-GB" sz="2800" b="1" dirty="0" smtClean="0">
                <a:solidFill>
                  <a:schemeClr val="accent5">
                    <a:lumMod val="75000"/>
                  </a:schemeClr>
                </a:solidFill>
                <a:latin typeface="Novecento sans wide Book" pitchFamily="50" charset="-94"/>
                <a:cs typeface="Klavika" panose="020B0706030404030204" pitchFamily="34" charset="0"/>
              </a:rPr>
              <a:t>low distribution cost</a:t>
            </a:r>
            <a:r>
              <a:rPr lang="en-GB" sz="2800" dirty="0" smtClean="0">
                <a:solidFill>
                  <a:schemeClr val="accent5">
                    <a:lumMod val="75000"/>
                  </a:schemeClr>
                </a:solidFill>
                <a:latin typeface="Novecento sans wide Book" pitchFamily="50" charset="-94"/>
                <a:cs typeface="Klavika" panose="020B0706030404030204" pitchFamily="34" charset="0"/>
              </a:rPr>
              <a:t>, </a:t>
            </a:r>
            <a:r>
              <a:rPr lang="en-GB" sz="2800" b="1" dirty="0" smtClean="0">
                <a:solidFill>
                  <a:schemeClr val="accent5">
                    <a:lumMod val="75000"/>
                  </a:schemeClr>
                </a:solidFill>
                <a:latin typeface="Novecento sans wide Book" pitchFamily="50" charset="-94"/>
                <a:cs typeface="Klavika" panose="020B0706030404030204" pitchFamily="34" charset="0"/>
              </a:rPr>
              <a:t>wide potential audience</a:t>
            </a:r>
            <a:r>
              <a:rPr lang="en-GB" sz="2800" dirty="0" smtClean="0">
                <a:solidFill>
                  <a:schemeClr val="accent5">
                    <a:lumMod val="75000"/>
                  </a:schemeClr>
                </a:solidFill>
                <a:latin typeface="Novecento sans wide Book" pitchFamily="50" charset="-94"/>
                <a:cs typeface="Klavika" panose="020B0706030404030204" pitchFamily="34" charset="0"/>
              </a:rPr>
              <a:t>, </a:t>
            </a:r>
            <a:r>
              <a:rPr lang="en-GB" sz="2800" b="1" dirty="0" smtClean="0">
                <a:solidFill>
                  <a:schemeClr val="accent5">
                    <a:lumMod val="75000"/>
                  </a:schemeClr>
                </a:solidFill>
                <a:latin typeface="Novecento sans wide Book" pitchFamily="50" charset="-94"/>
                <a:cs typeface="Klavika" panose="020B0706030404030204" pitchFamily="34" charset="0"/>
              </a:rPr>
              <a:t>available anywhere</a:t>
            </a:r>
            <a:r>
              <a:rPr lang="en-GB" sz="2800" dirty="0" smtClean="0">
                <a:solidFill>
                  <a:schemeClr val="accent5">
                    <a:lumMod val="75000"/>
                  </a:schemeClr>
                </a:solidFill>
                <a:latin typeface="Novecento sans wide Book" pitchFamily="50" charset="-94"/>
                <a:cs typeface="Klavika" panose="020B0706030404030204" pitchFamily="34" charset="0"/>
              </a:rPr>
              <a:t>, etc.</a:t>
            </a:r>
          </a:p>
          <a:p>
            <a:endParaRPr lang="en-GB" dirty="0" smtClean="0">
              <a:solidFill>
                <a:schemeClr val="accent5">
                  <a:lumMod val="75000"/>
                </a:schemeClr>
              </a:solidFill>
              <a:latin typeface="Novecento sans wide Book" pitchFamily="50" charset="-94"/>
              <a:cs typeface="Klavika" panose="020B07060304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6"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824016" y="520191"/>
            <a:ext cx="2148361" cy="1459731"/>
          </a:xfrm>
          <a:prstGeom prst="rect">
            <a:avLst/>
          </a:prstGeom>
        </p:spPr>
      </p:pic>
      <p:pic>
        <p:nvPicPr>
          <p:cNvPr id="7" name="Picture 13"/>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208299" y="738567"/>
            <a:ext cx="1574174" cy="1022980"/>
          </a:xfrm>
          <a:prstGeom prst="rect">
            <a:avLst/>
          </a:prstGeom>
        </p:spPr>
      </p:pic>
      <p:pic>
        <p:nvPicPr>
          <p:cNvPr id="8" name="Picture 14"/>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933921" y="605208"/>
            <a:ext cx="879852" cy="1289698"/>
          </a:xfrm>
          <a:prstGeom prst="rect">
            <a:avLst/>
          </a:prstGeom>
        </p:spPr>
      </p:pic>
      <p:pic>
        <p:nvPicPr>
          <p:cNvPr id="14" name="Picture 4" descr="C:\Users\Teun\Desktop\UNI2016\HONS\demo2\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
        <p:nvSpPr>
          <p:cNvPr id="2" name="Rektangel 1"/>
          <p:cNvSpPr/>
          <p:nvPr/>
        </p:nvSpPr>
        <p:spPr>
          <a:xfrm>
            <a:off x="827865" y="8714439"/>
            <a:ext cx="15661522" cy="954107"/>
          </a:xfrm>
          <a:prstGeom prst="rect">
            <a:avLst/>
          </a:prstGeom>
        </p:spPr>
        <p:txBody>
          <a:bodyPr wrap="square">
            <a:spAutoFit/>
          </a:bodyPr>
          <a:lstStyle/>
          <a:p>
            <a:pPr algn="r"/>
            <a:r>
              <a:rPr lang="en-GB" sz="2800" dirty="0">
                <a:solidFill>
                  <a:schemeClr val="accent5">
                    <a:lumMod val="75000"/>
                  </a:schemeClr>
                </a:solidFill>
                <a:latin typeface="Novecento sans wide Book" pitchFamily="50" charset="-94"/>
                <a:cs typeface="Klavika" panose="020B0706030404030204" pitchFamily="34" charset="0"/>
              </a:rPr>
              <a:t>https://html5test.com/results/desktop.html</a:t>
            </a:r>
          </a:p>
          <a:p>
            <a:pPr algn="r"/>
            <a:r>
              <a:rPr lang="en-GB" sz="2800" dirty="0">
                <a:solidFill>
                  <a:schemeClr val="accent5">
                    <a:lumMod val="75000"/>
                  </a:schemeClr>
                </a:solidFill>
                <a:latin typeface="Novecento sans wide Book" pitchFamily="50" charset="-94"/>
                <a:cs typeface="Klavika" panose="020B0706030404030204" pitchFamily="34" charset="0"/>
              </a:rPr>
              <a:t>http://www.vinnylingham.com/top-20-reasons-why-web-apps-are-superior-to-desktop-apps.html</a:t>
            </a:r>
          </a:p>
        </p:txBody>
      </p:sp>
    </p:spTree>
    <p:extLst>
      <p:ext uri="{BB962C8B-B14F-4D97-AF65-F5344CB8AC3E}">
        <p14:creationId xmlns:p14="http://schemas.microsoft.com/office/powerpoint/2010/main" val="294965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Issues</a:t>
            </a:r>
            <a:endParaRPr lang="tr-TR" sz="6600" dirty="0">
              <a:solidFill>
                <a:schemeClr val="accent5">
                  <a:lumMod val="75000"/>
                </a:schemeClr>
              </a:solidFill>
              <a:latin typeface="Novecento sans wide Book" pitchFamily="50" charset="-94"/>
            </a:endParaRPr>
          </a:p>
        </p:txBody>
      </p:sp>
      <p:sp>
        <p:nvSpPr>
          <p:cNvPr id="9" name="TextBox 8"/>
          <p:cNvSpPr txBox="1"/>
          <p:nvPr/>
        </p:nvSpPr>
        <p:spPr>
          <a:xfrm>
            <a:off x="831446" y="2699172"/>
            <a:ext cx="16562638" cy="5786199"/>
          </a:xfrm>
          <a:prstGeom prst="rect">
            <a:avLst/>
          </a:prstGeom>
          <a:noFill/>
        </p:spPr>
        <p:txBody>
          <a:bodyPr wrap="square" rtlCol="0">
            <a:spAutoFit/>
          </a:bodyPr>
          <a:lstStyle/>
          <a:p>
            <a:pPr algn="ctr"/>
            <a:r>
              <a:rPr lang="en-GB" sz="2100" b="1" dirty="0" smtClean="0">
                <a:solidFill>
                  <a:schemeClr val="tx1">
                    <a:lumMod val="75000"/>
                    <a:lumOff val="25000"/>
                  </a:schemeClr>
                </a:solidFill>
                <a:latin typeface="Novecento sans wide Book" pitchFamily="50" charset="-94"/>
                <a:cs typeface="Klavika" panose="020B0706030404030204" pitchFamily="34" charset="0"/>
              </a:rPr>
              <a:t>“The </a:t>
            </a:r>
            <a:r>
              <a:rPr lang="en-GB" sz="2100" b="1" dirty="0">
                <a:solidFill>
                  <a:schemeClr val="tx1">
                    <a:lumMod val="75000"/>
                    <a:lumOff val="25000"/>
                  </a:schemeClr>
                </a:solidFill>
                <a:latin typeface="Novecento sans wide Book" pitchFamily="50" charset="-94"/>
                <a:cs typeface="Klavika" panose="020B0706030404030204" pitchFamily="34" charset="0"/>
              </a:rPr>
              <a:t>rise of GameMaker HTML5 in September 2011 allowed GameMaker applications to be executed in web </a:t>
            </a:r>
            <a:r>
              <a:rPr lang="en-GB" sz="2100" b="1" dirty="0" smtClean="0">
                <a:solidFill>
                  <a:schemeClr val="tx1">
                    <a:lumMod val="75000"/>
                    <a:lumOff val="25000"/>
                  </a:schemeClr>
                </a:solidFill>
                <a:latin typeface="Novecento sans wide Book" pitchFamily="50" charset="-94"/>
                <a:cs typeface="Klavika" panose="020B0706030404030204" pitchFamily="34" charset="0"/>
              </a:rPr>
              <a:t>browsers”</a:t>
            </a:r>
          </a:p>
          <a:p>
            <a:pPr algn="ctr"/>
            <a:endParaRPr lang="en-GB" sz="2100" b="1" dirty="0">
              <a:solidFill>
                <a:schemeClr val="tx1">
                  <a:lumMod val="75000"/>
                  <a:lumOff val="25000"/>
                </a:schemeClr>
              </a:solidFill>
            </a:endParaRPr>
          </a:p>
          <a:p>
            <a:endParaRPr lang="en-GB" dirty="0" smtClean="0">
              <a:solidFill>
                <a:schemeClr val="accent5">
                  <a:lumMod val="75000"/>
                </a:schemeClr>
              </a:solidFill>
              <a:latin typeface="Novecento sans wide Book" pitchFamily="50" charset="-94"/>
              <a:cs typeface="Klavika" panose="020B0706030404030204" pitchFamily="34" charset="0"/>
            </a:endParaRPr>
          </a:p>
          <a:p>
            <a:r>
              <a:rPr lang="en-GB" dirty="0" smtClean="0">
                <a:solidFill>
                  <a:schemeClr val="accent5">
                    <a:lumMod val="75000"/>
                  </a:schemeClr>
                </a:solidFill>
                <a:latin typeface="Novecento sans wide Book" pitchFamily="50" charset="-94"/>
                <a:cs typeface="Klavika" panose="020B0706030404030204" pitchFamily="34" charset="0"/>
              </a:rPr>
              <a:t>Not all features are directly compatible however. One of these is the networking functionality, which causes an inability to develop browser applications that can communicate with other clients.</a:t>
            </a:r>
          </a:p>
          <a:p>
            <a:endParaRPr lang="en-GB" dirty="0">
              <a:solidFill>
                <a:schemeClr val="accent5">
                  <a:lumMod val="75000"/>
                </a:schemeClr>
              </a:solidFill>
              <a:latin typeface="Novecento sans wide Book" pitchFamily="50" charset="-94"/>
              <a:cs typeface="Klavika" panose="020B0706030404030204" pitchFamily="34" charset="0"/>
            </a:endParaRPr>
          </a:p>
          <a:p>
            <a:r>
              <a:rPr lang="en-GB" dirty="0" smtClean="0">
                <a:solidFill>
                  <a:schemeClr val="accent5">
                    <a:lumMod val="75000"/>
                  </a:schemeClr>
                </a:solidFill>
                <a:latin typeface="Novecento sans wide Book" pitchFamily="50" charset="-94"/>
                <a:cs typeface="Klavika" panose="020B0706030404030204" pitchFamily="34" charset="0"/>
              </a:rPr>
              <a:t>Today, in the world of social networking and competitive gaming, many applications benefit from having direct contact with other clients. These applications have a much greater potential to become more popular with the end-users as they support social interactions.</a:t>
            </a:r>
          </a:p>
          <a:p>
            <a:endParaRPr lang="en-GB" sz="3600" dirty="0">
              <a:solidFill>
                <a:schemeClr val="accent5">
                  <a:lumMod val="75000"/>
                </a:schemeClr>
              </a:solidFill>
              <a:latin typeface="Novecento sans wide Book" pitchFamily="50" charset="-94"/>
              <a:cs typeface="Klavika" panose="020B0706030404030204" pitchFamily="34" charset="0"/>
            </a:endParaRPr>
          </a:p>
          <a:p>
            <a:endParaRPr lang="en-GB" sz="3600" dirty="0">
              <a:solidFill>
                <a:schemeClr val="accent5">
                  <a:lumMod val="75000"/>
                </a:schemeClr>
              </a:solidFill>
              <a:latin typeface="Novecento sans wide Book" pitchFamily="50" charset="-94"/>
              <a:cs typeface="Klavika" panose="020B07060304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11" name="Picture 4" descr="C:\Users\Teun\Desktop\UNI2016\HONS\demo2\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
        <p:nvSpPr>
          <p:cNvPr id="2" name="Rektangel 1"/>
          <p:cNvSpPr/>
          <p:nvPr/>
        </p:nvSpPr>
        <p:spPr>
          <a:xfrm>
            <a:off x="819615" y="8898549"/>
            <a:ext cx="15741780" cy="584775"/>
          </a:xfrm>
          <a:prstGeom prst="rect">
            <a:avLst/>
          </a:prstGeom>
        </p:spPr>
        <p:txBody>
          <a:bodyPr wrap="square">
            <a:spAutoFit/>
          </a:bodyPr>
          <a:lstStyle/>
          <a:p>
            <a:pPr algn="r"/>
            <a:r>
              <a:rPr lang="en-GB" dirty="0">
                <a:solidFill>
                  <a:schemeClr val="accent5">
                    <a:lumMod val="75000"/>
                  </a:schemeClr>
                </a:solidFill>
                <a:latin typeface="Novecento sans wide Book" pitchFamily="50" charset="-94"/>
                <a:cs typeface="Klavika" panose="020B0706030404030204" pitchFamily="34" charset="0"/>
              </a:rPr>
              <a:t>http://docs.yoyogames.com/source/dadiospice/002_reference/networking/index.html</a:t>
            </a:r>
          </a:p>
        </p:txBody>
      </p:sp>
    </p:spTree>
    <p:extLst>
      <p:ext uri="{BB962C8B-B14F-4D97-AF65-F5344CB8AC3E}">
        <p14:creationId xmlns:p14="http://schemas.microsoft.com/office/powerpoint/2010/main" val="349320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19092" y="536575"/>
            <a:ext cx="8163684" cy="1107996"/>
          </a:xfrm>
          <a:prstGeom prst="rect">
            <a:avLst/>
          </a:prstGeom>
          <a:noFill/>
        </p:spPr>
        <p:txBody>
          <a:bodyPr wrap="square" rtlCol="0">
            <a:spAutoFit/>
          </a:bodyPr>
          <a:lstStyle/>
          <a:p>
            <a:pPr algn="ctr"/>
            <a:r>
              <a:rPr lang="en-GB" sz="6600" dirty="0" smtClean="0">
                <a:solidFill>
                  <a:schemeClr val="accent5">
                    <a:lumMod val="75000"/>
                  </a:schemeClr>
                </a:solidFill>
                <a:latin typeface="Novecento sans wide Book" pitchFamily="50" charset="-94"/>
              </a:rPr>
              <a:t>Solution</a:t>
            </a:r>
            <a:endParaRPr lang="tr-TR" sz="66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1027" name="Picture 3" descr="C:\Users\Teun\Desktop\04b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74" y="1557051"/>
            <a:ext cx="8546913" cy="8340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483588" y="1307138"/>
            <a:ext cx="1739648" cy="9003175"/>
          </a:xfrm>
          <a:prstGeom prst="rect">
            <a:avLst/>
          </a:prstGeom>
        </p:spPr>
      </p:pic>
      <p:sp>
        <p:nvSpPr>
          <p:cNvPr id="11" name="TextBox 7"/>
          <p:cNvSpPr txBox="1"/>
          <p:nvPr/>
        </p:nvSpPr>
        <p:spPr>
          <a:xfrm>
            <a:off x="11432255" y="4571410"/>
            <a:ext cx="5544616" cy="3785652"/>
          </a:xfrm>
          <a:prstGeom prst="rect">
            <a:avLst/>
          </a:prstGeom>
          <a:noFill/>
        </p:spPr>
        <p:txBody>
          <a:bodyPr wrap="square" rtlCol="0">
            <a:spAutoFit/>
          </a:bodyPr>
          <a:lstStyle/>
          <a:p>
            <a:r>
              <a:rPr lang="en-GB" sz="3000" dirty="0" smtClean="0">
                <a:solidFill>
                  <a:schemeClr val="accent5">
                    <a:lumMod val="75000"/>
                  </a:schemeClr>
                </a:solidFill>
                <a:latin typeface="Novecento sans wide Book" pitchFamily="50" charset="-94"/>
                <a:cs typeface="Klavika" panose="020B0706030404030204" pitchFamily="34" charset="0"/>
              </a:rPr>
              <a:t>An extension which </a:t>
            </a:r>
            <a:r>
              <a:rPr lang="en-GB" sz="3000" dirty="0" err="1" smtClean="0">
                <a:solidFill>
                  <a:schemeClr val="accent5">
                    <a:lumMod val="75000"/>
                  </a:schemeClr>
                </a:solidFill>
                <a:latin typeface="Novecento sans wide Book" pitchFamily="50" charset="-94"/>
                <a:cs typeface="Klavika" panose="020B0706030404030204" pitchFamily="34" charset="0"/>
              </a:rPr>
              <a:t>GameMaker</a:t>
            </a:r>
            <a:r>
              <a:rPr lang="en-GB" sz="3000" dirty="0" smtClean="0">
                <a:solidFill>
                  <a:schemeClr val="accent5">
                    <a:lumMod val="75000"/>
                  </a:schemeClr>
                </a:solidFill>
                <a:latin typeface="Novecento sans wide Book" pitchFamily="50" charset="-94"/>
                <a:cs typeface="Klavika" panose="020B0706030404030204" pitchFamily="34" charset="0"/>
              </a:rPr>
              <a:t> can communicate with, and is capable of solving the networking task.</a:t>
            </a:r>
          </a:p>
          <a:p>
            <a:endParaRPr lang="en-GB" sz="3000" dirty="0">
              <a:solidFill>
                <a:schemeClr val="accent5">
                  <a:lumMod val="75000"/>
                </a:schemeClr>
              </a:solidFill>
              <a:latin typeface="Novecento sans wide Book" pitchFamily="50" charset="-94"/>
              <a:cs typeface="Klavika" panose="020B0706030404030204" pitchFamily="34" charset="0"/>
            </a:endParaRPr>
          </a:p>
          <a:p>
            <a:r>
              <a:rPr lang="en-GB" sz="3000" dirty="0" smtClean="0">
                <a:solidFill>
                  <a:schemeClr val="accent5">
                    <a:lumMod val="75000"/>
                  </a:schemeClr>
                </a:solidFill>
                <a:latin typeface="Novecento sans wide Book" pitchFamily="50" charset="-94"/>
                <a:cs typeface="Klavika" panose="020B0706030404030204" pitchFamily="34" charset="0"/>
              </a:rPr>
              <a:t>Technologies:</a:t>
            </a:r>
          </a:p>
          <a:p>
            <a:pPr marL="457200" indent="-457200">
              <a:buFontTx/>
              <a:buChar char="-"/>
            </a:pPr>
            <a:r>
              <a:rPr lang="en-GB" sz="3000" dirty="0" err="1" smtClean="0">
                <a:solidFill>
                  <a:schemeClr val="accent5">
                    <a:lumMod val="75000"/>
                  </a:schemeClr>
                </a:solidFill>
                <a:latin typeface="Novecento sans wide Book" pitchFamily="50" charset="-94"/>
                <a:cs typeface="Klavika" panose="020B0706030404030204" pitchFamily="34" charset="0"/>
              </a:rPr>
              <a:t>NodeJS</a:t>
            </a:r>
            <a:endParaRPr lang="en-GB" sz="3000" dirty="0" smtClean="0">
              <a:solidFill>
                <a:schemeClr val="accent5">
                  <a:lumMod val="75000"/>
                </a:schemeClr>
              </a:solidFill>
              <a:latin typeface="Novecento sans wide Book" pitchFamily="50" charset="-94"/>
              <a:cs typeface="Klavika" panose="020B0706030404030204" pitchFamily="34" charset="0"/>
            </a:endParaRPr>
          </a:p>
          <a:p>
            <a:pPr marL="457200" indent="-457200">
              <a:buFontTx/>
              <a:buChar char="-"/>
            </a:pPr>
            <a:r>
              <a:rPr lang="en-GB" sz="3000" dirty="0" smtClean="0">
                <a:solidFill>
                  <a:schemeClr val="accent5">
                    <a:lumMod val="75000"/>
                  </a:schemeClr>
                </a:solidFill>
                <a:latin typeface="Novecento sans wide Book" pitchFamily="50" charset="-94"/>
                <a:cs typeface="Klavika" panose="020B0706030404030204" pitchFamily="34" charset="0"/>
              </a:rPr>
              <a:t>Socket.io</a:t>
            </a:r>
            <a:endParaRPr lang="tr-TR" sz="3000" dirty="0">
              <a:solidFill>
                <a:schemeClr val="accent5">
                  <a:lumMod val="75000"/>
                </a:schemeClr>
              </a:solidFill>
              <a:latin typeface="Novecento sans wide Book" pitchFamily="50" charset="-94"/>
              <a:cs typeface="Klavika" panose="020B0706030404030204" pitchFamily="34" charset="0"/>
            </a:endParaRPr>
          </a:p>
        </p:txBody>
      </p:sp>
      <p:sp>
        <p:nvSpPr>
          <p:cNvPr id="12" name="TextBox 10"/>
          <p:cNvSpPr txBox="1"/>
          <p:nvPr/>
        </p:nvSpPr>
        <p:spPr>
          <a:xfrm>
            <a:off x="11400256" y="3379261"/>
            <a:ext cx="6274962" cy="707886"/>
          </a:xfrm>
          <a:prstGeom prst="rect">
            <a:avLst/>
          </a:prstGeom>
          <a:noFill/>
        </p:spPr>
        <p:txBody>
          <a:bodyPr wrap="square" rtlCol="0">
            <a:spAutoFit/>
          </a:bodyPr>
          <a:lstStyle/>
          <a:p>
            <a:r>
              <a:rPr lang="en-GB" sz="4000" dirty="0" smtClean="0">
                <a:solidFill>
                  <a:schemeClr val="accent5">
                    <a:lumMod val="75000"/>
                  </a:schemeClr>
                </a:solidFill>
                <a:latin typeface="Novecento sans wide Book" pitchFamily="50" charset="-94"/>
              </a:rPr>
              <a:t>Networking Extension</a:t>
            </a:r>
            <a:endParaRPr lang="tr-TR" sz="4000" dirty="0">
              <a:solidFill>
                <a:schemeClr val="accent5">
                  <a:lumMod val="75000"/>
                </a:schemeClr>
              </a:solidFill>
              <a:latin typeface="Novecento sans wide Book" pitchFamily="50" charset="-94"/>
            </a:endParaRPr>
          </a:p>
        </p:txBody>
      </p:sp>
      <p:pic>
        <p:nvPicPr>
          <p:cNvPr id="1028"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9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341426" y="1014462"/>
            <a:ext cx="4463306" cy="784830"/>
          </a:xfrm>
          <a:prstGeom prst="rect">
            <a:avLst/>
          </a:prstGeom>
          <a:noFill/>
        </p:spPr>
        <p:txBody>
          <a:bodyPr wrap="square" rtlCol="0">
            <a:spAutoFit/>
          </a:bodyPr>
          <a:lstStyle/>
          <a:p>
            <a:pPr algn="ctr"/>
            <a:r>
              <a:rPr lang="en-GB" sz="4500" dirty="0" err="1" smtClean="0">
                <a:solidFill>
                  <a:schemeClr val="accent5">
                    <a:lumMod val="75000"/>
                  </a:schemeClr>
                </a:solidFill>
                <a:latin typeface="Novecento sans wide Book" pitchFamily="50" charset="-94"/>
              </a:rPr>
              <a:t>NodeJS</a:t>
            </a:r>
            <a:endParaRPr lang="tr-TR" sz="4500" dirty="0">
              <a:solidFill>
                <a:schemeClr val="accent5">
                  <a:lumMod val="75000"/>
                </a:schemeClr>
              </a:solidFill>
              <a:latin typeface="Novecento sans wide Book" pitchFamily="50" charset="-94"/>
            </a:endParaRPr>
          </a:p>
        </p:txBody>
      </p:sp>
      <p:sp>
        <p:nvSpPr>
          <p:cNvPr id="9" name="TextBox 8"/>
          <p:cNvSpPr txBox="1"/>
          <p:nvPr/>
        </p:nvSpPr>
        <p:spPr>
          <a:xfrm>
            <a:off x="1008683" y="2818765"/>
            <a:ext cx="7128792" cy="4524315"/>
          </a:xfrm>
          <a:prstGeom prst="rect">
            <a:avLst/>
          </a:prstGeom>
          <a:noFill/>
        </p:spPr>
        <p:txBody>
          <a:bodyPr wrap="square" rtlCol="0">
            <a:spAutoFit/>
          </a:bodyPr>
          <a:lstStyle/>
          <a:p>
            <a:pPr algn="ctr"/>
            <a:r>
              <a:rPr lang="en-GB" sz="5400" dirty="0">
                <a:solidFill>
                  <a:schemeClr val="accent5">
                    <a:lumMod val="75000"/>
                  </a:schemeClr>
                </a:solidFill>
                <a:latin typeface="Novecento sans wide Book" pitchFamily="50" charset="-94"/>
                <a:cs typeface="Klavika" panose="020B0706030404030204" pitchFamily="34" charset="0"/>
              </a:rPr>
              <a:t>“</a:t>
            </a:r>
            <a:r>
              <a:rPr lang="en-GB" sz="3000" dirty="0">
                <a:solidFill>
                  <a:schemeClr val="accent5">
                    <a:lumMod val="75000"/>
                  </a:schemeClr>
                </a:solidFill>
                <a:latin typeface="Novecento sans wide Book" pitchFamily="50" charset="-94"/>
                <a:cs typeface="Klavika" panose="020B0706030404030204" pitchFamily="34" charset="0"/>
              </a:rPr>
              <a:t>Node.js shines in real-time web applications employing push technology over </a:t>
            </a:r>
            <a:r>
              <a:rPr lang="en-GB" sz="3000" dirty="0" err="1">
                <a:solidFill>
                  <a:schemeClr val="accent5">
                    <a:lumMod val="75000"/>
                  </a:schemeClr>
                </a:solidFill>
                <a:latin typeface="Novecento sans wide Book" pitchFamily="50" charset="-94"/>
                <a:cs typeface="Klavika" panose="020B0706030404030204" pitchFamily="34" charset="0"/>
              </a:rPr>
              <a:t>websockets</a:t>
            </a:r>
            <a:r>
              <a:rPr lang="en-GB" sz="3000" dirty="0" smtClean="0">
                <a:solidFill>
                  <a:schemeClr val="accent5">
                    <a:lumMod val="75000"/>
                  </a:schemeClr>
                </a:solidFill>
                <a:latin typeface="Novecento sans wide Book" pitchFamily="50" charset="-94"/>
                <a:cs typeface="Klavika" panose="020B0706030404030204" pitchFamily="34" charset="0"/>
              </a:rPr>
              <a:t>.”</a:t>
            </a:r>
          </a:p>
          <a:p>
            <a:pPr algn="ctr"/>
            <a:endParaRPr lang="en-GB" sz="3000" dirty="0">
              <a:solidFill>
                <a:schemeClr val="accent5">
                  <a:lumMod val="75000"/>
                </a:schemeClr>
              </a:solidFill>
              <a:latin typeface="Novecento sans wide Book" pitchFamily="50" charset="-94"/>
              <a:cs typeface="Klavika" panose="020B0706030404030204" pitchFamily="34" charset="0"/>
            </a:endParaRPr>
          </a:p>
          <a:p>
            <a:pPr algn="ctr"/>
            <a:r>
              <a:rPr lang="en-GB" sz="5400" dirty="0">
                <a:solidFill>
                  <a:schemeClr val="accent5">
                    <a:lumMod val="75000"/>
                  </a:schemeClr>
                </a:solidFill>
                <a:latin typeface="Novecento sans wide Book" pitchFamily="50" charset="-94"/>
                <a:cs typeface="Klavika" panose="020B0706030404030204" pitchFamily="34" charset="0"/>
              </a:rPr>
              <a:t>“</a:t>
            </a:r>
            <a:r>
              <a:rPr lang="en-GB" sz="2800" dirty="0">
                <a:solidFill>
                  <a:schemeClr val="accent5">
                    <a:lumMod val="75000"/>
                  </a:schemeClr>
                </a:solidFill>
                <a:latin typeface="Novecento sans wide Book" pitchFamily="50" charset="-94"/>
                <a:cs typeface="Klavika" panose="020B0706030404030204" pitchFamily="34" charset="0"/>
              </a:rPr>
              <a:t> </a:t>
            </a:r>
            <a:r>
              <a:rPr lang="en-GB" sz="3000" dirty="0" smtClean="0">
                <a:solidFill>
                  <a:schemeClr val="accent5">
                    <a:lumMod val="75000"/>
                  </a:schemeClr>
                </a:solidFill>
                <a:latin typeface="Novecento sans wide Book" pitchFamily="50" charset="-94"/>
                <a:cs typeface="Klavika" panose="020B0706030404030204" pitchFamily="34" charset="0"/>
              </a:rPr>
              <a:t>Node.js </a:t>
            </a:r>
            <a:r>
              <a:rPr lang="en-GB" sz="3000" dirty="0">
                <a:solidFill>
                  <a:schemeClr val="accent5">
                    <a:lumMod val="75000"/>
                  </a:schemeClr>
                </a:solidFill>
                <a:latin typeface="Novecento sans wide Book" pitchFamily="50" charset="-94"/>
                <a:cs typeface="Klavika" panose="020B0706030404030204" pitchFamily="34" charset="0"/>
              </a:rPr>
              <a:t>operates on a single-thread, using non-blocking I/O calls, allowing it to support tens of thousands of concurrent </a:t>
            </a:r>
            <a:r>
              <a:rPr lang="en-GB" sz="3000" dirty="0" smtClean="0">
                <a:solidFill>
                  <a:schemeClr val="accent5">
                    <a:lumMod val="75000"/>
                  </a:schemeClr>
                </a:solidFill>
                <a:latin typeface="Novecento sans wide Book" pitchFamily="50" charset="-94"/>
                <a:cs typeface="Klavika" panose="020B0706030404030204" pitchFamily="34" charset="0"/>
              </a:rPr>
              <a:t>connections”</a:t>
            </a:r>
            <a:endParaRPr lang="en-GB" sz="3000" dirty="0">
              <a:solidFill>
                <a:schemeClr val="accent5">
                  <a:lumMod val="75000"/>
                </a:schemeClr>
              </a:solidFill>
              <a:latin typeface="Novecento sans wide Book" pitchFamily="50" charset="-94"/>
              <a:cs typeface="Klavika" panose="020B07060304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sp>
        <p:nvSpPr>
          <p:cNvPr id="8" name="TextBox 7"/>
          <p:cNvSpPr txBox="1"/>
          <p:nvPr/>
        </p:nvSpPr>
        <p:spPr>
          <a:xfrm>
            <a:off x="9721651" y="2699172"/>
            <a:ext cx="7479534" cy="5170646"/>
          </a:xfrm>
          <a:prstGeom prst="rect">
            <a:avLst/>
          </a:prstGeom>
          <a:noFill/>
        </p:spPr>
        <p:txBody>
          <a:bodyPr wrap="square" rtlCol="0">
            <a:spAutoFit/>
          </a:bodyPr>
          <a:lstStyle/>
          <a:p>
            <a:pPr algn="ctr" fontAlgn="base"/>
            <a:r>
              <a:rPr lang="en-GB" sz="3000" dirty="0" smtClean="0">
                <a:solidFill>
                  <a:schemeClr val="accent5">
                    <a:lumMod val="75000"/>
                  </a:schemeClr>
                </a:solidFill>
                <a:latin typeface="Novecento sans wide Book" pitchFamily="50" charset="-94"/>
                <a:cs typeface="Klavika" panose="020B0706030404030204" pitchFamily="34" charset="0"/>
              </a:rPr>
              <a:t>socket.io</a:t>
            </a:r>
            <a:r>
              <a:rPr lang="en-GB" sz="3000" dirty="0">
                <a:solidFill>
                  <a:schemeClr val="accent5">
                    <a:lumMod val="75000"/>
                  </a:schemeClr>
                </a:solidFill>
                <a:latin typeface="Novecento sans wide Book" pitchFamily="50" charset="-94"/>
                <a:cs typeface="Klavika" panose="020B0706030404030204" pitchFamily="34" charset="0"/>
              </a:rPr>
              <a:t> </a:t>
            </a:r>
            <a:r>
              <a:rPr lang="en-GB" sz="3000" dirty="0" smtClean="0">
                <a:solidFill>
                  <a:schemeClr val="accent5">
                    <a:lumMod val="75000"/>
                  </a:schemeClr>
                </a:solidFill>
                <a:latin typeface="Novecento sans wide Book" pitchFamily="50" charset="-94"/>
                <a:cs typeface="Klavika" panose="020B0706030404030204" pitchFamily="34" charset="0"/>
              </a:rPr>
              <a:t>is one of the most </a:t>
            </a:r>
            <a:r>
              <a:rPr lang="en-GB" sz="3000" dirty="0">
                <a:solidFill>
                  <a:schemeClr val="accent5">
                    <a:lumMod val="75000"/>
                  </a:schemeClr>
                </a:solidFill>
                <a:latin typeface="Novecento sans wide Book" pitchFamily="50" charset="-94"/>
                <a:cs typeface="Klavika" panose="020B0706030404030204" pitchFamily="34" charset="0"/>
              </a:rPr>
              <a:t>common </a:t>
            </a:r>
            <a:r>
              <a:rPr lang="en-GB" sz="3000" dirty="0" err="1">
                <a:solidFill>
                  <a:schemeClr val="accent5">
                    <a:lumMod val="75000"/>
                  </a:schemeClr>
                </a:solidFill>
                <a:latin typeface="Novecento sans wide Book" pitchFamily="50" charset="-94"/>
                <a:cs typeface="Klavika" panose="020B0706030404030204" pitchFamily="34" charset="0"/>
              </a:rPr>
              <a:t>websockets</a:t>
            </a:r>
            <a:r>
              <a:rPr lang="en-GB" sz="3000" dirty="0">
                <a:solidFill>
                  <a:schemeClr val="accent5">
                    <a:lumMod val="75000"/>
                  </a:schemeClr>
                </a:solidFill>
                <a:latin typeface="Novecento sans wide Book" pitchFamily="50" charset="-94"/>
                <a:cs typeface="Klavika" panose="020B0706030404030204" pitchFamily="34" charset="0"/>
              </a:rPr>
              <a:t> components out there today</a:t>
            </a:r>
            <a:r>
              <a:rPr lang="en-GB" sz="3000" dirty="0" smtClean="0">
                <a:solidFill>
                  <a:schemeClr val="accent5">
                    <a:lumMod val="75000"/>
                  </a:schemeClr>
                </a:solidFill>
                <a:latin typeface="Novecento sans wide Book" pitchFamily="50" charset="-94"/>
                <a:cs typeface="Klavika" panose="020B0706030404030204" pitchFamily="34" charset="0"/>
              </a:rPr>
              <a:t>.</a:t>
            </a:r>
          </a:p>
          <a:p>
            <a:pPr algn="ctr" fontAlgn="base"/>
            <a:endParaRPr lang="en-GB" sz="3000" dirty="0">
              <a:solidFill>
                <a:schemeClr val="accent5">
                  <a:lumMod val="75000"/>
                </a:schemeClr>
              </a:solidFill>
              <a:latin typeface="Novecento sans wide Book" pitchFamily="50" charset="-94"/>
              <a:cs typeface="Klavika" panose="020B0706030404030204" pitchFamily="34" charset="0"/>
            </a:endParaRPr>
          </a:p>
          <a:p>
            <a:pPr algn="ctr" fontAlgn="base"/>
            <a:r>
              <a:rPr lang="en-GB" sz="3000" dirty="0" err="1">
                <a:solidFill>
                  <a:schemeClr val="accent5">
                    <a:lumMod val="75000"/>
                  </a:schemeClr>
                </a:solidFill>
                <a:latin typeface="Novecento sans wide Book" pitchFamily="50" charset="-94"/>
                <a:cs typeface="Klavika" panose="020B0706030404030204" pitchFamily="34" charset="0"/>
              </a:rPr>
              <a:t>NodeJS</a:t>
            </a:r>
            <a:r>
              <a:rPr lang="en-GB" sz="3000" dirty="0">
                <a:solidFill>
                  <a:schemeClr val="accent5">
                    <a:lumMod val="75000"/>
                  </a:schemeClr>
                </a:solidFill>
                <a:latin typeface="Novecento sans wide Book" pitchFamily="50" charset="-94"/>
                <a:cs typeface="Klavika" panose="020B0706030404030204" pitchFamily="34" charset="0"/>
              </a:rPr>
              <a:t> is the first tool for working in the non-blocking, event-driven I/O paradigm. </a:t>
            </a:r>
            <a:endParaRPr lang="en-GB" sz="3000" dirty="0" smtClean="0">
              <a:solidFill>
                <a:schemeClr val="accent5">
                  <a:lumMod val="75000"/>
                </a:schemeClr>
              </a:solidFill>
              <a:latin typeface="Novecento sans wide Book" pitchFamily="50" charset="-94"/>
              <a:cs typeface="Klavika" panose="020B0706030404030204" pitchFamily="34" charset="0"/>
            </a:endParaRPr>
          </a:p>
          <a:p>
            <a:pPr algn="ctr" fontAlgn="base"/>
            <a:endParaRPr lang="en-GB" sz="3000" dirty="0">
              <a:solidFill>
                <a:schemeClr val="accent5">
                  <a:lumMod val="75000"/>
                </a:schemeClr>
              </a:solidFill>
              <a:latin typeface="Novecento sans wide Book" pitchFamily="50" charset="-94"/>
              <a:cs typeface="Klavika" panose="020B0706030404030204" pitchFamily="34" charset="0"/>
            </a:endParaRPr>
          </a:p>
          <a:p>
            <a:pPr algn="ctr" fontAlgn="base"/>
            <a:r>
              <a:rPr lang="en-GB" sz="3000" dirty="0" smtClean="0">
                <a:solidFill>
                  <a:schemeClr val="accent5">
                    <a:lumMod val="75000"/>
                  </a:schemeClr>
                </a:solidFill>
                <a:latin typeface="Novecento sans wide Book" pitchFamily="50" charset="-94"/>
                <a:cs typeface="Klavika" panose="020B0706030404030204" pitchFamily="34" charset="0"/>
              </a:rPr>
              <a:t>Previously these </a:t>
            </a:r>
            <a:r>
              <a:rPr lang="en-GB" sz="3000" dirty="0">
                <a:solidFill>
                  <a:schemeClr val="accent5">
                    <a:lumMod val="75000"/>
                  </a:schemeClr>
                </a:solidFill>
                <a:latin typeface="Novecento sans wide Book" pitchFamily="50" charset="-94"/>
                <a:cs typeface="Klavika" panose="020B0706030404030204" pitchFamily="34" charset="0"/>
              </a:rPr>
              <a:t>features had to be encapsulated within sandboxed environments like </a:t>
            </a:r>
            <a:r>
              <a:rPr lang="en-GB" sz="3000" b="1" dirty="0">
                <a:solidFill>
                  <a:schemeClr val="accent5">
                    <a:lumMod val="75000"/>
                  </a:schemeClr>
                </a:solidFill>
                <a:latin typeface="Novecento sans wide Book" pitchFamily="50" charset="-94"/>
                <a:cs typeface="Klavika" panose="020B0706030404030204" pitchFamily="34" charset="0"/>
              </a:rPr>
              <a:t>Flash</a:t>
            </a:r>
            <a:r>
              <a:rPr lang="en-GB" sz="3000" dirty="0">
                <a:solidFill>
                  <a:schemeClr val="accent5">
                    <a:lumMod val="75000"/>
                  </a:schemeClr>
                </a:solidFill>
                <a:latin typeface="Novecento sans wide Book" pitchFamily="50" charset="-94"/>
                <a:cs typeface="Klavika" panose="020B0706030404030204" pitchFamily="34" charset="0"/>
              </a:rPr>
              <a:t> or </a:t>
            </a:r>
            <a:r>
              <a:rPr lang="en-GB" sz="3000" b="1" dirty="0">
                <a:solidFill>
                  <a:schemeClr val="accent5">
                    <a:lumMod val="75000"/>
                  </a:schemeClr>
                </a:solidFill>
                <a:latin typeface="Novecento sans wide Book" pitchFamily="50" charset="-94"/>
                <a:cs typeface="Klavika" panose="020B0706030404030204" pitchFamily="34" charset="0"/>
              </a:rPr>
              <a:t>Java </a:t>
            </a:r>
            <a:r>
              <a:rPr lang="en-GB" sz="3000" b="1" dirty="0" smtClean="0">
                <a:solidFill>
                  <a:schemeClr val="accent5">
                    <a:lumMod val="75000"/>
                  </a:schemeClr>
                </a:solidFill>
                <a:latin typeface="Novecento sans wide Book" pitchFamily="50" charset="-94"/>
                <a:cs typeface="Klavika" panose="020B0706030404030204" pitchFamily="34" charset="0"/>
              </a:rPr>
              <a:t>Applets</a:t>
            </a:r>
            <a:r>
              <a:rPr lang="en-GB" sz="3000" dirty="0" smtClean="0">
                <a:solidFill>
                  <a:schemeClr val="accent5">
                    <a:lumMod val="75000"/>
                  </a:schemeClr>
                </a:solidFill>
                <a:latin typeface="Novecento sans wide Book" pitchFamily="50" charset="-94"/>
                <a:cs typeface="Klavika" panose="020B0706030404030204" pitchFamily="34" charset="0"/>
              </a:rPr>
              <a:t>, for which browser support nowadays has more or less vanished.</a:t>
            </a:r>
            <a:endParaRPr lang="en-GB" sz="3000" dirty="0">
              <a:solidFill>
                <a:schemeClr val="accent5">
                  <a:lumMod val="75000"/>
                </a:schemeClr>
              </a:solidFill>
              <a:latin typeface="Novecento sans wide Book" pitchFamily="50" charset="-94"/>
              <a:cs typeface="Klavika" panose="020B0706030404030204" pitchFamily="34" charset="0"/>
            </a:endParaRPr>
          </a:p>
        </p:txBody>
      </p:sp>
      <p:sp>
        <p:nvSpPr>
          <p:cNvPr id="11" name="TextBox 10"/>
          <p:cNvSpPr txBox="1"/>
          <p:nvPr/>
        </p:nvSpPr>
        <p:spPr>
          <a:xfrm>
            <a:off x="11229765" y="1045443"/>
            <a:ext cx="4463306" cy="784830"/>
          </a:xfrm>
          <a:prstGeom prst="rect">
            <a:avLst/>
          </a:prstGeom>
          <a:noFill/>
        </p:spPr>
        <p:txBody>
          <a:bodyPr wrap="square" rtlCol="0">
            <a:spAutoFit/>
          </a:bodyPr>
          <a:lstStyle/>
          <a:p>
            <a:pPr algn="ctr"/>
            <a:r>
              <a:rPr lang="en-GB" sz="4500" dirty="0" smtClean="0">
                <a:solidFill>
                  <a:schemeClr val="accent5">
                    <a:lumMod val="75000"/>
                  </a:schemeClr>
                </a:solidFill>
                <a:latin typeface="Novecento sans wide Book" pitchFamily="50" charset="-94"/>
              </a:rPr>
              <a:t>Socket.io</a:t>
            </a:r>
            <a:endParaRPr lang="tr-TR" sz="4500" dirty="0">
              <a:solidFill>
                <a:schemeClr val="accent5">
                  <a:lumMod val="75000"/>
                </a:schemeClr>
              </a:solidFill>
              <a:latin typeface="Novecento sans wide Book" pitchFamily="50" charset="-94"/>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3539" y="810167"/>
            <a:ext cx="1168254" cy="7904271"/>
          </a:xfrm>
          <a:prstGeom prst="rect">
            <a:avLst/>
          </a:prstGeom>
        </p:spPr>
      </p:pic>
      <p:pic>
        <p:nvPicPr>
          <p:cNvPr id="13" name="Picture 4" descr="C:\Users\Teun\Desktop\UNI2016\HONS\demo2\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
        <p:nvSpPr>
          <p:cNvPr id="12" name="Rektangel 11"/>
          <p:cNvSpPr/>
          <p:nvPr/>
        </p:nvSpPr>
        <p:spPr>
          <a:xfrm>
            <a:off x="827865" y="8714439"/>
            <a:ext cx="15661522" cy="954107"/>
          </a:xfrm>
          <a:prstGeom prst="rect">
            <a:avLst/>
          </a:prstGeom>
        </p:spPr>
        <p:txBody>
          <a:bodyPr wrap="square">
            <a:spAutoFit/>
          </a:bodyPr>
          <a:lstStyle/>
          <a:p>
            <a:pPr algn="r"/>
            <a:r>
              <a:rPr lang="en-GB" sz="2800" dirty="0">
                <a:solidFill>
                  <a:schemeClr val="accent5">
                    <a:lumMod val="75000"/>
                  </a:schemeClr>
                </a:solidFill>
                <a:latin typeface="Novecento sans wide Book" pitchFamily="50" charset="-94"/>
                <a:cs typeface="Klavika" panose="020B0706030404030204" pitchFamily="34" charset="0"/>
              </a:rPr>
              <a:t>http://</a:t>
            </a:r>
            <a:r>
              <a:rPr lang="en-GB" sz="2800" dirty="0" smtClean="0">
                <a:solidFill>
                  <a:schemeClr val="accent5">
                    <a:lumMod val="75000"/>
                  </a:schemeClr>
                </a:solidFill>
                <a:latin typeface="Novecento sans wide Book" pitchFamily="50" charset="-94"/>
                <a:cs typeface="Klavika" panose="020B0706030404030204" pitchFamily="34" charset="0"/>
              </a:rPr>
              <a:t>www.toptal.com/nodejs/why-the-hell-would-i-use-node-js</a:t>
            </a:r>
          </a:p>
          <a:p>
            <a:pPr algn="r"/>
            <a:r>
              <a:rPr lang="en-GB" sz="2800" dirty="0">
                <a:solidFill>
                  <a:schemeClr val="accent5">
                    <a:lumMod val="75000"/>
                  </a:schemeClr>
                </a:solidFill>
                <a:latin typeface="Novecento sans wide Book" pitchFamily="50" charset="-94"/>
                <a:cs typeface="Klavika" panose="020B0706030404030204" pitchFamily="34" charset="0"/>
              </a:rPr>
              <a:t>http://i-programmer.info/news/86-browsers/8783-death-of-flash-and-java.html</a:t>
            </a:r>
            <a:endParaRPr lang="en-GB" sz="2800" dirty="0" smtClean="0">
              <a:solidFill>
                <a:schemeClr val="accent5">
                  <a:lumMod val="75000"/>
                </a:schemeClr>
              </a:solidFill>
              <a:latin typeface="Novecento sans wide Book" pitchFamily="50" charset="-94"/>
              <a:cs typeface="Klavika" panose="020B0706030404030204" pitchFamily="34" charset="0"/>
            </a:endParaRPr>
          </a:p>
        </p:txBody>
      </p:sp>
    </p:spTree>
    <p:extLst>
      <p:ext uri="{BB962C8B-B14F-4D97-AF65-F5344CB8AC3E}">
        <p14:creationId xmlns:p14="http://schemas.microsoft.com/office/powerpoint/2010/main" val="24955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Benchmarks</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19" name="Oval 18"/>
          <p:cNvSpPr/>
          <p:nvPr/>
        </p:nvSpPr>
        <p:spPr>
          <a:xfrm>
            <a:off x="1801804" y="2840831"/>
            <a:ext cx="2357913" cy="235791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accent5">
                  <a:lumMod val="75000"/>
                </a:schemeClr>
              </a:solidFill>
            </a:endParaRPr>
          </a:p>
        </p:txBody>
      </p:sp>
      <p:sp>
        <p:nvSpPr>
          <p:cNvPr id="40" name="TextBox 39"/>
          <p:cNvSpPr txBox="1"/>
          <p:nvPr/>
        </p:nvSpPr>
        <p:spPr>
          <a:xfrm>
            <a:off x="2088803" y="5438344"/>
            <a:ext cx="1800200" cy="430887"/>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Speed</a:t>
            </a:r>
            <a:endParaRPr lang="tr-TR" sz="2200" b="1" dirty="0">
              <a:solidFill>
                <a:schemeClr val="accent5">
                  <a:lumMod val="75000"/>
                </a:schemeClr>
              </a:solidFill>
              <a:latin typeface="Novecento sans wide Book" pitchFamily="50" charset="-94"/>
            </a:endParaRPr>
          </a:p>
        </p:txBody>
      </p:sp>
      <p:sp>
        <p:nvSpPr>
          <p:cNvPr id="41" name="TextBox 40"/>
          <p:cNvSpPr txBox="1"/>
          <p:nvPr/>
        </p:nvSpPr>
        <p:spPr>
          <a:xfrm>
            <a:off x="1208421" y="5870392"/>
            <a:ext cx="3544678" cy="1569660"/>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The speed at which packets are forwarded. Measured as ping in milliseconds</a:t>
            </a:r>
            <a:endParaRPr lang="tr-TR" sz="2400" dirty="0">
              <a:solidFill>
                <a:schemeClr val="accent5">
                  <a:lumMod val="75000"/>
                </a:schemeClr>
              </a:solidFill>
              <a:latin typeface="Novecento sans wide Book" pitchFamily="50" charset="-94"/>
              <a:cs typeface="Klavika" panose="020B0706030404030204" pitchFamily="34" charset="0"/>
            </a:endParaRPr>
          </a:p>
        </p:txBody>
      </p:sp>
      <p:sp>
        <p:nvSpPr>
          <p:cNvPr id="51" name="Oval 50"/>
          <p:cNvSpPr/>
          <p:nvPr/>
        </p:nvSpPr>
        <p:spPr>
          <a:xfrm>
            <a:off x="5888941" y="2840831"/>
            <a:ext cx="2357913" cy="235791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accent5">
                  <a:lumMod val="75000"/>
                </a:schemeClr>
              </a:solidFill>
            </a:endParaRPr>
          </a:p>
        </p:txBody>
      </p:sp>
      <p:sp>
        <p:nvSpPr>
          <p:cNvPr id="52" name="TextBox 51"/>
          <p:cNvSpPr txBox="1"/>
          <p:nvPr/>
        </p:nvSpPr>
        <p:spPr>
          <a:xfrm>
            <a:off x="5347848" y="5438344"/>
            <a:ext cx="3509707" cy="430887"/>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Data</a:t>
            </a:r>
            <a:endParaRPr lang="tr-TR" sz="2200" b="1" dirty="0">
              <a:solidFill>
                <a:schemeClr val="accent5">
                  <a:lumMod val="75000"/>
                </a:schemeClr>
              </a:solidFill>
              <a:latin typeface="Novecento sans wide Book" pitchFamily="50" charset="-94"/>
            </a:endParaRPr>
          </a:p>
        </p:txBody>
      </p:sp>
      <p:sp>
        <p:nvSpPr>
          <p:cNvPr id="53" name="TextBox 52"/>
          <p:cNvSpPr txBox="1"/>
          <p:nvPr/>
        </p:nvSpPr>
        <p:spPr>
          <a:xfrm>
            <a:off x="5278239" y="5870392"/>
            <a:ext cx="3579316" cy="2308324"/>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The amount of data that is forwarded in games is typically small. Only simple integer and string variables are transmitted.</a:t>
            </a:r>
            <a:endParaRPr lang="tr-TR" sz="2400" dirty="0">
              <a:solidFill>
                <a:schemeClr val="accent5">
                  <a:lumMod val="75000"/>
                </a:schemeClr>
              </a:solidFill>
              <a:latin typeface="Novecento sans wide Book" pitchFamily="50" charset="-94"/>
              <a:cs typeface="Klavika" panose="020B0706030404030204" pitchFamily="34" charset="0"/>
            </a:endParaRPr>
          </a:p>
        </p:txBody>
      </p:sp>
      <p:sp>
        <p:nvSpPr>
          <p:cNvPr id="54" name="Oval 53"/>
          <p:cNvSpPr/>
          <p:nvPr/>
        </p:nvSpPr>
        <p:spPr>
          <a:xfrm>
            <a:off x="10046720" y="2840831"/>
            <a:ext cx="2357913" cy="235791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900" dirty="0">
                <a:solidFill>
                  <a:schemeClr val="bg1"/>
                </a:solidFill>
              </a:rPr>
              <a:t>=</a:t>
            </a:r>
            <a:endParaRPr lang="tr-TR" sz="13800" dirty="0">
              <a:solidFill>
                <a:schemeClr val="bg1"/>
              </a:solidFill>
            </a:endParaRPr>
          </a:p>
        </p:txBody>
      </p:sp>
      <p:sp>
        <p:nvSpPr>
          <p:cNvPr id="55" name="TextBox 54"/>
          <p:cNvSpPr txBox="1"/>
          <p:nvPr/>
        </p:nvSpPr>
        <p:spPr>
          <a:xfrm>
            <a:off x="10333719" y="5438344"/>
            <a:ext cx="1800200" cy="430887"/>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Equality</a:t>
            </a:r>
            <a:endParaRPr lang="tr-TR" sz="2200" b="1" dirty="0">
              <a:solidFill>
                <a:schemeClr val="accent5">
                  <a:lumMod val="75000"/>
                </a:schemeClr>
              </a:solidFill>
              <a:latin typeface="Novecento sans wide Book" pitchFamily="50" charset="-94"/>
            </a:endParaRPr>
          </a:p>
        </p:txBody>
      </p:sp>
      <p:sp>
        <p:nvSpPr>
          <p:cNvPr id="56" name="TextBox 55"/>
          <p:cNvSpPr txBox="1"/>
          <p:nvPr/>
        </p:nvSpPr>
        <p:spPr>
          <a:xfrm>
            <a:off x="9433619" y="5870392"/>
            <a:ext cx="3584114" cy="1938992"/>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Each player should be treated equally by the network.</a:t>
            </a:r>
            <a:br>
              <a:rPr lang="en-GB" sz="2400" dirty="0" smtClean="0">
                <a:solidFill>
                  <a:schemeClr val="accent5">
                    <a:lumMod val="75000"/>
                  </a:schemeClr>
                </a:solidFill>
                <a:latin typeface="Novecento sans wide Book" pitchFamily="50" charset="-94"/>
                <a:cs typeface="Klavika" panose="020B0706030404030204" pitchFamily="34" charset="0"/>
              </a:rPr>
            </a:br>
            <a:r>
              <a:rPr lang="en-GB" sz="2400" dirty="0" smtClean="0">
                <a:solidFill>
                  <a:schemeClr val="accent5">
                    <a:lumMod val="75000"/>
                  </a:schemeClr>
                </a:solidFill>
                <a:latin typeface="Novecento sans wide Book" pitchFamily="50" charset="-94"/>
                <a:cs typeface="Klavika" panose="020B0706030404030204" pitchFamily="34" charset="0"/>
              </a:rPr>
              <a:t>Failure to do so will result in unfair gameplay.</a:t>
            </a:r>
            <a:endParaRPr lang="tr-TR" sz="2400" dirty="0">
              <a:solidFill>
                <a:schemeClr val="accent5">
                  <a:lumMod val="75000"/>
                </a:schemeClr>
              </a:solidFill>
              <a:latin typeface="Novecento sans wide Book" pitchFamily="50" charset="-94"/>
              <a:cs typeface="Klavika" panose="020B0706030404030204" pitchFamily="34" charset="0"/>
            </a:endParaRPr>
          </a:p>
        </p:txBody>
      </p:sp>
      <p:sp>
        <p:nvSpPr>
          <p:cNvPr id="57" name="Oval 56"/>
          <p:cNvSpPr/>
          <p:nvPr/>
        </p:nvSpPr>
        <p:spPr>
          <a:xfrm>
            <a:off x="14331196" y="2840831"/>
            <a:ext cx="2357913" cy="235791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accent5">
                  <a:lumMod val="75000"/>
                </a:schemeClr>
              </a:solidFill>
            </a:endParaRPr>
          </a:p>
        </p:txBody>
      </p:sp>
      <p:sp>
        <p:nvSpPr>
          <p:cNvPr id="58" name="TextBox 57"/>
          <p:cNvSpPr txBox="1"/>
          <p:nvPr/>
        </p:nvSpPr>
        <p:spPr>
          <a:xfrm>
            <a:off x="14618195" y="5438344"/>
            <a:ext cx="1800200" cy="430887"/>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Reliability</a:t>
            </a:r>
            <a:endParaRPr lang="tr-TR" sz="2200" b="1" dirty="0">
              <a:solidFill>
                <a:schemeClr val="accent5">
                  <a:lumMod val="75000"/>
                </a:schemeClr>
              </a:solidFill>
              <a:latin typeface="Novecento sans wide Book" pitchFamily="50" charset="-94"/>
            </a:endParaRPr>
          </a:p>
        </p:txBody>
      </p:sp>
      <p:sp>
        <p:nvSpPr>
          <p:cNvPr id="59" name="TextBox 58"/>
          <p:cNvSpPr txBox="1"/>
          <p:nvPr/>
        </p:nvSpPr>
        <p:spPr>
          <a:xfrm>
            <a:off x="13754099" y="5870392"/>
            <a:ext cx="3512106" cy="2308324"/>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Missing packets may not be vital as game state quickly updates.</a:t>
            </a:r>
          </a:p>
          <a:p>
            <a:pPr algn="just"/>
            <a:r>
              <a:rPr lang="en-GB" sz="2400" dirty="0">
                <a:solidFill>
                  <a:schemeClr val="accent5">
                    <a:lumMod val="75000"/>
                  </a:schemeClr>
                </a:solidFill>
                <a:latin typeface="Novecento sans wide Book" pitchFamily="50" charset="-94"/>
                <a:cs typeface="Klavika" panose="020B0706030404030204" pitchFamily="34" charset="0"/>
              </a:rPr>
              <a:t>With TCP, loss of packets may lead to delay (re-transmission</a:t>
            </a:r>
            <a:r>
              <a:rPr lang="en-GB" sz="2400" dirty="0" smtClean="0">
                <a:solidFill>
                  <a:schemeClr val="accent5">
                    <a:lumMod val="75000"/>
                  </a:schemeClr>
                </a:solidFill>
                <a:latin typeface="Novecento sans wide Book" pitchFamily="50" charset="-94"/>
                <a:cs typeface="Klavika" panose="020B0706030404030204" pitchFamily="34" charset="0"/>
              </a:rPr>
              <a:t>).</a:t>
            </a:r>
            <a:endParaRPr lang="en-GB" sz="2400" dirty="0">
              <a:solidFill>
                <a:schemeClr val="accent5">
                  <a:lumMod val="75000"/>
                </a:schemeClr>
              </a:solidFill>
              <a:latin typeface="Novecento sans wide Book" pitchFamily="50" charset="-94"/>
              <a:cs typeface="Klavika" panose="020B0706030404030204"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4699" y="3421087"/>
            <a:ext cx="1349864" cy="130909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2819" y="3348733"/>
            <a:ext cx="1481043" cy="1436314"/>
          </a:xfrm>
          <a:prstGeom prst="rect">
            <a:avLst/>
          </a:prstGeom>
        </p:spPr>
      </p:pic>
      <p:pic>
        <p:nvPicPr>
          <p:cNvPr id="22"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0214" y="3344887"/>
            <a:ext cx="1387221" cy="1345325"/>
          </a:xfrm>
          <a:prstGeom prst="rect">
            <a:avLst/>
          </a:prstGeom>
        </p:spPr>
      </p:pic>
      <p:pic>
        <p:nvPicPr>
          <p:cNvPr id="23" name="Picture 4" descr="C:\Users\Teun\Desktop\UNI2016\HONS\demo2\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61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69123" y="610905"/>
            <a:ext cx="8136904" cy="861774"/>
          </a:xfrm>
          <a:prstGeom prst="rect">
            <a:avLst/>
          </a:prstGeom>
          <a:noFill/>
        </p:spPr>
        <p:txBody>
          <a:bodyPr wrap="square" rtlCol="0">
            <a:spAutoFit/>
          </a:bodyPr>
          <a:lstStyle/>
          <a:p>
            <a:pPr algn="ctr"/>
            <a:r>
              <a:rPr lang="en-GB" sz="5000" dirty="0" smtClean="0">
                <a:solidFill>
                  <a:schemeClr val="accent5">
                    <a:lumMod val="75000"/>
                  </a:schemeClr>
                </a:solidFill>
                <a:latin typeface="Novecento sans wide Book" pitchFamily="50" charset="-94"/>
              </a:rPr>
              <a:t>Speed Test</a:t>
            </a:r>
            <a:endParaRPr lang="tr-TR" sz="5000" dirty="0">
              <a:solidFill>
                <a:schemeClr val="accent5">
                  <a:lumMod val="75000"/>
                </a:schemeClr>
              </a:solidFill>
              <a:latin typeface="Novecento sans wide Book" pitchFamily="50" charset="-9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969555" y="8601470"/>
            <a:ext cx="825397" cy="2592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54536" y="-2460908"/>
            <a:ext cx="1168254" cy="9003175"/>
          </a:xfrm>
          <a:prstGeom prst="rect">
            <a:avLst/>
          </a:prstGeom>
        </p:spPr>
      </p:pic>
      <p:sp>
        <p:nvSpPr>
          <p:cNvPr id="70" name="TextBox 69"/>
          <p:cNvSpPr txBox="1"/>
          <p:nvPr/>
        </p:nvSpPr>
        <p:spPr>
          <a:xfrm>
            <a:off x="11309434" y="3273853"/>
            <a:ext cx="4460144" cy="615553"/>
          </a:xfrm>
          <a:prstGeom prst="rect">
            <a:avLst/>
          </a:prstGeom>
          <a:noFill/>
        </p:spPr>
        <p:txBody>
          <a:bodyPr wrap="square" rtlCol="0">
            <a:spAutoFit/>
          </a:bodyPr>
          <a:lstStyle/>
          <a:p>
            <a:pPr algn="ctr"/>
            <a:r>
              <a:rPr lang="en-GB" sz="3400" dirty="0" err="1" smtClean="0">
                <a:solidFill>
                  <a:schemeClr val="accent5">
                    <a:lumMod val="75000"/>
                  </a:schemeClr>
                </a:solidFill>
                <a:latin typeface="Novecento sans wide Book" pitchFamily="50" charset="-94"/>
              </a:rPr>
              <a:t>Benchmarker</a:t>
            </a:r>
            <a:r>
              <a:rPr lang="en-GB" sz="3400" dirty="0" smtClean="0">
                <a:solidFill>
                  <a:schemeClr val="accent5">
                    <a:lumMod val="75000"/>
                  </a:schemeClr>
                </a:solidFill>
                <a:latin typeface="Novecento sans wide Book" pitchFamily="50" charset="-94"/>
              </a:rPr>
              <a:t>-X</a:t>
            </a:r>
            <a:endParaRPr lang="tr-TR" sz="3400" dirty="0">
              <a:solidFill>
                <a:schemeClr val="accent5">
                  <a:lumMod val="75000"/>
                </a:schemeClr>
              </a:solidFill>
              <a:latin typeface="Novecento sans wide Book" pitchFamily="50" charset="-94"/>
            </a:endParaRPr>
          </a:p>
        </p:txBody>
      </p:sp>
      <p:sp>
        <p:nvSpPr>
          <p:cNvPr id="71" name="TextBox 70"/>
          <p:cNvSpPr txBox="1"/>
          <p:nvPr/>
        </p:nvSpPr>
        <p:spPr>
          <a:xfrm>
            <a:off x="10873034" y="3846019"/>
            <a:ext cx="5332944" cy="433210"/>
          </a:xfrm>
          <a:prstGeom prst="rect">
            <a:avLst/>
          </a:prstGeom>
          <a:noFill/>
        </p:spPr>
        <p:txBody>
          <a:bodyPr wrap="square" rtlCol="0">
            <a:spAutoFit/>
          </a:bodyPr>
          <a:lstStyle/>
          <a:p>
            <a:pPr algn="ctr"/>
            <a:r>
              <a:rPr lang="en-GB" sz="2200" b="1" dirty="0" smtClean="0">
                <a:solidFill>
                  <a:schemeClr val="accent5">
                    <a:lumMod val="75000"/>
                  </a:schemeClr>
                </a:solidFill>
                <a:latin typeface="Novecento sans wide Book" pitchFamily="50" charset="-94"/>
              </a:rPr>
              <a:t>Controlled Ping Test in practice</a:t>
            </a:r>
            <a:endParaRPr lang="tr-TR" sz="2200" b="1" dirty="0">
              <a:solidFill>
                <a:schemeClr val="accent5">
                  <a:lumMod val="75000"/>
                </a:schemeClr>
              </a:solidFill>
              <a:latin typeface="Novecento sans wide Book" pitchFamily="50" charset="-94"/>
            </a:endParaRPr>
          </a:p>
        </p:txBody>
      </p:sp>
      <p:sp>
        <p:nvSpPr>
          <p:cNvPr id="72" name="TextBox 71"/>
          <p:cNvSpPr txBox="1"/>
          <p:nvPr/>
        </p:nvSpPr>
        <p:spPr>
          <a:xfrm>
            <a:off x="10445338" y="4279228"/>
            <a:ext cx="6188336" cy="3416320"/>
          </a:xfrm>
          <a:prstGeom prst="rect">
            <a:avLst/>
          </a:prstGeom>
          <a:noFill/>
        </p:spPr>
        <p:txBody>
          <a:bodyPr wrap="square" rtlCol="0">
            <a:spAutoFit/>
          </a:bodyPr>
          <a:lstStyle/>
          <a:p>
            <a:pPr algn="just"/>
            <a:r>
              <a:rPr lang="en-GB" sz="2400" dirty="0" smtClean="0">
                <a:solidFill>
                  <a:schemeClr val="accent5">
                    <a:lumMod val="75000"/>
                  </a:schemeClr>
                </a:solidFill>
                <a:latin typeface="Novecento sans wide Book" pitchFamily="50" charset="-94"/>
                <a:cs typeface="Klavika" panose="020B0706030404030204" pitchFamily="34" charset="0"/>
              </a:rPr>
              <a:t>A single client with x virtual clients that each individually connect to the server.</a:t>
            </a:r>
          </a:p>
          <a:p>
            <a:pPr algn="just"/>
            <a:endParaRPr lang="en-GB" sz="2400" dirty="0" smtClean="0">
              <a:solidFill>
                <a:schemeClr val="accent5">
                  <a:lumMod val="75000"/>
                </a:schemeClr>
              </a:solidFill>
              <a:latin typeface="Novecento sans wide Book" pitchFamily="50" charset="-94"/>
              <a:cs typeface="Klavika" panose="020B0706030404030204" pitchFamily="34" charset="0"/>
            </a:endParaRPr>
          </a:p>
          <a:p>
            <a:pPr algn="just"/>
            <a:r>
              <a:rPr lang="en-GB" sz="2400" dirty="0" smtClean="0">
                <a:solidFill>
                  <a:schemeClr val="accent5">
                    <a:lumMod val="75000"/>
                  </a:schemeClr>
                </a:solidFill>
                <a:latin typeface="Novecento sans wide Book" pitchFamily="50" charset="-94"/>
                <a:cs typeface="Klavika" panose="020B0706030404030204" pitchFamily="34" charset="0"/>
              </a:rPr>
              <a:t>Every virtual client sends a ping request every n seconds.</a:t>
            </a:r>
          </a:p>
          <a:p>
            <a:pPr algn="just"/>
            <a:endParaRPr lang="en-GB" sz="2400" dirty="0" smtClean="0">
              <a:solidFill>
                <a:schemeClr val="accent5">
                  <a:lumMod val="75000"/>
                </a:schemeClr>
              </a:solidFill>
              <a:latin typeface="Novecento sans wide Book" pitchFamily="50" charset="-94"/>
              <a:cs typeface="Klavika" panose="020B0706030404030204" pitchFamily="34" charset="0"/>
            </a:endParaRPr>
          </a:p>
          <a:p>
            <a:pPr algn="just"/>
            <a:r>
              <a:rPr lang="en-GB" sz="2400" dirty="0" smtClean="0">
                <a:solidFill>
                  <a:schemeClr val="accent5">
                    <a:lumMod val="75000"/>
                  </a:schemeClr>
                </a:solidFill>
                <a:latin typeface="Novecento sans wide Book" pitchFamily="50" charset="-94"/>
                <a:cs typeface="Klavika" panose="020B0706030404030204" pitchFamily="34" charset="0"/>
              </a:rPr>
              <a:t>Ping roundtrip times are measured, the behaviour is visually displayed (live), and recorded in a log.</a:t>
            </a:r>
          </a:p>
        </p:txBody>
      </p:sp>
      <p:sp>
        <p:nvSpPr>
          <p:cNvPr id="2" name="Rectangle 1"/>
          <p:cNvSpPr/>
          <p:nvPr/>
        </p:nvSpPr>
        <p:spPr>
          <a:xfrm>
            <a:off x="1728763" y="4136975"/>
            <a:ext cx="8208912" cy="294710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074" name="Picture 2" descr="D:\Programming\HONS\report\14c2971c34c6166357fdb399e317cc9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763" y="4156304"/>
            <a:ext cx="8184827" cy="29084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Teun\Desktop\UNI2016\HONS\demo2\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4193" y="8485371"/>
            <a:ext cx="1447726" cy="141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78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7360</TotalTime>
  <Words>921</Words>
  <Application>Microsoft Office PowerPoint</Application>
  <PresentationFormat>Anpassad</PresentationFormat>
  <Paragraphs>153</Paragraphs>
  <Slides>16</Slides>
  <Notes>16</Notes>
  <HiddenSlides>0</HiddenSlides>
  <MMClips>0</MMClips>
  <ScaleCrop>false</ScaleCrop>
  <HeadingPairs>
    <vt:vector size="4" baseType="variant">
      <vt:variant>
        <vt:lpstr>Tema</vt:lpstr>
      </vt:variant>
      <vt:variant>
        <vt:i4>1</vt:i4>
      </vt:variant>
      <vt:variant>
        <vt:lpstr>Bildrubriker</vt:lpstr>
      </vt:variant>
      <vt:variant>
        <vt:i4>16</vt:i4>
      </vt:variant>
    </vt:vector>
  </HeadingPairs>
  <TitlesOfParts>
    <vt:vector size="17" baseType="lpstr">
      <vt:lpstr>Custom Design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Teun</cp:lastModifiedBy>
  <cp:revision>280</cp:revision>
  <dcterms:created xsi:type="dcterms:W3CDTF">2013-09-24T23:05:35Z</dcterms:created>
  <dcterms:modified xsi:type="dcterms:W3CDTF">2015-11-28T16:32:35Z</dcterms:modified>
</cp:coreProperties>
</file>