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308" r:id="rId4"/>
    <p:sldId id="290" r:id="rId5"/>
    <p:sldId id="309" r:id="rId6"/>
    <p:sldId id="291" r:id="rId7"/>
    <p:sldId id="324" r:id="rId8"/>
    <p:sldId id="310" r:id="rId9"/>
    <p:sldId id="312" r:id="rId10"/>
    <p:sldId id="292" r:id="rId11"/>
    <p:sldId id="316" r:id="rId12"/>
    <p:sldId id="315" r:id="rId13"/>
    <p:sldId id="317" r:id="rId14"/>
    <p:sldId id="320" r:id="rId15"/>
    <p:sldId id="321" r:id="rId16"/>
    <p:sldId id="322" r:id="rId17"/>
    <p:sldId id="311" r:id="rId18"/>
    <p:sldId id="325" r:id="rId19"/>
    <p:sldId id="318" r:id="rId20"/>
    <p:sldId id="314" r:id="rId21"/>
    <p:sldId id="319" r:id="rId22"/>
    <p:sldId id="307" r:id="rId23"/>
    <p:sldId id="323" r:id="rId24"/>
    <p:sldId id="303" r:id="rId25"/>
    <p:sldId id="283" r:id="rId26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D6F"/>
    <a:srgbClr val="376091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705" autoAdjust="0"/>
  </p:normalViewPr>
  <p:slideViewPr>
    <p:cSldViewPr>
      <p:cViewPr>
        <p:scale>
          <a:sx n="50" d="100"/>
          <a:sy n="50" d="100"/>
        </p:scale>
        <p:origin x="1884" y="1020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t>6.2.2016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t>6.2.2016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2803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829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9070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2055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8093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7754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9835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0440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323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1486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5422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8761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795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5298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1455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6281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918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F5C2-8707-47B5-BB88-9736A3C64C0A}" type="datetime1">
              <a:rPr lang="tr-TR" smtClean="0"/>
              <a:t>6.2.2016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374E-866B-4439-83B8-A520C7CF3A62}" type="datetime1">
              <a:rPr lang="tr-TR" smtClean="0"/>
              <a:t>6.2.2016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A81C-DA48-450D-BCF6-D7F4A0C287F0}" type="datetime1">
              <a:rPr lang="tr-TR" smtClean="0"/>
              <a:t>6.2.2016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1A25-6224-4E7B-9F14-DBF7DF79BEA0}" type="datetime1">
              <a:rPr lang="tr-TR" smtClean="0"/>
              <a:t>6.2.2016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63B-0323-4EA0-9F28-BD8E74E709CD}" type="datetime1">
              <a:rPr lang="tr-TR" smtClean="0"/>
              <a:t>6.2.2016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08D5-3BC4-4E36-9039-2061E7521A4B}" type="datetime1">
              <a:rPr lang="tr-TR" smtClean="0"/>
              <a:t>6.2.2016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CA98-0803-464F-97FF-13794E9DE825}" type="datetime1">
              <a:rPr lang="tr-TR" smtClean="0"/>
              <a:t>6.2.2016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D1E9-A076-48A0-9B49-D941581112CD}" type="datetime1">
              <a:rPr lang="tr-TR" smtClean="0"/>
              <a:t>6.2.2016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2550-1D04-4089-9461-524E2A4D2AB6}" type="datetime1">
              <a:rPr lang="tr-TR" smtClean="0"/>
              <a:t>6.2.2016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C053-DD98-4090-B294-79EEBC4D3B67}" type="datetime1">
              <a:rPr lang="tr-TR" smtClean="0"/>
              <a:t>6.2.2016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E134-3E8B-47A5-8738-DE21701E5145}" type="datetime1">
              <a:rPr lang="tr-TR" smtClean="0"/>
              <a:t>6.2.2016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940B8-0D3C-42DF-8113-2A4621694DEE}" type="datetime1">
              <a:rPr lang="tr-TR" smtClean="0"/>
              <a:t>6.2.2016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93382" y="-1829315"/>
            <a:ext cx="2323284" cy="165590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7798" y="4255364"/>
            <a:ext cx="152656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 smtClean="0">
                <a:latin typeface="Novecento sans wide Book" pitchFamily="50" charset="-94"/>
              </a:rPr>
              <a:t>Networking Extension</a:t>
            </a:r>
          </a:p>
          <a:p>
            <a:pPr algn="ctr"/>
            <a:r>
              <a:rPr lang="en-GB" sz="5400" dirty="0" smtClean="0">
                <a:latin typeface="Novecento sans wide Book" pitchFamily="50" charset="-94"/>
              </a:rPr>
              <a:t>For </a:t>
            </a:r>
            <a:r>
              <a:rPr lang="en-GB" sz="5400" dirty="0" err="1">
                <a:latin typeface="Novecento sans wide Book" pitchFamily="50" charset="-94"/>
              </a:rPr>
              <a:t>GameMaker</a:t>
            </a:r>
            <a:r>
              <a:rPr lang="en-GB" sz="5400" dirty="0">
                <a:latin typeface="Novecento sans wide Book" pitchFamily="50" charset="-94"/>
              </a:rPr>
              <a:t> Studio HTML5 </a:t>
            </a:r>
            <a:r>
              <a:rPr lang="en-GB" sz="5400" dirty="0" smtClean="0">
                <a:latin typeface="Novecento sans wide Book" pitchFamily="50" charset="-94"/>
              </a:rPr>
              <a:t>Export</a:t>
            </a:r>
            <a:endParaRPr lang="en-GB" sz="5400" dirty="0">
              <a:latin typeface="Novecento sans wide Book" pitchFamily="50" charset="-94"/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351425" y="536575"/>
            <a:ext cx="154990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Evaluation: Concurrent Connections</a:t>
            </a:r>
            <a:endParaRPr lang="tr-TR" sz="6600" dirty="0">
              <a:latin typeface="Novecento sans wide Book" pitchFamily="50" charset="-9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865" y="2248815"/>
            <a:ext cx="165626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Impact on server memory (RSS),  CPU, and its affect on the latency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How many concurrent connections does the server support?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How many messages per second per client can the server handle</a:t>
            </a:r>
            <a:r>
              <a:rPr lang="en-US" sz="4000" dirty="0" smtClean="0"/>
              <a:t>? ..and for how many clients?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4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8"/>
          <p:cNvSpPr txBox="1"/>
          <p:nvPr/>
        </p:nvSpPr>
        <p:spPr>
          <a:xfrm>
            <a:off x="780390" y="5199491"/>
            <a:ext cx="165626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Setup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Variable </a:t>
            </a:r>
            <a:r>
              <a:rPr lang="en-US" sz="4000" dirty="0"/>
              <a:t>number of concurrent connections cc, up to 15 instances with each </a:t>
            </a:r>
            <a:r>
              <a:rPr lang="en-US" sz="4000" dirty="0" smtClean="0"/>
              <a:t>simulating </a:t>
            </a:r>
            <a:r>
              <a:rPr lang="nl-NL" sz="4000" dirty="0" smtClean="0"/>
              <a:t>at </a:t>
            </a:r>
            <a:r>
              <a:rPr lang="nl-NL" sz="4000" dirty="0"/>
              <a:t>most 500 </a:t>
            </a:r>
            <a:r>
              <a:rPr lang="nl-NL" sz="4000" dirty="0" err="1" smtClean="0"/>
              <a:t>clients</a:t>
            </a:r>
            <a:r>
              <a:rPr lang="nl-NL" sz="4000" dirty="0" smtClean="0"/>
              <a:t>.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Clients do not contact the server after establishing a </a:t>
            </a:r>
            <a:r>
              <a:rPr lang="en-US" sz="4000" dirty="0" smtClean="0"/>
              <a:t>connection.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Data is </a:t>
            </a:r>
            <a:r>
              <a:rPr lang="en-US" sz="4000" dirty="0"/>
              <a:t>recorded after each </a:t>
            </a:r>
            <a:r>
              <a:rPr lang="en-US" sz="4000" dirty="0" smtClean="0"/>
              <a:t>every increment of 100 connected clients</a:t>
            </a:r>
            <a:endParaRPr lang="nl-NL" sz="4000" dirty="0" smtClean="0"/>
          </a:p>
          <a:p>
            <a:pPr marL="571500" indent="-571500">
              <a:buFontTx/>
              <a:buChar char="-"/>
            </a:pPr>
            <a:endParaRPr lang="en-US" sz="4000" dirty="0" smtClean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96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351425" y="536575"/>
            <a:ext cx="154990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Evaluation: Concurrent Connections</a:t>
            </a:r>
            <a:endParaRPr lang="tr-TR" sz="6600" dirty="0"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4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9576" y="1982927"/>
            <a:ext cx="12762716" cy="7944824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996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351425" y="536575"/>
            <a:ext cx="154990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Evaluation: Concurrent Connections</a:t>
            </a:r>
            <a:endParaRPr lang="tr-TR" sz="6600" dirty="0"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4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5600" y="1644571"/>
            <a:ext cx="12330668" cy="8244766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248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351425" y="536575"/>
            <a:ext cx="154990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Evaluation: Concurrent Connections</a:t>
            </a:r>
            <a:endParaRPr lang="tr-TR" sz="6600" dirty="0"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4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891" y="1840085"/>
            <a:ext cx="12868086" cy="8035824"/>
          </a:xfrm>
          <a:prstGeom prst="rect">
            <a:avLst/>
          </a:prstGeom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454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351425" y="536575"/>
            <a:ext cx="154990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Evaluation: Message Broadcasting</a:t>
            </a:r>
            <a:endParaRPr lang="tr-TR" sz="6600" dirty="0">
              <a:latin typeface="Novecento sans wide Book" pitchFamily="50" charset="-9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865" y="5199491"/>
            <a:ext cx="165626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Setup</a:t>
            </a:r>
          </a:p>
          <a:p>
            <a:pPr marL="571500" indent="-571500">
              <a:buFontTx/>
              <a:buChar char="-"/>
            </a:pPr>
            <a:r>
              <a:rPr lang="nl-NL" sz="4000" dirty="0" smtClean="0"/>
              <a:t>N </a:t>
            </a:r>
            <a:r>
              <a:rPr lang="nl-NL" sz="4000" dirty="0" err="1" smtClean="0"/>
              <a:t>clients</a:t>
            </a:r>
            <a:r>
              <a:rPr lang="nl-NL" sz="4000" dirty="0" smtClean="0"/>
              <a:t> </a:t>
            </a:r>
            <a:r>
              <a:rPr lang="nl-NL" sz="4000" dirty="0" err="1" smtClean="0"/>
              <a:t>simultaneously</a:t>
            </a:r>
            <a:r>
              <a:rPr lang="nl-NL" sz="4000" dirty="0" smtClean="0"/>
              <a:t> </a:t>
            </a:r>
            <a:r>
              <a:rPr lang="nl-NL" sz="4000" dirty="0" err="1" smtClean="0"/>
              <a:t>connected</a:t>
            </a:r>
            <a:r>
              <a:rPr lang="nl-NL" sz="4000" dirty="0" smtClean="0"/>
              <a:t> </a:t>
            </a:r>
            <a:r>
              <a:rPr lang="nl-NL" sz="4000" dirty="0" err="1" smtClean="0"/>
              <a:t>to</a:t>
            </a:r>
            <a:r>
              <a:rPr lang="nl-NL" sz="4000" dirty="0" smtClean="0"/>
              <a:t> the server</a:t>
            </a:r>
          </a:p>
          <a:p>
            <a:pPr marL="571500" indent="-571500">
              <a:buFontTx/>
              <a:buChar char="-"/>
            </a:pPr>
            <a:r>
              <a:rPr lang="nl-NL" sz="4000" dirty="0" err="1" smtClean="0"/>
              <a:t>Each</a:t>
            </a:r>
            <a:r>
              <a:rPr lang="nl-NL" sz="4000" dirty="0" smtClean="0"/>
              <a:t> </a:t>
            </a:r>
            <a:r>
              <a:rPr lang="nl-NL" sz="4000" dirty="0" err="1" smtClean="0"/>
              <a:t>client</a:t>
            </a:r>
            <a:r>
              <a:rPr lang="nl-NL" sz="4000" dirty="0" smtClean="0"/>
              <a:t> </a:t>
            </a:r>
            <a:r>
              <a:rPr lang="nl-NL" sz="4000" dirty="0" err="1" smtClean="0"/>
              <a:t>attempts</a:t>
            </a:r>
            <a:r>
              <a:rPr lang="nl-NL" sz="4000" dirty="0" smtClean="0"/>
              <a:t> </a:t>
            </a:r>
            <a:r>
              <a:rPr lang="nl-NL" sz="4000" dirty="0" err="1" smtClean="0"/>
              <a:t>to</a:t>
            </a:r>
            <a:r>
              <a:rPr lang="nl-NL" sz="4000" dirty="0" smtClean="0"/>
              <a:t> broadcast x </a:t>
            </a:r>
            <a:r>
              <a:rPr lang="nl-NL" sz="4000" dirty="0" err="1" smtClean="0"/>
              <a:t>messages</a:t>
            </a:r>
            <a:r>
              <a:rPr lang="nl-NL" sz="4000" dirty="0" smtClean="0"/>
              <a:t> per second</a:t>
            </a:r>
            <a:endParaRPr lang="nl-NL" sz="4000" dirty="0"/>
          </a:p>
          <a:p>
            <a:pPr marL="571500" indent="-571500">
              <a:buFontTx/>
              <a:buChar char="-"/>
            </a:pPr>
            <a:r>
              <a:rPr lang="nl-NL" sz="4000" dirty="0" smtClean="0"/>
              <a:t>experiment </a:t>
            </a:r>
            <a:r>
              <a:rPr lang="nl-NL" sz="4000" dirty="0" err="1" smtClean="0"/>
              <a:t>terminates</a:t>
            </a:r>
            <a:r>
              <a:rPr lang="nl-NL" sz="4000" dirty="0" smtClean="0"/>
              <a:t> </a:t>
            </a:r>
            <a:r>
              <a:rPr lang="nl-NL" sz="4000" dirty="0" err="1" smtClean="0"/>
              <a:t>when</a:t>
            </a:r>
            <a:r>
              <a:rPr lang="nl-NL" sz="4000" dirty="0" smtClean="0"/>
              <a:t> RTT </a:t>
            </a:r>
            <a:r>
              <a:rPr lang="nl-NL" sz="4000" dirty="0" err="1" smtClean="0"/>
              <a:t>extends</a:t>
            </a:r>
            <a:r>
              <a:rPr lang="nl-NL" sz="4000" dirty="0" smtClean="0"/>
              <a:t> the 200ms </a:t>
            </a:r>
            <a:r>
              <a:rPr lang="nl-NL" sz="4000" dirty="0" err="1" smtClean="0"/>
              <a:t>threshold</a:t>
            </a:r>
            <a:endParaRPr lang="nl-NL" sz="4000" dirty="0" smtClean="0"/>
          </a:p>
          <a:p>
            <a:pPr marL="571500" indent="-571500">
              <a:buFontTx/>
              <a:buChar char="-"/>
            </a:pPr>
            <a:endParaRPr lang="nl-NL" sz="4000" dirty="0" smtClean="0"/>
          </a:p>
          <a:p>
            <a:pPr marL="571500" indent="-571500">
              <a:buFontTx/>
              <a:buChar char="-"/>
            </a:pPr>
            <a:endParaRPr lang="en-US" sz="40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4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8"/>
          <p:cNvSpPr txBox="1"/>
          <p:nvPr/>
        </p:nvSpPr>
        <p:spPr>
          <a:xfrm>
            <a:off x="827865" y="2248815"/>
            <a:ext cx="165626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</a:rPr>
              <a:t>Impact on server memory (RSS),  CPU, and its affect on the latency</a:t>
            </a:r>
          </a:p>
          <a:p>
            <a:pPr marL="571500" indent="-571500">
              <a:buFontTx/>
              <a:buChar char="-"/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How many concurrent connections does the server support?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</a:rPr>
              <a:t>How many messages per second per client can the server handle</a:t>
            </a: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? ..and for how many clients?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604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351425" y="536575"/>
            <a:ext cx="154990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Evaluation: Message Broadcasting</a:t>
            </a:r>
            <a:endParaRPr lang="tr-TR" sz="6600" dirty="0"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4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729" y="1789446"/>
            <a:ext cx="15409714" cy="7550594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189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351425" y="536575"/>
            <a:ext cx="154990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Evaluation: Message Broadcasting</a:t>
            </a:r>
            <a:endParaRPr lang="tr-TR" sz="6600" dirty="0"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4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328" y="2190910"/>
            <a:ext cx="15157212" cy="7001426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096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351425" y="536575"/>
            <a:ext cx="154990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Evaluation: Location-wise fairness</a:t>
            </a:r>
            <a:endParaRPr lang="tr-TR" sz="6600" dirty="0">
              <a:latin typeface="Novecento sans wide Book" pitchFamily="50" charset="-9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865" y="2248815"/>
            <a:ext cx="16562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Latency difference depending on client-server location variability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How does distance affect the latency between the server and its clients?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4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04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351425" y="536575"/>
            <a:ext cx="154990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Evaluation: Location-wise fairness</a:t>
            </a:r>
            <a:endParaRPr lang="tr-TR" sz="6600" dirty="0">
              <a:latin typeface="Novecento sans wide Book" pitchFamily="50" charset="-9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865" y="2248815"/>
            <a:ext cx="16562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Latency difference depending on client-server location variability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How does distance affect the latency between the server and its clients?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4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8"/>
          <p:cNvSpPr txBox="1"/>
          <p:nvPr/>
        </p:nvSpPr>
        <p:spPr>
          <a:xfrm>
            <a:off x="827865" y="4571798"/>
            <a:ext cx="165626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Setup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Clients send 8-byte messages every second for 2 minutes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The message latency is averaged per 2 minute intervals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The server was located in Edinburgh (UK)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879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351425" y="536575"/>
            <a:ext cx="154990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Evaluation: Location-wise fairness</a:t>
            </a:r>
            <a:endParaRPr lang="tr-TR" sz="6600" dirty="0"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4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793" y="1701392"/>
            <a:ext cx="8874282" cy="8196222"/>
          </a:xfrm>
          <a:prstGeom prst="rect">
            <a:avLst/>
          </a:prstGeom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71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19092" y="536575"/>
            <a:ext cx="81636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Recall</a:t>
            </a:r>
            <a:endParaRPr lang="tr-TR" sz="6600" dirty="0">
              <a:latin typeface="Novecento sans wide Book" pitchFamily="50" charset="-9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9" y="2435537"/>
            <a:ext cx="165626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err="1" smtClean="0">
                <a:latin typeface="Novecento sans wide Book" pitchFamily="50" charset="-94"/>
                <a:cs typeface="Klavika" panose="020B0706030404030204" pitchFamily="34" charset="0"/>
              </a:rPr>
              <a:t>GameMaker</a:t>
            </a:r>
            <a:r>
              <a:rPr lang="en-GB" sz="4400" dirty="0" smtClean="0">
                <a:latin typeface="Novecento sans wide Book" pitchFamily="50" charset="-94"/>
                <a:cs typeface="Klavika" panose="020B0706030404030204" pitchFamily="34" charset="0"/>
              </a:rPr>
              <a:t> </a:t>
            </a:r>
            <a:r>
              <a:rPr lang="en-GB" sz="4400" b="1" dirty="0" smtClean="0">
                <a:latin typeface="Novecento sans wide Book" pitchFamily="50" charset="-94"/>
                <a:cs typeface="Klavika" panose="020B0706030404030204" pitchFamily="34" charset="0"/>
              </a:rPr>
              <a:t>simplifies</a:t>
            </a:r>
            <a:r>
              <a:rPr lang="en-GB" sz="4400" dirty="0" smtClean="0">
                <a:latin typeface="Novecento sans wide Book" pitchFamily="50" charset="-94"/>
                <a:cs typeface="Klavika" panose="020B0706030404030204" pitchFamily="34" charset="0"/>
              </a:rPr>
              <a:t> </a:t>
            </a:r>
            <a:r>
              <a:rPr lang="en-GB" sz="4400" dirty="0">
                <a:latin typeface="Novecento sans wide Book" pitchFamily="50" charset="-94"/>
                <a:cs typeface="Klavika" panose="020B0706030404030204" pitchFamily="34" charset="0"/>
              </a:rPr>
              <a:t>computer game </a:t>
            </a:r>
            <a:r>
              <a:rPr lang="en-GB" sz="4400" dirty="0" smtClean="0">
                <a:latin typeface="Novecento sans wide Book" pitchFamily="50" charset="-94"/>
                <a:cs typeface="Klavika" panose="020B0706030404030204" pitchFamily="34" charset="0"/>
              </a:rPr>
              <a:t>development</a:t>
            </a:r>
            <a:r>
              <a:rPr lang="en-GB" sz="4400" dirty="0">
                <a:latin typeface="Novecento sans wide Book" pitchFamily="50" charset="-94"/>
                <a:cs typeface="Klavika" panose="020B0706030404030204" pitchFamily="34" charset="0"/>
              </a:rPr>
              <a:t>,</a:t>
            </a:r>
            <a:endParaRPr lang="en-GB" sz="44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endParaRPr lang="en-GB" sz="44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en-GB" sz="4400" dirty="0" smtClean="0">
                <a:latin typeface="Novecento sans wide Book" pitchFamily="50" charset="-94"/>
                <a:cs typeface="Klavika" panose="020B0706030404030204" pitchFamily="34" charset="0"/>
              </a:rPr>
              <a:t>but d</a:t>
            </a:r>
            <a:r>
              <a:rPr lang="en-GB" sz="4400" dirty="0" smtClean="0">
                <a:latin typeface="Novecento sans wide Book" pitchFamily="50" charset="-94"/>
                <a:cs typeface="Klavika" panose="020B0706030404030204" pitchFamily="34" charset="0"/>
              </a:rPr>
              <a:t>oes not provide networking support for browser export</a:t>
            </a:r>
            <a:endParaRPr lang="en-GB" sz="4400" dirty="0" smtClean="0"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6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859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351425" y="536575"/>
            <a:ext cx="154990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Evaluation: Location-based fairness</a:t>
            </a:r>
            <a:endParaRPr lang="tr-TR" sz="6600" dirty="0">
              <a:latin typeface="Novecento sans wide Book" pitchFamily="50" charset="-9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865" y="2248815"/>
            <a:ext cx="1656263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Latency difference depending on client-server location variability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How does distance affect the latency between the server and its clients?</a:t>
            </a:r>
          </a:p>
          <a:p>
            <a:pPr marL="571500" indent="-571500">
              <a:buFontTx/>
              <a:buChar char="-"/>
            </a:pPr>
            <a:endParaRPr lang="en-US" sz="4000" dirty="0" smtClean="0"/>
          </a:p>
          <a:p>
            <a:r>
              <a:rPr lang="en-US" sz="4000" dirty="0" smtClean="0"/>
              <a:t>Fairness considering clients at different locations:</a:t>
            </a:r>
          </a:p>
          <a:p>
            <a:pPr marL="742950" indent="-742950">
              <a:buAutoNum type="arabicParenR"/>
            </a:pPr>
            <a:r>
              <a:rPr lang="en-US" sz="4000" dirty="0" smtClean="0"/>
              <a:t>LAN</a:t>
            </a:r>
          </a:p>
          <a:p>
            <a:pPr marL="742950" indent="-742950">
              <a:buAutoNum type="arabicParenR"/>
            </a:pPr>
            <a:r>
              <a:rPr lang="en-US" sz="4000" dirty="0" smtClean="0"/>
              <a:t>Edinburgh</a:t>
            </a:r>
          </a:p>
          <a:p>
            <a:pPr marL="742950" indent="-742950">
              <a:buAutoNum type="arabicParenR"/>
            </a:pPr>
            <a:r>
              <a:rPr lang="en-US" sz="4000" dirty="0" smtClean="0"/>
              <a:t>UK</a:t>
            </a:r>
          </a:p>
          <a:p>
            <a:pPr marL="742950" indent="-742950">
              <a:buAutoNum type="arabicParenR"/>
            </a:pPr>
            <a:r>
              <a:rPr lang="en-US" sz="4000" dirty="0" smtClean="0"/>
              <a:t>Europe</a:t>
            </a:r>
          </a:p>
          <a:p>
            <a:pPr marL="742950" indent="-742950">
              <a:buAutoNum type="arabicParenR"/>
            </a:pPr>
            <a:r>
              <a:rPr lang="en-US" sz="4000" dirty="0" smtClean="0"/>
              <a:t>World</a:t>
            </a:r>
          </a:p>
          <a:p>
            <a:pPr marL="742950" indent="-742950">
              <a:buAutoNum type="arabicParenR"/>
            </a:pPr>
            <a:endParaRPr lang="en-US" sz="40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4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138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351425" y="536575"/>
            <a:ext cx="154990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Evaluation: Location-based fairness</a:t>
            </a:r>
            <a:endParaRPr lang="tr-TR" sz="6600" dirty="0">
              <a:latin typeface="Novecento sans wide Book" pitchFamily="50" charset="-9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865" y="2248815"/>
            <a:ext cx="1656263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Latency difference depending on client-server location variability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How does distance affect the latency between the server and its clients?</a:t>
            </a:r>
          </a:p>
          <a:p>
            <a:pPr marL="571500" indent="-571500">
              <a:buFontTx/>
              <a:buChar char="-"/>
            </a:pPr>
            <a:endParaRPr lang="en-US" sz="4000" dirty="0" smtClean="0"/>
          </a:p>
          <a:p>
            <a:r>
              <a:rPr lang="en-US" sz="4000" dirty="0" smtClean="0"/>
              <a:t>Fairness considering clients at different locations:</a:t>
            </a:r>
          </a:p>
          <a:p>
            <a:pPr marL="742950" indent="-742950">
              <a:buAutoNum type="arabicParenR"/>
            </a:pPr>
            <a:r>
              <a:rPr lang="en-US" sz="4000" dirty="0" smtClean="0"/>
              <a:t>LAN</a:t>
            </a:r>
          </a:p>
          <a:p>
            <a:pPr marL="742950" indent="-742950">
              <a:buAutoNum type="arabicParenR"/>
            </a:pPr>
            <a:r>
              <a:rPr lang="en-US" sz="4000" dirty="0" smtClean="0"/>
              <a:t>Edinburgh</a:t>
            </a:r>
          </a:p>
          <a:p>
            <a:pPr marL="742950" indent="-742950">
              <a:buAutoNum type="arabicParenR"/>
            </a:pPr>
            <a:r>
              <a:rPr lang="en-US" sz="4000" dirty="0" smtClean="0"/>
              <a:t>UK</a:t>
            </a:r>
          </a:p>
          <a:p>
            <a:pPr marL="742950" indent="-742950">
              <a:buAutoNum type="arabicParenR"/>
            </a:pPr>
            <a:r>
              <a:rPr lang="en-US" sz="4000" dirty="0" smtClean="0"/>
              <a:t>Europe</a:t>
            </a:r>
          </a:p>
          <a:p>
            <a:pPr marL="742950" indent="-742950">
              <a:buAutoNum type="arabicParenR"/>
            </a:pPr>
            <a:r>
              <a:rPr lang="en-US" sz="4000" dirty="0" smtClean="0"/>
              <a:t>World</a:t>
            </a:r>
          </a:p>
          <a:p>
            <a:pPr marL="742950" indent="-742950">
              <a:buAutoNum type="arabicParenR"/>
            </a:pPr>
            <a:endParaRPr lang="en-US" sz="40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4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051" y="4891384"/>
            <a:ext cx="13252207" cy="3024072"/>
          </a:xfrm>
          <a:prstGeom prst="rect">
            <a:avLst/>
          </a:prstGeo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006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19092" y="536575"/>
            <a:ext cx="81636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Conclusion</a:t>
            </a:r>
            <a:endParaRPr lang="tr-TR" sz="6600" dirty="0"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1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8"/>
          <p:cNvSpPr txBox="1"/>
          <p:nvPr/>
        </p:nvSpPr>
        <p:spPr>
          <a:xfrm>
            <a:off x="835788" y="1813829"/>
            <a:ext cx="1656263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Evaluations return </a:t>
            </a:r>
            <a:r>
              <a:rPr lang="en-US" sz="3600" b="1" dirty="0" smtClean="0"/>
              <a:t>latency</a:t>
            </a:r>
            <a:r>
              <a:rPr lang="en-US" sz="3600" dirty="0" smtClean="0"/>
              <a:t> values within </a:t>
            </a:r>
            <a:r>
              <a:rPr lang="en-US" sz="3600" b="1" dirty="0" smtClean="0"/>
              <a:t>commonly accepted range</a:t>
            </a:r>
            <a:r>
              <a:rPr lang="en-US" sz="3600" dirty="0" smtClean="0"/>
              <a:t> for gaming purposes within most areas of the world.</a:t>
            </a:r>
          </a:p>
          <a:p>
            <a:pPr marL="571500" indent="-571500">
              <a:buFontTx/>
              <a:buChar char="-"/>
            </a:pPr>
            <a:endParaRPr lang="en-US" sz="3600" dirty="0" smtClean="0"/>
          </a:p>
          <a:p>
            <a:pPr marL="571500" indent="-571500">
              <a:buFontTx/>
              <a:buChar char="-"/>
            </a:pPr>
            <a:r>
              <a:rPr lang="en-US" sz="3600" dirty="0" smtClean="0"/>
              <a:t>Each client takes up a relatively </a:t>
            </a:r>
            <a:r>
              <a:rPr lang="en-US" sz="3600" b="1" dirty="0" smtClean="0"/>
              <a:t>small, constant amount of memory</a:t>
            </a:r>
            <a:r>
              <a:rPr lang="en-US" sz="3600" dirty="0" smtClean="0"/>
              <a:t> in the server. (roughly 20MB for 5000 clients)</a:t>
            </a:r>
          </a:p>
          <a:p>
            <a:pPr marL="571500" indent="-571500">
              <a:buFontTx/>
              <a:buChar char="-"/>
            </a:pPr>
            <a:endParaRPr lang="en-US" sz="3600" dirty="0" smtClean="0"/>
          </a:p>
          <a:p>
            <a:pPr marL="571500" indent="-571500">
              <a:buFontTx/>
              <a:buChar char="-"/>
            </a:pPr>
            <a:r>
              <a:rPr lang="en-US" sz="3600" dirty="0" smtClean="0"/>
              <a:t>The server </a:t>
            </a:r>
            <a:r>
              <a:rPr lang="en-US" sz="3600" b="1" dirty="0" smtClean="0"/>
              <a:t>processor usage</a:t>
            </a:r>
            <a:r>
              <a:rPr lang="en-US" sz="3600" dirty="0" smtClean="0"/>
              <a:t> follows a </a:t>
            </a:r>
            <a:r>
              <a:rPr lang="en-US" sz="3600" b="1" dirty="0" smtClean="0"/>
              <a:t>logarithmic trend </a:t>
            </a:r>
            <a:r>
              <a:rPr lang="en-US" sz="3600" dirty="0" err="1" smtClean="0"/>
              <a:t>wrt</a:t>
            </a:r>
            <a:r>
              <a:rPr lang="en-US" sz="3600" dirty="0" smtClean="0"/>
              <a:t>. the number of clients</a:t>
            </a:r>
          </a:p>
          <a:p>
            <a:pPr marL="571500" indent="-571500">
              <a:buFontTx/>
              <a:buChar char="-"/>
            </a:pPr>
            <a:endParaRPr lang="en-US" sz="3600" dirty="0" smtClean="0"/>
          </a:p>
          <a:p>
            <a:pPr marL="571500" indent="-571500">
              <a:buFontTx/>
              <a:buChar char="-"/>
            </a:pPr>
            <a:r>
              <a:rPr lang="en-US" sz="3600" dirty="0" smtClean="0"/>
              <a:t>The server has a </a:t>
            </a:r>
            <a:r>
              <a:rPr lang="en-US" sz="3600" b="1" dirty="0" smtClean="0"/>
              <a:t>clear threshold</a:t>
            </a:r>
            <a:r>
              <a:rPr lang="en-US" sz="3600" dirty="0" smtClean="0"/>
              <a:t> at which it can </a:t>
            </a:r>
            <a:r>
              <a:rPr lang="en-US" sz="3600" b="1" dirty="0" smtClean="0"/>
              <a:t>broadcast</a:t>
            </a:r>
            <a:r>
              <a:rPr lang="en-US" sz="3600" dirty="0" smtClean="0"/>
              <a:t> messages reliably. Beyond this point, it needs to buffer messages to the next round, recursively making the situation worse.</a:t>
            </a:r>
          </a:p>
          <a:p>
            <a:pPr marL="571500" indent="-571500">
              <a:buFontTx/>
              <a:buChar char="-"/>
            </a:pPr>
            <a:endParaRPr lang="en-US" sz="3600" dirty="0" smtClean="0"/>
          </a:p>
          <a:p>
            <a:pPr marL="571500" indent="-571500">
              <a:buFontTx/>
              <a:buChar char="-"/>
            </a:pPr>
            <a:r>
              <a:rPr lang="en-US" sz="3600" b="1" dirty="0" smtClean="0"/>
              <a:t>Distance</a:t>
            </a:r>
            <a:r>
              <a:rPr lang="en-US" sz="3600" dirty="0" smtClean="0"/>
              <a:t> strongly </a:t>
            </a:r>
            <a:r>
              <a:rPr lang="en-US" sz="3600" b="1" dirty="0" smtClean="0"/>
              <a:t>affects</a:t>
            </a:r>
            <a:r>
              <a:rPr lang="en-US" sz="3600" dirty="0" smtClean="0"/>
              <a:t> the </a:t>
            </a:r>
            <a:r>
              <a:rPr lang="en-US" sz="3600" b="1" dirty="0" smtClean="0"/>
              <a:t>network quality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61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19092" y="536575"/>
            <a:ext cx="81636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Solutions</a:t>
            </a:r>
            <a:endParaRPr lang="tr-TR" sz="6600" dirty="0"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1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8"/>
          <p:cNvSpPr txBox="1"/>
          <p:nvPr/>
        </p:nvSpPr>
        <p:spPr>
          <a:xfrm>
            <a:off x="827865" y="2248815"/>
            <a:ext cx="165626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b="1" dirty="0" smtClean="0"/>
              <a:t>Distance</a:t>
            </a:r>
            <a:r>
              <a:rPr lang="en-US" sz="4000" dirty="0" smtClean="0"/>
              <a:t>: spread servers locations, let clients act as server (peer-to-peer).</a:t>
            </a:r>
          </a:p>
          <a:p>
            <a:pPr marL="1388105" lvl="1" indent="-571500">
              <a:buFontTx/>
              <a:buChar char="-"/>
            </a:pPr>
            <a:r>
              <a:rPr lang="en-US" sz="4000" dirty="0" smtClean="0"/>
              <a:t>Next problem: there won’t be a central “game state” anymore</a:t>
            </a:r>
            <a:endParaRPr lang="en-US" sz="4000" dirty="0"/>
          </a:p>
          <a:p>
            <a:pPr marL="1388105" lvl="1" indent="-571500">
              <a:buFontTx/>
              <a:buChar char="-"/>
            </a:pPr>
            <a:endParaRPr lang="en-US" sz="4000" dirty="0" smtClean="0"/>
          </a:p>
          <a:p>
            <a:pPr marL="571500" indent="-571500">
              <a:buFontTx/>
              <a:buChar char="-"/>
            </a:pPr>
            <a:r>
              <a:rPr lang="en-US" sz="4000" b="1" dirty="0" smtClean="0"/>
              <a:t>Scalability</a:t>
            </a:r>
            <a:r>
              <a:rPr lang="en-US" sz="4000" dirty="0" smtClean="0"/>
              <a:t>: The server reliably supports up to 1000 clients, each broadcasting 10 messages per second. 2D browser games do not usually expect this load. Install more servers, assign clients to a specific server (common solution)</a:t>
            </a:r>
          </a:p>
          <a:p>
            <a:pPr marL="571500" indent="-571500">
              <a:buFontTx/>
              <a:buChar char="-"/>
            </a:pPr>
            <a:endParaRPr lang="en-US" sz="4000" dirty="0"/>
          </a:p>
          <a:p>
            <a:pPr marL="571500" indent="-571500">
              <a:buFontTx/>
              <a:buChar char="-"/>
            </a:pPr>
            <a:endParaRPr lang="en-US" sz="4000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985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dirty="0" smtClean="0">
                <a:latin typeface="Novecento sans wide Book" pitchFamily="50" charset="-94"/>
              </a:rPr>
              <a:t>Timeline</a:t>
            </a:r>
            <a:endParaRPr lang="tr-TR" sz="5000" dirty="0"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91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ruta 51"/>
          <p:cNvSpPr txBox="1"/>
          <p:nvPr/>
        </p:nvSpPr>
        <p:spPr>
          <a:xfrm>
            <a:off x="864667" y="0"/>
            <a:ext cx="4464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3" name="Rektangel 2"/>
          <p:cNvSpPr/>
          <p:nvPr/>
        </p:nvSpPr>
        <p:spPr>
          <a:xfrm>
            <a:off x="1987042" y="3024949"/>
            <a:ext cx="43924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Complete: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Realisation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Develop </a:t>
            </a:r>
            <a:r>
              <a:rPr lang="en-GB" dirty="0" smtClean="0"/>
              <a:t>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Benchmarking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 smtClean="0"/>
              <a:t>Dummynet</a:t>
            </a:r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Comparison</a:t>
            </a:r>
            <a:endParaRPr lang="en-GB" dirty="0"/>
          </a:p>
        </p:txBody>
      </p:sp>
      <p:sp>
        <p:nvSpPr>
          <p:cNvPr id="5" name="Rektangel 4"/>
          <p:cNvSpPr/>
          <p:nvPr/>
        </p:nvSpPr>
        <p:spPr>
          <a:xfrm>
            <a:off x="8128129" y="3024949"/>
            <a:ext cx="101630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To-do (NOW):</a:t>
            </a:r>
            <a:endParaRPr lang="en-GB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Code Optimisation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Create example templates for other developers</a:t>
            </a:r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Insert extension in large scale project (?)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Finalising the report</a:t>
            </a:r>
            <a:endParaRPr lang="en-GB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483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56566" y="4859377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latin typeface="Novecento sans wide Book" pitchFamily="50" charset="-94"/>
              </a:rPr>
              <a:t>Thank You For Lıstenıng</a:t>
            </a:r>
            <a:endParaRPr lang="tr-TR" sz="5000" dirty="0"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40891" y="1587667"/>
            <a:ext cx="1168254" cy="90031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48854" y="2120751"/>
            <a:ext cx="2952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8000" dirty="0" smtClean="0">
                <a:latin typeface="Novecento sans wide Book" pitchFamily="50" charset="-94"/>
              </a:rPr>
              <a:t>?</a:t>
            </a:r>
            <a:endParaRPr lang="tr-TR" sz="18000" dirty="0">
              <a:latin typeface="Novecento sans wide Book" pitchFamily="50" charset="-94"/>
            </a:endParaRPr>
          </a:p>
        </p:txBody>
      </p:sp>
      <p:pic>
        <p:nvPicPr>
          <p:cNvPr id="9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204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06369" y="2435537"/>
            <a:ext cx="165626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err="1" smtClean="0">
                <a:latin typeface="Novecento sans wide Book" pitchFamily="50" charset="-94"/>
                <a:cs typeface="Klavika" panose="020B0706030404030204" pitchFamily="34" charset="0"/>
              </a:rPr>
              <a:t>GameMaker</a:t>
            </a:r>
            <a:r>
              <a:rPr lang="en-GB" sz="4400" dirty="0" smtClean="0">
                <a:latin typeface="Novecento sans wide Book" pitchFamily="50" charset="-94"/>
                <a:cs typeface="Klavika" panose="020B0706030404030204" pitchFamily="34" charset="0"/>
              </a:rPr>
              <a:t> </a:t>
            </a:r>
            <a:r>
              <a:rPr lang="en-GB" sz="4400" b="1" dirty="0" smtClean="0">
                <a:latin typeface="Novecento sans wide Book" pitchFamily="50" charset="-94"/>
                <a:cs typeface="Klavika" panose="020B0706030404030204" pitchFamily="34" charset="0"/>
              </a:rPr>
              <a:t>simplifies</a:t>
            </a:r>
            <a:r>
              <a:rPr lang="en-GB" sz="4400" dirty="0" smtClean="0">
                <a:latin typeface="Novecento sans wide Book" pitchFamily="50" charset="-94"/>
                <a:cs typeface="Klavika" panose="020B0706030404030204" pitchFamily="34" charset="0"/>
              </a:rPr>
              <a:t> </a:t>
            </a:r>
            <a:r>
              <a:rPr lang="en-GB" sz="4400" dirty="0">
                <a:latin typeface="Novecento sans wide Book" pitchFamily="50" charset="-94"/>
                <a:cs typeface="Klavika" panose="020B0706030404030204" pitchFamily="34" charset="0"/>
              </a:rPr>
              <a:t>computer game </a:t>
            </a:r>
            <a:r>
              <a:rPr lang="en-GB" sz="4400" dirty="0" smtClean="0">
                <a:latin typeface="Novecento sans wide Book" pitchFamily="50" charset="-94"/>
                <a:cs typeface="Klavika" panose="020B0706030404030204" pitchFamily="34" charset="0"/>
              </a:rPr>
              <a:t>development</a:t>
            </a:r>
            <a:r>
              <a:rPr lang="en-GB" sz="4400" dirty="0">
                <a:latin typeface="Novecento sans wide Book" pitchFamily="50" charset="-94"/>
                <a:cs typeface="Klavika" panose="020B0706030404030204" pitchFamily="34" charset="0"/>
              </a:rPr>
              <a:t>,</a:t>
            </a:r>
            <a:endParaRPr lang="en-GB" sz="44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endParaRPr lang="en-GB" sz="44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en-GB" sz="4400" dirty="0" smtClean="0">
                <a:latin typeface="Novecento sans wide Book" pitchFamily="50" charset="-94"/>
                <a:cs typeface="Klavika" panose="020B0706030404030204" pitchFamily="34" charset="0"/>
              </a:rPr>
              <a:t>but d</a:t>
            </a:r>
            <a:r>
              <a:rPr lang="en-GB" sz="4400" dirty="0" smtClean="0">
                <a:latin typeface="Novecento sans wide Book" pitchFamily="50" charset="-94"/>
                <a:cs typeface="Klavika" panose="020B0706030404030204" pitchFamily="34" charset="0"/>
              </a:rPr>
              <a:t>oes not provide networking support for browser export</a:t>
            </a:r>
            <a:endParaRPr lang="en-GB" sz="4400" dirty="0" smtClean="0"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6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135" y="4929063"/>
            <a:ext cx="7323344" cy="4752776"/>
          </a:xfrm>
          <a:prstGeom prst="rect">
            <a:avLst/>
          </a:prstGeom>
        </p:spPr>
      </p:pic>
      <p:sp>
        <p:nvSpPr>
          <p:cNvPr id="7" name="TextBox 15"/>
          <p:cNvSpPr txBox="1"/>
          <p:nvPr/>
        </p:nvSpPr>
        <p:spPr>
          <a:xfrm>
            <a:off x="5019092" y="536575"/>
            <a:ext cx="81636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Recall</a:t>
            </a:r>
            <a:endParaRPr lang="tr-TR" sz="6600" dirty="0">
              <a:latin typeface="Novecento sans wide Book" pitchFamily="50" charset="-94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459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87729" y="536575"/>
            <a:ext cx="100264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Related Tools</a:t>
            </a:r>
            <a:endParaRPr lang="tr-TR" sz="6600" dirty="0"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4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242" y="2853561"/>
            <a:ext cx="15409712" cy="5544822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1420242" y="2181798"/>
            <a:ext cx="55242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Novecento sans wide Book" pitchFamily="50" charset="-94"/>
              </a:rPr>
              <a:t>Developer </a:t>
            </a:r>
            <a:r>
              <a:rPr lang="en-GB" b="1" dirty="0" smtClean="0">
                <a:latin typeface="Novecento sans wide Book" pitchFamily="50" charset="-94"/>
              </a:rPr>
              <a:t>“Favourite” </a:t>
            </a:r>
            <a:r>
              <a:rPr lang="en-GB" b="1" dirty="0">
                <a:latin typeface="Novecento sans wide Book" pitchFamily="50" charset="-94"/>
              </a:rPr>
              <a:t>Poll: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1420242" y="8356873"/>
            <a:ext cx="56717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NimbusRomNo9L-Regu"/>
              </a:rPr>
              <a:t>https://html5gameengine.com</a:t>
            </a:r>
            <a:r>
              <a:rPr lang="nl-NL" dirty="0" smtClean="0">
                <a:latin typeface="NimbusRomNo9L-Regu"/>
              </a:rPr>
              <a:t>/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4485" y="1875107"/>
            <a:ext cx="9715470" cy="891466"/>
          </a:xfrm>
          <a:prstGeom prst="rect">
            <a:avLst/>
          </a:prstGeom>
        </p:spPr>
      </p:pic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198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63393" y="788025"/>
            <a:ext cx="160750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Related tools</a:t>
            </a:r>
            <a:endParaRPr lang="tr-TR" sz="6600" dirty="0"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4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hoek 2"/>
          <p:cNvSpPr/>
          <p:nvPr/>
        </p:nvSpPr>
        <p:spPr>
          <a:xfrm>
            <a:off x="1063393" y="2192759"/>
            <a:ext cx="1659643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b="1" dirty="0" smtClean="0">
                <a:latin typeface="NimbusSanL-Bold"/>
              </a:rPr>
              <a:t>Pixi.js</a:t>
            </a:r>
            <a:r>
              <a:rPr lang="nl-NL" b="1" dirty="0">
                <a:latin typeface="NimbusSanL-Bold"/>
              </a:rPr>
              <a:t>, </a:t>
            </a:r>
            <a:r>
              <a:rPr lang="nl-NL" b="1" dirty="0" err="1">
                <a:latin typeface="NimbusSanL-Bold"/>
              </a:rPr>
              <a:t>EaselJS</a:t>
            </a:r>
            <a:r>
              <a:rPr lang="nl-NL" b="1" dirty="0">
                <a:latin typeface="NimbusSanL-Bold"/>
              </a:rPr>
              <a:t>, </a:t>
            </a:r>
            <a:r>
              <a:rPr lang="nl-NL" b="1" dirty="0" err="1">
                <a:latin typeface="NimbusSanL-Bold"/>
              </a:rPr>
              <a:t>Quintus</a:t>
            </a:r>
            <a:r>
              <a:rPr lang="nl-NL" b="1" dirty="0">
                <a:latin typeface="NimbusSanL-Bold"/>
              </a:rPr>
              <a:t>, Crafty.js </a:t>
            </a:r>
            <a:r>
              <a:rPr lang="nl-NL" b="1" dirty="0" err="1">
                <a:latin typeface="NimbusSanL-Bold"/>
              </a:rPr>
              <a:t>and</a:t>
            </a:r>
            <a:r>
              <a:rPr lang="nl-NL" b="1" dirty="0">
                <a:latin typeface="NimbusSanL-Bold"/>
              </a:rPr>
              <a:t> </a:t>
            </a:r>
            <a:r>
              <a:rPr lang="nl-NL" b="1" dirty="0" err="1" smtClean="0">
                <a:latin typeface="NimbusSanL-Bold"/>
              </a:rPr>
              <a:t>Phaser</a:t>
            </a:r>
            <a:r>
              <a:rPr lang="nl-NL" b="1" dirty="0" smtClean="0">
                <a:latin typeface="NimbusSanL-Bold"/>
              </a:rPr>
              <a:t>:</a:t>
            </a:r>
          </a:p>
          <a:p>
            <a:r>
              <a:rPr lang="nl-NL" dirty="0" smtClean="0">
                <a:latin typeface="NimbusSanL-Bold"/>
              </a:rPr>
              <a:t>- </a:t>
            </a:r>
            <a:r>
              <a:rPr lang="nl-NL" dirty="0" err="1" smtClean="0">
                <a:latin typeface="NimbusSanL-Bold"/>
              </a:rPr>
              <a:t>Commonly</a:t>
            </a:r>
            <a:r>
              <a:rPr lang="nl-NL" dirty="0" smtClean="0">
                <a:latin typeface="NimbusSanL-Bold"/>
              </a:rPr>
              <a:t> </a:t>
            </a:r>
            <a:r>
              <a:rPr lang="nl-NL" dirty="0" err="1" smtClean="0">
                <a:latin typeface="NimbusSanL-Bold"/>
              </a:rPr>
              <a:t>used</a:t>
            </a:r>
            <a:r>
              <a:rPr lang="nl-NL" dirty="0" smtClean="0">
                <a:latin typeface="NimbusSanL-Bold"/>
              </a:rPr>
              <a:t> </a:t>
            </a:r>
            <a:r>
              <a:rPr lang="nl-NL" dirty="0" err="1" smtClean="0">
                <a:latin typeface="NimbusSanL-Bold"/>
              </a:rPr>
              <a:t>developer</a:t>
            </a:r>
            <a:r>
              <a:rPr lang="nl-NL" dirty="0" smtClean="0">
                <a:latin typeface="NimbusSanL-Bold"/>
              </a:rPr>
              <a:t> tools </a:t>
            </a:r>
            <a:r>
              <a:rPr lang="nl-NL" dirty="0" err="1" smtClean="0">
                <a:latin typeface="NimbusSanL-Bold"/>
              </a:rPr>
              <a:t>and</a:t>
            </a:r>
            <a:r>
              <a:rPr lang="nl-NL" dirty="0" smtClean="0">
                <a:latin typeface="NimbusSanL-Bold"/>
              </a:rPr>
              <a:t> </a:t>
            </a:r>
            <a:r>
              <a:rPr lang="nl-NL" dirty="0" err="1" smtClean="0">
                <a:latin typeface="NimbusSanL-Bold"/>
              </a:rPr>
              <a:t>frameworks</a:t>
            </a:r>
            <a:r>
              <a:rPr lang="nl-NL" dirty="0" smtClean="0">
                <a:latin typeface="NimbusSanL-Bold"/>
              </a:rPr>
              <a:t> </a:t>
            </a:r>
            <a:r>
              <a:rPr lang="nl-NL" dirty="0" err="1" smtClean="0">
                <a:latin typeface="NimbusSanL-Bold"/>
              </a:rPr>
              <a:t>for</a:t>
            </a:r>
            <a:r>
              <a:rPr lang="nl-NL" dirty="0" smtClean="0">
                <a:latin typeface="NimbusSanL-Bold"/>
              </a:rPr>
              <a:t> </a:t>
            </a:r>
            <a:r>
              <a:rPr lang="nl-NL" dirty="0" err="1" smtClean="0">
                <a:latin typeface="NimbusSanL-Bold"/>
              </a:rPr>
              <a:t>JavaScript</a:t>
            </a:r>
            <a:r>
              <a:rPr lang="nl-NL" dirty="0" smtClean="0">
                <a:latin typeface="NimbusSanL-Bold"/>
              </a:rPr>
              <a:t> browser games</a:t>
            </a:r>
            <a:r>
              <a:rPr lang="nl-NL" dirty="0">
                <a:latin typeface="NimbusSanL-Bold"/>
              </a:rPr>
              <a:t/>
            </a:r>
            <a:br>
              <a:rPr lang="nl-NL" dirty="0">
                <a:latin typeface="NimbusSanL-Bold"/>
              </a:rPr>
            </a:br>
            <a:r>
              <a:rPr lang="nl-NL" dirty="0" smtClean="0">
                <a:latin typeface="NimbusSanL-Bold"/>
              </a:rPr>
              <a:t>- No GUI </a:t>
            </a:r>
            <a:r>
              <a:rPr lang="nl-NL" dirty="0" err="1" smtClean="0">
                <a:latin typeface="NimbusSanL-Bold"/>
              </a:rPr>
              <a:t>provided</a:t>
            </a:r>
            <a:endParaRPr lang="nl-NL" dirty="0" smtClean="0">
              <a:latin typeface="NimbusSanL-Bold"/>
            </a:endParaRPr>
          </a:p>
          <a:p>
            <a:r>
              <a:rPr lang="nl-NL" dirty="0" smtClean="0">
                <a:latin typeface="NimbusSanL-Bold"/>
              </a:rPr>
              <a:t>- </a:t>
            </a:r>
            <a:r>
              <a:rPr lang="nl-NL" dirty="0" err="1" smtClean="0">
                <a:latin typeface="NimbusSanL-Bold"/>
              </a:rPr>
              <a:t>Dependent</a:t>
            </a:r>
            <a:r>
              <a:rPr lang="nl-NL" dirty="0" smtClean="0">
                <a:latin typeface="NimbusSanL-Bold"/>
              </a:rPr>
              <a:t> on </a:t>
            </a:r>
            <a:r>
              <a:rPr lang="nl-NL" dirty="0" err="1" smtClean="0">
                <a:latin typeface="NimbusSanL-Bold"/>
              </a:rPr>
              <a:t>additional</a:t>
            </a:r>
            <a:r>
              <a:rPr lang="nl-NL" dirty="0" smtClean="0">
                <a:latin typeface="NimbusSanL-Bold"/>
              </a:rPr>
              <a:t> </a:t>
            </a:r>
            <a:r>
              <a:rPr lang="nl-NL" dirty="0" err="1" smtClean="0">
                <a:latin typeface="NimbusSanL-Bold"/>
              </a:rPr>
              <a:t>libraries</a:t>
            </a:r>
            <a:r>
              <a:rPr lang="nl-NL" dirty="0" smtClean="0">
                <a:latin typeface="NimbusSanL-Bold"/>
              </a:rPr>
              <a:t> </a:t>
            </a:r>
            <a:r>
              <a:rPr lang="nl-NL" dirty="0" err="1" smtClean="0">
                <a:latin typeface="NimbusSanL-Bold"/>
              </a:rPr>
              <a:t>for</a:t>
            </a:r>
            <a:r>
              <a:rPr lang="nl-NL" dirty="0" smtClean="0">
                <a:latin typeface="NimbusSanL-Bold"/>
              </a:rPr>
              <a:t> </a:t>
            </a:r>
            <a:r>
              <a:rPr lang="nl-NL" dirty="0" err="1" smtClean="0">
                <a:latin typeface="NimbusSanL-Bold"/>
              </a:rPr>
              <a:t>networking</a:t>
            </a:r>
            <a:r>
              <a:rPr lang="nl-NL" dirty="0">
                <a:latin typeface="NimbusSanL-Bold"/>
              </a:rPr>
              <a:t> </a:t>
            </a:r>
            <a:r>
              <a:rPr lang="nl-NL" dirty="0" err="1" smtClean="0">
                <a:latin typeface="NimbusSanL-Bold"/>
              </a:rPr>
              <a:t>functionality</a:t>
            </a:r>
            <a:endParaRPr lang="nl-NL" dirty="0" smtClean="0">
              <a:latin typeface="NimbusSanL-Bold"/>
            </a:endParaRPr>
          </a:p>
          <a:p>
            <a:endParaRPr lang="nl-NL" dirty="0">
              <a:latin typeface="NimbusSanL-Bold"/>
            </a:endParaRPr>
          </a:p>
          <a:p>
            <a:r>
              <a:rPr lang="nl-NL" b="1" dirty="0" smtClean="0">
                <a:latin typeface="NimbusSanL-Bold"/>
              </a:rPr>
              <a:t>Construct 2:</a:t>
            </a:r>
          </a:p>
          <a:p>
            <a:r>
              <a:rPr lang="nl-NL" dirty="0" smtClean="0">
                <a:latin typeface="NimbusSanL-Bold"/>
              </a:rPr>
              <a:t>- Strong </a:t>
            </a:r>
            <a:r>
              <a:rPr lang="nl-NL" dirty="0" err="1" smtClean="0">
                <a:latin typeface="NimbusSanL-Bold"/>
              </a:rPr>
              <a:t>competitor</a:t>
            </a:r>
            <a:r>
              <a:rPr lang="nl-NL" dirty="0" smtClean="0">
                <a:latin typeface="NimbusSanL-Bold"/>
              </a:rPr>
              <a:t> overall, </a:t>
            </a:r>
            <a:r>
              <a:rPr lang="nl-NL" dirty="0" err="1" smtClean="0">
                <a:latin typeface="NimbusSanL-Bold"/>
              </a:rPr>
              <a:t>supporting</a:t>
            </a:r>
            <a:r>
              <a:rPr lang="nl-NL" dirty="0" smtClean="0">
                <a:latin typeface="NimbusSanL-Bold"/>
              </a:rPr>
              <a:t> </a:t>
            </a:r>
            <a:r>
              <a:rPr lang="nl-NL" dirty="0" err="1" smtClean="0">
                <a:latin typeface="NimbusSanL-Bold"/>
              </a:rPr>
              <a:t>similar</a:t>
            </a:r>
            <a:r>
              <a:rPr lang="nl-NL" dirty="0" smtClean="0">
                <a:latin typeface="NimbusSanL-Bold"/>
              </a:rPr>
              <a:t> features as </a:t>
            </a:r>
            <a:r>
              <a:rPr lang="nl-NL" dirty="0" err="1" smtClean="0">
                <a:latin typeface="NimbusSanL-Bold"/>
              </a:rPr>
              <a:t>GameMaker</a:t>
            </a:r>
            <a:endParaRPr lang="nl-NL" dirty="0" smtClean="0">
              <a:latin typeface="NimbusSanL-Bold"/>
            </a:endParaRPr>
          </a:p>
          <a:p>
            <a:r>
              <a:rPr lang="nl-NL" dirty="0" smtClean="0">
                <a:latin typeface="NimbusSanL-Bold"/>
              </a:rPr>
              <a:t>- Networking feature </a:t>
            </a:r>
            <a:r>
              <a:rPr lang="nl-NL" dirty="0" err="1" smtClean="0">
                <a:latin typeface="NimbusSanL-Bold"/>
              </a:rPr>
              <a:t>supported</a:t>
            </a:r>
            <a:r>
              <a:rPr lang="nl-NL" dirty="0" smtClean="0">
                <a:latin typeface="NimbusSanL-Bold"/>
              </a:rPr>
              <a:t>, but </a:t>
            </a:r>
            <a:r>
              <a:rPr lang="nl-NL" dirty="0" err="1" smtClean="0">
                <a:latin typeface="NimbusSanL-Bold"/>
              </a:rPr>
              <a:t>requires</a:t>
            </a:r>
            <a:r>
              <a:rPr lang="nl-NL" dirty="0" smtClean="0">
                <a:latin typeface="NimbusSanL-Bold"/>
              </a:rPr>
              <a:t> proper </a:t>
            </a:r>
            <a:r>
              <a:rPr lang="nl-NL" dirty="0" err="1" smtClean="0">
                <a:latin typeface="NimbusSanL-Bold"/>
              </a:rPr>
              <a:t>understanding</a:t>
            </a:r>
            <a:r>
              <a:rPr lang="nl-NL" dirty="0" smtClean="0">
                <a:latin typeface="NimbusSanL-Bold"/>
              </a:rPr>
              <a:t> of </a:t>
            </a:r>
            <a:r>
              <a:rPr lang="nl-NL" dirty="0" err="1" smtClean="0">
                <a:latin typeface="NimbusSanL-Bold"/>
              </a:rPr>
              <a:t>networks</a:t>
            </a:r>
            <a:endParaRPr lang="nl-NL" dirty="0" smtClean="0">
              <a:latin typeface="NimbusSanL-Bold"/>
            </a:endParaRPr>
          </a:p>
          <a:p>
            <a:pPr marL="457200" indent="-457200">
              <a:buFontTx/>
              <a:buChar char="-"/>
            </a:pPr>
            <a:endParaRPr lang="nl-NL" dirty="0">
              <a:latin typeface="NimbusSanL-Bold"/>
            </a:endParaRPr>
          </a:p>
          <a:p>
            <a:r>
              <a:rPr lang="nl-NL" b="1" dirty="0" err="1">
                <a:latin typeface="NimbusSanL-Bold"/>
              </a:rPr>
              <a:t>Unity</a:t>
            </a:r>
            <a:r>
              <a:rPr lang="nl-NL" b="1" dirty="0">
                <a:latin typeface="NimbusSanL-Bold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nl-NL" dirty="0">
                <a:latin typeface="NimbusSanL-Bold"/>
              </a:rPr>
              <a:t>Generally </a:t>
            </a:r>
            <a:r>
              <a:rPr lang="nl-NL" dirty="0" err="1">
                <a:latin typeface="NimbusSanL-Bold"/>
              </a:rPr>
              <a:t>designed</a:t>
            </a:r>
            <a:r>
              <a:rPr lang="nl-NL" dirty="0">
                <a:latin typeface="NimbusSanL-Bold"/>
              </a:rPr>
              <a:t> </a:t>
            </a:r>
            <a:r>
              <a:rPr lang="nl-NL" dirty="0" err="1">
                <a:latin typeface="NimbusSanL-Bold"/>
              </a:rPr>
              <a:t>for</a:t>
            </a:r>
            <a:r>
              <a:rPr lang="nl-NL" dirty="0">
                <a:latin typeface="NimbusSanL-Bold"/>
              </a:rPr>
              <a:t> 3D games</a:t>
            </a:r>
          </a:p>
          <a:p>
            <a:pPr marL="457200" indent="-457200">
              <a:buFontTx/>
              <a:buChar char="-"/>
            </a:pPr>
            <a:r>
              <a:rPr lang="nl-NL" dirty="0" err="1">
                <a:latin typeface="NimbusSanL-Bold"/>
              </a:rPr>
              <a:t>Complicated</a:t>
            </a:r>
            <a:r>
              <a:rPr lang="nl-NL" dirty="0">
                <a:latin typeface="NimbusSanL-Bold"/>
              </a:rPr>
              <a:t> </a:t>
            </a:r>
            <a:r>
              <a:rPr lang="nl-NL" dirty="0" err="1">
                <a:latin typeface="NimbusSanL-Bold"/>
              </a:rPr>
              <a:t>to</a:t>
            </a:r>
            <a:r>
              <a:rPr lang="nl-NL" dirty="0">
                <a:latin typeface="NimbusSanL-Bold"/>
              </a:rPr>
              <a:t> </a:t>
            </a:r>
            <a:r>
              <a:rPr lang="nl-NL" dirty="0" err="1" smtClean="0">
                <a:latin typeface="NimbusSanL-Bold"/>
              </a:rPr>
              <a:t>learn</a:t>
            </a:r>
            <a:endParaRPr lang="nl-NL" dirty="0" smtClean="0">
              <a:latin typeface="NimbusSanL-Bold"/>
            </a:endParaRPr>
          </a:p>
          <a:p>
            <a:pPr marL="457200" indent="-457200">
              <a:buFontTx/>
              <a:buChar char="-"/>
            </a:pPr>
            <a:r>
              <a:rPr lang="nl-NL" dirty="0" smtClean="0">
                <a:latin typeface="NimbusSanL-Bold"/>
              </a:rPr>
              <a:t>Large overhead </a:t>
            </a:r>
            <a:r>
              <a:rPr lang="nl-NL" dirty="0" err="1" smtClean="0">
                <a:latin typeface="NimbusSanL-Bold"/>
              </a:rPr>
              <a:t>when</a:t>
            </a:r>
            <a:r>
              <a:rPr lang="nl-NL" dirty="0" smtClean="0">
                <a:latin typeface="NimbusSanL-Bold"/>
              </a:rPr>
              <a:t> </a:t>
            </a:r>
            <a:r>
              <a:rPr lang="nl-NL" dirty="0" err="1" smtClean="0">
                <a:latin typeface="NimbusSanL-Bold"/>
              </a:rPr>
              <a:t>creating</a:t>
            </a:r>
            <a:r>
              <a:rPr lang="nl-NL" dirty="0" smtClean="0">
                <a:latin typeface="NimbusSanL-Bold"/>
              </a:rPr>
              <a:t> 2D games</a:t>
            </a:r>
            <a:endParaRPr lang="nl-NL" dirty="0">
              <a:latin typeface="NimbusSanL-Bold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84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19092" y="536575"/>
            <a:ext cx="81636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Related work: 39js</a:t>
            </a:r>
            <a:endParaRPr lang="tr-TR" sz="6600" dirty="0"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1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 6"/>
          <p:cNvSpPr/>
          <p:nvPr/>
        </p:nvSpPr>
        <p:spPr>
          <a:xfrm>
            <a:off x="1063393" y="2192759"/>
            <a:ext cx="165964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b="1" dirty="0" err="1">
                <a:latin typeface="NimbusSanL-Bold"/>
              </a:rPr>
              <a:t>P</a:t>
            </a:r>
            <a:r>
              <a:rPr lang="nl-NL" b="1" dirty="0" err="1" smtClean="0">
                <a:latin typeface="NimbusSanL-Bold"/>
              </a:rPr>
              <a:t>revious</a:t>
            </a:r>
            <a:r>
              <a:rPr lang="nl-NL" b="1" dirty="0" smtClean="0">
                <a:latin typeface="NimbusSanL-Bold"/>
              </a:rPr>
              <a:t> </a:t>
            </a:r>
            <a:r>
              <a:rPr lang="nl-NL" b="1" dirty="0" err="1" smtClean="0">
                <a:latin typeface="NimbusSanL-Bold"/>
              </a:rPr>
              <a:t>attempt</a:t>
            </a:r>
            <a:r>
              <a:rPr lang="nl-NL" b="1" dirty="0" smtClean="0">
                <a:latin typeface="NimbusSanL-Bold"/>
              </a:rPr>
              <a:t> </a:t>
            </a:r>
            <a:r>
              <a:rPr lang="nl-NL" b="1" dirty="0" err="1" smtClean="0">
                <a:latin typeface="NimbusSanL-Bold"/>
              </a:rPr>
              <a:t>for</a:t>
            </a:r>
            <a:r>
              <a:rPr lang="nl-NL" b="1" dirty="0" smtClean="0">
                <a:latin typeface="NimbusSanL-Bold"/>
              </a:rPr>
              <a:t> </a:t>
            </a:r>
            <a:r>
              <a:rPr lang="nl-NL" b="1" dirty="0" err="1" smtClean="0">
                <a:latin typeface="NimbusSanL-Bold"/>
              </a:rPr>
              <a:t>creating</a:t>
            </a:r>
            <a:r>
              <a:rPr lang="nl-NL" b="1" dirty="0" smtClean="0">
                <a:latin typeface="NimbusSanL-Bold"/>
              </a:rPr>
              <a:t> a </a:t>
            </a:r>
            <a:r>
              <a:rPr lang="nl-NL" b="1" dirty="0" err="1" smtClean="0">
                <a:latin typeface="NimbusSanL-Bold"/>
              </a:rPr>
              <a:t>networked</a:t>
            </a:r>
            <a:r>
              <a:rPr lang="nl-NL" b="1" dirty="0" smtClean="0">
                <a:latin typeface="NimbusSanL-Bold"/>
              </a:rPr>
              <a:t> </a:t>
            </a:r>
            <a:r>
              <a:rPr lang="nl-NL" b="1" dirty="0" err="1" smtClean="0">
                <a:latin typeface="NimbusSanL-Bold"/>
              </a:rPr>
              <a:t>GameMaker</a:t>
            </a:r>
            <a:r>
              <a:rPr lang="nl-NL" b="1" dirty="0" smtClean="0">
                <a:latin typeface="NimbusSanL-Bold"/>
              </a:rPr>
              <a:t> browser </a:t>
            </a:r>
            <a:r>
              <a:rPr lang="nl-NL" b="1" dirty="0" err="1" smtClean="0">
                <a:latin typeface="NimbusSanL-Bold"/>
              </a:rPr>
              <a:t>application</a:t>
            </a:r>
            <a:endParaRPr lang="nl-NL" b="1" dirty="0" smtClean="0">
              <a:latin typeface="NimbusSanL-Bold"/>
            </a:endParaRPr>
          </a:p>
          <a:p>
            <a:endParaRPr lang="nl-NL" dirty="0">
              <a:latin typeface="NimbusSanL-Bold"/>
            </a:endParaRPr>
          </a:p>
          <a:p>
            <a:r>
              <a:rPr lang="nl-NL" b="1" dirty="0" err="1" smtClean="0">
                <a:latin typeface="NimbusSanL-Bold"/>
              </a:rPr>
              <a:t>However</a:t>
            </a:r>
            <a:r>
              <a:rPr lang="nl-NL" b="1" dirty="0" smtClean="0">
                <a:latin typeface="NimbusSanL-Bold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nl-NL" dirty="0" err="1" smtClean="0">
                <a:latin typeface="NimbusSanL-Bold"/>
              </a:rPr>
              <a:t>Scripted</a:t>
            </a:r>
            <a:r>
              <a:rPr lang="nl-NL" dirty="0" smtClean="0">
                <a:latin typeface="NimbusSanL-Bold"/>
              </a:rPr>
              <a:t> </a:t>
            </a:r>
            <a:r>
              <a:rPr lang="nl-NL" dirty="0" err="1" smtClean="0">
                <a:latin typeface="NimbusSanL-Bold"/>
              </a:rPr>
              <a:t>implementation</a:t>
            </a:r>
            <a:r>
              <a:rPr lang="nl-NL" dirty="0" smtClean="0">
                <a:latin typeface="NimbusSanL-Bold"/>
              </a:rPr>
              <a:t>, </a:t>
            </a:r>
            <a:r>
              <a:rPr lang="nl-NL" dirty="0" err="1" smtClean="0">
                <a:latin typeface="NimbusSanL-Bold"/>
              </a:rPr>
              <a:t>thus</a:t>
            </a:r>
            <a:r>
              <a:rPr lang="nl-NL" dirty="0" smtClean="0">
                <a:latin typeface="NimbusSanL-Bold"/>
              </a:rPr>
              <a:t> </a:t>
            </a:r>
            <a:r>
              <a:rPr lang="nl-NL" dirty="0" err="1" smtClean="0">
                <a:latin typeface="NimbusSanL-Bold"/>
              </a:rPr>
              <a:t>lacking</a:t>
            </a:r>
            <a:r>
              <a:rPr lang="nl-NL" dirty="0" smtClean="0">
                <a:latin typeface="NimbusSanL-Bold"/>
              </a:rPr>
              <a:t> </a:t>
            </a:r>
            <a:r>
              <a:rPr lang="nl-NL" dirty="0" err="1" smtClean="0">
                <a:latin typeface="NimbusSanL-Bold"/>
              </a:rPr>
              <a:t>maintainability</a:t>
            </a:r>
            <a:endParaRPr lang="nl-NL" dirty="0" smtClean="0">
              <a:latin typeface="NimbusSanL-Bold"/>
            </a:endParaRPr>
          </a:p>
          <a:p>
            <a:pPr marL="457200" indent="-457200">
              <a:buFontTx/>
              <a:buChar char="-"/>
            </a:pPr>
            <a:r>
              <a:rPr lang="nl-NL" dirty="0" smtClean="0">
                <a:latin typeface="NimbusSanL-Bold"/>
              </a:rPr>
              <a:t>Does </a:t>
            </a:r>
            <a:r>
              <a:rPr lang="nl-NL" dirty="0" err="1" smtClean="0">
                <a:latin typeface="NimbusSanL-Bold"/>
              </a:rPr>
              <a:t>not</a:t>
            </a:r>
            <a:r>
              <a:rPr lang="nl-NL" dirty="0" smtClean="0">
                <a:latin typeface="NimbusSanL-Bold"/>
              </a:rPr>
              <a:t> </a:t>
            </a:r>
            <a:r>
              <a:rPr lang="nl-NL" dirty="0" err="1" smtClean="0">
                <a:latin typeface="NimbusSanL-Bold"/>
              </a:rPr>
              <a:t>represent</a:t>
            </a:r>
            <a:r>
              <a:rPr lang="nl-NL" dirty="0" smtClean="0">
                <a:latin typeface="NimbusSanL-Bold"/>
              </a:rPr>
              <a:t> game state, but </a:t>
            </a:r>
            <a:r>
              <a:rPr lang="nl-NL" dirty="0" err="1" smtClean="0">
                <a:latin typeface="NimbusSanL-Bold"/>
              </a:rPr>
              <a:t>only</a:t>
            </a:r>
            <a:r>
              <a:rPr lang="nl-NL" dirty="0" smtClean="0">
                <a:latin typeface="NimbusSanL-Bold"/>
              </a:rPr>
              <a:t> </a:t>
            </a:r>
            <a:r>
              <a:rPr lang="nl-NL" dirty="0" err="1" smtClean="0">
                <a:latin typeface="NimbusSanL-Bold"/>
              </a:rPr>
              <a:t>mediates</a:t>
            </a:r>
            <a:r>
              <a:rPr lang="nl-NL" dirty="0" smtClean="0">
                <a:latin typeface="NimbusSanL-Bold"/>
              </a:rPr>
              <a:t> </a:t>
            </a:r>
            <a:r>
              <a:rPr lang="nl-NL" dirty="0" err="1" smtClean="0">
                <a:latin typeface="NimbusSanL-Bold"/>
              </a:rPr>
              <a:t>messages</a:t>
            </a:r>
            <a:r>
              <a:rPr lang="nl-NL" dirty="0" smtClean="0">
                <a:latin typeface="NimbusSanL-Bold"/>
              </a:rPr>
              <a:t> back </a:t>
            </a:r>
            <a:r>
              <a:rPr lang="nl-NL" dirty="0" err="1" smtClean="0">
                <a:latin typeface="NimbusSanL-Bold"/>
              </a:rPr>
              <a:t>and</a:t>
            </a:r>
            <a:r>
              <a:rPr lang="nl-NL" dirty="0" smtClean="0">
                <a:latin typeface="NimbusSanL-Bold"/>
              </a:rPr>
              <a:t> forward</a:t>
            </a:r>
          </a:p>
          <a:p>
            <a:pPr marL="457200" indent="-457200">
              <a:buFontTx/>
              <a:buChar char="-"/>
            </a:pPr>
            <a:r>
              <a:rPr lang="nl-NL" dirty="0" smtClean="0">
                <a:latin typeface="NimbusSanL-Bold"/>
              </a:rPr>
              <a:t>No </a:t>
            </a:r>
            <a:r>
              <a:rPr lang="nl-NL" dirty="0" err="1" smtClean="0">
                <a:latin typeface="NimbusSanL-Bold"/>
              </a:rPr>
              <a:t>use</a:t>
            </a:r>
            <a:r>
              <a:rPr lang="nl-NL" dirty="0" smtClean="0">
                <a:latin typeface="NimbusSanL-Bold"/>
              </a:rPr>
              <a:t> of design </a:t>
            </a:r>
            <a:r>
              <a:rPr lang="nl-NL" dirty="0" err="1" smtClean="0">
                <a:latin typeface="NimbusSanL-Bold"/>
              </a:rPr>
              <a:t>patterns</a:t>
            </a:r>
            <a:endParaRPr lang="nl-NL" dirty="0" smtClean="0">
              <a:latin typeface="NimbusSanL-Bold"/>
            </a:endParaRPr>
          </a:p>
          <a:p>
            <a:pPr marL="457200" indent="-457200">
              <a:buFontTx/>
              <a:buChar char="-"/>
            </a:pPr>
            <a:r>
              <a:rPr lang="nl-NL" dirty="0" err="1" smtClean="0">
                <a:latin typeface="NimbusSanL-Bold"/>
              </a:rPr>
              <a:t>Complicated</a:t>
            </a:r>
            <a:r>
              <a:rPr lang="nl-NL" dirty="0" smtClean="0">
                <a:latin typeface="NimbusSanL-Bold"/>
              </a:rPr>
              <a:t> </a:t>
            </a:r>
            <a:r>
              <a:rPr lang="nl-NL" dirty="0" err="1" smtClean="0">
                <a:latin typeface="NimbusSanL-Bold"/>
              </a:rPr>
              <a:t>to</a:t>
            </a:r>
            <a:r>
              <a:rPr lang="nl-NL" dirty="0" smtClean="0">
                <a:latin typeface="NimbusSanL-Bold"/>
              </a:rPr>
              <a:t> update </a:t>
            </a:r>
            <a:r>
              <a:rPr lang="nl-NL" dirty="0" err="1" smtClean="0">
                <a:latin typeface="NimbusSanL-Bold"/>
              </a:rPr>
              <a:t>once</a:t>
            </a:r>
            <a:r>
              <a:rPr lang="nl-NL" dirty="0" smtClean="0">
                <a:latin typeface="NimbusSanL-Bold"/>
              </a:rPr>
              <a:t> a project </a:t>
            </a:r>
            <a:r>
              <a:rPr lang="nl-NL" dirty="0" err="1" smtClean="0">
                <a:latin typeface="NimbusSanL-Bold"/>
              </a:rPr>
              <a:t>becomes</a:t>
            </a:r>
            <a:r>
              <a:rPr lang="nl-NL" dirty="0" smtClean="0">
                <a:latin typeface="NimbusSanL-Bold"/>
              </a:rPr>
              <a:t> large</a:t>
            </a:r>
          </a:p>
          <a:p>
            <a:pPr marL="457200" indent="-457200">
              <a:buFontTx/>
              <a:buChar char="-"/>
            </a:pPr>
            <a:r>
              <a:rPr lang="nl-NL" dirty="0" err="1" smtClean="0">
                <a:latin typeface="NimbusSanL-Bold"/>
              </a:rPr>
              <a:t>Untested</a:t>
            </a:r>
            <a:r>
              <a:rPr lang="nl-NL" dirty="0" smtClean="0">
                <a:latin typeface="NimbusSanL-Bold"/>
              </a:rPr>
              <a:t> “</a:t>
            </a:r>
            <a:r>
              <a:rPr lang="nl-NL" dirty="0" err="1" smtClean="0">
                <a:latin typeface="NimbusSanL-Bold"/>
              </a:rPr>
              <a:t>alpha</a:t>
            </a:r>
            <a:r>
              <a:rPr lang="nl-NL" dirty="0" smtClean="0">
                <a:latin typeface="NimbusSanL-Bold"/>
              </a:rPr>
              <a:t> stage”</a:t>
            </a:r>
          </a:p>
          <a:p>
            <a:pPr marL="457200" indent="-457200">
              <a:buFontTx/>
              <a:buChar char="-"/>
            </a:pPr>
            <a:r>
              <a:rPr lang="nl-NL" dirty="0" smtClean="0">
                <a:latin typeface="NimbusSanL-Bold"/>
              </a:rPr>
              <a:t>Performance </a:t>
            </a:r>
            <a:r>
              <a:rPr lang="nl-NL" dirty="0" err="1" smtClean="0">
                <a:latin typeface="NimbusSanL-Bold"/>
              </a:rPr>
              <a:t>metrics</a:t>
            </a:r>
            <a:r>
              <a:rPr lang="nl-NL" dirty="0" smtClean="0">
                <a:latin typeface="NimbusSanL-Bold"/>
              </a:rPr>
              <a:t> </a:t>
            </a:r>
            <a:r>
              <a:rPr lang="nl-NL" dirty="0" err="1" smtClean="0">
                <a:latin typeface="NimbusSanL-Bold"/>
              </a:rPr>
              <a:t>not</a:t>
            </a:r>
            <a:r>
              <a:rPr lang="nl-NL" dirty="0" smtClean="0">
                <a:latin typeface="NimbusSanL-Bold"/>
              </a:rPr>
              <a:t> </a:t>
            </a:r>
            <a:r>
              <a:rPr lang="nl-NL" dirty="0" err="1" smtClean="0">
                <a:latin typeface="NimbusSanL-Bold"/>
              </a:rPr>
              <a:t>included</a:t>
            </a:r>
            <a:endParaRPr lang="nl-NL" dirty="0" smtClean="0">
              <a:latin typeface="NimbusSanL-Bold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320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19092" y="536575"/>
            <a:ext cx="81636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600" dirty="0" err="1" smtClean="0">
                <a:latin typeface="Novecento sans wide Book" pitchFamily="50" charset="-94"/>
              </a:rPr>
              <a:t>Own</a:t>
            </a:r>
            <a:r>
              <a:rPr lang="nl-NL" sz="6600" dirty="0" smtClean="0">
                <a:latin typeface="Novecento sans wide Book" pitchFamily="50" charset="-94"/>
              </a:rPr>
              <a:t> Development</a:t>
            </a:r>
            <a:endParaRPr lang="tr-TR" sz="6600" dirty="0"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1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8"/>
          <p:cNvSpPr txBox="1"/>
          <p:nvPr/>
        </p:nvSpPr>
        <p:spPr>
          <a:xfrm>
            <a:off x="827865" y="2248815"/>
            <a:ext cx="16562638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Socket.io details are abstracted away from: developers do not have to think of </a:t>
            </a:r>
            <a:r>
              <a:rPr lang="en-US" sz="4000" smtClean="0"/>
              <a:t>“how do </a:t>
            </a:r>
            <a:r>
              <a:rPr lang="en-US" sz="4000" dirty="0" smtClean="0"/>
              <a:t>networks work?”. </a:t>
            </a:r>
          </a:p>
          <a:p>
            <a:endParaRPr lang="en-US" sz="4000" dirty="0" smtClean="0"/>
          </a:p>
          <a:p>
            <a:pPr marL="571500" indent="-571500">
              <a:buFontTx/>
              <a:buChar char="-"/>
            </a:pPr>
            <a:r>
              <a:rPr lang="en-US" sz="4000" dirty="0" smtClean="0"/>
              <a:t>A </a:t>
            </a:r>
            <a:r>
              <a:rPr lang="en-US" sz="4000" b="1" dirty="0"/>
              <a:t>singleton</a:t>
            </a:r>
            <a:r>
              <a:rPr lang="en-US" sz="4000" dirty="0"/>
              <a:t> central controller maintains the logic, assigning tasks to client instances depending on the newly received message.</a:t>
            </a:r>
          </a:p>
          <a:p>
            <a:endParaRPr lang="en-US" sz="4000" dirty="0" smtClean="0"/>
          </a:p>
          <a:p>
            <a:pPr marL="571500" indent="-571500">
              <a:buFontTx/>
              <a:buChar char="-"/>
            </a:pPr>
            <a:r>
              <a:rPr lang="en-US" sz="4000" dirty="0" smtClean="0"/>
              <a:t>A </a:t>
            </a:r>
            <a:r>
              <a:rPr lang="en-US" sz="4000" b="1" dirty="0" smtClean="0"/>
              <a:t>client</a:t>
            </a:r>
            <a:r>
              <a:rPr lang="en-US" sz="4000" dirty="0" smtClean="0"/>
              <a:t> class holds public methods for updating client states and handling messages. </a:t>
            </a:r>
            <a:r>
              <a:rPr lang="en-US" dirty="0" smtClean="0"/>
              <a:t>(</a:t>
            </a:r>
            <a:r>
              <a:rPr lang="en-US" dirty="0" err="1" smtClean="0"/>
              <a:t>ia.</a:t>
            </a:r>
            <a:r>
              <a:rPr lang="en-US" dirty="0" smtClean="0"/>
              <a:t> </a:t>
            </a:r>
            <a:r>
              <a:rPr lang="en-US" i="1" dirty="0" smtClean="0"/>
              <a:t>connect()</a:t>
            </a:r>
            <a:r>
              <a:rPr lang="en-US" dirty="0" smtClean="0"/>
              <a:t>, </a:t>
            </a:r>
            <a:r>
              <a:rPr lang="en-US" i="1" dirty="0" smtClean="0"/>
              <a:t>disconnect()</a:t>
            </a:r>
            <a:r>
              <a:rPr lang="en-US" dirty="0" smtClean="0"/>
              <a:t>, </a:t>
            </a:r>
            <a:r>
              <a:rPr lang="en-US" i="1" dirty="0" err="1" smtClean="0"/>
              <a:t>send_message</a:t>
            </a:r>
            <a:r>
              <a:rPr lang="en-US" i="1" dirty="0" smtClean="0"/>
              <a:t>()</a:t>
            </a:r>
            <a:r>
              <a:rPr lang="en-US" dirty="0" smtClean="0"/>
              <a:t>, </a:t>
            </a:r>
            <a:r>
              <a:rPr lang="en-US" i="1" dirty="0" smtClean="0"/>
              <a:t>update()</a:t>
            </a:r>
            <a:r>
              <a:rPr lang="en-US" dirty="0" smtClean="0"/>
              <a:t> and </a:t>
            </a:r>
            <a:r>
              <a:rPr lang="en-US" i="1" dirty="0" err="1" smtClean="0"/>
              <a:t>return_ping</a:t>
            </a:r>
            <a:r>
              <a:rPr lang="en-US" i="1" dirty="0" smtClean="0"/>
              <a:t>()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571500" indent="-571500">
              <a:buFontTx/>
              <a:buChar char="-"/>
            </a:pPr>
            <a:r>
              <a:rPr lang="en-US" sz="4000" dirty="0" smtClean="0"/>
              <a:t>Use </a:t>
            </a:r>
            <a:r>
              <a:rPr lang="en-US" sz="4000" dirty="0"/>
              <a:t>of the </a:t>
            </a:r>
            <a:r>
              <a:rPr lang="en-US" sz="4000" b="1" dirty="0"/>
              <a:t>module pattern</a:t>
            </a:r>
            <a:r>
              <a:rPr lang="en-US" sz="4000" dirty="0"/>
              <a:t>, </a:t>
            </a:r>
            <a:r>
              <a:rPr lang="en-US" sz="4000" dirty="0" smtClean="0"/>
              <a:t>keeps </a:t>
            </a:r>
            <a:r>
              <a:rPr lang="en-US" sz="4000" dirty="0"/>
              <a:t>the data for the client instances </a:t>
            </a:r>
            <a:r>
              <a:rPr lang="en-US" sz="4000" dirty="0" smtClean="0"/>
              <a:t>private. This data is synchronized with that of the real client.</a:t>
            </a:r>
            <a:r>
              <a:rPr lang="en-US" sz="4000" dirty="0"/>
              <a:t> </a:t>
            </a:r>
            <a:r>
              <a:rPr lang="en-US" i="1" dirty="0"/>
              <a:t>(</a:t>
            </a:r>
            <a:r>
              <a:rPr lang="en-US" i="1" dirty="0" err="1"/>
              <a:t>ia.</a:t>
            </a:r>
            <a:r>
              <a:rPr lang="en-US" i="1" dirty="0"/>
              <a:t> </a:t>
            </a:r>
            <a:r>
              <a:rPr lang="en-US" i="1" dirty="0" smtClean="0"/>
              <a:t>username, x, y, </a:t>
            </a:r>
            <a:r>
              <a:rPr lang="en-US" i="1" dirty="0" err="1" smtClean="0"/>
              <a:t>mouse_x</a:t>
            </a:r>
            <a:r>
              <a:rPr lang="en-US" i="1" dirty="0" smtClean="0"/>
              <a:t>, </a:t>
            </a:r>
            <a:r>
              <a:rPr lang="en-US" i="1" dirty="0" err="1" smtClean="0"/>
              <a:t>mouse_y</a:t>
            </a:r>
            <a:r>
              <a:rPr lang="en-US" i="1" dirty="0" smtClean="0"/>
              <a:t>, </a:t>
            </a:r>
            <a:r>
              <a:rPr lang="en-US" i="1" dirty="0" err="1" smtClean="0"/>
              <a:t>hspeed</a:t>
            </a:r>
            <a:r>
              <a:rPr lang="en-US" i="1" dirty="0" smtClean="0"/>
              <a:t>, </a:t>
            </a:r>
            <a:r>
              <a:rPr lang="en-US" i="1" dirty="0" err="1" smtClean="0"/>
              <a:t>vspeed</a:t>
            </a:r>
            <a:r>
              <a:rPr lang="en-US" i="1" dirty="0" smtClean="0"/>
              <a:t>, </a:t>
            </a:r>
            <a:r>
              <a:rPr lang="en-US" i="1" dirty="0" err="1" smtClean="0"/>
              <a:t>room_name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331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351425" y="536575"/>
            <a:ext cx="154990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Evaluation: Server Specification</a:t>
            </a:r>
            <a:endParaRPr lang="tr-TR" sz="6600" dirty="0">
              <a:latin typeface="Novecento sans wide Book" pitchFamily="50" charset="-9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8763" y="2001480"/>
            <a:ext cx="1188132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Hardware</a:t>
            </a:r>
          </a:p>
          <a:p>
            <a:r>
              <a:rPr lang="en-US" sz="4000" dirty="0" smtClean="0"/>
              <a:t>Windows </a:t>
            </a:r>
            <a:r>
              <a:rPr lang="en-US" sz="4000" dirty="0"/>
              <a:t>7 </a:t>
            </a:r>
            <a:r>
              <a:rPr lang="en-US" sz="4000" dirty="0" smtClean="0"/>
              <a:t>64-bit </a:t>
            </a:r>
            <a:r>
              <a:rPr lang="en-US" sz="4000" dirty="0"/>
              <a:t>platform </a:t>
            </a:r>
            <a:endParaRPr lang="en-US" sz="4000" dirty="0" smtClean="0"/>
          </a:p>
          <a:p>
            <a:r>
              <a:rPr lang="en-US" sz="4000" dirty="0" smtClean="0"/>
              <a:t>12.6GB </a:t>
            </a:r>
            <a:r>
              <a:rPr lang="en-US" sz="4000" dirty="0"/>
              <a:t>available physical memory </a:t>
            </a:r>
            <a:endParaRPr lang="en-US" sz="4000" dirty="0" smtClean="0"/>
          </a:p>
          <a:p>
            <a:r>
              <a:rPr lang="en-US" sz="4000" dirty="0" smtClean="0"/>
              <a:t>Intel(R</a:t>
            </a:r>
            <a:r>
              <a:rPr lang="en-US" sz="4000" dirty="0"/>
              <a:t>) Core(TM) </a:t>
            </a:r>
            <a:r>
              <a:rPr lang="en-US" sz="4000" dirty="0" smtClean="0"/>
              <a:t>i7-2600K CPU@3.40GHz</a:t>
            </a:r>
          </a:p>
          <a:p>
            <a:r>
              <a:rPr lang="en-US" sz="4000" dirty="0" smtClean="0"/>
              <a:t> </a:t>
            </a:r>
          </a:p>
          <a:p>
            <a:r>
              <a:rPr lang="en-US" sz="4000" b="1" dirty="0" smtClean="0"/>
              <a:t>Software</a:t>
            </a:r>
          </a:p>
          <a:p>
            <a:r>
              <a:rPr lang="en-US" sz="4000" dirty="0" smtClean="0"/>
              <a:t>Node </a:t>
            </a:r>
            <a:r>
              <a:rPr lang="en-US" sz="4000" dirty="0"/>
              <a:t>v0.12.3 </a:t>
            </a:r>
            <a:endParaRPr lang="en-US" sz="4000" dirty="0" smtClean="0"/>
          </a:p>
          <a:p>
            <a:r>
              <a:rPr lang="en-US" sz="4000" dirty="0" smtClean="0"/>
              <a:t>Socket.io v1.3.7</a:t>
            </a:r>
          </a:p>
          <a:p>
            <a:endParaRPr lang="en-US" sz="4000" dirty="0"/>
          </a:p>
          <a:p>
            <a:r>
              <a:rPr lang="en-US" sz="4000" b="1" dirty="0" smtClean="0"/>
              <a:t>Network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- Local: 54.0Mb/s download, 3.0Mb/s upload</a:t>
            </a:r>
          </a:p>
          <a:p>
            <a:r>
              <a:rPr lang="en-US" sz="4000" dirty="0" smtClean="0"/>
              <a:t>- </a:t>
            </a:r>
            <a:r>
              <a:rPr lang="en-US" sz="4000" dirty="0" err="1" smtClean="0"/>
              <a:t>Dummynet</a:t>
            </a:r>
            <a:r>
              <a:rPr lang="en-US" sz="4000" dirty="0" smtClean="0"/>
              <a:t>: 5Mb/s download, 1Mb/s upload</a:t>
            </a:r>
            <a:endParaRPr lang="en-GB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4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415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351425" y="536575"/>
            <a:ext cx="154990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Evaluation: Concurrent Connections</a:t>
            </a:r>
            <a:endParaRPr lang="tr-TR" sz="6600" dirty="0"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4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8"/>
          <p:cNvSpPr txBox="1"/>
          <p:nvPr/>
        </p:nvSpPr>
        <p:spPr>
          <a:xfrm>
            <a:off x="827865" y="2248815"/>
            <a:ext cx="165626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Impact on server memory (RSS),  CPU, and its affect on the latency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How many concurrent connections does the server support?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How many messages per second per client can the server handle</a:t>
            </a:r>
            <a:r>
              <a:rPr lang="en-US" sz="4000" dirty="0" smtClean="0"/>
              <a:t>? ..and for how many clients?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64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8051</TotalTime>
  <Words>907</Words>
  <Application>Microsoft Office PowerPoint</Application>
  <PresentationFormat>Aangepast</PresentationFormat>
  <Paragraphs>195</Paragraphs>
  <Slides>25</Slides>
  <Notes>25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2" baseType="lpstr">
      <vt:lpstr>Arial</vt:lpstr>
      <vt:lpstr>Calibri</vt:lpstr>
      <vt:lpstr>Klavika</vt:lpstr>
      <vt:lpstr>NimbusRomNo9L-Regu</vt:lpstr>
      <vt:lpstr>NimbusSanL-Bold</vt:lpstr>
      <vt:lpstr>Novecento sans wide Book</vt:lpstr>
      <vt:lpstr>Custom Design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micro soft</cp:lastModifiedBy>
  <cp:revision>343</cp:revision>
  <dcterms:created xsi:type="dcterms:W3CDTF">2013-09-24T23:05:35Z</dcterms:created>
  <dcterms:modified xsi:type="dcterms:W3CDTF">2016-02-06T19:29:26Z</dcterms:modified>
</cp:coreProperties>
</file>