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58" r:id="rId3"/>
    <p:sldId id="261" r:id="rId4"/>
    <p:sldId id="292" r:id="rId5"/>
    <p:sldId id="293" r:id="rId6"/>
    <p:sldId id="294" r:id="rId7"/>
    <p:sldId id="290" r:id="rId8"/>
    <p:sldId id="295" r:id="rId9"/>
    <p:sldId id="300" r:id="rId10"/>
    <p:sldId id="296" r:id="rId11"/>
    <p:sldId id="297" r:id="rId12"/>
    <p:sldId id="298" r:id="rId13"/>
    <p:sldId id="299" r:id="rId14"/>
    <p:sldId id="259" r:id="rId15"/>
    <p:sldId id="288" r:id="rId16"/>
    <p:sldId id="291" r:id="rId17"/>
    <p:sldId id="285" r:id="rId18"/>
    <p:sldId id="289" r:id="rId19"/>
    <p:sldId id="301" r:id="rId20"/>
    <p:sldId id="280" r:id="rId21"/>
  </p:sldIdLst>
  <p:sldSz cx="9144000" cy="5143500" type="screen16x9"/>
  <p:notesSz cx="6858000" cy="9144000"/>
  <p:embeddedFontLst>
    <p:embeddedFont>
      <p:font typeface="Helvetica Neue" panose="020B0604020202020204" charset="0"/>
      <p:regular r:id="rId23"/>
      <p:bold r:id="rId24"/>
      <p:italic r:id="rId25"/>
      <p:boldItalic r:id="rId26"/>
    </p:embeddedFont>
    <p:embeddedFont>
      <p:font typeface="Muli" panose="020B0604020202020204" charset="0"/>
      <p:regular r:id="rId27"/>
      <p:bold r:id="rId28"/>
      <p:italic r:id="rId29"/>
      <p:boldItalic r:id="rId30"/>
    </p:embeddedFont>
    <p:embeddedFont>
      <p:font typeface="Nixie One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C6D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9FE738-FC48-422B-9DEC-40943B545FCE}">
  <a:tblStyle styleId="{6E9FE738-FC48-422B-9DEC-40943B545F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462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024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595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441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11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174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590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166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462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422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142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485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594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25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3" name="Shape 173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" name="Shape 17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red.org/doc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unimli/cm_projec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jpg"/><Relationship Id="rId7" Type="http://schemas.openxmlformats.org/officeDocument/2006/relationships/image" Target="../media/image1.png"/><Relationship Id="rId12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Teunimli/cm_project" TargetMode="External"/><Relationship Id="rId11" Type="http://schemas.openxmlformats.org/officeDocument/2006/relationships/image" Target="../media/image20.jpeg"/><Relationship Id="rId5" Type="http://schemas.openxmlformats.org/officeDocument/2006/relationships/hyperlink" Target="mailto:raberg1@avans.nl" TargetMode="External"/><Relationship Id="rId10" Type="http://schemas.openxmlformats.org/officeDocument/2006/relationships/image" Target="../media/image19.jpeg"/><Relationship Id="rId4" Type="http://schemas.openxmlformats.org/officeDocument/2006/relationships/hyperlink" Target="mailto:t.aarts1@student.avans.nl" TargetMode="Externa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Technische Presentatie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8E5B1CCA-305B-4327-9400-EA0AA870F04D}"/>
              </a:ext>
            </a:extLst>
          </p:cNvPr>
          <p:cNvSpPr txBox="1"/>
          <p:nvPr/>
        </p:nvSpPr>
        <p:spPr>
          <a:xfrm>
            <a:off x="344774" y="4542020"/>
            <a:ext cx="1918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D9D9D9"/>
                </a:solidFill>
              </a:rPr>
              <a:t>Team Flow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Avans</a:t>
            </a:r>
            <a:r>
              <a:rPr lang="nl-NL" dirty="0"/>
              <a:t> API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Avans</a:t>
            </a:r>
            <a:r>
              <a:rPr lang="nl-NL" dirty="0"/>
              <a:t> API opzetten en integreren in het Microsoft Flow Platform</a:t>
            </a: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78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Datastructuur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Server.js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Routes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Actions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Flows</a:t>
            </a: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C8F67CB-EA45-445B-8655-A14725F17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122" y="2495761"/>
            <a:ext cx="3259878" cy="208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57FF9-307E-4754-903C-39574B40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  <a:endParaRPr lang="LID4096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A76BFD1-DCEB-4353-B85B-CEA5815AB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2255124"/>
            <a:ext cx="4944300" cy="1936431"/>
          </a:xfrm>
        </p:spPr>
        <p:txBody>
          <a:bodyPr/>
          <a:lstStyle/>
          <a:p>
            <a:r>
              <a:rPr lang="en-US" dirty="0" err="1"/>
              <a:t>Domein</a:t>
            </a:r>
            <a:r>
              <a:rPr lang="en-US" dirty="0"/>
              <a:t> request</a:t>
            </a:r>
          </a:p>
          <a:p>
            <a:r>
              <a:rPr lang="en-US" dirty="0" err="1"/>
              <a:t>Nummervalidatie</a:t>
            </a:r>
            <a:endParaRPr lang="en-US" dirty="0"/>
          </a:p>
          <a:p>
            <a:r>
              <a:rPr lang="en-US" dirty="0" err="1"/>
              <a:t>Sms</a:t>
            </a:r>
            <a:r>
              <a:rPr lang="en-US" dirty="0"/>
              <a:t> </a:t>
            </a:r>
            <a:r>
              <a:rPr lang="en-US" dirty="0" err="1"/>
              <a:t>versturen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E1938D2-0168-4B60-AD06-8D74164FE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838" y="595187"/>
            <a:ext cx="28956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11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34671-FDD8-4A5B-B703-88F156B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Flows</a:t>
            </a:r>
            <a:endParaRPr lang="LID4096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9533E72-D3C9-4339-B837-94494DFDF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 Checker</a:t>
            </a:r>
          </a:p>
          <a:p>
            <a:r>
              <a:rPr lang="en-US" dirty="0"/>
              <a:t>Payment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BCF5DBD-DA5E-48DC-BF97-534ACA273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532" y="3414962"/>
            <a:ext cx="3067050" cy="100012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F4FE3BFA-C59F-4F89-B040-9BAB58CB7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514" y="220720"/>
            <a:ext cx="3308530" cy="266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2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Node-Red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Proof</a:t>
            </a:r>
            <a:r>
              <a:rPr lang="nl-NL" dirty="0"/>
              <a:t> of concept bieden voor </a:t>
            </a:r>
            <a:r>
              <a:rPr lang="nl-NL" dirty="0" err="1"/>
              <a:t>CMStudio</a:t>
            </a: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4" name="Shape 534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19BBD5"/>
                </a:solidFill>
              </a:rPr>
              <a:t>Node-Red</a:t>
            </a:r>
            <a:endParaRPr b="1" dirty="0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sz="1800" dirty="0"/>
              <a:t>Node-red is een flow builder waarin je acties achterelkaar kan hangen om een flow op te bouwen</a:t>
            </a:r>
            <a:endParaRPr sz="1800" dirty="0"/>
          </a:p>
        </p:txBody>
      </p:sp>
      <p:grpSp>
        <p:nvGrpSpPr>
          <p:cNvPr id="535" name="Shape 535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36" name="Shape 536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894FE0F-7BEF-494D-AF79-27A257309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749" y="562629"/>
            <a:ext cx="4515000" cy="29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56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099850" y="8575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Omgeving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F82C62-A6A1-4EDE-83B9-32496AE9D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149" y="1796155"/>
            <a:ext cx="4152900" cy="3057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267E03-B63C-4A82-90A1-D38BA74A03CD}"/>
              </a:ext>
            </a:extLst>
          </p:cNvPr>
          <p:cNvSpPr txBox="1"/>
          <p:nvPr/>
        </p:nvSpPr>
        <p:spPr>
          <a:xfrm>
            <a:off x="2155488" y="1431561"/>
            <a:ext cx="287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D9D9D9"/>
                </a:solidFill>
              </a:rPr>
              <a:t>Visualisatie Node-Red Omgeving</a:t>
            </a:r>
          </a:p>
        </p:txBody>
      </p:sp>
    </p:spTree>
    <p:extLst>
      <p:ext uri="{BB962C8B-B14F-4D97-AF65-F5344CB8AC3E}">
        <p14:creationId xmlns:p14="http://schemas.microsoft.com/office/powerpoint/2010/main" val="3132042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Stack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GB" dirty="0"/>
              <a:t>Back-end</a:t>
            </a:r>
          </a:p>
          <a:p>
            <a:pPr lvl="1">
              <a:buChar char="◇"/>
            </a:pPr>
            <a:r>
              <a:rPr lang="en-GB" dirty="0"/>
              <a:t>NodeJS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GB" dirty="0"/>
              <a:t>Front-end</a:t>
            </a:r>
          </a:p>
          <a:p>
            <a:pPr lvl="1">
              <a:buChar char="◇"/>
            </a:pPr>
            <a:r>
              <a:rPr lang="en-GB" dirty="0"/>
              <a:t>HTML/CSS/JS</a:t>
            </a:r>
          </a:p>
          <a:p>
            <a:pPr lvl="1">
              <a:buChar char="◇"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22D6C-FA19-412B-9B2A-B36EBE466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35" y="3775101"/>
            <a:ext cx="5753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87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Deployment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r>
              <a:rPr lang="nl-NL" dirty="0"/>
              <a:t>Deployment instructies uitgebreid aanwezig op de website van node-red</a:t>
            </a:r>
          </a:p>
          <a:p>
            <a:pPr marL="596900" lvl="1" indent="0">
              <a:buNone/>
            </a:pPr>
            <a:r>
              <a:rPr lang="nl-NL" u="sng" dirty="0">
                <a:hlinkClick r:id="rId3"/>
              </a:rPr>
              <a:t>https://nodered.org/docs/</a:t>
            </a:r>
            <a:endParaRPr lang="nl-NL" u="sng" dirty="0"/>
          </a:p>
          <a:p>
            <a:pPr marL="596900" lvl="1" indent="0">
              <a:buNone/>
            </a:pPr>
            <a:endParaRPr lang="nl-NL" u="sng" dirty="0"/>
          </a:p>
          <a:p>
            <a:pPr marL="596900" lvl="1" indent="0">
              <a:buNone/>
            </a:pPr>
            <a:r>
              <a:rPr lang="en-GB" dirty="0"/>
              <a:t>Supported </a:t>
            </a:r>
            <a:r>
              <a:rPr lang="nl-NL" dirty="0"/>
              <a:t>platvormen</a:t>
            </a:r>
            <a:r>
              <a:rPr lang="en-GB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Windows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Linux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Mac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0817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Samenvatting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Documentatie </a:t>
            </a:r>
            <a:r>
              <a:rPr lang="nl-NL" dirty="0" err="1"/>
              <a:t>and</a:t>
            </a:r>
            <a:r>
              <a:rPr lang="nl-NL" dirty="0"/>
              <a:t> slides:</a:t>
            </a:r>
          </a:p>
          <a:p>
            <a:pPr marL="0" indent="0"/>
            <a:r>
              <a:rPr lang="nl-NL" dirty="0">
                <a:hlinkClick r:id="rId3"/>
              </a:rPr>
              <a:t>https://github.com/Teunimli/cm_project</a:t>
            </a:r>
            <a:endParaRPr lang="nl-NL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29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ctrTitle" idx="4294967295"/>
          </p:nvPr>
        </p:nvSpPr>
        <p:spPr>
          <a:xfrm>
            <a:off x="3038042" y="891459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6000" dirty="0"/>
              <a:t>Welkom</a:t>
            </a:r>
          </a:p>
        </p:txBody>
      </p:sp>
      <p:pic>
        <p:nvPicPr>
          <p:cNvPr id="8" name="Shape 402">
            <a:extLst>
              <a:ext uri="{FF2B5EF4-FFF2-40B4-BE49-F238E27FC236}">
                <a16:creationId xmlns:a16="http://schemas.microsoft.com/office/drawing/2014/main" id="{6B1C7909-5226-4F55-AEE4-201337CA74A1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82659" y="2628951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9" name="Shape 402">
            <a:extLst>
              <a:ext uri="{FF2B5EF4-FFF2-40B4-BE49-F238E27FC236}">
                <a16:creationId xmlns:a16="http://schemas.microsoft.com/office/drawing/2014/main" id="{BC6C630B-36A9-4FBD-87B1-5A468C8F0CF9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528930" y="2628950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" name="Shape 402">
            <a:extLst>
              <a:ext uri="{FF2B5EF4-FFF2-40B4-BE49-F238E27FC236}">
                <a16:creationId xmlns:a16="http://schemas.microsoft.com/office/drawing/2014/main" id="{E66E8A9D-EFB5-46E9-ACD2-C1BD45FB6F8C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437428" y="2628953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65A4D1-F954-4FF9-897C-016B82890A0F}"/>
              </a:ext>
            </a:extLst>
          </p:cNvPr>
          <p:cNvSpPr txBox="1"/>
          <p:nvPr/>
        </p:nvSpPr>
        <p:spPr>
          <a:xfrm>
            <a:off x="3320717" y="3531283"/>
            <a:ext cx="131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Ricky </a:t>
            </a:r>
          </a:p>
          <a:p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van den Berg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39E236-897D-4837-AEF6-D61CC0F30429}"/>
              </a:ext>
            </a:extLst>
          </p:cNvPr>
          <p:cNvSpPr txBox="1"/>
          <p:nvPr/>
        </p:nvSpPr>
        <p:spPr>
          <a:xfrm>
            <a:off x="4774446" y="3531282"/>
            <a:ext cx="131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Rik </a:t>
            </a:r>
          </a:p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Basting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F54D9-3122-4C77-94F1-A8E1C94AE471}"/>
              </a:ext>
            </a:extLst>
          </p:cNvPr>
          <p:cNvSpPr txBox="1"/>
          <p:nvPr/>
        </p:nvSpPr>
        <p:spPr>
          <a:xfrm>
            <a:off x="6229214" y="3531282"/>
            <a:ext cx="131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Michael</a:t>
            </a:r>
          </a:p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van Zundert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87EAE-0409-4BB4-A55B-B8406AFA9966}"/>
              </a:ext>
            </a:extLst>
          </p:cNvPr>
          <p:cNvSpPr txBox="1"/>
          <p:nvPr/>
        </p:nvSpPr>
        <p:spPr>
          <a:xfrm>
            <a:off x="3185912" y="1813342"/>
            <a:ext cx="3177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chemeClr val="bg1">
                    <a:lumMod val="85000"/>
                  </a:schemeClr>
                </a:solidFill>
                <a:latin typeface="Muli" panose="020B0604020202020204" charset="0"/>
              </a:rPr>
              <a:t>Wie zijn wij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7616B6-0FA1-4AAE-96C7-0504F72452C3}"/>
              </a:ext>
            </a:extLst>
          </p:cNvPr>
          <p:cNvSpPr txBox="1"/>
          <p:nvPr/>
        </p:nvSpPr>
        <p:spPr>
          <a:xfrm>
            <a:off x="344774" y="4542020"/>
            <a:ext cx="1918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D9D9D9"/>
                </a:solidFill>
              </a:rPr>
              <a:t>Team Flow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6" descr="Afbeelding met persoon, kleding, vrouw, binnen&#10;&#10;Beschrijving is gegenereerd met zeer hoge betrouwbaarheid">
            <a:extLst>
              <a:ext uri="{FF2B5EF4-FFF2-40B4-BE49-F238E27FC236}">
                <a16:creationId xmlns:a16="http://schemas.microsoft.com/office/drawing/2014/main" id="{F3668783-284D-43A5-8689-EA319718E2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43" t="35" r="543" b="24082"/>
          <a:stretch/>
        </p:blipFill>
        <p:spPr>
          <a:xfrm>
            <a:off x="6874452" y="3384882"/>
            <a:ext cx="863662" cy="873838"/>
          </a:xfrm>
          <a:prstGeom prst="hexagon">
            <a:avLst/>
          </a:prstGeom>
          <a:effectLst>
            <a:softEdge rad="12700"/>
          </a:effectLst>
        </p:spPr>
      </p:pic>
      <p:sp>
        <p:nvSpPr>
          <p:cNvPr id="542" name="Shape 542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2965647" y="1346276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5000" dirty="0"/>
              <a:t>Tot zo ver</a:t>
            </a:r>
            <a:endParaRPr sz="5000" dirty="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2755280" y="2347784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sz="3600" b="1" dirty="0"/>
              <a:t>Zijn er vragen?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dirty="0"/>
              <a:t>   Contact informatie</a:t>
            </a:r>
            <a:r>
              <a:rPr lang="en" dirty="0"/>
              <a:t>:</a:t>
            </a:r>
          </a:p>
          <a:p>
            <a:pPr lvl="0"/>
            <a:r>
              <a:rPr lang="nl-NL" dirty="0">
                <a:hlinkClick r:id="rId4"/>
              </a:rPr>
              <a:t>t.aarts1@student.avans.nl</a:t>
            </a:r>
            <a:endParaRPr lang="nl-NL" dirty="0"/>
          </a:p>
          <a:p>
            <a:pPr lvl="0"/>
            <a:r>
              <a:rPr lang="nl-NL" dirty="0">
                <a:hlinkClick r:id="rId5"/>
              </a:rPr>
              <a:t>raberg1@avans.nl</a:t>
            </a:r>
            <a:endParaRPr lang="nl-NL" dirty="0"/>
          </a:p>
          <a:p>
            <a:pPr marL="139700" lvl="0" indent="0">
              <a:buNone/>
            </a:pPr>
            <a:endParaRPr lang="nl-NL" dirty="0"/>
          </a:p>
          <a:p>
            <a:pPr marL="139700" lvl="0" indent="0">
              <a:buNone/>
            </a:pPr>
            <a:r>
              <a:rPr lang="nl-NL" dirty="0" err="1"/>
              <a:t>Github</a:t>
            </a:r>
            <a:r>
              <a:rPr lang="nl-NL" dirty="0"/>
              <a:t>:</a:t>
            </a:r>
          </a:p>
          <a:p>
            <a:pPr marL="139700" lvl="0" indent="0">
              <a:buNone/>
            </a:pPr>
            <a:r>
              <a:rPr lang="nl-NL" dirty="0">
                <a:hlinkClick r:id="rId6"/>
              </a:rPr>
              <a:t>https://github.com/Teunimli/cm_project</a:t>
            </a:r>
            <a:endParaRPr lang="nl-NL" dirty="0"/>
          </a:p>
          <a:p>
            <a:pPr marL="139700" lvl="0" indent="0">
              <a:buNone/>
            </a:pPr>
            <a:endParaRPr lang="nl-NL" dirty="0"/>
          </a:p>
        </p:txBody>
      </p:sp>
      <p:sp>
        <p:nvSpPr>
          <p:cNvPr id="545" name="Shape 54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Shape 402">
            <a:extLst>
              <a:ext uri="{FF2B5EF4-FFF2-40B4-BE49-F238E27FC236}">
                <a16:creationId xmlns:a16="http://schemas.microsoft.com/office/drawing/2014/main" id="{B1DE4C56-DCC6-45DD-B503-0459463671AC}"/>
              </a:ext>
            </a:extLst>
          </p:cNvPr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479050" y="2930467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" name="Shape 402">
            <a:extLst>
              <a:ext uri="{FF2B5EF4-FFF2-40B4-BE49-F238E27FC236}">
                <a16:creationId xmlns:a16="http://schemas.microsoft.com/office/drawing/2014/main" id="{A0845828-6F03-4AF6-B57C-A7FE6A9D455A}"/>
              </a:ext>
            </a:extLst>
          </p:cNvPr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6244514" y="2925659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" name="Shape 402">
            <a:extLst>
              <a:ext uri="{FF2B5EF4-FFF2-40B4-BE49-F238E27FC236}">
                <a16:creationId xmlns:a16="http://schemas.microsoft.com/office/drawing/2014/main" id="{724DD41D-BD2F-4BAD-9380-6E3900EA9F3E}"/>
              </a:ext>
            </a:extLst>
          </p:cNvPr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6209297" y="2120584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9" name="Afbeelding 10" descr="Afbeelding met persoon, binnen, muur&#10;&#10;Beschrijving is gegenereerd met zeer hoge betrouwbaarheid">
            <a:extLst>
              <a:ext uri="{FF2B5EF4-FFF2-40B4-BE49-F238E27FC236}">
                <a16:creationId xmlns:a16="http://schemas.microsoft.com/office/drawing/2014/main" id="{FBBE6CE8-8A09-4C8E-ADF1-BB1670F1904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0633" b="17221"/>
          <a:stretch/>
        </p:blipFill>
        <p:spPr>
          <a:xfrm>
            <a:off x="7479049" y="2181759"/>
            <a:ext cx="972766" cy="935758"/>
          </a:xfrm>
          <a:prstGeom prst="hexagon">
            <a:avLst/>
          </a:prstGeom>
          <a:effectLst>
            <a:softEdge rad="12700"/>
          </a:effectLst>
        </p:spPr>
      </p:pic>
      <p:pic>
        <p:nvPicPr>
          <p:cNvPr id="10" name="Afbeelding 12" descr="Afbeelding met persoon, muur, man, binnen&#10;&#10;Beschrijving is gegenereerd met zeer hoge betrouwbaarheid">
            <a:extLst>
              <a:ext uri="{FF2B5EF4-FFF2-40B4-BE49-F238E27FC236}">
                <a16:creationId xmlns:a16="http://schemas.microsoft.com/office/drawing/2014/main" id="{6856DEFF-4497-4671-A00B-FDF494A4C77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017" b="22836"/>
          <a:stretch/>
        </p:blipFill>
        <p:spPr>
          <a:xfrm>
            <a:off x="6855117" y="2542690"/>
            <a:ext cx="902332" cy="868002"/>
          </a:xfrm>
          <a:prstGeom prst="hexagon">
            <a:avLst/>
          </a:prstGeom>
          <a:effectLst>
            <a:softEdge rad="12700"/>
          </a:effectLst>
        </p:spPr>
      </p:pic>
      <p:pic>
        <p:nvPicPr>
          <p:cNvPr id="11" name="Afbeelding 14" descr="Afbeelding met persoon, muur, man, binnen&#10;&#10;Beschrijving is gegenereerd met zeer hoge betrouwbaarheid">
            <a:extLst>
              <a:ext uri="{FF2B5EF4-FFF2-40B4-BE49-F238E27FC236}">
                <a16:creationId xmlns:a16="http://schemas.microsoft.com/office/drawing/2014/main" id="{2C19152B-8621-415D-9519-60DB2ECD4D0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9674" b="18179"/>
          <a:stretch/>
        </p:blipFill>
        <p:spPr>
          <a:xfrm>
            <a:off x="6829019" y="1724230"/>
            <a:ext cx="910780" cy="876130"/>
          </a:xfrm>
          <a:prstGeom prst="hexagon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37476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807650" y="112100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Inhoudsopgave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48990" y="1859814"/>
            <a:ext cx="282301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nl-NL" dirty="0"/>
              <a:t>Microsoft Flow</a:t>
            </a:r>
          </a:p>
          <a:p>
            <a:pPr lvl="1">
              <a:buChar char="◇"/>
            </a:pPr>
            <a:r>
              <a:rPr lang="nl-NL" dirty="0" err="1"/>
              <a:t>Flows</a:t>
            </a:r>
            <a:endParaRPr lang="nl-NL" dirty="0"/>
          </a:p>
          <a:p>
            <a:pPr lvl="1">
              <a:buChar char="◇"/>
            </a:pPr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Connectors</a:t>
            </a:r>
            <a:endParaRPr lang="nl-NL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nl-NL" dirty="0"/>
              <a:t>API</a:t>
            </a:r>
          </a:p>
          <a:p>
            <a:pPr lvl="1">
              <a:buChar char="◇"/>
            </a:pPr>
            <a:r>
              <a:rPr lang="nl-NL" dirty="0"/>
              <a:t>Datastructuur</a:t>
            </a:r>
          </a:p>
          <a:p>
            <a:pPr lvl="1">
              <a:buChar char="◇"/>
            </a:pPr>
            <a:r>
              <a:rPr lang="nl-NL" dirty="0"/>
              <a:t>Actions</a:t>
            </a:r>
          </a:p>
          <a:p>
            <a:pPr lvl="1">
              <a:buChar char="◇"/>
            </a:pPr>
            <a:r>
              <a:rPr lang="nl-NL" dirty="0" err="1"/>
              <a:t>Flows</a:t>
            </a:r>
            <a:endParaRPr lang="nl-NL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GB" dirty="0"/>
              <a:t>Node-Red</a:t>
            </a:r>
          </a:p>
          <a:p>
            <a:pPr lvl="1">
              <a:buChar char="◇"/>
            </a:pPr>
            <a:r>
              <a:rPr lang="en-GB" dirty="0" err="1"/>
              <a:t>Omgeving</a:t>
            </a:r>
            <a:endParaRPr lang="en-GB" dirty="0"/>
          </a:p>
          <a:p>
            <a:pPr lvl="1">
              <a:buChar char="◇"/>
            </a:pPr>
            <a:r>
              <a:rPr lang="en-GB" dirty="0"/>
              <a:t>Stack</a:t>
            </a:r>
          </a:p>
          <a:p>
            <a:pPr lvl="1">
              <a:buChar char="◇"/>
            </a:pPr>
            <a:r>
              <a:rPr lang="en-GB" dirty="0"/>
              <a:t>Deployment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GB" dirty="0" err="1"/>
              <a:t>Afsluiting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Microsoft Flow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CM services integreren in het Microsoft Flow Platform</a:t>
            </a: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71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1" y="68313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Flows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1" y="1328433"/>
            <a:ext cx="2740063" cy="219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nl-NL" dirty="0"/>
              <a:t>Connector</a:t>
            </a:r>
          </a:p>
          <a:p>
            <a:pPr lvl="1">
              <a:buChar char="◇"/>
            </a:pPr>
            <a:r>
              <a:rPr lang="nl-NL" dirty="0"/>
              <a:t>Triggers</a:t>
            </a:r>
          </a:p>
          <a:p>
            <a:pPr lvl="1">
              <a:buChar char="◇"/>
            </a:pPr>
            <a:r>
              <a:rPr lang="nl-NL" dirty="0"/>
              <a:t>Acties</a:t>
            </a:r>
          </a:p>
          <a:p>
            <a:pPr lvl="1">
              <a:buChar char="◇"/>
            </a:pPr>
            <a:endParaRPr lang="nl-NL" dirty="0"/>
          </a:p>
          <a:p>
            <a:pPr lvl="0">
              <a:spcBef>
                <a:spcPts val="0"/>
              </a:spcBef>
            </a:pPr>
            <a:r>
              <a:rPr lang="nl-NL" dirty="0"/>
              <a:t>Cm.com Acties</a:t>
            </a:r>
          </a:p>
          <a:p>
            <a:pPr lvl="1">
              <a:buChar char="◇"/>
            </a:pPr>
            <a:r>
              <a:rPr lang="nl-NL" dirty="0" err="1"/>
              <a:t>SendSms</a:t>
            </a:r>
            <a:endParaRPr lang="nl-NL" dirty="0"/>
          </a:p>
          <a:p>
            <a:pPr lvl="1">
              <a:buChar char="◇"/>
            </a:pPr>
            <a:r>
              <a:rPr lang="nl-NL" dirty="0" err="1"/>
              <a:t>TextToSpeech</a:t>
            </a:r>
            <a:endParaRPr lang="nl-NL" dirty="0"/>
          </a:p>
          <a:p>
            <a:pPr lvl="1">
              <a:buChar char="◇"/>
            </a:pPr>
            <a:r>
              <a:rPr lang="nl-NL" dirty="0" err="1"/>
              <a:t>Number</a:t>
            </a:r>
            <a:r>
              <a:rPr lang="nl-NL" dirty="0"/>
              <a:t> </a:t>
            </a:r>
            <a:r>
              <a:rPr lang="nl-NL" dirty="0" err="1"/>
              <a:t>validation</a:t>
            </a:r>
            <a:endParaRPr lang="nl-NL" dirty="0"/>
          </a:p>
          <a:p>
            <a:pPr lvl="1">
              <a:buChar char="◇"/>
            </a:pPr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FDD4EFE-DC7F-48DA-BCA6-2D9379CED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873" y="296379"/>
            <a:ext cx="1713702" cy="385256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AB1A9E0-2124-4A76-AE17-51F2B98CD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87" y="3786823"/>
            <a:ext cx="1999854" cy="77019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3397D22-35BC-419A-A695-7819FFACA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7892" y="3627947"/>
            <a:ext cx="2083981" cy="1041991"/>
          </a:xfrm>
          <a:prstGeom prst="rect">
            <a:avLst/>
          </a:prstGeom>
        </p:spPr>
      </p:pic>
      <p:sp>
        <p:nvSpPr>
          <p:cNvPr id="8" name="Pijl: rechts 7">
            <a:extLst>
              <a:ext uri="{FF2B5EF4-FFF2-40B4-BE49-F238E27FC236}">
                <a16:creationId xmlns:a16="http://schemas.microsoft.com/office/drawing/2014/main" id="{5243CC13-2593-42BE-B42E-7E892517224A}"/>
              </a:ext>
            </a:extLst>
          </p:cNvPr>
          <p:cNvSpPr/>
          <p:nvPr/>
        </p:nvSpPr>
        <p:spPr>
          <a:xfrm>
            <a:off x="2824236" y="3897305"/>
            <a:ext cx="907311" cy="50327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65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1" y="68313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Custom Connector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130189" y="1243372"/>
            <a:ext cx="3370927" cy="2867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nl-NL" dirty="0"/>
          </a:p>
          <a:p>
            <a:pPr lvl="0">
              <a:spcBef>
                <a:spcPts val="0"/>
              </a:spcBef>
            </a:pPr>
            <a:r>
              <a:rPr lang="nl-NL" dirty="0"/>
              <a:t>Cm.com </a:t>
            </a:r>
            <a:r>
              <a:rPr lang="nl-NL" dirty="0" err="1"/>
              <a:t>Custom</a:t>
            </a:r>
            <a:r>
              <a:rPr lang="nl-NL" dirty="0"/>
              <a:t> Connector</a:t>
            </a:r>
          </a:p>
          <a:p>
            <a:pPr lvl="1"/>
            <a:r>
              <a:rPr lang="nl-NL" dirty="0"/>
              <a:t>Acties</a:t>
            </a:r>
          </a:p>
          <a:p>
            <a:pPr lvl="2">
              <a:buChar char="◇"/>
            </a:pPr>
            <a:r>
              <a:rPr lang="nl-NL" dirty="0" err="1"/>
              <a:t>SendSms</a:t>
            </a:r>
            <a:endParaRPr lang="nl-NL" dirty="0"/>
          </a:p>
          <a:p>
            <a:pPr lvl="2">
              <a:buChar char="◇"/>
            </a:pPr>
            <a:r>
              <a:rPr lang="nl-NL" dirty="0" err="1"/>
              <a:t>TextToSpeech</a:t>
            </a:r>
            <a:endParaRPr lang="nl-NL" dirty="0"/>
          </a:p>
          <a:p>
            <a:pPr lvl="2">
              <a:buChar char="◇"/>
            </a:pPr>
            <a:r>
              <a:rPr lang="nl-NL" dirty="0" err="1"/>
              <a:t>Number</a:t>
            </a:r>
            <a:r>
              <a:rPr lang="nl-NL" dirty="0"/>
              <a:t> </a:t>
            </a:r>
            <a:r>
              <a:rPr lang="nl-NL" dirty="0" err="1"/>
              <a:t>validation</a:t>
            </a:r>
            <a:endParaRPr lang="nl-NL" dirty="0"/>
          </a:p>
          <a:p>
            <a:pPr marL="1054100" lvl="2" indent="0">
              <a:buNone/>
            </a:pPr>
            <a:endParaRPr lang="nl-NL" dirty="0"/>
          </a:p>
          <a:p>
            <a:pPr marL="1054100" lvl="2" indent="0">
              <a:buNone/>
            </a:pPr>
            <a:endParaRPr lang="nl-NL" dirty="0"/>
          </a:p>
          <a:p>
            <a:pPr lvl="0">
              <a:spcBef>
                <a:spcPts val="0"/>
              </a:spcBef>
            </a:pPr>
            <a:r>
              <a:rPr lang="nl-NL" dirty="0" err="1"/>
              <a:t>Publish</a:t>
            </a:r>
            <a:r>
              <a:rPr lang="nl-NL" dirty="0"/>
              <a:t> </a:t>
            </a:r>
            <a:r>
              <a:rPr lang="nl-NL" dirty="0" err="1"/>
              <a:t>Custom</a:t>
            </a:r>
            <a:r>
              <a:rPr lang="nl-NL" dirty="0"/>
              <a:t> Connector</a:t>
            </a:r>
          </a:p>
          <a:p>
            <a:pPr lvl="1"/>
            <a:r>
              <a:rPr lang="nl-NL" dirty="0"/>
              <a:t>Authenticatie</a:t>
            </a:r>
          </a:p>
          <a:p>
            <a:pPr lvl="1"/>
            <a:r>
              <a:rPr lang="nl-NL" dirty="0"/>
              <a:t>Testen</a:t>
            </a:r>
          </a:p>
          <a:p>
            <a:pPr lvl="1"/>
            <a:endParaRPr lang="nl-NL" dirty="0"/>
          </a:p>
          <a:p>
            <a:pPr lvl="2">
              <a:buChar char="◇"/>
            </a:pPr>
            <a:endParaRPr lang="nl-NL" dirty="0"/>
          </a:p>
        </p:txBody>
      </p:sp>
      <p:sp>
        <p:nvSpPr>
          <p:cNvPr id="5" name="Shape 532">
            <a:extLst>
              <a:ext uri="{FF2B5EF4-FFF2-40B4-BE49-F238E27FC236}">
                <a16:creationId xmlns:a16="http://schemas.microsoft.com/office/drawing/2014/main" id="{167BF67B-B68C-466D-BE08-F85FC514F669}"/>
              </a:ext>
            </a:extLst>
          </p:cNvPr>
          <p:cNvSpPr/>
          <p:nvPr/>
        </p:nvSpPr>
        <p:spPr>
          <a:xfrm>
            <a:off x="4337856" y="1549489"/>
            <a:ext cx="2920637" cy="2214437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BED88FEA-DD02-49B6-9E46-5B4BF4D0C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478" y="1687030"/>
            <a:ext cx="2653207" cy="163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0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1" y="68313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Custom Connector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201073" y="1346915"/>
            <a:ext cx="3370927" cy="2449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nl-NL" dirty="0"/>
          </a:p>
          <a:p>
            <a:pPr lvl="0">
              <a:spcBef>
                <a:spcPts val="0"/>
              </a:spcBef>
            </a:pPr>
            <a:r>
              <a:rPr lang="nl-NL" dirty="0"/>
              <a:t>Basic authentincation</a:t>
            </a:r>
          </a:p>
          <a:p>
            <a:pPr lvl="1"/>
            <a:r>
              <a:rPr lang="nl-NL" dirty="0"/>
              <a:t>Gebruiker Gegevens</a:t>
            </a:r>
          </a:p>
          <a:p>
            <a:pPr lvl="0">
              <a:spcBef>
                <a:spcPts val="0"/>
              </a:spcBef>
            </a:pPr>
            <a:r>
              <a:rPr lang="nl-NL" dirty="0" err="1"/>
              <a:t>Api</a:t>
            </a:r>
            <a:r>
              <a:rPr lang="nl-NL" dirty="0"/>
              <a:t> </a:t>
            </a:r>
            <a:r>
              <a:rPr lang="nl-NL" dirty="0" err="1"/>
              <a:t>Key</a:t>
            </a:r>
            <a:endParaRPr lang="nl-NL" dirty="0"/>
          </a:p>
          <a:p>
            <a:pPr lvl="1"/>
            <a:r>
              <a:rPr lang="nl-NL" dirty="0"/>
              <a:t>Header</a:t>
            </a:r>
          </a:p>
          <a:p>
            <a:pPr lvl="0">
              <a:spcBef>
                <a:spcPts val="0"/>
              </a:spcBef>
            </a:pPr>
            <a:r>
              <a:rPr lang="nl-NL" dirty="0" err="1"/>
              <a:t>Oauth</a:t>
            </a:r>
            <a:r>
              <a:rPr lang="nl-NL" dirty="0"/>
              <a:t> 2.0</a:t>
            </a:r>
          </a:p>
          <a:p>
            <a:pPr lvl="1"/>
            <a:r>
              <a:rPr lang="nl-NL" dirty="0"/>
              <a:t>Client Gegevens</a:t>
            </a:r>
          </a:p>
          <a:p>
            <a:pPr lvl="1"/>
            <a:r>
              <a:rPr lang="nl-NL" dirty="0" err="1"/>
              <a:t>Authorization</a:t>
            </a:r>
            <a:r>
              <a:rPr lang="nl-NL" dirty="0"/>
              <a:t> </a:t>
            </a:r>
            <a:r>
              <a:rPr lang="nl-NL" dirty="0" err="1"/>
              <a:t>Url</a:t>
            </a:r>
            <a:endParaRPr lang="nl-NL" dirty="0"/>
          </a:p>
          <a:p>
            <a:pPr lvl="1"/>
            <a:r>
              <a:rPr lang="nl-NL" dirty="0"/>
              <a:t>Token </a:t>
            </a:r>
            <a:r>
              <a:rPr lang="nl-NL" dirty="0" err="1"/>
              <a:t>Url</a:t>
            </a:r>
            <a:endParaRPr lang="nl-NL" dirty="0"/>
          </a:p>
          <a:p>
            <a:pPr lvl="1"/>
            <a:r>
              <a:rPr lang="nl-NL" dirty="0" err="1"/>
              <a:t>Refresh</a:t>
            </a:r>
            <a:r>
              <a:rPr lang="nl-NL" dirty="0"/>
              <a:t> </a:t>
            </a:r>
            <a:r>
              <a:rPr lang="nl-NL" dirty="0" err="1"/>
              <a:t>Url</a:t>
            </a:r>
            <a:endParaRPr lang="nl-NL" dirty="0"/>
          </a:p>
        </p:txBody>
      </p:sp>
      <p:sp>
        <p:nvSpPr>
          <p:cNvPr id="5" name="Shape 532">
            <a:extLst>
              <a:ext uri="{FF2B5EF4-FFF2-40B4-BE49-F238E27FC236}">
                <a16:creationId xmlns:a16="http://schemas.microsoft.com/office/drawing/2014/main" id="{7E121F35-DFC5-4366-9837-C1BA83900103}"/>
              </a:ext>
            </a:extLst>
          </p:cNvPr>
          <p:cNvSpPr/>
          <p:nvPr/>
        </p:nvSpPr>
        <p:spPr>
          <a:xfrm>
            <a:off x="4274061" y="1382232"/>
            <a:ext cx="3555452" cy="2145059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E765A0A-4D8C-4737-AA29-967CC7470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702" y="1501371"/>
            <a:ext cx="3317359" cy="1610426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B626959B-FDF0-46B6-A2CB-A6D9FF4F291B}"/>
              </a:ext>
            </a:extLst>
          </p:cNvPr>
          <p:cNvSpPr/>
          <p:nvPr/>
        </p:nvSpPr>
        <p:spPr>
          <a:xfrm>
            <a:off x="1782317" y="1228343"/>
            <a:ext cx="13356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b="1" dirty="0">
                <a:solidFill>
                  <a:schemeClr val="bg1">
                    <a:lumMod val="85000"/>
                  </a:schemeClr>
                </a:solidFill>
                <a:latin typeface="Muli" panose="020B0604020202020204" charset="0"/>
              </a:rPr>
              <a:t>Authenticatie</a:t>
            </a:r>
          </a:p>
        </p:txBody>
      </p:sp>
    </p:spTree>
    <p:extLst>
      <p:ext uri="{BB962C8B-B14F-4D97-AF65-F5344CB8AC3E}">
        <p14:creationId xmlns:p14="http://schemas.microsoft.com/office/powerpoint/2010/main" val="227162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1" y="68313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Custom Connector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599213" y="1328433"/>
            <a:ext cx="3370927" cy="219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nl-NL" dirty="0"/>
          </a:p>
          <a:p>
            <a:pPr lvl="0">
              <a:spcBef>
                <a:spcPts val="0"/>
              </a:spcBef>
            </a:pPr>
            <a:r>
              <a:rPr lang="nl-NL" dirty="0"/>
              <a:t>Actions</a:t>
            </a:r>
          </a:p>
          <a:p>
            <a:pPr lvl="1"/>
            <a:r>
              <a:rPr lang="nl-NL" dirty="0" err="1"/>
              <a:t>Request</a:t>
            </a:r>
            <a:endParaRPr lang="nl-NL" dirty="0"/>
          </a:p>
          <a:p>
            <a:pPr lvl="1"/>
            <a:r>
              <a:rPr lang="nl-NL" dirty="0"/>
              <a:t>Response</a:t>
            </a:r>
          </a:p>
          <a:p>
            <a:pPr lvl="1"/>
            <a:endParaRPr lang="nl-NL" dirty="0"/>
          </a:p>
          <a:p>
            <a:pPr lvl="0">
              <a:spcBef>
                <a:spcPts val="0"/>
              </a:spcBef>
            </a:pPr>
            <a:endParaRPr lang="nl-NL" dirty="0"/>
          </a:p>
        </p:txBody>
      </p:sp>
      <p:sp>
        <p:nvSpPr>
          <p:cNvPr id="5" name="Shape 532">
            <a:extLst>
              <a:ext uri="{FF2B5EF4-FFF2-40B4-BE49-F238E27FC236}">
                <a16:creationId xmlns:a16="http://schemas.microsoft.com/office/drawing/2014/main" id="{7E121F35-DFC5-4366-9837-C1BA83900103}"/>
              </a:ext>
            </a:extLst>
          </p:cNvPr>
          <p:cNvSpPr/>
          <p:nvPr/>
        </p:nvSpPr>
        <p:spPr>
          <a:xfrm>
            <a:off x="3742434" y="1438939"/>
            <a:ext cx="3125578" cy="321812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1DBF0DAD-BC75-4C5B-86A0-F24C9A11E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856" y="1615218"/>
            <a:ext cx="2863342" cy="24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0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1" y="68313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Custom Connector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599213" y="1328433"/>
            <a:ext cx="3370927" cy="219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nl-NL" dirty="0"/>
          </a:p>
          <a:p>
            <a:pPr lvl="0">
              <a:spcBef>
                <a:spcPts val="0"/>
              </a:spcBef>
            </a:pPr>
            <a:r>
              <a:rPr lang="nl-NL" dirty="0"/>
              <a:t>Testen</a:t>
            </a:r>
          </a:p>
          <a:p>
            <a:pPr lvl="1"/>
            <a:r>
              <a:rPr lang="nl-NL" dirty="0" err="1"/>
              <a:t>Request</a:t>
            </a:r>
            <a:endParaRPr lang="nl-NL" dirty="0"/>
          </a:p>
          <a:p>
            <a:pPr lvl="1"/>
            <a:r>
              <a:rPr lang="nl-NL" dirty="0"/>
              <a:t>Response</a:t>
            </a:r>
          </a:p>
        </p:txBody>
      </p:sp>
      <p:sp>
        <p:nvSpPr>
          <p:cNvPr id="5" name="Shape 532">
            <a:extLst>
              <a:ext uri="{FF2B5EF4-FFF2-40B4-BE49-F238E27FC236}">
                <a16:creationId xmlns:a16="http://schemas.microsoft.com/office/drawing/2014/main" id="{7E121F35-DFC5-4366-9837-C1BA83900103}"/>
              </a:ext>
            </a:extLst>
          </p:cNvPr>
          <p:cNvSpPr/>
          <p:nvPr/>
        </p:nvSpPr>
        <p:spPr>
          <a:xfrm>
            <a:off x="3742433" y="1438939"/>
            <a:ext cx="3802353" cy="2376129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EAA17A0-D040-430F-A8D9-B26F28CCC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923" y="1579943"/>
            <a:ext cx="3546173" cy="176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60772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256</Words>
  <Application>Microsoft Office PowerPoint</Application>
  <PresentationFormat>On-screen Show (16:9)</PresentationFormat>
  <Paragraphs>118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Helvetica Neue</vt:lpstr>
      <vt:lpstr>Muli</vt:lpstr>
      <vt:lpstr>Nixie One</vt:lpstr>
      <vt:lpstr>Arial</vt:lpstr>
      <vt:lpstr>Imogen template</vt:lpstr>
      <vt:lpstr>Technische Presentatie</vt:lpstr>
      <vt:lpstr>Welkom</vt:lpstr>
      <vt:lpstr>Inhoudsopgave</vt:lpstr>
      <vt:lpstr>Microsoft Flow</vt:lpstr>
      <vt:lpstr>Flows</vt:lpstr>
      <vt:lpstr>Custom Connector</vt:lpstr>
      <vt:lpstr>Custom Connector</vt:lpstr>
      <vt:lpstr>Custom Connector</vt:lpstr>
      <vt:lpstr>Custom Connector</vt:lpstr>
      <vt:lpstr>Avans API</vt:lpstr>
      <vt:lpstr>Datastructuur</vt:lpstr>
      <vt:lpstr>Actions</vt:lpstr>
      <vt:lpstr>Flows</vt:lpstr>
      <vt:lpstr>Node-Red</vt:lpstr>
      <vt:lpstr>PowerPoint Presentation</vt:lpstr>
      <vt:lpstr>Omgeving</vt:lpstr>
      <vt:lpstr>Stack</vt:lpstr>
      <vt:lpstr>Deployment</vt:lpstr>
      <vt:lpstr>Samenvatting</vt:lpstr>
      <vt:lpstr>Tot zo 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Presentatie</dc:title>
  <dc:creator>Ricky Van den Berg</dc:creator>
  <cp:lastModifiedBy>Ricky Van Den berg</cp:lastModifiedBy>
  <cp:revision>26</cp:revision>
  <dcterms:modified xsi:type="dcterms:W3CDTF">2018-06-21T20:01:59Z</dcterms:modified>
</cp:coreProperties>
</file>