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Merriweather-bold.fntdata"/><Relationship Id="rId6" Type="http://schemas.openxmlformats.org/officeDocument/2006/relationships/slide" Target="slides/slide2.xml"/><Relationship Id="rId18"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155cb1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55cb1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155cb1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55cb1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155cb1a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55cb1a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155cb1a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155cb1a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55cb1a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55cb1a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55cb1a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55cb1a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55cb1a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55cb1a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55cb1aa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55cb1aa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62" name="Google Shape;6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1600"/>
              </a:spcBef>
              <a:spcAft>
                <a:spcPts val="0"/>
              </a:spcAft>
              <a:buSzPts val="1400"/>
              <a:buChar char="○"/>
              <a:defRPr sz="1400"/>
            </a:lvl2pPr>
            <a:lvl3pPr indent="-304800" lvl="2" marL="1371600">
              <a:spcBef>
                <a:spcPts val="1600"/>
              </a:spcBef>
              <a:spcAft>
                <a:spcPts val="0"/>
              </a:spcAft>
              <a:buSzPts val="1200"/>
              <a:buChar char="■"/>
              <a:defRPr sz="1200"/>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unrealengine.com/en-US/Gameplay/Networking/index.html" TargetMode="External"/><Relationship Id="rId4" Type="http://schemas.openxmlformats.org/officeDocument/2006/relationships/hyperlink" Target="https://wiki.unrealengine.com/Networking/Replic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GAME2023</a:t>
            </a:r>
            <a:endParaRPr/>
          </a:p>
          <a:p>
            <a:pPr indent="0" lvl="0" marL="0" rtl="0" algn="l">
              <a:spcBef>
                <a:spcPts val="0"/>
              </a:spcBef>
              <a:spcAft>
                <a:spcPts val="0"/>
              </a:spcAft>
              <a:buNone/>
            </a:pPr>
            <a:r>
              <a:rPr lang="en"/>
              <a:t>Game Engine II</a:t>
            </a:r>
            <a:endParaRPr/>
          </a:p>
        </p:txBody>
      </p:sp>
      <p:sp>
        <p:nvSpPr>
          <p:cNvPr id="71" name="Google Shape;71;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10</a:t>
            </a:r>
            <a:endParaRPr/>
          </a:p>
          <a:p>
            <a:pPr indent="0" lvl="0" marL="0" rtl="0" algn="l">
              <a:spcBef>
                <a:spcPts val="0"/>
              </a:spcBef>
              <a:spcAft>
                <a:spcPts val="0"/>
              </a:spcAft>
              <a:buNone/>
            </a:pPr>
            <a:r>
              <a:rPr lang="en"/>
              <a:t>Networking I - Replication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 in UE4</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Unreal has very robust built-in networking architecture to work from</a:t>
            </a:r>
            <a:br>
              <a:rPr lang="en"/>
            </a:br>
            <a:endParaRPr/>
          </a:p>
          <a:p>
            <a:pPr indent="-330200" lvl="0" marL="457200" rtl="0" algn="l">
              <a:spcBef>
                <a:spcPts val="0"/>
              </a:spcBef>
              <a:spcAft>
                <a:spcPts val="0"/>
              </a:spcAft>
              <a:buSzPts val="1600"/>
              <a:buChar char="●"/>
            </a:pPr>
            <a:r>
              <a:rPr lang="en"/>
              <a:t>Developed upon since Unreal Engine 1</a:t>
            </a:r>
            <a:br>
              <a:rPr lang="en"/>
            </a:br>
            <a:endParaRPr/>
          </a:p>
          <a:p>
            <a:pPr indent="-330200" lvl="0" marL="457200" rtl="0" algn="l">
              <a:spcBef>
                <a:spcPts val="0"/>
              </a:spcBef>
              <a:spcAft>
                <a:spcPts val="0"/>
              </a:spcAft>
              <a:buSzPts val="1600"/>
              <a:buChar char="●"/>
            </a:pPr>
            <a:r>
              <a:rPr lang="en"/>
              <a:t>Thoroughly tested and reliable</a:t>
            </a:r>
            <a:br>
              <a:rPr lang="en"/>
            </a:br>
            <a:endParaRPr/>
          </a:p>
          <a:p>
            <a:pPr indent="-330200" lvl="0" marL="457200" rtl="0" algn="l">
              <a:spcBef>
                <a:spcPts val="0"/>
              </a:spcBef>
              <a:spcAft>
                <a:spcPts val="0"/>
              </a:spcAft>
              <a:buSzPts val="1600"/>
              <a:buChar char="●"/>
            </a:pPr>
            <a:r>
              <a:rPr lang="en"/>
              <a:t>Client &amp; Server Model through Replication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Client-Server Model</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a:t>Server (Game Host)</a:t>
            </a:r>
            <a:endParaRPr b="1"/>
          </a:p>
          <a:p>
            <a:pPr indent="-298450" lvl="1" marL="914400" rtl="0" algn="l">
              <a:spcBef>
                <a:spcPts val="0"/>
              </a:spcBef>
              <a:spcAft>
                <a:spcPts val="0"/>
              </a:spcAft>
              <a:buSzPts val="1100"/>
              <a:buAutoNum type="alphaLcPeriod"/>
            </a:pPr>
            <a:r>
              <a:rPr lang="en"/>
              <a:t>Can be standalone command line server OR hosting player computer (a.k.a. Dedicated or Listen Server)</a:t>
            </a:r>
            <a:endParaRPr/>
          </a:p>
          <a:p>
            <a:pPr indent="-298450" lvl="1" marL="914400" rtl="0" algn="l">
              <a:spcBef>
                <a:spcPts val="0"/>
              </a:spcBef>
              <a:spcAft>
                <a:spcPts val="0"/>
              </a:spcAft>
              <a:buSzPts val="1100"/>
              <a:buAutoNum type="alphaLcPeriod"/>
            </a:pPr>
            <a:r>
              <a:rPr lang="en"/>
              <a:t>One true Authority on game state</a:t>
            </a:r>
            <a:endParaRPr/>
          </a:p>
          <a:p>
            <a:pPr indent="-298450" lvl="1" marL="914400" rtl="0" algn="l">
              <a:spcBef>
                <a:spcPts val="0"/>
              </a:spcBef>
              <a:spcAft>
                <a:spcPts val="0"/>
              </a:spcAft>
              <a:buSzPts val="1100"/>
              <a:buAutoNum type="alphaLcPeriod"/>
            </a:pPr>
            <a:r>
              <a:rPr lang="en"/>
              <a:t>Processes gameplay</a:t>
            </a:r>
            <a:br>
              <a:rPr lang="en"/>
            </a:br>
            <a:endParaRPr/>
          </a:p>
          <a:p>
            <a:pPr indent="-311150" lvl="0" marL="457200" rtl="0" algn="l">
              <a:spcBef>
                <a:spcPts val="0"/>
              </a:spcBef>
              <a:spcAft>
                <a:spcPts val="0"/>
              </a:spcAft>
              <a:buSzPts val="1300"/>
              <a:buAutoNum type="arabicPeriod"/>
            </a:pPr>
            <a:r>
              <a:rPr b="1" lang="en"/>
              <a:t>Clients (Players)</a:t>
            </a:r>
            <a:endParaRPr b="1"/>
          </a:p>
          <a:p>
            <a:pPr indent="-298450" lvl="1" marL="914400" rtl="0" algn="l">
              <a:spcBef>
                <a:spcPts val="0"/>
              </a:spcBef>
              <a:spcAft>
                <a:spcPts val="0"/>
              </a:spcAft>
              <a:buSzPts val="1100"/>
              <a:buAutoNum type="alphaLcPeriod"/>
            </a:pPr>
            <a:r>
              <a:rPr lang="en"/>
              <a:t>Processes gameplay as a </a:t>
            </a:r>
            <a:r>
              <a:rPr b="1" lang="en"/>
              <a:t>Remote </a:t>
            </a:r>
            <a:r>
              <a:rPr lang="en"/>
              <a:t>client</a:t>
            </a:r>
            <a:endParaRPr/>
          </a:p>
          <a:p>
            <a:pPr indent="-298450" lvl="2" marL="1371600" rtl="0" algn="l">
              <a:spcBef>
                <a:spcPts val="0"/>
              </a:spcBef>
              <a:spcAft>
                <a:spcPts val="0"/>
              </a:spcAft>
              <a:buSzPts val="1100"/>
              <a:buAutoNum type="romanLcPeriod"/>
            </a:pPr>
            <a:r>
              <a:rPr lang="en"/>
              <a:t>Usually similar logic paths to the server, branching only when authority is required</a:t>
            </a:r>
            <a:endParaRPr/>
          </a:p>
          <a:p>
            <a:pPr indent="-298450" lvl="1" marL="914400" rtl="0" algn="l">
              <a:spcBef>
                <a:spcPts val="0"/>
              </a:spcBef>
              <a:spcAft>
                <a:spcPts val="0"/>
              </a:spcAft>
              <a:buSzPts val="1100"/>
              <a:buAutoNum type="alphaLcPeriod"/>
            </a:pPr>
            <a:r>
              <a:rPr lang="en"/>
              <a:t>Gamestate is </a:t>
            </a:r>
            <a:r>
              <a:rPr lang="en"/>
              <a:t>overwritten</a:t>
            </a:r>
            <a:r>
              <a:rPr lang="en"/>
              <a:t> by </a:t>
            </a:r>
            <a:r>
              <a:rPr b="1" lang="en"/>
              <a:t>Replicated</a:t>
            </a:r>
            <a:r>
              <a:rPr lang="en"/>
              <a:t> server data periodically</a:t>
            </a:r>
            <a:endParaRPr/>
          </a:p>
          <a:p>
            <a:pPr indent="-298450" lvl="1" marL="914400" rtl="0" algn="l">
              <a:spcBef>
                <a:spcPts val="0"/>
              </a:spcBef>
              <a:spcAft>
                <a:spcPts val="0"/>
              </a:spcAft>
              <a:buSzPts val="1100"/>
              <a:buAutoNum type="alphaLcPeriod"/>
            </a:pPr>
            <a:r>
              <a:rPr lang="en"/>
              <a:t>Displays most up to date game state</a:t>
            </a:r>
            <a:endParaRPr/>
          </a:p>
        </p:txBody>
      </p:sp>
      <p:pic>
        <p:nvPicPr>
          <p:cNvPr id="84" name="Google Shape;84;p16"/>
          <p:cNvPicPr preferRelativeResize="0"/>
          <p:nvPr/>
        </p:nvPicPr>
        <p:blipFill>
          <a:blip r:embed="rId3">
            <a:alphaModFix/>
          </a:blip>
          <a:stretch>
            <a:fillRect/>
          </a:stretch>
        </p:blipFill>
        <p:spPr>
          <a:xfrm>
            <a:off x="4311600" y="1687375"/>
            <a:ext cx="4661699" cy="259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server</a:t>
            </a:r>
            <a:endParaRPr/>
          </a:p>
        </p:txBody>
      </p:sp>
      <p:sp>
        <p:nvSpPr>
          <p:cNvPr id="90" name="Google Shape;90;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As Listen Server (host is also a player)</a:t>
            </a:r>
            <a:endParaRPr b="1"/>
          </a:p>
          <a:p>
            <a:pPr indent="-298450" lvl="1" marL="914400" rtl="0" algn="l">
              <a:spcBef>
                <a:spcPts val="0"/>
              </a:spcBef>
              <a:spcAft>
                <a:spcPts val="0"/>
              </a:spcAft>
              <a:buSzPts val="1100"/>
              <a:buChar char="○"/>
            </a:pPr>
            <a:r>
              <a:rPr lang="en"/>
              <a:t>Command line launch:</a:t>
            </a:r>
            <a:br>
              <a:rPr lang="en"/>
            </a:br>
            <a:r>
              <a:rPr i="1" lang="en"/>
              <a:t>&lt;game.exe&gt; &lt;map&gt;?listen -game</a:t>
            </a:r>
            <a:br>
              <a:rPr i="1" lang="en"/>
            </a:br>
            <a:endParaRPr i="1"/>
          </a:p>
          <a:p>
            <a:pPr indent="-311150" lvl="0" marL="457200" rtl="0" algn="l">
              <a:spcBef>
                <a:spcPts val="0"/>
              </a:spcBef>
              <a:spcAft>
                <a:spcPts val="0"/>
              </a:spcAft>
              <a:buSzPts val="1300"/>
              <a:buChar char="●"/>
            </a:pPr>
            <a:r>
              <a:rPr b="1" lang="en"/>
              <a:t>As Dedicated Server (headless, server is not a player)</a:t>
            </a:r>
            <a:endParaRPr b="1"/>
          </a:p>
          <a:p>
            <a:pPr indent="-298450" lvl="1" marL="914400" rtl="0" algn="l">
              <a:spcBef>
                <a:spcPts val="0"/>
              </a:spcBef>
              <a:spcAft>
                <a:spcPts val="0"/>
              </a:spcAft>
              <a:buSzPts val="1100"/>
              <a:buChar char="○"/>
            </a:pPr>
            <a:r>
              <a:rPr lang="en"/>
              <a:t>Command line launch:</a:t>
            </a:r>
            <a:br>
              <a:rPr lang="en"/>
            </a:br>
            <a:r>
              <a:rPr i="1" lang="en"/>
              <a:t>&lt;game.exe&gt; &lt;map&gt; -server</a:t>
            </a:r>
            <a:br>
              <a:rPr i="1" lang="en"/>
            </a:br>
            <a:endParaRPr i="1"/>
          </a:p>
          <a:p>
            <a:pPr indent="-298450" lvl="1" marL="914400" rtl="0" algn="l">
              <a:spcBef>
                <a:spcPts val="0"/>
              </a:spcBef>
              <a:spcAft>
                <a:spcPts val="0"/>
              </a:spcAft>
              <a:buSzPts val="1100"/>
              <a:buChar char="○"/>
            </a:pPr>
            <a:r>
              <a:rPr lang="en"/>
              <a:t>Packaged games could also include &lt;game&gt;server.exe</a:t>
            </a:r>
            <a:endParaRPr/>
          </a:p>
          <a:p>
            <a:pPr indent="-298450" lvl="2" marL="1371600" rtl="0" algn="l">
              <a:spcBef>
                <a:spcPts val="0"/>
              </a:spcBef>
              <a:spcAft>
                <a:spcPts val="0"/>
              </a:spcAft>
              <a:buSzPts val="1100"/>
              <a:buChar char="■"/>
            </a:pPr>
            <a:r>
              <a:rPr lang="en"/>
              <a:t>Usage: </a:t>
            </a:r>
            <a:r>
              <a:rPr i="1" lang="en"/>
              <a:t>&lt;game&gt;server.exe &lt;map&gt;</a:t>
            </a:r>
            <a:endParaRPr i="1"/>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Joining a server</a:t>
            </a:r>
            <a:endParaRPr b="1"/>
          </a:p>
          <a:p>
            <a:pPr indent="-298450" lvl="1" marL="914400" rtl="0" algn="l">
              <a:spcBef>
                <a:spcPts val="0"/>
              </a:spcBef>
              <a:spcAft>
                <a:spcPts val="0"/>
              </a:spcAft>
              <a:buSzPts val="1100"/>
              <a:buChar char="○"/>
            </a:pPr>
            <a:r>
              <a:rPr lang="en"/>
              <a:t>From command line:</a:t>
            </a:r>
            <a:br>
              <a:rPr lang="en"/>
            </a:br>
            <a:r>
              <a:rPr i="1" lang="en"/>
              <a:t>&lt;game.exe&gt; &lt;Server IP&gt; -game</a:t>
            </a:r>
            <a:br>
              <a:rPr i="1" lang="en"/>
            </a:br>
            <a:endParaRPr i="1"/>
          </a:p>
          <a:p>
            <a:pPr indent="-298450" lvl="1" marL="914400" rtl="0" algn="l">
              <a:spcBef>
                <a:spcPts val="0"/>
              </a:spcBef>
              <a:spcAft>
                <a:spcPts val="0"/>
              </a:spcAft>
              <a:buSzPts val="1100"/>
              <a:buChar char="○"/>
            </a:pPr>
            <a:r>
              <a:rPr lang="en"/>
              <a:t>From the in-game console:</a:t>
            </a:r>
            <a:br>
              <a:rPr lang="en"/>
            </a:br>
            <a:r>
              <a:rPr i="1" lang="en"/>
              <a:t>open &lt;Server IP&gt;</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server (cont.)</a:t>
            </a:r>
            <a:endParaRPr/>
          </a:p>
        </p:txBody>
      </p:sp>
      <p:sp>
        <p:nvSpPr>
          <p:cNvPr id="97" name="Google Shape;97;p18"/>
          <p:cNvSpPr txBox="1"/>
          <p:nvPr>
            <p:ph idx="1" type="body"/>
          </p:nvPr>
        </p:nvSpPr>
        <p:spPr>
          <a:xfrm>
            <a:off x="311700" y="1505700"/>
            <a:ext cx="54387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With PIE</a:t>
            </a:r>
            <a:endParaRPr b="1"/>
          </a:p>
          <a:p>
            <a:pPr indent="-298450" lvl="1" marL="914400" rtl="0" algn="l">
              <a:spcBef>
                <a:spcPts val="0"/>
              </a:spcBef>
              <a:spcAft>
                <a:spcPts val="0"/>
              </a:spcAft>
              <a:buSzPts val="1100"/>
              <a:buChar char="○"/>
            </a:pPr>
            <a:r>
              <a:rPr lang="en"/>
              <a:t>In the play options, select </a:t>
            </a:r>
            <a:r>
              <a:rPr i="1" lang="en"/>
              <a:t>Number of Players</a:t>
            </a:r>
            <a:r>
              <a:rPr lang="en"/>
              <a:t> greater than 1.</a:t>
            </a:r>
            <a:endParaRPr/>
          </a:p>
          <a:p>
            <a:pPr indent="-298450" lvl="1" marL="914400" rtl="0" algn="l">
              <a:spcBef>
                <a:spcPts val="0"/>
              </a:spcBef>
              <a:spcAft>
                <a:spcPts val="0"/>
              </a:spcAft>
              <a:buSzPts val="1100"/>
              <a:buChar char="○"/>
            </a:pPr>
            <a:r>
              <a:rPr lang="en"/>
              <a:t>Launch in </a:t>
            </a:r>
            <a:r>
              <a:rPr i="1" lang="en"/>
              <a:t>New Editor Window.</a:t>
            </a:r>
            <a:endParaRPr i="1"/>
          </a:p>
          <a:p>
            <a:pPr indent="-298450" lvl="1" marL="914400" rtl="0" algn="l">
              <a:spcBef>
                <a:spcPts val="0"/>
              </a:spcBef>
              <a:spcAft>
                <a:spcPts val="0"/>
              </a:spcAft>
              <a:buSzPts val="1100"/>
              <a:buChar char="○"/>
            </a:pPr>
            <a:r>
              <a:rPr lang="en"/>
              <a:t>Multiple instances of the game will launch at the same time, and automatically connect to the hosting instance or server.</a:t>
            </a:r>
            <a:br>
              <a:rPr b="1" lang="en"/>
            </a:br>
            <a:endParaRPr b="1"/>
          </a:p>
          <a:p>
            <a:pPr indent="-311150" lvl="0" marL="457200" rtl="0" algn="l">
              <a:spcBef>
                <a:spcPts val="0"/>
              </a:spcBef>
              <a:spcAft>
                <a:spcPts val="0"/>
              </a:spcAft>
              <a:buSzPts val="1300"/>
              <a:buChar char="●"/>
            </a:pPr>
            <a:r>
              <a:rPr b="1" lang="en"/>
              <a:t>As Dedicated Server with PIE</a:t>
            </a:r>
            <a:endParaRPr b="1"/>
          </a:p>
          <a:p>
            <a:pPr indent="-298450" lvl="1" marL="914400" rtl="0" algn="l">
              <a:spcBef>
                <a:spcPts val="0"/>
              </a:spcBef>
              <a:spcAft>
                <a:spcPts val="0"/>
              </a:spcAft>
              <a:buSzPts val="1100"/>
              <a:buChar char="○"/>
            </a:pPr>
            <a:r>
              <a:rPr lang="en"/>
              <a:t>Enable the “Run Dedicated Server” flag to run a separate, headless, instance as the server.</a:t>
            </a:r>
            <a:endParaRPr i="1"/>
          </a:p>
        </p:txBody>
      </p:sp>
      <p:pic>
        <p:nvPicPr>
          <p:cNvPr id="98" name="Google Shape;98;p18"/>
          <p:cNvPicPr preferRelativeResize="0"/>
          <p:nvPr/>
        </p:nvPicPr>
        <p:blipFill>
          <a:blip r:embed="rId3">
            <a:alphaModFix/>
          </a:blip>
          <a:stretch>
            <a:fillRect/>
          </a:stretch>
        </p:blipFill>
        <p:spPr>
          <a:xfrm>
            <a:off x="5902800" y="1277025"/>
            <a:ext cx="2799968" cy="3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Client-Server Gameplay</a:t>
            </a:r>
            <a:endParaRPr/>
          </a:p>
        </p:txBody>
      </p:sp>
      <p:sp>
        <p:nvSpPr>
          <p:cNvPr id="104" name="Google Shape;104;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Clients should be treated as simple displays for game state and should avoid directly affecting important game data.</a:t>
            </a:r>
            <a:br>
              <a:rPr lang="en"/>
            </a:br>
            <a:endParaRPr/>
          </a:p>
          <a:p>
            <a:pPr indent="-311150" lvl="0" marL="457200" rtl="0" algn="l">
              <a:spcBef>
                <a:spcPts val="0"/>
              </a:spcBef>
              <a:spcAft>
                <a:spcPts val="0"/>
              </a:spcAft>
              <a:buSzPts val="1300"/>
              <a:buChar char="●"/>
            </a:pPr>
            <a:r>
              <a:rPr lang="en"/>
              <a:t>Input from the clients should be relayed to the server for processing.</a:t>
            </a:r>
            <a:br>
              <a:rPr lang="en"/>
            </a:br>
            <a:endParaRPr/>
          </a:p>
          <a:p>
            <a:pPr indent="-311150" lvl="0" marL="457200" rtl="0" algn="l">
              <a:spcBef>
                <a:spcPts val="0"/>
              </a:spcBef>
              <a:spcAft>
                <a:spcPts val="0"/>
              </a:spcAft>
              <a:buSzPts val="1300"/>
              <a:buChar char="●"/>
            </a:pPr>
            <a:r>
              <a:rPr lang="en"/>
              <a:t>Client can simulate the exact same code as the server, but beware that they may be overridden by the server’s true authority.</a:t>
            </a:r>
            <a:br>
              <a:rPr lang="en"/>
            </a:br>
            <a:endParaRPr/>
          </a:p>
          <a:p>
            <a:pPr indent="-311150" lvl="0" marL="457200" rtl="0" algn="l">
              <a:spcBef>
                <a:spcPts val="0"/>
              </a:spcBef>
              <a:spcAft>
                <a:spcPts val="0"/>
              </a:spcAft>
              <a:buSzPts val="1300"/>
              <a:buChar char="●"/>
            </a:pPr>
            <a:r>
              <a:rPr lang="en"/>
              <a:t>Assume Cosmetic changes are the only safe direct changes from clients.</a:t>
            </a:r>
            <a:endParaRPr/>
          </a:p>
        </p:txBody>
      </p:sp>
      <p:sp>
        <p:nvSpPr>
          <p:cNvPr id="105" name="Google Shape;105;p1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Clients can communicate to other clients through the server only, they do not have a direct connection to other clients (ie. p2p connections).</a:t>
            </a:r>
            <a:br>
              <a:rPr lang="en"/>
            </a:br>
            <a:endParaRPr/>
          </a:p>
          <a:p>
            <a:pPr indent="-311150" lvl="0" marL="457200" rtl="0" algn="l">
              <a:spcBef>
                <a:spcPts val="0"/>
              </a:spcBef>
              <a:spcAft>
                <a:spcPts val="0"/>
              </a:spcAft>
              <a:buSzPts val="1300"/>
              <a:buChar char="●"/>
            </a:pPr>
            <a:r>
              <a:rPr lang="en"/>
              <a:t>Data is transmitted through </a:t>
            </a:r>
            <a:r>
              <a:rPr b="1" lang="en"/>
              <a:t>Replication </a:t>
            </a:r>
            <a:r>
              <a:rPr lang="en"/>
              <a:t>from the </a:t>
            </a:r>
            <a:r>
              <a:rPr b="1" lang="en"/>
              <a:t>Authority</a:t>
            </a:r>
            <a:r>
              <a:rPr lang="en"/>
              <a:t> to the </a:t>
            </a:r>
            <a:r>
              <a:rPr b="1" lang="en"/>
              <a:t>Remote</a:t>
            </a:r>
            <a:r>
              <a:rPr lang="en"/>
              <a:t> role connections</a:t>
            </a:r>
            <a:br>
              <a:rPr lang="en"/>
            </a:br>
            <a:r>
              <a:rPr lang="en"/>
              <a:t>(according to documentation, this currently only ever occurs from server to client)</a:t>
            </a:r>
            <a:br>
              <a:rPr lang="en"/>
            </a:br>
            <a:endParaRPr/>
          </a:p>
          <a:p>
            <a:pPr indent="-311150" lvl="0" marL="457200" rtl="0" algn="l">
              <a:spcBef>
                <a:spcPts val="0"/>
              </a:spcBef>
              <a:spcAft>
                <a:spcPts val="0"/>
              </a:spcAft>
              <a:buSzPts val="1300"/>
              <a:buChar char="●"/>
            </a:pPr>
            <a:r>
              <a:rPr lang="en"/>
              <a:t>Calling Functions over the network is done through RPCs (Remote Procedural Calls)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505700"/>
            <a:ext cx="4587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Actors have the properties </a:t>
            </a:r>
            <a:r>
              <a:rPr b="1" i="1" lang="en"/>
              <a:t>Role</a:t>
            </a:r>
            <a:r>
              <a:rPr lang="en"/>
              <a:t> and </a:t>
            </a:r>
            <a:r>
              <a:rPr b="1" i="1" lang="en"/>
              <a:t>RemoteRole</a:t>
            </a:r>
            <a:br>
              <a:rPr b="1" i="1" lang="en"/>
            </a:br>
            <a:endParaRPr b="1" i="1"/>
          </a:p>
          <a:p>
            <a:pPr indent="-311150" lvl="0" marL="457200" rtl="0" algn="l">
              <a:spcBef>
                <a:spcPts val="0"/>
              </a:spcBef>
              <a:spcAft>
                <a:spcPts val="0"/>
              </a:spcAft>
              <a:buSzPts val="1300"/>
              <a:buChar char="●"/>
            </a:pPr>
            <a:r>
              <a:rPr lang="en"/>
              <a:t>These describe important information:</a:t>
            </a:r>
            <a:endParaRPr/>
          </a:p>
          <a:p>
            <a:pPr indent="-298450" lvl="1" marL="914400" rtl="0" algn="l">
              <a:spcBef>
                <a:spcPts val="0"/>
              </a:spcBef>
              <a:spcAft>
                <a:spcPts val="0"/>
              </a:spcAft>
              <a:buSzPts val="1100"/>
              <a:buChar char="○"/>
            </a:pPr>
            <a:r>
              <a:rPr lang="en"/>
              <a:t>The level of access the local or remote machine has over this actor (who has authority)</a:t>
            </a:r>
            <a:endParaRPr/>
          </a:p>
          <a:p>
            <a:pPr indent="-298450" lvl="1" marL="914400" rtl="0" algn="l">
              <a:spcBef>
                <a:spcPts val="0"/>
              </a:spcBef>
              <a:spcAft>
                <a:spcPts val="0"/>
              </a:spcAft>
              <a:buSzPts val="1100"/>
              <a:buChar char="○"/>
            </a:pPr>
            <a:r>
              <a:rPr lang="en"/>
              <a:t>If this actor is replicated or not</a:t>
            </a:r>
            <a:endParaRPr/>
          </a:p>
          <a:p>
            <a:pPr indent="-298450" lvl="1" marL="914400" rtl="0" algn="l">
              <a:spcBef>
                <a:spcPts val="0"/>
              </a:spcBef>
              <a:spcAft>
                <a:spcPts val="0"/>
              </a:spcAft>
              <a:buSzPts val="1100"/>
              <a:buChar char="○"/>
            </a:pPr>
            <a:r>
              <a:rPr lang="en"/>
              <a:t>The mode of replication</a:t>
            </a:r>
            <a:br>
              <a:rPr lang="en"/>
            </a:br>
            <a:endParaRPr/>
          </a:p>
          <a:p>
            <a:pPr indent="-311150" lvl="0" marL="457200" rtl="0" algn="l">
              <a:spcBef>
                <a:spcPts val="0"/>
              </a:spcBef>
              <a:spcAft>
                <a:spcPts val="0"/>
              </a:spcAft>
              <a:buSzPts val="1300"/>
              <a:buChar char="●"/>
            </a:pPr>
            <a:r>
              <a:rPr b="1" lang="en"/>
              <a:t>If </a:t>
            </a:r>
            <a:r>
              <a:rPr lang="en"/>
              <a:t>(Role==ROLE_Authority) </a:t>
            </a:r>
            <a:r>
              <a:rPr lang="en">
                <a:solidFill>
                  <a:srgbClr val="6AA84F"/>
                </a:solidFill>
              </a:rPr>
              <a:t>//or HasAuthority()</a:t>
            </a:r>
            <a:endParaRPr>
              <a:solidFill>
                <a:srgbClr val="6AA84F"/>
              </a:solidFill>
            </a:endParaRPr>
          </a:p>
          <a:p>
            <a:pPr indent="-298450" lvl="1" marL="914400" rtl="0" algn="l">
              <a:spcBef>
                <a:spcPts val="0"/>
              </a:spcBef>
              <a:spcAft>
                <a:spcPts val="0"/>
              </a:spcAft>
              <a:buSzPts val="1100"/>
              <a:buChar char="○"/>
            </a:pPr>
            <a:r>
              <a:rPr lang="en"/>
              <a:t>The local machine is the owner of the actor (meaning the actor was spawned from this game instance, usually the server). Only this machine should make important decisions about this actor’s data.</a:t>
            </a:r>
            <a:endParaRPr/>
          </a:p>
        </p:txBody>
      </p:sp>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Role/RemoteRole</a:t>
            </a:r>
            <a:endParaRPr/>
          </a:p>
        </p:txBody>
      </p:sp>
      <p:sp>
        <p:nvSpPr>
          <p:cNvPr id="112" name="Google Shape;112;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If </a:t>
            </a:r>
            <a:r>
              <a:rPr lang="en"/>
              <a:t>(Role==ROLE_SimulatedProxy)</a:t>
            </a:r>
            <a:endParaRPr/>
          </a:p>
          <a:p>
            <a:pPr indent="-298450" lvl="1" marL="914400" rtl="0" algn="l">
              <a:spcBef>
                <a:spcPts val="0"/>
              </a:spcBef>
              <a:spcAft>
                <a:spcPts val="0"/>
              </a:spcAft>
              <a:buSzPts val="1100"/>
              <a:buChar char="○"/>
            </a:pPr>
            <a:r>
              <a:rPr lang="en"/>
              <a:t>The local machine is not the owner; this actor is replicated. This is the usual simulation path</a:t>
            </a:r>
            <a:endParaRPr/>
          </a:p>
          <a:p>
            <a:pPr indent="-298450" lvl="1" marL="914400" rtl="0" algn="l">
              <a:spcBef>
                <a:spcPts val="0"/>
              </a:spcBef>
              <a:spcAft>
                <a:spcPts val="0"/>
              </a:spcAft>
              <a:buSzPts val="1100"/>
              <a:buChar char="○"/>
            </a:pPr>
            <a:r>
              <a:rPr lang="en"/>
              <a:t>This actor will also simulate movement (extrapolating based on last known velocity) to avoid choppy or sporadic movement.</a:t>
            </a:r>
            <a:br>
              <a:rPr lang="en"/>
            </a:br>
            <a:endParaRPr/>
          </a:p>
          <a:p>
            <a:pPr indent="-311150" lvl="0" marL="457200" rtl="0" algn="l">
              <a:spcBef>
                <a:spcPts val="0"/>
              </a:spcBef>
              <a:spcAft>
                <a:spcPts val="0"/>
              </a:spcAft>
              <a:buSzPts val="1300"/>
              <a:buChar char="●"/>
            </a:pPr>
            <a:r>
              <a:rPr b="1" lang="en"/>
              <a:t>If </a:t>
            </a:r>
            <a:r>
              <a:rPr lang="en"/>
              <a:t>(Role==ROLE_AutonomousProxy)</a:t>
            </a:r>
            <a:endParaRPr/>
          </a:p>
          <a:p>
            <a:pPr indent="-298450" lvl="1" marL="914400" rtl="0" algn="l">
              <a:spcBef>
                <a:spcPts val="0"/>
              </a:spcBef>
              <a:spcAft>
                <a:spcPts val="0"/>
              </a:spcAft>
              <a:buSzPts val="1100"/>
              <a:buChar char="○"/>
            </a:pPr>
            <a:r>
              <a:rPr lang="en"/>
              <a:t>The local machine is not the owner; this actor is replicated. Generally only actors possessed by PlayerControllers.</a:t>
            </a:r>
            <a:endParaRPr/>
          </a:p>
          <a:p>
            <a:pPr indent="-298450" lvl="1" marL="914400" rtl="0" algn="l">
              <a:spcBef>
                <a:spcPts val="0"/>
              </a:spcBef>
              <a:spcAft>
                <a:spcPts val="0"/>
              </a:spcAft>
              <a:buSzPts val="1100"/>
              <a:buChar char="○"/>
            </a:pPr>
            <a:r>
              <a:rPr lang="en"/>
              <a:t>Means that this actor is receiving inputs from players, giving better information for extrapolating simulated movement.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a:t>
            </a:r>
            <a:endParaRPr/>
          </a:p>
        </p:txBody>
      </p:sp>
      <p:sp>
        <p:nvSpPr>
          <p:cNvPr id="118" name="Google Shape;118;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Actors</a:t>
            </a:r>
            <a:r>
              <a:rPr lang="en"/>
              <a:t> and </a:t>
            </a:r>
            <a:r>
              <a:rPr b="1" lang="en"/>
              <a:t>Components</a:t>
            </a:r>
            <a:r>
              <a:rPr lang="en"/>
              <a:t> support replication</a:t>
            </a:r>
            <a:endParaRPr/>
          </a:p>
          <a:p>
            <a:pPr indent="-285750" lvl="1" marL="914400" rtl="0" algn="l">
              <a:spcBef>
                <a:spcPts val="0"/>
              </a:spcBef>
              <a:spcAft>
                <a:spcPts val="0"/>
              </a:spcAft>
              <a:buSzPts val="900"/>
              <a:buChar char="○"/>
            </a:pPr>
            <a:r>
              <a:rPr b="1" i="1" lang="en" sz="900"/>
              <a:t>Note: </a:t>
            </a:r>
            <a:r>
              <a:rPr i="1" lang="en" sz="900"/>
              <a:t>Component replication is a bit more involved, and any object can be made to support replication with some effort.</a:t>
            </a:r>
            <a:br>
              <a:rPr i="1" lang="en" sz="900"/>
            </a:br>
            <a:endParaRPr i="1" sz="900"/>
          </a:p>
          <a:p>
            <a:pPr indent="-298450" lvl="0" marL="457200" rtl="0" algn="l">
              <a:spcBef>
                <a:spcPts val="0"/>
              </a:spcBef>
              <a:spcAft>
                <a:spcPts val="0"/>
              </a:spcAft>
              <a:buSzPts val="1100"/>
              <a:buChar char="●"/>
            </a:pPr>
            <a:r>
              <a:rPr lang="en" sz="1100"/>
              <a:t>Server data that is marked for replication, and is ‘dirty’ (changed since last update), is packaged up on a special Replication tick, and sent to every connected client.</a:t>
            </a:r>
            <a:br>
              <a:rPr lang="en" sz="1100"/>
            </a:br>
            <a:endParaRPr sz="1100"/>
          </a:p>
          <a:p>
            <a:pPr indent="-298450" lvl="0" marL="457200" rtl="0" algn="l">
              <a:spcBef>
                <a:spcPts val="0"/>
              </a:spcBef>
              <a:spcAft>
                <a:spcPts val="0"/>
              </a:spcAft>
              <a:buSzPts val="1100"/>
              <a:buChar char="●"/>
            </a:pPr>
            <a:r>
              <a:rPr lang="en" sz="1100"/>
              <a:t>Replication ticks do not execute every frame. This would be very heavy network usage and would result in  many dropped packets, and wasteful network saturation.</a:t>
            </a:r>
            <a:endParaRPr sz="1100"/>
          </a:p>
        </p:txBody>
      </p:sp>
      <p:sp>
        <p:nvSpPr>
          <p:cNvPr id="119" name="Google Shape;119;p21"/>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Replicating properties C++:</a:t>
            </a:r>
            <a:endParaRPr/>
          </a:p>
          <a:p>
            <a:pPr indent="-298450" lvl="1" marL="914400" rtl="0" algn="l">
              <a:spcBef>
                <a:spcPts val="0"/>
              </a:spcBef>
              <a:spcAft>
                <a:spcPts val="0"/>
              </a:spcAft>
              <a:buSzPts val="1100"/>
              <a:buChar char="○"/>
            </a:pPr>
            <a:r>
              <a:rPr lang="en" sz="1000">
                <a:solidFill>
                  <a:srgbClr val="6F008A"/>
                </a:solidFill>
                <a:highlight>
                  <a:srgbClr val="FFFFFF"/>
                </a:highlight>
                <a:latin typeface="Arial"/>
                <a:ea typeface="Arial"/>
                <a:cs typeface="Arial"/>
                <a:sym typeface="Arial"/>
              </a:rPr>
              <a:t>UPROPERTY</a:t>
            </a:r>
            <a:r>
              <a:rPr lang="en" sz="1000">
                <a:solidFill>
                  <a:srgbClr val="000000"/>
                </a:solidFill>
                <a:highlight>
                  <a:srgbClr val="FFFFFF"/>
                </a:highlight>
                <a:latin typeface="Arial"/>
                <a:ea typeface="Arial"/>
                <a:cs typeface="Arial"/>
                <a:sym typeface="Arial"/>
              </a:rPr>
              <a:t>(</a:t>
            </a:r>
            <a:r>
              <a:rPr lang="en" sz="1000">
                <a:solidFill>
                  <a:srgbClr val="6F008A"/>
                </a:solidFill>
                <a:highlight>
                  <a:srgbClr val="FFFFFF"/>
                </a:highlight>
                <a:latin typeface="Arial"/>
                <a:ea typeface="Arial"/>
                <a:cs typeface="Arial"/>
                <a:sym typeface="Arial"/>
              </a:rPr>
              <a:t>Replicated</a:t>
            </a:r>
            <a:r>
              <a:rPr lang="en" sz="1000">
                <a:solidFill>
                  <a:srgbClr val="000000"/>
                </a:solidFill>
                <a:highlight>
                  <a:srgbClr val="FFFFFF"/>
                </a:highlight>
                <a:latin typeface="Arial"/>
                <a:ea typeface="Arial"/>
                <a:cs typeface="Arial"/>
                <a:sym typeface="Arial"/>
              </a:rPr>
              <a:t>)</a:t>
            </a:r>
            <a:br>
              <a:rPr lang="en" sz="1000">
                <a:solidFill>
                  <a:srgbClr val="000000"/>
                </a:solidFill>
                <a:highlight>
                  <a:srgbClr val="FFFFFF"/>
                </a:highlight>
                <a:latin typeface="Arial"/>
                <a:ea typeface="Arial"/>
                <a:cs typeface="Arial"/>
                <a:sym typeface="Arial"/>
              </a:rPr>
            </a:br>
            <a:r>
              <a:rPr lang="en" sz="1000">
                <a:solidFill>
                  <a:srgbClr val="000000"/>
                </a:solidFill>
                <a:highlight>
                  <a:srgbClr val="FFFFFF"/>
                </a:highlight>
                <a:latin typeface="Arial"/>
                <a:ea typeface="Arial"/>
                <a:cs typeface="Arial"/>
                <a:sym typeface="Arial"/>
              </a:rPr>
              <a:t>int32 Health;</a:t>
            </a:r>
            <a:br>
              <a:rPr lang="en" sz="1000">
                <a:solidFill>
                  <a:srgbClr val="000000"/>
                </a:solidFill>
                <a:highlight>
                  <a:srgbClr val="FFFFFF"/>
                </a:highlight>
                <a:latin typeface="Arial"/>
                <a:ea typeface="Arial"/>
                <a:cs typeface="Arial"/>
                <a:sym typeface="Arial"/>
              </a:rPr>
            </a:br>
            <a:endParaRPr sz="1000">
              <a:solidFill>
                <a:srgbClr val="000000"/>
              </a:solidFill>
              <a:highlight>
                <a:srgbClr val="FFFFFF"/>
              </a:highlight>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6F008A"/>
                </a:solidFill>
                <a:highlight>
                  <a:srgbClr val="FFFFFF"/>
                </a:highlight>
                <a:latin typeface="Arial"/>
                <a:ea typeface="Arial"/>
                <a:cs typeface="Arial"/>
                <a:sym typeface="Arial"/>
              </a:rPr>
              <a:t>D</a:t>
            </a:r>
            <a:r>
              <a:rPr lang="en" sz="1000">
                <a:solidFill>
                  <a:srgbClr val="6F008A"/>
                </a:solidFill>
                <a:highlight>
                  <a:srgbClr val="FFFFFF"/>
                </a:highlight>
                <a:latin typeface="Arial"/>
                <a:ea typeface="Arial"/>
                <a:cs typeface="Arial"/>
                <a:sym typeface="Arial"/>
              </a:rPr>
              <a:t>OREPLIFETIME</a:t>
            </a:r>
            <a:r>
              <a:rPr lang="en" sz="1000">
                <a:solidFill>
                  <a:srgbClr val="000000"/>
                </a:solidFill>
                <a:highlight>
                  <a:srgbClr val="FFFFFF"/>
                </a:highlight>
                <a:latin typeface="Arial"/>
                <a:ea typeface="Arial"/>
                <a:cs typeface="Arial"/>
                <a:sym typeface="Arial"/>
              </a:rPr>
              <a:t>(</a:t>
            </a:r>
            <a:r>
              <a:rPr lang="en" sz="1000">
                <a:solidFill>
                  <a:srgbClr val="216F85"/>
                </a:solidFill>
                <a:highlight>
                  <a:srgbClr val="FFFFFF"/>
                </a:highlight>
                <a:latin typeface="Arial"/>
                <a:ea typeface="Arial"/>
                <a:cs typeface="Arial"/>
                <a:sym typeface="Arial"/>
              </a:rPr>
              <a:t>AMyActor</a:t>
            </a:r>
            <a:r>
              <a:rPr lang="en" sz="1000">
                <a:solidFill>
                  <a:srgbClr val="000000"/>
                </a:solidFill>
                <a:highlight>
                  <a:srgbClr val="FFFFFF"/>
                </a:highlight>
                <a:latin typeface="Arial"/>
                <a:ea typeface="Arial"/>
                <a:cs typeface="Arial"/>
                <a:sym typeface="Arial"/>
              </a:rPr>
              <a:t>, </a:t>
            </a:r>
            <a:r>
              <a:rPr lang="en" sz="1000">
                <a:solidFill>
                  <a:srgbClr val="000080"/>
                </a:solidFill>
                <a:highlight>
                  <a:srgbClr val="FFFFFF"/>
                </a:highlight>
                <a:latin typeface="Arial"/>
                <a:ea typeface="Arial"/>
                <a:cs typeface="Arial"/>
                <a:sym typeface="Arial"/>
              </a:rPr>
              <a:t>Health</a:t>
            </a:r>
            <a:r>
              <a:rPr lang="en" sz="1000">
                <a:solidFill>
                  <a:srgbClr val="000000"/>
                </a:solidFill>
                <a:highlight>
                  <a:srgbClr val="FFFFFF"/>
                </a:highlight>
                <a:latin typeface="Arial"/>
                <a:ea typeface="Arial"/>
                <a:cs typeface="Arial"/>
                <a:sym typeface="Arial"/>
              </a:rPr>
              <a:t>);</a:t>
            </a:r>
            <a:endParaRPr sz="1000">
              <a:solidFill>
                <a:srgbClr val="000000"/>
              </a:solidFill>
              <a:highlight>
                <a:srgbClr val="FFFFFF"/>
              </a:highlight>
              <a:latin typeface="Arial"/>
              <a:ea typeface="Arial"/>
              <a:cs typeface="Arial"/>
              <a:sym typeface="Arial"/>
            </a:endParaRPr>
          </a:p>
          <a:p>
            <a:pPr indent="-292100" lvl="2" marL="1371600" rtl="0" algn="l">
              <a:spcBef>
                <a:spcPts val="0"/>
              </a:spcBef>
              <a:spcAft>
                <a:spcPts val="0"/>
              </a:spcAft>
              <a:buClr>
                <a:srgbClr val="000000"/>
              </a:buClr>
              <a:buSzPts val="1000"/>
              <a:buFont typeface="Arial"/>
              <a:buChar char="■"/>
            </a:pPr>
            <a:r>
              <a:rPr lang="en" sz="1000">
                <a:solidFill>
                  <a:srgbClr val="000000"/>
                </a:solidFill>
                <a:highlight>
                  <a:srgbClr val="FFFFFF"/>
                </a:highlight>
                <a:latin typeface="Arial"/>
                <a:ea typeface="Arial"/>
                <a:cs typeface="Arial"/>
                <a:sym typeface="Arial"/>
              </a:rPr>
              <a:t>From </a:t>
            </a:r>
            <a:r>
              <a:rPr lang="en" sz="1000">
                <a:solidFill>
                  <a:srgbClr val="880000"/>
                </a:solidFill>
                <a:highlight>
                  <a:srgbClr val="FFFFFF"/>
                </a:highlight>
                <a:latin typeface="Arial"/>
                <a:ea typeface="Arial"/>
                <a:cs typeface="Arial"/>
                <a:sym typeface="Arial"/>
              </a:rPr>
              <a:t>GetLifetimeReplicatedProps</a:t>
            </a:r>
            <a:r>
              <a:rPr lang="en" sz="1000">
                <a:solidFill>
                  <a:srgbClr val="000000"/>
                </a:solidFill>
                <a:highlight>
                  <a:srgbClr val="FFFFFF"/>
                </a:highlight>
                <a:latin typeface="Arial"/>
                <a:ea typeface="Arial"/>
                <a:cs typeface="Arial"/>
                <a:sym typeface="Arial"/>
              </a:rPr>
              <a:t> function</a:t>
            </a:r>
            <a:br>
              <a:rPr lang="en" sz="1000">
                <a:solidFill>
                  <a:srgbClr val="000000"/>
                </a:solidFill>
                <a:highlight>
                  <a:srgbClr val="FFFFFF"/>
                </a:highlight>
                <a:latin typeface="Arial"/>
                <a:ea typeface="Arial"/>
                <a:cs typeface="Arial"/>
                <a:sym typeface="Arial"/>
              </a:rPr>
            </a:br>
            <a:endParaRPr/>
          </a:p>
          <a:p>
            <a:pPr indent="-292100" lvl="1" marL="914400" rtl="0" algn="l">
              <a:spcBef>
                <a:spcPts val="0"/>
              </a:spcBef>
              <a:spcAft>
                <a:spcPts val="0"/>
              </a:spcAft>
              <a:buClr>
                <a:srgbClr val="000000"/>
              </a:buClr>
              <a:buSzPts val="1000"/>
              <a:buFont typeface="Arial"/>
              <a:buChar char="○"/>
            </a:pPr>
            <a:r>
              <a:rPr lang="en"/>
              <a:t>Actor replication can be enabled/disabled using AActor::SetReplicates(bool)</a:t>
            </a:r>
            <a:br>
              <a:rPr lang="en" sz="1000">
                <a:solidFill>
                  <a:srgbClr val="000000"/>
                </a:solidFill>
                <a:highlight>
                  <a:srgbClr val="FFFFFF"/>
                </a:highlight>
                <a:latin typeface="Arial"/>
                <a:ea typeface="Arial"/>
                <a:cs typeface="Arial"/>
                <a:sym typeface="Arial"/>
              </a:rPr>
            </a:br>
            <a:endParaRPr/>
          </a:p>
          <a:p>
            <a:pPr indent="-311150" lvl="0" marL="457200" rtl="0" algn="l">
              <a:spcBef>
                <a:spcPts val="0"/>
              </a:spcBef>
              <a:spcAft>
                <a:spcPts val="0"/>
              </a:spcAft>
              <a:buSzPts val="1300"/>
              <a:buChar char="●"/>
            </a:pPr>
            <a:r>
              <a:rPr lang="en"/>
              <a:t>Replicating properties from Blueprints</a:t>
            </a:r>
            <a:endParaRPr/>
          </a:p>
          <a:p>
            <a:pPr indent="-298450" lvl="1" marL="914400" rtl="0" algn="l">
              <a:spcBef>
                <a:spcPts val="0"/>
              </a:spcBef>
              <a:spcAft>
                <a:spcPts val="0"/>
              </a:spcAft>
              <a:buSzPts val="1100"/>
              <a:buChar char="○"/>
            </a:pPr>
            <a:r>
              <a:rPr lang="en"/>
              <a:t>Enable: “Replicates” in Class Defaults</a:t>
            </a:r>
            <a:endParaRPr/>
          </a:p>
          <a:p>
            <a:pPr indent="-298450" lvl="1" marL="914400" rtl="0" algn="l">
              <a:spcBef>
                <a:spcPts val="0"/>
              </a:spcBef>
              <a:spcAft>
                <a:spcPts val="0"/>
              </a:spcAft>
              <a:buSzPts val="1100"/>
              <a:buChar char="○"/>
            </a:pPr>
            <a:r>
              <a:rPr lang="en"/>
              <a:t>Mark properties as “Replicated”</a:t>
            </a:r>
            <a:br>
              <a:rPr lang="en"/>
            </a:br>
            <a:endParaRPr/>
          </a:p>
          <a:p>
            <a:pPr indent="-311150" lvl="0" marL="457200" rtl="0" algn="l">
              <a:spcBef>
                <a:spcPts val="0"/>
              </a:spcBef>
              <a:spcAft>
                <a:spcPts val="0"/>
              </a:spcAft>
              <a:buSzPts val="1300"/>
              <a:buChar char="●"/>
            </a:pPr>
            <a:r>
              <a:rPr lang="en"/>
              <a:t>Conditions can be applied to properties to control when it should or shouldn’t replicate.</a:t>
            </a:r>
            <a:endParaRPr/>
          </a:p>
          <a:p>
            <a:pPr indent="0" lvl="0" marL="9144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125" name="Google Shape;125;p22"/>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Documentation: </a:t>
            </a:r>
            <a:r>
              <a:rPr lang="en" u="sng">
                <a:solidFill>
                  <a:schemeClr val="hlink"/>
                </a:solidFill>
                <a:hlinkClick r:id="rId3"/>
              </a:rPr>
              <a:t>https://docs.unrealengine.com/en-US/Gameplay/Networking/index.html</a:t>
            </a:r>
            <a:br>
              <a:rPr lang="en"/>
            </a:br>
            <a:endParaRPr/>
          </a:p>
          <a:p>
            <a:pPr indent="-311150" lvl="0" marL="457200" rtl="0" algn="l">
              <a:spcBef>
                <a:spcPts val="0"/>
              </a:spcBef>
              <a:spcAft>
                <a:spcPts val="0"/>
              </a:spcAft>
              <a:buSzPts val="1300"/>
              <a:buChar char="●"/>
            </a:pPr>
            <a:r>
              <a:rPr lang="en"/>
              <a:t>Wiki: </a:t>
            </a:r>
            <a:r>
              <a:rPr lang="en" u="sng">
                <a:solidFill>
                  <a:schemeClr val="hlink"/>
                </a:solidFill>
                <a:hlinkClick r:id="rId4"/>
              </a:rPr>
              <a:t>https://wiki.unrealengine.com/Networking/Replication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