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B4B6456-0873-444D-B402-C26A9EBA8400}">
  <a:tblStyle styleId="{CB4B6456-0873-444D-B402-C26A9EBA840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c2c90008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c2c90008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c2c90008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c2c90008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398668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c398668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c398668b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c398668b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c398668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c398668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2cc52b8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2cc52b8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2cc52b83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2cc52b83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2cc52b83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c2cc52b83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2cc52b83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2cc52b83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2cc52b83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2cc52b83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2cc52b83_0_1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2cc52b83_0_1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c2c90008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c2c90008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c2c90008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c2c90008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unrealengine.com/latest/INT/Resources/ContentExamples/Blueprint_Splines/" TargetMode="External"/><Relationship Id="rId4" Type="http://schemas.openxmlformats.org/officeDocument/2006/relationships/hyperlink" Target="https://www.youtube.com/watch?v=wR0fH6O9jD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lain.bellemare@georgebrown.c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unrealengine.com/en-US/Engine/Landscape/Editing/Splines/index.html" TargetMode="External"/><Relationship Id="rId4" Type="http://schemas.openxmlformats.org/officeDocument/2006/relationships/hyperlink" Target="https://docs.unrealengine.com/en-US/Engine/BlueprintSplines/index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Engine II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Splines in Unreal Engine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Spline Points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25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Hold CTRL and then Click on spline points to select multiple at a time if you want to change multiple at once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Right click a spline point for some advanced options (resetting tangents to cleanup messy curves, or change their curve type) </a:t>
            </a:r>
            <a:endParaRPr/>
          </a:p>
        </p:txBody>
      </p:sp>
      <p:sp>
        <p:nvSpPr>
          <p:cNvPr id="132" name="Google Shape;132;p2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more spline points by ALT+Dragging an existing spline point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 right click somewhere on the spline and hit “Add Spline Point Here” 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400" y="3223521"/>
            <a:ext cx="3032600" cy="20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900" y="2726138"/>
            <a:ext cx="39528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Programmatically</a:t>
            </a:r>
            <a:r>
              <a:rPr lang="en"/>
              <a:t> Using Splines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World or Local (</a:t>
            </a:r>
            <a:r>
              <a:rPr lang="en"/>
              <a:t>relative</a:t>
            </a:r>
            <a:r>
              <a:rPr lang="en"/>
              <a:t>) </a:t>
            </a:r>
            <a:r>
              <a:rPr b="1" lang="en"/>
              <a:t>Location </a:t>
            </a:r>
            <a:r>
              <a:rPr lang="en"/>
              <a:t>along a spline can be retrieved using these two functions.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Distance in GetLocationAtDistance is in CM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in GetLocationAtTime is from 0 to spline::Duration (which is in ‘seconds’ according to the comments - ignore this, it isn’t related to spatial relativity). This is useful for use as a percentage, from 0-duration.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625" y="1048313"/>
            <a:ext cx="36957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Programmatically Using Splines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505700"/>
            <a:ext cx="3023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Similarly, the Rotation and Tangent can be retrieved by distance or time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Spline point index can also be used: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300" y="1441102"/>
            <a:ext cx="5713689" cy="32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6" y="3298461"/>
            <a:ext cx="3023400" cy="159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Roads and tracks can bend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Static meshes can only rotate, not bend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Enter: Spline Mesh Components.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a start and end location and tangent, spline mesh vertices will be morphed along with your spline!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multiple meshes together using this method to create roads, tracks, or pipes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Notes:</a:t>
            </a:r>
            <a:r>
              <a:rPr lang="en"/>
              <a:t> Collision vertices and mesh vertices composition is important to allow for clean bends.</a:t>
            </a:r>
            <a:endParaRPr/>
          </a:p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Spline Mesh Components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850" y="1828350"/>
            <a:ext cx="4700800" cy="253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</a:t>
            </a:r>
            <a:r>
              <a:rPr b="1" lang="en"/>
              <a:t>Blueprint_Splines </a:t>
            </a:r>
            <a:r>
              <a:rPr lang="en"/>
              <a:t>map in the free </a:t>
            </a:r>
            <a:r>
              <a:rPr b="1" lang="en"/>
              <a:t>ContentExamples </a:t>
            </a:r>
            <a:r>
              <a:rPr lang="en"/>
              <a:t>project: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https://docs.unrealengine.com/latest/INT/Resources/ContentExamples/Blueprint_Splines/</a:t>
            </a:r>
            <a:endParaRPr/>
          </a:p>
        </p:txBody>
      </p:sp>
      <p:sp>
        <p:nvSpPr>
          <p:cNvPr id="163" name="Google Shape;163;p2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Live Training video to build a road with guardrails (old but still relevant - although with some minor function name changes):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https://www.youtube.com/watch?v=wR0fH6O9jD8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Alain Bellemare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alain.bellemare@georgebrown.ca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Course Outline: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Blackboard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Outcomes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Continue exploring more advanced features of UE4</a:t>
            </a:r>
            <a:br>
              <a:rPr lang="en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Add Saving and Loading for simple and complex games</a:t>
            </a:r>
            <a:br>
              <a:rPr lang="en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Explore Artificial Intelligence sub systems in UE4</a:t>
            </a:r>
            <a:br>
              <a:rPr lang="en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Shader programming through UE4’s Material editor</a:t>
            </a:r>
            <a:br>
              <a:rPr lang="en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Adding Multiplayer support to your Unreal projects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System</a:t>
            </a:r>
            <a:endParaRPr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254530" y="1395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{CB4B6456-0873-444D-B402-C26A9EBA8400}</a:tableStyleId>
              </a:tblPr>
              <a:tblGrid>
                <a:gridCol w="2561350"/>
                <a:gridCol w="2632250"/>
                <a:gridCol w="1531075"/>
                <a:gridCol w="1936200"/>
              </a:tblGrid>
              <a:tr h="89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Assessment Tool: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31025" marL="131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Description: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31025" marL="131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 / Week: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31025" marL="131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 of Final Grade: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31025" marL="131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Labs (8)</a:t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31025" marL="131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Weekly programming tasks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31025" marL="131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2-6, 9-13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31025" marL="131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31025" marL="131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Assignment (1)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31025" marL="131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Practical coding projects</a:t>
                      </a:r>
                      <a:endParaRPr/>
                    </a:p>
                  </a:txBody>
                  <a:tcPr marT="0" marB="0" marR="131025" marL="131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T="0" marB="0" marR="131025" marL="131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0" marB="0" marR="131025" marL="131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Midterm Exam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31025" marL="131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on code and theory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31025" marL="131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0" marB="0" marR="131025" marL="131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/>
                    </a:p>
                  </a:txBody>
                  <a:tcPr marT="0" marB="0" marR="131025" marL="131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Exam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31025" marL="131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on code and theory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31025" marL="131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0" marB="0" marR="131025" marL="131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/>
                    </a:p>
                  </a:txBody>
                  <a:tcPr marT="0" marB="0" marR="131025" marL="131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31025" marL="131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31025" marL="131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TOTAL: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31025" marL="131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31025" marL="131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834325" y="147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{CB4B6456-0873-444D-B402-C26A9EBA8400}</a:tableStyleId>
              </a:tblPr>
              <a:tblGrid>
                <a:gridCol w="761300"/>
                <a:gridCol w="3970900"/>
                <a:gridCol w="1454475"/>
                <a:gridCol w="1288725"/>
              </a:tblGrid>
              <a:tr h="42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00650" marL="1006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 / Task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00650" marL="1006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 </a:t>
                      </a:r>
                      <a:r>
                        <a:rPr b="1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 Activities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00650" marL="1006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Resources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00650" marL="1006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00650" marL="1006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Splines</a:t>
                      </a:r>
                      <a:endParaRPr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 1</a:t>
                      </a:r>
                      <a:endParaRPr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Notes</a:t>
                      </a:r>
                      <a:endParaRPr/>
                    </a:p>
                  </a:txBody>
                  <a:tcPr marT="0" marB="0" marR="100650" marL="1006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00650" marL="1006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Serialization I</a:t>
                      </a:r>
                      <a:endParaRPr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Notes</a:t>
                      </a:r>
                      <a:endParaRPr/>
                    </a:p>
                  </a:txBody>
                  <a:tcPr marT="0" marB="0" marR="100650" marL="1006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00650" marL="1006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Serialization II</a:t>
                      </a:r>
                      <a:endParaRPr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 2</a:t>
                      </a:r>
                      <a:endParaRPr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Notes</a:t>
                      </a:r>
                      <a:endParaRPr/>
                    </a:p>
                  </a:txBody>
                  <a:tcPr marT="0" marB="0" marR="100650" marL="1006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00650" marL="1006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Nav Mesh &amp; Path finding</a:t>
                      </a:r>
                      <a:endParaRPr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 3</a:t>
                      </a:r>
                      <a:endParaRPr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Notes</a:t>
                      </a:r>
                      <a:endParaRPr/>
                    </a:p>
                  </a:txBody>
                  <a:tcPr marT="0" marB="0" marR="100650" marL="1006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00650" marL="1006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Behaviour Trees</a:t>
                      </a:r>
                      <a:endParaRPr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 4</a:t>
                      </a:r>
                      <a:endParaRPr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Notes</a:t>
                      </a:r>
                      <a:endParaRPr/>
                    </a:p>
                  </a:txBody>
                  <a:tcPr marT="0" marB="0" marR="100650" marL="1006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00650" marL="1006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Environment Query System</a:t>
                      </a:r>
                      <a:endParaRPr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02870" lvl="0" marL="1028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Review</a:t>
                      </a:r>
                      <a:endParaRPr/>
                    </a:p>
                    <a:p>
                      <a:pPr indent="-2286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 5</a:t>
                      </a:r>
                      <a:endParaRPr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Notes</a:t>
                      </a:r>
                      <a:endParaRPr/>
                    </a:p>
                  </a:txBody>
                  <a:tcPr marT="0" marB="0" marR="100650" marL="1006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00650" marL="1006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MIDTERM EXAM</a:t>
                      </a:r>
                      <a:endParaRPr b="1"/>
                    </a:p>
                  </a:txBody>
                  <a:tcPr marT="0" marB="0" marR="100650" marL="1006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00650" marL="1006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00650" marL="1006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834325" y="147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{CB4B6456-0873-444D-B402-C26A9EBA8400}</a:tableStyleId>
              </a:tblPr>
              <a:tblGrid>
                <a:gridCol w="761300"/>
                <a:gridCol w="3970900"/>
                <a:gridCol w="1454475"/>
                <a:gridCol w="1288725"/>
              </a:tblGrid>
              <a:tr h="42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00650" marL="1006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 / Task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00650" marL="1006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 / Activities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00650" marL="1006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Resources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00650" marL="1006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Materials</a:t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Lab 6</a:t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Notes</a:t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Networking I - Replication</a:t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Notes</a:t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Networking II - RPC</a:t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 7</a:t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Notes</a:t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Level Streaming</a:t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Lab 8</a:t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Notes</a:t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Performance Profiling</a:t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Notes</a:t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Tables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Assignment Due</a:t>
                      </a:r>
                      <a:endParaRPr b="1"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Review</a:t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Notes</a:t>
                      </a:r>
                      <a:endParaRPr/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FINAL </a:t>
                      </a:r>
                      <a:r>
                        <a:rPr b="1" lang="en"/>
                        <a:t>EXAM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00650" marL="100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Splines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Splines are Paths or Curved Lines connected together by Spline Points</a:t>
            </a:r>
            <a:br>
              <a:rPr lang="en" sz="900"/>
            </a:b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Can be used to: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Place Actors or components along a curved path (eg. create roads or rivers)</a:t>
            </a:r>
            <a:br>
              <a:rPr lang="en" sz="900"/>
            </a:b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Move Actors or components along a curved path (eg. follow road, or send an electricity particle through cables)</a:t>
            </a:r>
            <a:br>
              <a:rPr lang="en" sz="900"/>
            </a:br>
            <a:br>
              <a:rPr lang="en" sz="900"/>
            </a:br>
            <a:endParaRPr sz="9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657329"/>
            <a:ext cx="3706500" cy="238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725" y="2233403"/>
            <a:ext cx="5589025" cy="26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Slines</a:t>
            </a:r>
            <a:endParaRPr/>
          </a:p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Landscape Splines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used to place and deform meshes on the terrain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Deforms the terrain to fit the placed mesh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 uses: Chasm,  rivers, roads</a:t>
            </a:r>
            <a:br>
              <a:rPr b="1" lang="en"/>
            </a:br>
            <a:br>
              <a:rPr b="1" lang="en"/>
            </a:b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https://docs.unrealengine.com/en-US/Engine/Landscape/Editing/Splines/index.html</a:t>
            </a:r>
            <a:endParaRPr b="1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Spline Components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an editor modifiable spline to any actor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functions exist to extract information about locations and tangents of a spline at a given ‘time’ or ‘relative distance’ on a spline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 uses: Strict path for ai to follow, ‘lit fuses’, a swaying rope bridge, imperfectly positioned fence posts, etc...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https://docs.unrealengine.com/en-US/Engine/BlueprintSplines/index.html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Spline Points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Splines utilize </a:t>
            </a:r>
            <a:r>
              <a:rPr lang="en"/>
              <a:t>Cubic Bézier curves internally to calculate the curves from each point.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Rotator tool can be used to affect the angle of the curve at each point</a:t>
            </a:r>
            <a:endParaRPr/>
          </a:p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Move tool can be used to … move each spline point in 3 dimensions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063" y="2871819"/>
            <a:ext cx="2593175" cy="22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175" y="2280045"/>
            <a:ext cx="3396351" cy="24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