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
      <p:font typeface="Merriweather"/>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slide" Target="slides/slide7.xml"/><Relationship Id="rId22" Type="http://schemas.openxmlformats.org/officeDocument/2006/relationships/font" Target="fonts/Merriweather-boldItalic.fntdata"/><Relationship Id="rId10" Type="http://schemas.openxmlformats.org/officeDocument/2006/relationships/slide" Target="slides/slide6.xml"/><Relationship Id="rId21" Type="http://schemas.openxmlformats.org/officeDocument/2006/relationships/font" Target="fonts/Merriweather-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19" Type="http://schemas.openxmlformats.org/officeDocument/2006/relationships/font" Target="fonts/Merriweather-regular.fntdata"/><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daa03751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daa03751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c2cc52b8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c2cc52b8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d5be2360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d5be2360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daa03751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daa03751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daa03751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daa03751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daa03751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daa03751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daa03751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daa03751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daa03751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daa03751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daa03751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daa03751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0" name="Shape 60"/>
        <p:cNvGrpSpPr/>
        <p:nvPr/>
      </p:nvGrpSpPr>
      <p:grpSpPr>
        <a:xfrm>
          <a:off x="0" y="0"/>
          <a:ext cx="0" cy="0"/>
          <a:chOff x="0" y="0"/>
          <a:chExt cx="0" cy="0"/>
        </a:xfrm>
      </p:grpSpPr>
      <p:sp>
        <p:nvSpPr>
          <p:cNvPr id="61" name="Google Shape;61;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2800"/>
              <a:buNone/>
              <a:defRPr sz="1800"/>
            </a:lvl2pPr>
            <a:lvl3pPr lvl="2" rtl="0">
              <a:spcBef>
                <a:spcPts val="0"/>
              </a:spcBef>
              <a:spcAft>
                <a:spcPts val="0"/>
              </a:spcAft>
              <a:buSzPts val="2800"/>
              <a:buNone/>
              <a:defRPr sz="1800"/>
            </a:lvl3pPr>
            <a:lvl4pPr lvl="3" rtl="0">
              <a:spcBef>
                <a:spcPts val="0"/>
              </a:spcBef>
              <a:spcAft>
                <a:spcPts val="0"/>
              </a:spcAft>
              <a:buSzPts val="2800"/>
              <a:buNone/>
              <a:defRPr sz="1800"/>
            </a:lvl4pPr>
            <a:lvl5pPr lvl="4" rtl="0">
              <a:spcBef>
                <a:spcPts val="0"/>
              </a:spcBef>
              <a:spcAft>
                <a:spcPts val="0"/>
              </a:spcAft>
              <a:buSzPts val="2800"/>
              <a:buNone/>
              <a:defRPr sz="1800"/>
            </a:lvl5pPr>
            <a:lvl6pPr lvl="5" rtl="0">
              <a:spcBef>
                <a:spcPts val="0"/>
              </a:spcBef>
              <a:spcAft>
                <a:spcPts val="0"/>
              </a:spcAft>
              <a:buSzPts val="2800"/>
              <a:buNone/>
              <a:defRPr sz="1800"/>
            </a:lvl6pPr>
            <a:lvl7pPr lvl="6" rtl="0">
              <a:spcBef>
                <a:spcPts val="0"/>
              </a:spcBef>
              <a:spcAft>
                <a:spcPts val="0"/>
              </a:spcAft>
              <a:buSzPts val="2800"/>
              <a:buNone/>
              <a:defRPr sz="1800"/>
            </a:lvl7pPr>
            <a:lvl8pPr lvl="7" rtl="0">
              <a:spcBef>
                <a:spcPts val="0"/>
              </a:spcBef>
              <a:spcAft>
                <a:spcPts val="0"/>
              </a:spcAft>
              <a:buSzPts val="2800"/>
              <a:buNone/>
              <a:defRPr sz="1800"/>
            </a:lvl8pPr>
            <a:lvl9pPr lvl="8" rtl="0">
              <a:spcBef>
                <a:spcPts val="0"/>
              </a:spcBef>
              <a:spcAft>
                <a:spcPts val="0"/>
              </a:spcAft>
              <a:buSzPts val="2800"/>
              <a:buNone/>
              <a:defRPr sz="1800"/>
            </a:lvl9pPr>
          </a:lstStyle>
          <a:p/>
        </p:txBody>
      </p:sp>
      <p:sp>
        <p:nvSpPr>
          <p:cNvPr id="62" name="Google Shape;62;p1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16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16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1600"/>
              </a:spcBef>
              <a:spcAft>
                <a:spcPts val="16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3" name="Google Shape;63;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1600"/>
              </a:spcBef>
              <a:spcAft>
                <a:spcPts val="0"/>
              </a:spcAft>
              <a:buSzPts val="1400"/>
              <a:buChar char="○"/>
              <a:defRPr sz="1400"/>
            </a:lvl2pPr>
            <a:lvl3pPr indent="-304800" lvl="2" marL="1371600">
              <a:spcBef>
                <a:spcPts val="1600"/>
              </a:spcBef>
              <a:spcAft>
                <a:spcPts val="0"/>
              </a:spcAft>
              <a:buSzPts val="1200"/>
              <a:buChar char="■"/>
              <a:defRPr sz="1200"/>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docs.unrealengine.com/en-US/Engine/ArtificialIntelligence/EQS/EQSNodeReference/EQSNodeReferenceTests/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unrealengine.com/en-US/Engine/ArtificialIntelligence/EQS/index.html"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docs.unrealengine.com/en-US/Engine/ArtificialIntelligence/EQS/EQSNodeReference/EQSNodeReferenceGenerators/index.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docs.unrealengine.com/en-US/Engine/ArtificialIntelligence/EQS/EQSNodeReference/EQSNodeReferenceTests/index.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GAME2023</a:t>
            </a:r>
            <a:endParaRPr/>
          </a:p>
          <a:p>
            <a:pPr indent="0" lvl="0" marL="0" rtl="0" algn="l">
              <a:spcBef>
                <a:spcPts val="0"/>
              </a:spcBef>
              <a:spcAft>
                <a:spcPts val="0"/>
              </a:spcAft>
              <a:buNone/>
            </a:pPr>
            <a:r>
              <a:rPr lang="en"/>
              <a:t>Game Engine II</a:t>
            </a:r>
            <a:endParaRPr/>
          </a:p>
        </p:txBody>
      </p:sp>
      <p:sp>
        <p:nvSpPr>
          <p:cNvPr id="71" name="Google Shape;71;p14"/>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6</a:t>
            </a:r>
            <a:endParaRPr/>
          </a:p>
          <a:p>
            <a:pPr indent="0" lvl="0" marL="0" rtl="0" algn="l">
              <a:spcBef>
                <a:spcPts val="0"/>
              </a:spcBef>
              <a:spcAft>
                <a:spcPts val="0"/>
              </a:spcAft>
              <a:buNone/>
            </a:pPr>
            <a:r>
              <a:rPr lang="en"/>
              <a:t>EQS - Environment Query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EQS Tests</a:t>
            </a:r>
            <a:endParaRPr/>
          </a:p>
        </p:txBody>
      </p:sp>
      <p:sp>
        <p:nvSpPr>
          <p:cNvPr id="136" name="Google Shape;136;p23"/>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Pathfinding Batch</a:t>
            </a:r>
            <a:endParaRPr b="1"/>
          </a:p>
          <a:p>
            <a:pPr indent="-298450" lvl="1" marL="914400" rtl="0" algn="l">
              <a:spcBef>
                <a:spcPts val="0"/>
              </a:spcBef>
              <a:spcAft>
                <a:spcPts val="0"/>
              </a:spcAft>
              <a:buSzPts val="1100"/>
              <a:buChar char="○"/>
            </a:pPr>
            <a:r>
              <a:rPr lang="en"/>
              <a:t>The Pathfinding Test can be used to determine if a path exists to (or from) the Context, how expensive the path to (or from) the Context is, or how long the path is. Every processed Context (paths) will be scored depending on the defined Test Mode. </a:t>
            </a:r>
            <a:br>
              <a:rPr lang="en"/>
            </a:br>
            <a:r>
              <a:rPr lang="en"/>
              <a:t> </a:t>
            </a:r>
            <a:endParaRPr/>
          </a:p>
          <a:p>
            <a:pPr indent="-311150" lvl="0" marL="457200" rtl="0" algn="l">
              <a:spcBef>
                <a:spcPts val="0"/>
              </a:spcBef>
              <a:spcAft>
                <a:spcPts val="0"/>
              </a:spcAft>
              <a:buSzPts val="1300"/>
              <a:buChar char="●"/>
            </a:pPr>
            <a:r>
              <a:rPr b="1" lang="en"/>
              <a:t>Project</a:t>
            </a:r>
            <a:endParaRPr b="1"/>
          </a:p>
          <a:p>
            <a:pPr indent="-298450" lvl="1" marL="914400" rtl="0" algn="l">
              <a:spcBef>
                <a:spcPts val="0"/>
              </a:spcBef>
              <a:spcAft>
                <a:spcPts val="0"/>
              </a:spcAft>
              <a:buSzPts val="1100"/>
              <a:buChar char="○"/>
            </a:pPr>
            <a:r>
              <a:rPr lang="en"/>
              <a:t>The Project Test can be used to project the resulting Items onto the NavMesh (and which NavMesh data set to use). </a:t>
            </a:r>
            <a:endParaRPr/>
          </a:p>
          <a:p>
            <a:pPr indent="-298450" lvl="1" marL="914400" rtl="0" algn="l">
              <a:spcBef>
                <a:spcPts val="0"/>
              </a:spcBef>
              <a:spcAft>
                <a:spcPts val="0"/>
              </a:spcAft>
              <a:buSzPts val="1100"/>
              <a:buChar char="○"/>
            </a:pPr>
            <a:r>
              <a:rPr lang="en"/>
              <a:t>This will move Items that may be inside walls or blocked, back onto the NavMesh, which can create bunching if a grid line happens to be just beyond the edge of the NavMesh. </a:t>
            </a:r>
            <a:endParaRPr/>
          </a:p>
        </p:txBody>
      </p:sp>
      <p:sp>
        <p:nvSpPr>
          <p:cNvPr id="137" name="Google Shape;137;p23"/>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Trace</a:t>
            </a:r>
            <a:endParaRPr b="1"/>
          </a:p>
          <a:p>
            <a:pPr indent="-298450" lvl="1" marL="914400" rtl="0" algn="l">
              <a:spcBef>
                <a:spcPts val="0"/>
              </a:spcBef>
              <a:spcAft>
                <a:spcPts val="0"/>
              </a:spcAft>
              <a:buSzPts val="1100"/>
              <a:buChar char="○"/>
            </a:pPr>
            <a:r>
              <a:rPr lang="en"/>
              <a:t>The Trace Test will trace  to (or from) an Item or Context and return if it hit it or not something. You can invert the result using the Filter option, Bool Match. One typical use-case for this type of test is to determine if an enemy can (or cannot) see a Player in the Level.  </a:t>
            </a:r>
            <a:br>
              <a:rPr lang="en"/>
            </a:br>
            <a:endParaRPr/>
          </a:p>
          <a:p>
            <a:pPr indent="-311150" lvl="0" marL="457200" rtl="0" algn="l">
              <a:spcBef>
                <a:spcPts val="0"/>
              </a:spcBef>
              <a:spcAft>
                <a:spcPts val="0"/>
              </a:spcAft>
              <a:buSzPts val="1300"/>
              <a:buChar char="●"/>
            </a:pPr>
            <a:r>
              <a:rPr lang="en" u="sng">
                <a:solidFill>
                  <a:schemeClr val="hlink"/>
                </a:solidFill>
                <a:hlinkClick r:id="rId3"/>
              </a:rPr>
              <a:t>https://docs.unrealengine.com/en-US/Engine/ArtificialIntelligence/EQS/EQSNodeReference/EQSNodeReferenceTests/index.html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Environment Query System (EQS)</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Artificial Intelligence subsystem</a:t>
            </a:r>
            <a:br>
              <a:rPr lang="en"/>
            </a:br>
            <a:endParaRPr/>
          </a:p>
          <a:p>
            <a:pPr indent="-330200" lvl="0" marL="457200" rtl="0" algn="l">
              <a:spcBef>
                <a:spcPts val="0"/>
              </a:spcBef>
              <a:spcAft>
                <a:spcPts val="0"/>
              </a:spcAft>
              <a:buSzPts val="1600"/>
              <a:buChar char="●"/>
            </a:pPr>
            <a:r>
              <a:rPr lang="en"/>
              <a:t>Gathers information about the environment</a:t>
            </a:r>
            <a:br>
              <a:rPr lang="en"/>
            </a:br>
            <a:endParaRPr/>
          </a:p>
          <a:p>
            <a:pPr indent="-330200" lvl="0" marL="457200" rtl="0" algn="l">
              <a:spcBef>
                <a:spcPts val="0"/>
              </a:spcBef>
              <a:spcAft>
                <a:spcPts val="0"/>
              </a:spcAft>
              <a:buSzPts val="1600"/>
              <a:buChar char="●"/>
            </a:pPr>
            <a:r>
              <a:rPr lang="en"/>
              <a:t>Environment data can then be tested to make intelligent decisions, </a:t>
            </a:r>
            <a:r>
              <a:rPr lang="en"/>
              <a:t>especially</a:t>
            </a:r>
            <a:r>
              <a:rPr lang="en"/>
              <a:t> positional</a:t>
            </a:r>
            <a:br>
              <a:rPr lang="en"/>
            </a:br>
            <a:endParaRPr/>
          </a:p>
          <a:p>
            <a:pPr indent="-330200" lvl="0" marL="457200" rtl="0" algn="l">
              <a:spcBef>
                <a:spcPts val="0"/>
              </a:spcBef>
              <a:spcAft>
                <a:spcPts val="0"/>
              </a:spcAft>
              <a:buSzPts val="1600"/>
              <a:buChar char="●"/>
            </a:pPr>
            <a:r>
              <a:rPr lang="en" u="sng">
                <a:solidFill>
                  <a:schemeClr val="hlink"/>
                </a:solidFill>
                <a:hlinkClick r:id="rId3"/>
              </a:rPr>
              <a:t>https://docs.unrealengine.com/en-US/Engine/ArtificialIntelligence/EQS/index.html</a:t>
            </a:r>
            <a:endParaRPr/>
          </a:p>
        </p:txBody>
      </p:sp>
      <p:pic>
        <p:nvPicPr>
          <p:cNvPr id="78" name="Google Shape;78;p15"/>
          <p:cNvPicPr preferRelativeResize="0"/>
          <p:nvPr/>
        </p:nvPicPr>
        <p:blipFill>
          <a:blip r:embed="rId4">
            <a:alphaModFix/>
          </a:blip>
          <a:stretch>
            <a:fillRect/>
          </a:stretch>
        </p:blipFill>
        <p:spPr>
          <a:xfrm>
            <a:off x="311725" y="1733900"/>
            <a:ext cx="3706501" cy="290732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EQS</a:t>
            </a:r>
            <a:endParaRPr/>
          </a:p>
        </p:txBody>
      </p:sp>
      <p:sp>
        <p:nvSpPr>
          <p:cNvPr id="84" name="Google Shape;84;p16"/>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Can be called from Behavior Trees with the “Run EQS Query” Node</a:t>
            </a:r>
            <a:br>
              <a:rPr lang="en"/>
            </a:br>
            <a:endParaRPr/>
          </a:p>
          <a:p>
            <a:pPr indent="-311150" lvl="0" marL="457200" rtl="0" algn="l">
              <a:spcBef>
                <a:spcPts val="0"/>
              </a:spcBef>
              <a:spcAft>
                <a:spcPts val="0"/>
              </a:spcAft>
              <a:buSzPts val="1300"/>
              <a:buChar char="●"/>
            </a:pPr>
            <a:r>
              <a:rPr lang="en"/>
              <a:t>Made up of “Generators”, “Tests”, and “Contexts”</a:t>
            </a:r>
            <a:br>
              <a:rPr lang="en"/>
            </a:br>
            <a:endParaRPr/>
          </a:p>
          <a:p>
            <a:pPr indent="-311150" lvl="0" marL="457200" rtl="0" algn="l">
              <a:spcBef>
                <a:spcPts val="0"/>
              </a:spcBef>
              <a:spcAft>
                <a:spcPts val="0"/>
              </a:spcAft>
              <a:buSzPts val="1300"/>
              <a:buChar char="●"/>
            </a:pPr>
            <a:r>
              <a:rPr b="1" lang="en"/>
              <a:t>Generators </a:t>
            </a:r>
            <a:r>
              <a:rPr lang="en"/>
              <a:t>are used to produce the list of Locations or Actors (referred to as Items) that will be tested</a:t>
            </a:r>
            <a:endParaRPr/>
          </a:p>
          <a:p>
            <a:pPr indent="-298450" lvl="1" marL="914400" rtl="0" algn="l">
              <a:spcBef>
                <a:spcPts val="0"/>
              </a:spcBef>
              <a:spcAft>
                <a:spcPts val="0"/>
              </a:spcAft>
              <a:buSzPts val="1100"/>
              <a:buChar char="○"/>
            </a:pPr>
            <a:r>
              <a:rPr lang="en"/>
              <a:t>Eg. Points in a Grid</a:t>
            </a:r>
            <a:endParaRPr/>
          </a:p>
          <a:p>
            <a:pPr indent="-298450" lvl="1" marL="914400" rtl="0" algn="l">
              <a:spcBef>
                <a:spcPts val="0"/>
              </a:spcBef>
              <a:spcAft>
                <a:spcPts val="0"/>
              </a:spcAft>
              <a:buSzPts val="1100"/>
              <a:buChar char="○"/>
            </a:pPr>
            <a:r>
              <a:rPr lang="en"/>
              <a:t>Eg. Characters in a radius</a:t>
            </a:r>
            <a:endParaRPr/>
          </a:p>
        </p:txBody>
      </p:sp>
      <p:sp>
        <p:nvSpPr>
          <p:cNvPr id="85" name="Google Shape;85;p16"/>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Tests </a:t>
            </a:r>
            <a:r>
              <a:rPr lang="en"/>
              <a:t>can be performed on the Generated items</a:t>
            </a:r>
            <a:endParaRPr/>
          </a:p>
          <a:p>
            <a:pPr indent="-298450" lvl="1" marL="914400" rtl="0" algn="l">
              <a:spcBef>
                <a:spcPts val="0"/>
              </a:spcBef>
              <a:spcAft>
                <a:spcPts val="0"/>
              </a:spcAft>
              <a:buSzPts val="1100"/>
              <a:buChar char="○"/>
            </a:pPr>
            <a:r>
              <a:rPr lang="en"/>
              <a:t>Can eliminate items with boolean “Valid/Invalid” tests</a:t>
            </a:r>
            <a:endParaRPr/>
          </a:p>
          <a:p>
            <a:pPr indent="-298450" lvl="1" marL="914400" rtl="0" algn="l">
              <a:spcBef>
                <a:spcPts val="0"/>
              </a:spcBef>
              <a:spcAft>
                <a:spcPts val="0"/>
              </a:spcAft>
              <a:buSzPts val="1100"/>
              <a:buChar char="○"/>
            </a:pPr>
            <a:r>
              <a:rPr lang="en"/>
              <a:t>Can score and sort items with scoring functions</a:t>
            </a:r>
            <a:br>
              <a:rPr lang="en"/>
            </a:br>
            <a:endParaRPr/>
          </a:p>
          <a:p>
            <a:pPr indent="-311150" lvl="0" marL="457200" rtl="0" algn="l">
              <a:spcBef>
                <a:spcPts val="0"/>
              </a:spcBef>
              <a:spcAft>
                <a:spcPts val="0"/>
              </a:spcAft>
              <a:buSzPts val="1300"/>
              <a:buChar char="●"/>
            </a:pPr>
            <a:r>
              <a:rPr b="1" lang="en"/>
              <a:t>Contexts</a:t>
            </a:r>
            <a:r>
              <a:rPr lang="en"/>
              <a:t> provide a frame of reference to generate from and test against</a:t>
            </a:r>
            <a:endParaRPr/>
          </a:p>
          <a:p>
            <a:pPr indent="-298450" lvl="1" marL="914400" rtl="0" algn="l">
              <a:spcBef>
                <a:spcPts val="0"/>
              </a:spcBef>
              <a:spcAft>
                <a:spcPts val="0"/>
              </a:spcAft>
              <a:buSzPts val="1100"/>
              <a:buChar char="○"/>
            </a:pPr>
            <a:r>
              <a:rPr lang="en"/>
              <a:t>Eg. Querier (the actor performing the test)</a:t>
            </a:r>
            <a:endParaRPr/>
          </a:p>
          <a:p>
            <a:pPr indent="-298450" lvl="1" marL="914400" rtl="0" algn="l">
              <a:spcBef>
                <a:spcPts val="0"/>
              </a:spcBef>
              <a:spcAft>
                <a:spcPts val="0"/>
              </a:spcAft>
              <a:buSzPts val="1100"/>
              <a:buChar char="○"/>
            </a:pPr>
            <a:r>
              <a:rPr lang="en"/>
              <a:t>Eg. All Actors of Type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an EQS Query</a:t>
            </a:r>
            <a:endParaRPr/>
          </a:p>
        </p:txBody>
      </p:sp>
      <p:pic>
        <p:nvPicPr>
          <p:cNvPr id="91" name="Google Shape;91;p17"/>
          <p:cNvPicPr preferRelativeResize="0"/>
          <p:nvPr/>
        </p:nvPicPr>
        <p:blipFill>
          <a:blip r:embed="rId3">
            <a:alphaModFix/>
          </a:blip>
          <a:stretch>
            <a:fillRect/>
          </a:stretch>
        </p:blipFill>
        <p:spPr>
          <a:xfrm>
            <a:off x="2553250" y="1509575"/>
            <a:ext cx="6389776" cy="2912200"/>
          </a:xfrm>
          <a:prstGeom prst="rect">
            <a:avLst/>
          </a:prstGeom>
          <a:noFill/>
          <a:ln>
            <a:noFill/>
          </a:ln>
        </p:spPr>
      </p:pic>
      <p:sp>
        <p:nvSpPr>
          <p:cNvPr id="92" name="Google Shape;92;p17"/>
          <p:cNvSpPr txBox="1"/>
          <p:nvPr>
            <p:ph idx="1" type="body"/>
          </p:nvPr>
        </p:nvSpPr>
        <p:spPr>
          <a:xfrm>
            <a:off x="311700" y="1505700"/>
            <a:ext cx="21600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Must be enabled in Editor preferences</a:t>
            </a:r>
            <a:br>
              <a:rPr lang="en"/>
            </a:br>
            <a:endParaRPr/>
          </a:p>
          <a:p>
            <a:pPr indent="-311150" lvl="0" marL="457200" rtl="0" algn="l">
              <a:spcBef>
                <a:spcPts val="0"/>
              </a:spcBef>
              <a:spcAft>
                <a:spcPts val="0"/>
              </a:spcAft>
              <a:buSzPts val="1300"/>
              <a:buChar char="●"/>
            </a:pPr>
            <a:r>
              <a:rPr lang="en"/>
              <a:t>“Experimental”, although stable enough for uses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an EQS Query</a:t>
            </a:r>
            <a:endParaRPr/>
          </a:p>
        </p:txBody>
      </p:sp>
      <p:sp>
        <p:nvSpPr>
          <p:cNvPr id="98" name="Google Shape;98;p18"/>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Once enabled, a new item appears in the Artificial Intelligence context menu</a:t>
            </a:r>
            <a:br>
              <a:rPr lang="en"/>
            </a:br>
            <a:endParaRPr/>
          </a:p>
          <a:p>
            <a:pPr indent="-311150" lvl="0" marL="457200" rtl="0" algn="l">
              <a:spcBef>
                <a:spcPts val="0"/>
              </a:spcBef>
              <a:spcAft>
                <a:spcPts val="0"/>
              </a:spcAft>
              <a:buSzPts val="1300"/>
              <a:buChar char="●"/>
            </a:pPr>
            <a:r>
              <a:rPr lang="en"/>
              <a:t>Custom contexts can be created in Blueprints (EnvQueryContext_BlueprintBase) or C++</a:t>
            </a:r>
            <a:br>
              <a:rPr lang="en"/>
            </a:br>
            <a:endParaRPr/>
          </a:p>
          <a:p>
            <a:pPr indent="-311150" lvl="0" marL="457200" rtl="0" algn="l">
              <a:spcBef>
                <a:spcPts val="0"/>
              </a:spcBef>
              <a:spcAft>
                <a:spcPts val="0"/>
              </a:spcAft>
              <a:buSzPts val="1300"/>
              <a:buChar char="●"/>
            </a:pPr>
            <a:r>
              <a:rPr lang="en"/>
              <a:t>Custom Generators can also be created in Blueprints (EnvQueryGenerator_BlueprintBase) or C++</a:t>
            </a:r>
            <a:br>
              <a:rPr lang="en"/>
            </a:br>
            <a:endParaRPr/>
          </a:p>
          <a:p>
            <a:pPr indent="-311150" lvl="0" marL="457200" rtl="0" algn="l">
              <a:spcBef>
                <a:spcPts val="0"/>
              </a:spcBef>
              <a:spcAft>
                <a:spcPts val="0"/>
              </a:spcAft>
              <a:buSzPts val="1300"/>
              <a:buChar char="●"/>
            </a:pPr>
            <a:r>
              <a:rPr lang="en"/>
              <a:t>Custom Tests can only be created from C++ (UEnvQueryTest)</a:t>
            </a:r>
            <a:endParaRPr/>
          </a:p>
        </p:txBody>
      </p:sp>
      <p:pic>
        <p:nvPicPr>
          <p:cNvPr id="99" name="Google Shape;99;p18"/>
          <p:cNvPicPr preferRelativeResize="0"/>
          <p:nvPr/>
        </p:nvPicPr>
        <p:blipFill>
          <a:blip r:embed="rId3">
            <a:alphaModFix/>
          </a:blip>
          <a:stretch>
            <a:fillRect/>
          </a:stretch>
        </p:blipFill>
        <p:spPr>
          <a:xfrm>
            <a:off x="5877525" y="1124625"/>
            <a:ext cx="2684728" cy="3714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an EQS Query</a:t>
            </a:r>
            <a:endParaRPr/>
          </a:p>
        </p:txBody>
      </p:sp>
      <p:sp>
        <p:nvSpPr>
          <p:cNvPr id="105" name="Google Shape;105;p19"/>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first step is to Generate a list of things to test using a Generator</a:t>
            </a:r>
            <a:br>
              <a:rPr lang="en"/>
            </a:br>
            <a:endParaRPr/>
          </a:p>
          <a:p>
            <a:pPr indent="-311150" lvl="0" marL="457200" rtl="0" algn="l">
              <a:spcBef>
                <a:spcPts val="0"/>
              </a:spcBef>
              <a:spcAft>
                <a:spcPts val="0"/>
              </a:spcAft>
              <a:buSzPts val="1300"/>
              <a:buChar char="●"/>
            </a:pPr>
            <a:r>
              <a:rPr lang="en"/>
              <a:t>Right-click in the EQS graph and select the Generator of choice</a:t>
            </a:r>
            <a:endParaRPr/>
          </a:p>
        </p:txBody>
      </p:sp>
      <p:pic>
        <p:nvPicPr>
          <p:cNvPr id="106" name="Google Shape;106;p19"/>
          <p:cNvPicPr preferRelativeResize="0"/>
          <p:nvPr/>
        </p:nvPicPr>
        <p:blipFill>
          <a:blip r:embed="rId3">
            <a:alphaModFix/>
          </a:blip>
          <a:stretch>
            <a:fillRect/>
          </a:stretch>
        </p:blipFill>
        <p:spPr>
          <a:xfrm>
            <a:off x="855470" y="2804115"/>
            <a:ext cx="2429200" cy="2089960"/>
          </a:xfrm>
          <a:prstGeom prst="rect">
            <a:avLst/>
          </a:prstGeom>
          <a:noFill/>
          <a:ln>
            <a:noFill/>
          </a:ln>
        </p:spPr>
      </p:pic>
      <p:pic>
        <p:nvPicPr>
          <p:cNvPr id="107" name="Google Shape;107;p19"/>
          <p:cNvPicPr preferRelativeResize="0"/>
          <p:nvPr/>
        </p:nvPicPr>
        <p:blipFill>
          <a:blip r:embed="rId4">
            <a:alphaModFix/>
          </a:blip>
          <a:stretch>
            <a:fillRect/>
          </a:stretch>
        </p:blipFill>
        <p:spPr>
          <a:xfrm>
            <a:off x="5014678" y="2046575"/>
            <a:ext cx="3551225" cy="2535325"/>
          </a:xfrm>
          <a:prstGeom prst="rect">
            <a:avLst/>
          </a:prstGeom>
          <a:noFill/>
          <a:ln>
            <a:noFill/>
          </a:ln>
        </p:spPr>
      </p:pic>
      <p:sp>
        <p:nvSpPr>
          <p:cNvPr id="108" name="Google Shape;108;p19"/>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Connect the root to the generator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an EQS Query</a:t>
            </a:r>
            <a:endParaRPr/>
          </a:p>
        </p:txBody>
      </p:sp>
      <p:sp>
        <p:nvSpPr>
          <p:cNvPr id="114" name="Google Shape;114;p20"/>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generator will create items to test</a:t>
            </a:r>
            <a:br>
              <a:rPr lang="en"/>
            </a:br>
            <a:endParaRPr/>
          </a:p>
          <a:p>
            <a:pPr indent="-311150" lvl="0" marL="457200" rtl="0" algn="l">
              <a:spcBef>
                <a:spcPts val="0"/>
              </a:spcBef>
              <a:spcAft>
                <a:spcPts val="0"/>
              </a:spcAft>
              <a:buSzPts val="1300"/>
              <a:buChar char="●"/>
            </a:pPr>
            <a:r>
              <a:rPr lang="en"/>
              <a:t>To add tests: Right-click on a Generator and select a test under “Add Test”</a:t>
            </a:r>
            <a:endParaRPr/>
          </a:p>
        </p:txBody>
      </p:sp>
      <p:pic>
        <p:nvPicPr>
          <p:cNvPr id="115" name="Google Shape;115;p20"/>
          <p:cNvPicPr preferRelativeResize="0"/>
          <p:nvPr/>
        </p:nvPicPr>
        <p:blipFill>
          <a:blip r:embed="rId3">
            <a:alphaModFix/>
          </a:blip>
          <a:stretch>
            <a:fillRect/>
          </a:stretch>
        </p:blipFill>
        <p:spPr>
          <a:xfrm>
            <a:off x="158875" y="2603800"/>
            <a:ext cx="4527601" cy="2404555"/>
          </a:xfrm>
          <a:prstGeom prst="rect">
            <a:avLst/>
          </a:prstGeom>
          <a:noFill/>
          <a:ln>
            <a:noFill/>
          </a:ln>
        </p:spPr>
      </p:pic>
      <p:pic>
        <p:nvPicPr>
          <p:cNvPr id="116" name="Google Shape;116;p20"/>
          <p:cNvPicPr preferRelativeResize="0"/>
          <p:nvPr/>
        </p:nvPicPr>
        <p:blipFill>
          <a:blip r:embed="rId4">
            <a:alphaModFix/>
          </a:blip>
          <a:stretch>
            <a:fillRect/>
          </a:stretch>
        </p:blipFill>
        <p:spPr>
          <a:xfrm>
            <a:off x="4799075" y="1635638"/>
            <a:ext cx="4160375" cy="2816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EQS Generators</a:t>
            </a:r>
            <a:endParaRPr/>
          </a:p>
        </p:txBody>
      </p:sp>
      <p:sp>
        <p:nvSpPr>
          <p:cNvPr id="122" name="Google Shape;122;p21"/>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Actors of Class</a:t>
            </a:r>
            <a:endParaRPr b="1"/>
          </a:p>
          <a:p>
            <a:pPr indent="-298450" lvl="1" marL="914400" rtl="0" algn="l">
              <a:spcBef>
                <a:spcPts val="0"/>
              </a:spcBef>
              <a:spcAft>
                <a:spcPts val="0"/>
              </a:spcAft>
              <a:buSzPts val="1100"/>
              <a:buChar char="○"/>
            </a:pPr>
            <a:r>
              <a:rPr lang="en"/>
              <a:t>The Actors of Class Generator finds all of the Actors of a given class within the specified Search Radius around the Search Center. The Actors returned can be used as Items in your tests.</a:t>
            </a:r>
            <a:br>
              <a:rPr lang="en"/>
            </a:br>
            <a:endParaRPr/>
          </a:p>
          <a:p>
            <a:pPr indent="-311150" lvl="0" marL="457200" rtl="0" algn="l">
              <a:spcBef>
                <a:spcPts val="0"/>
              </a:spcBef>
              <a:spcAft>
                <a:spcPts val="0"/>
              </a:spcAft>
              <a:buSzPts val="1300"/>
              <a:buChar char="●"/>
            </a:pPr>
            <a:r>
              <a:rPr b="1" lang="en"/>
              <a:t>Composite</a:t>
            </a:r>
            <a:endParaRPr b="1"/>
          </a:p>
          <a:p>
            <a:pPr indent="-298450" lvl="1" marL="914400" rtl="0" algn="l">
              <a:spcBef>
                <a:spcPts val="0"/>
              </a:spcBef>
              <a:spcAft>
                <a:spcPts val="0"/>
              </a:spcAft>
              <a:buSzPts val="1100"/>
              <a:buChar char="○"/>
            </a:pPr>
            <a:r>
              <a:rPr lang="en"/>
              <a:t>Combine multiple Generators</a:t>
            </a:r>
            <a:br>
              <a:rPr lang="en"/>
            </a:br>
            <a:endParaRPr/>
          </a:p>
          <a:p>
            <a:pPr indent="-311150" lvl="0" marL="457200" rtl="0" algn="l">
              <a:spcBef>
                <a:spcPts val="0"/>
              </a:spcBef>
              <a:spcAft>
                <a:spcPts val="0"/>
              </a:spcAft>
              <a:buSzPts val="1300"/>
              <a:buChar char="●"/>
            </a:pPr>
            <a:r>
              <a:rPr b="1" lang="en"/>
              <a:t>Current Location</a:t>
            </a:r>
            <a:endParaRPr b="1"/>
          </a:p>
          <a:p>
            <a:pPr indent="-298450" lvl="1" marL="914400" rtl="0" algn="l">
              <a:spcBef>
                <a:spcPts val="0"/>
              </a:spcBef>
              <a:spcAft>
                <a:spcPts val="0"/>
              </a:spcAft>
              <a:buSzPts val="1100"/>
              <a:buChar char="○"/>
            </a:pPr>
            <a:r>
              <a:rPr lang="en"/>
              <a:t>The Current Location Generator can be used to get the location of the specified Query Context for the purposes of validating Tests.  </a:t>
            </a:r>
            <a:endParaRPr/>
          </a:p>
        </p:txBody>
      </p:sp>
      <p:sp>
        <p:nvSpPr>
          <p:cNvPr id="123" name="Google Shape;123;p21"/>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Custom Generators</a:t>
            </a:r>
            <a:endParaRPr b="1"/>
          </a:p>
          <a:p>
            <a:pPr indent="-298450" lvl="1" marL="914400" rtl="0" algn="l">
              <a:spcBef>
                <a:spcPts val="0"/>
              </a:spcBef>
              <a:spcAft>
                <a:spcPts val="0"/>
              </a:spcAft>
              <a:buSzPts val="1100"/>
              <a:buChar char="○"/>
            </a:pPr>
            <a:r>
              <a:rPr lang="en"/>
              <a:t>Create your own in C++ or Blueprints </a:t>
            </a:r>
            <a:br>
              <a:rPr lang="en"/>
            </a:br>
            <a:endParaRPr/>
          </a:p>
          <a:p>
            <a:pPr indent="-311150" lvl="0" marL="457200" rtl="0" algn="l">
              <a:spcBef>
                <a:spcPts val="0"/>
              </a:spcBef>
              <a:spcAft>
                <a:spcPts val="0"/>
              </a:spcAft>
              <a:buSzPts val="1300"/>
              <a:buChar char="●"/>
            </a:pPr>
            <a:r>
              <a:rPr b="1" lang="en"/>
              <a:t>Points</a:t>
            </a:r>
            <a:endParaRPr b="1"/>
          </a:p>
          <a:p>
            <a:pPr indent="-298450" lvl="1" marL="914400" rtl="0" algn="l">
              <a:spcBef>
                <a:spcPts val="0"/>
              </a:spcBef>
              <a:spcAft>
                <a:spcPts val="0"/>
              </a:spcAft>
              <a:buSzPts val="1100"/>
              <a:buChar char="○"/>
            </a:pPr>
            <a:r>
              <a:rPr lang="en"/>
              <a:t>Generates point locations within an area in a given shape, given a set of rules</a:t>
            </a:r>
            <a:endParaRPr/>
          </a:p>
          <a:p>
            <a:pPr indent="-298450" lvl="1" marL="914400" rtl="0" algn="l">
              <a:spcBef>
                <a:spcPts val="0"/>
              </a:spcBef>
              <a:spcAft>
                <a:spcPts val="0"/>
              </a:spcAft>
              <a:buSzPts val="1100"/>
              <a:buChar char="○"/>
            </a:pPr>
            <a:r>
              <a:rPr lang="en"/>
              <a:t>Circle</a:t>
            </a:r>
            <a:endParaRPr/>
          </a:p>
          <a:p>
            <a:pPr indent="-298450" lvl="1" marL="914400" rtl="0" algn="l">
              <a:spcBef>
                <a:spcPts val="0"/>
              </a:spcBef>
              <a:spcAft>
                <a:spcPts val="0"/>
              </a:spcAft>
              <a:buSzPts val="1100"/>
              <a:buChar char="○"/>
            </a:pPr>
            <a:r>
              <a:rPr lang="en"/>
              <a:t>Cone</a:t>
            </a:r>
            <a:endParaRPr/>
          </a:p>
          <a:p>
            <a:pPr indent="-298450" lvl="1" marL="914400" rtl="0" algn="l">
              <a:spcBef>
                <a:spcPts val="0"/>
              </a:spcBef>
              <a:spcAft>
                <a:spcPts val="0"/>
              </a:spcAft>
              <a:buSzPts val="1100"/>
              <a:buChar char="○"/>
            </a:pPr>
            <a:r>
              <a:rPr lang="en"/>
              <a:t>Donut</a:t>
            </a:r>
            <a:endParaRPr/>
          </a:p>
          <a:p>
            <a:pPr indent="-298450" lvl="1" marL="914400" rtl="0" algn="l">
              <a:spcBef>
                <a:spcPts val="0"/>
              </a:spcBef>
              <a:spcAft>
                <a:spcPts val="0"/>
              </a:spcAft>
              <a:buSzPts val="1100"/>
              <a:buChar char="○"/>
            </a:pPr>
            <a:r>
              <a:rPr lang="en"/>
              <a:t>Grid</a:t>
            </a:r>
            <a:endParaRPr/>
          </a:p>
          <a:p>
            <a:pPr indent="-298450" lvl="1" marL="914400" rtl="0" algn="l">
              <a:spcBef>
                <a:spcPts val="0"/>
              </a:spcBef>
              <a:spcAft>
                <a:spcPts val="0"/>
              </a:spcAft>
              <a:buSzPts val="1100"/>
              <a:buChar char="○"/>
            </a:pPr>
            <a:r>
              <a:rPr lang="en"/>
              <a:t>Pathing Grid</a:t>
            </a:r>
            <a:br>
              <a:rPr lang="en"/>
            </a:br>
            <a:endParaRPr/>
          </a:p>
          <a:p>
            <a:pPr indent="-311150" lvl="0" marL="457200" rtl="0" algn="l">
              <a:spcBef>
                <a:spcPts val="0"/>
              </a:spcBef>
              <a:spcAft>
                <a:spcPts val="0"/>
              </a:spcAft>
              <a:buSzPts val="1300"/>
              <a:buChar char="●"/>
            </a:pPr>
            <a:r>
              <a:rPr lang="en" u="sng">
                <a:solidFill>
                  <a:schemeClr val="hlink"/>
                </a:solidFill>
                <a:hlinkClick r:id="rId3"/>
              </a:rPr>
              <a:t>https://docs.unrealengine.com/en-US/Engine/ArtificialIntelligence/EQS/EQSNodeReference/EQSNodeReferenceGenerators/index.html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EQS Tests</a:t>
            </a:r>
            <a:endParaRPr/>
          </a:p>
        </p:txBody>
      </p:sp>
      <p:sp>
        <p:nvSpPr>
          <p:cNvPr id="129" name="Google Shape;129;p22"/>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Distance</a:t>
            </a:r>
            <a:endParaRPr b="1"/>
          </a:p>
          <a:p>
            <a:pPr indent="-298450" lvl="1" marL="914400" rtl="0" algn="l">
              <a:spcBef>
                <a:spcPts val="0"/>
              </a:spcBef>
              <a:spcAft>
                <a:spcPts val="0"/>
              </a:spcAft>
              <a:buSzPts val="1100"/>
              <a:buChar char="○"/>
            </a:pPr>
            <a:r>
              <a:rPr lang="en"/>
              <a:t>The Distance Test will return the direct distance between the Item and the chosen Distance To property.  If Distance To is more than one location, it averages the results of each distance check.</a:t>
            </a:r>
            <a:endParaRPr/>
          </a:p>
          <a:p>
            <a:pPr indent="-311150" lvl="0" marL="457200" rtl="0" algn="l">
              <a:spcBef>
                <a:spcPts val="0"/>
              </a:spcBef>
              <a:spcAft>
                <a:spcPts val="0"/>
              </a:spcAft>
              <a:buSzPts val="1300"/>
              <a:buChar char="●"/>
            </a:pPr>
            <a:r>
              <a:rPr b="1" lang="en"/>
              <a:t>Dot</a:t>
            </a:r>
            <a:endParaRPr b="1"/>
          </a:p>
          <a:p>
            <a:pPr indent="-298450" lvl="1" marL="914400" rtl="0" algn="l">
              <a:spcBef>
                <a:spcPts val="0"/>
              </a:spcBef>
              <a:spcAft>
                <a:spcPts val="0"/>
              </a:spcAft>
              <a:buSzPts val="1100"/>
              <a:buChar char="○"/>
            </a:pPr>
            <a:r>
              <a:rPr lang="en"/>
              <a:t>The Dot Test calculates the Dot Product of two vectors. These can be Context rotations, or the vector from one point to another. This Test is useful for determining if something is facing something else. </a:t>
            </a:r>
            <a:endParaRPr/>
          </a:p>
          <a:p>
            <a:pPr indent="-311150" lvl="0" marL="457200" rtl="0" algn="l">
              <a:spcBef>
                <a:spcPts val="0"/>
              </a:spcBef>
              <a:spcAft>
                <a:spcPts val="0"/>
              </a:spcAft>
              <a:buSzPts val="1300"/>
              <a:buChar char="●"/>
            </a:pPr>
            <a:r>
              <a:rPr b="1" lang="en"/>
              <a:t>Gameplay Tags</a:t>
            </a:r>
            <a:endParaRPr b="1"/>
          </a:p>
          <a:p>
            <a:pPr indent="-298450" lvl="1" marL="914400" rtl="0" algn="l">
              <a:spcBef>
                <a:spcPts val="0"/>
              </a:spcBef>
              <a:spcAft>
                <a:spcPts val="0"/>
              </a:spcAft>
              <a:buSzPts val="1100"/>
              <a:buChar char="○"/>
            </a:pPr>
            <a:r>
              <a:rPr lang="en"/>
              <a:t>The Gameplay Tags Test enables you to specify a Tag to query and attempt to match in your Test.  </a:t>
            </a:r>
            <a:endParaRPr b="1"/>
          </a:p>
        </p:txBody>
      </p:sp>
      <p:sp>
        <p:nvSpPr>
          <p:cNvPr id="130" name="Google Shape;130;p22"/>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Overlap</a:t>
            </a:r>
            <a:endParaRPr b="1"/>
          </a:p>
          <a:p>
            <a:pPr indent="-298450" lvl="1" marL="914400" rtl="0" algn="l">
              <a:spcBef>
                <a:spcPts val="0"/>
              </a:spcBef>
              <a:spcAft>
                <a:spcPts val="0"/>
              </a:spcAft>
              <a:buSzPts val="1100"/>
              <a:buChar char="○"/>
            </a:pPr>
            <a:r>
              <a:rPr lang="en"/>
              <a:t>The Overlap Test can be used to determine if an Item (or Items) are within the bounds defined in the properties.  </a:t>
            </a:r>
            <a:endParaRPr/>
          </a:p>
          <a:p>
            <a:pPr indent="-311150" lvl="0" marL="457200" rtl="0" algn="l">
              <a:spcBef>
                <a:spcPts val="0"/>
              </a:spcBef>
              <a:spcAft>
                <a:spcPts val="0"/>
              </a:spcAft>
              <a:buSzPts val="1300"/>
              <a:buChar char="●"/>
            </a:pPr>
            <a:r>
              <a:rPr b="1" lang="en"/>
              <a:t>Pathfinding</a:t>
            </a:r>
            <a:endParaRPr b="1"/>
          </a:p>
          <a:p>
            <a:pPr indent="-298450" lvl="1" marL="914400" rtl="0" algn="l">
              <a:spcBef>
                <a:spcPts val="0"/>
              </a:spcBef>
              <a:spcAft>
                <a:spcPts val="0"/>
              </a:spcAft>
              <a:buSzPts val="1100"/>
              <a:buChar char="○"/>
            </a:pPr>
            <a:r>
              <a:rPr lang="en"/>
              <a:t>The Pathfinding Test can be used to determine if a path exists to (or from) the Context, how expensive the path to (or from) the Context is, or how long the path is.  </a:t>
            </a:r>
            <a:endParaRPr/>
          </a:p>
          <a:p>
            <a:pPr indent="-311150" lvl="0" marL="457200" rtl="0" algn="l">
              <a:spcBef>
                <a:spcPts val="0"/>
              </a:spcBef>
              <a:spcAft>
                <a:spcPts val="0"/>
              </a:spcAft>
              <a:buSzPts val="1300"/>
              <a:buChar char="●"/>
            </a:pPr>
            <a:r>
              <a:rPr b="1" lang="en"/>
              <a:t>Pathfinding Batch</a:t>
            </a:r>
            <a:endParaRPr b="1"/>
          </a:p>
          <a:p>
            <a:pPr indent="-311150" lvl="0" marL="457200" rtl="0" algn="l">
              <a:spcBef>
                <a:spcPts val="0"/>
              </a:spcBef>
              <a:spcAft>
                <a:spcPts val="0"/>
              </a:spcAft>
              <a:buSzPts val="1300"/>
              <a:buChar char="●"/>
            </a:pPr>
            <a:r>
              <a:rPr b="1" lang="en"/>
              <a:t>Project</a:t>
            </a:r>
            <a:endParaRPr b="1"/>
          </a:p>
          <a:p>
            <a:pPr indent="-311150" lvl="0" marL="457200" rtl="0" algn="l">
              <a:spcBef>
                <a:spcPts val="0"/>
              </a:spcBef>
              <a:spcAft>
                <a:spcPts val="0"/>
              </a:spcAft>
              <a:buSzPts val="1300"/>
              <a:buChar char="●"/>
            </a:pPr>
            <a:r>
              <a:rPr b="1" lang="en"/>
              <a:t>Trace</a:t>
            </a:r>
            <a:endParaRPr b="1"/>
          </a:p>
          <a:p>
            <a:pPr indent="-311150" lvl="0" marL="457200" rtl="0" algn="l">
              <a:spcBef>
                <a:spcPts val="0"/>
              </a:spcBef>
              <a:spcAft>
                <a:spcPts val="0"/>
              </a:spcAft>
              <a:buSzPts val="1300"/>
              <a:buChar char="●"/>
            </a:pPr>
            <a:r>
              <a:t/>
            </a:r>
            <a:endParaRPr/>
          </a:p>
          <a:p>
            <a:pPr indent="-311150" lvl="0" marL="457200" rtl="0" algn="l">
              <a:spcBef>
                <a:spcPts val="0"/>
              </a:spcBef>
              <a:spcAft>
                <a:spcPts val="0"/>
              </a:spcAft>
              <a:buSzPts val="1300"/>
              <a:buChar char="●"/>
            </a:pPr>
            <a:r>
              <a:rPr lang="en" u="sng">
                <a:solidFill>
                  <a:schemeClr val="hlink"/>
                </a:solidFill>
                <a:hlinkClick r:id="rId3"/>
              </a:rPr>
              <a:t>https://docs.unrealengine.com/en-US/Engine/ArtificialIntelligence/EQS/EQSNodeReference/EQSNodeReferenceTests/index.html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