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7" r:id="rId7"/>
    <p:sldId id="268" r:id="rId8"/>
    <p:sldId id="263" r:id="rId9"/>
    <p:sldId id="270" r:id="rId10"/>
    <p:sldId id="269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>
        <p:scale>
          <a:sx n="75" d="100"/>
          <a:sy n="75" d="100"/>
        </p:scale>
        <p:origin x="-51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44C5-D99D-E847-AC92-CB1C97085A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3660-C8DD-1B47-9514-9FD6E319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3660-C8DD-1B47-9514-9FD6E3195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6BF08-E8BF-454F-8908-4534B774A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F320</a:t>
            </a:r>
            <a:br>
              <a:rPr lang="en-US" dirty="0"/>
            </a:br>
            <a:r>
              <a:rPr lang="en-US" dirty="0"/>
              <a:t>Foundations of data </a:t>
            </a:r>
            <a:r>
              <a:rPr lang="en-US" dirty="0" err="1"/>
              <a:t>sciene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32C348-9FC6-964A-8386-9FBBC69F9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#2 Presentation Template</a:t>
            </a:r>
          </a:p>
          <a:p>
            <a:r>
              <a:rPr lang="en-US" dirty="0"/>
              <a:t>Group </a:t>
            </a:r>
            <a:r>
              <a:rPr lang="en-US" dirty="0" smtClean="0"/>
              <a:t>#8</a:t>
            </a:r>
            <a:endParaRPr lang="en-US" dirty="0"/>
          </a:p>
          <a:p>
            <a:r>
              <a:rPr lang="en-US" dirty="0"/>
              <a:t>Group </a:t>
            </a:r>
            <a:r>
              <a:rPr lang="en-US"/>
              <a:t>Details </a:t>
            </a:r>
            <a:r>
              <a:rPr lang="en-US" smtClean="0"/>
              <a:t>(</a:t>
            </a:r>
            <a:r>
              <a:rPr lang="en-US" smtClean="0"/>
              <a:t>2017B2A10548P-VISHESH MANGLA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1421B-DE2E-9F43-83B3-AEBB9F3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Techniques used for occupancy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85893-64B3-C64C-B06A-6ACBC7DB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'Accuracy of logit regression:   </a:t>
            </a:r>
            <a:r>
              <a:rPr lang="en-IN" dirty="0"/>
              <a:t>69.2307692307692 %'</a:t>
            </a:r>
          </a:p>
          <a:p>
            <a:r>
              <a:rPr lang="en-IN" dirty="0"/>
              <a:t>Coefficients:</a:t>
            </a:r>
          </a:p>
          <a:p>
            <a:r>
              <a:rPr lang="en-IN" dirty="0"/>
              <a:t>     (Intercept)       Temperature          Humidity             Light  </a:t>
            </a:r>
          </a:p>
          <a:p>
            <a:r>
              <a:rPr lang="en-IN" dirty="0"/>
              <a:t>         0.31080          -0.03178           0.46194           0.35308  </a:t>
            </a:r>
          </a:p>
          <a:p>
            <a:r>
              <a:rPr lang="en-IN" dirty="0"/>
              <a:t>             CO2     </a:t>
            </a:r>
            <a:r>
              <a:rPr lang="en-IN" dirty="0" err="1"/>
              <a:t>HumidityRatio</a:t>
            </a:r>
            <a:r>
              <a:rPr lang="en-IN" dirty="0"/>
              <a:t>     </a:t>
            </a:r>
            <a:r>
              <a:rPr lang="en-IN" dirty="0" err="1"/>
              <a:t>weekdayMonday</a:t>
            </a:r>
            <a:r>
              <a:rPr lang="en-IN" dirty="0"/>
              <a:t>   </a:t>
            </a:r>
            <a:r>
              <a:rPr lang="en-IN" dirty="0" err="1"/>
              <a:t>weekdaySaturday</a:t>
            </a:r>
            <a:r>
              <a:rPr lang="en-IN" dirty="0"/>
              <a:t>  </a:t>
            </a:r>
          </a:p>
          <a:p>
            <a:r>
              <a:rPr lang="en-IN" dirty="0"/>
              <a:t>         0.16490          -0.46724          -0.20546          -0.13830  </a:t>
            </a:r>
          </a:p>
          <a:p>
            <a:r>
              <a:rPr lang="en-IN" dirty="0"/>
              <a:t>   </a:t>
            </a:r>
            <a:r>
              <a:rPr lang="en-IN" dirty="0" err="1"/>
              <a:t>weekdaySunday</a:t>
            </a:r>
            <a:r>
              <a:rPr lang="en-IN" dirty="0"/>
              <a:t>   </a:t>
            </a:r>
            <a:r>
              <a:rPr lang="en-IN" dirty="0" err="1"/>
              <a:t>weekdayThursday</a:t>
            </a:r>
            <a:r>
              <a:rPr lang="en-IN" dirty="0"/>
              <a:t>    </a:t>
            </a:r>
            <a:r>
              <a:rPr lang="en-IN" dirty="0" err="1"/>
              <a:t>weekdayTuesday</a:t>
            </a:r>
            <a:r>
              <a:rPr lang="en-IN" dirty="0"/>
              <a:t>  </a:t>
            </a:r>
            <a:r>
              <a:rPr lang="en-IN" dirty="0" err="1"/>
              <a:t>weekdayWednesday</a:t>
            </a:r>
            <a:r>
              <a:rPr lang="en-IN" dirty="0"/>
              <a:t>  </a:t>
            </a:r>
          </a:p>
          <a:p>
            <a:r>
              <a:rPr lang="en-IN" dirty="0"/>
              <a:t>        -0.24802           0.02620          -0.07530           0.15117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817D7-A08C-AD43-A2CD-7CA699E0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Results/findings &amp; Comparisons</a:t>
            </a:r>
            <a:br>
              <a:rPr lang="en-US" dirty="0"/>
            </a:br>
            <a:r>
              <a:rPr lang="en-US" dirty="0"/>
              <a:t>(in the form of graphs &amp; 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65A0D3-F9DE-F740-9C62-B7F78B89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4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0395F-0407-3A4A-8419-648E4669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Submit your presentation and R code to Dr. </a:t>
            </a:r>
            <a:r>
              <a:rPr lang="en-US" dirty="0" err="1"/>
              <a:t>vishal</a:t>
            </a:r>
            <a:r>
              <a:rPr lang="en-US" dirty="0"/>
              <a:t> </a:t>
            </a:r>
            <a:r>
              <a:rPr lang="en-US" dirty="0" err="1"/>
              <a:t>gupta</a:t>
            </a:r>
            <a:r>
              <a:rPr lang="en-US" dirty="0"/>
              <a:t> through mail</a:t>
            </a:r>
            <a:br>
              <a:rPr lang="en-US" dirty="0"/>
            </a:br>
            <a:r>
              <a:rPr lang="en-US" dirty="0"/>
              <a:t>Deadline: 06</a:t>
            </a:r>
            <a:r>
              <a:rPr lang="en-US" baseline="30000" dirty="0"/>
              <a:t>th</a:t>
            </a:r>
            <a:r>
              <a:rPr lang="en-US" dirty="0"/>
              <a:t> April,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54620-11F4-BA4E-8066-13BE483D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Subject line: Group </a:t>
            </a:r>
            <a:r>
              <a:rPr lang="en-US" dirty="0" smtClean="0"/>
              <a:t>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E4C-C4C6-AD48-8A1D-43AF440B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6492"/>
            <a:ext cx="7729728" cy="1371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Problem </a:t>
            </a:r>
            <a:r>
              <a:rPr lang="en-US" u="sng" dirty="0" smtClean="0"/>
              <a:t>Statement-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Time-series </a:t>
            </a:r>
            <a:r>
              <a:rPr lang="en-US" dirty="0"/>
              <a:t>Classification - Occupancy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24A339-A9DB-A944-A723-C780D1B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 smtClean="0"/>
              <a:t>Apply </a:t>
            </a:r>
            <a:r>
              <a:rPr lang="en-IN" dirty="0"/>
              <a:t>different techniques (at least 2) to classify time-series data to predict occupancy in an office room. The variables involved are: </a:t>
            </a:r>
            <a:r>
              <a:rPr lang="en-IN" dirty="0" smtClean="0"/>
              <a:t>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/>
              <a:t>1</a:t>
            </a:r>
            <a:r>
              <a:rPr lang="en-IN" dirty="0"/>
              <a:t>. date time year-month-day </a:t>
            </a:r>
            <a:r>
              <a:rPr lang="en-IN" dirty="0" err="1"/>
              <a:t>hour:minute:second</a:t>
            </a:r>
            <a:r>
              <a:rPr lang="en-IN" dirty="0"/>
              <a:t> </a:t>
            </a:r>
            <a:endParaRPr lang="en-IN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/>
              <a:t>2</a:t>
            </a:r>
            <a:r>
              <a:rPr lang="en-IN" dirty="0"/>
              <a:t>. Temperature, in Celsius </a:t>
            </a:r>
            <a:endParaRPr lang="en-IN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/>
              <a:t>3</a:t>
            </a:r>
            <a:r>
              <a:rPr lang="en-IN" dirty="0"/>
              <a:t>. Relative Humidity, % </a:t>
            </a:r>
            <a:endParaRPr lang="en-IN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/>
              <a:t>4</a:t>
            </a:r>
            <a:r>
              <a:rPr lang="en-IN" dirty="0"/>
              <a:t>. Light, in Lux </a:t>
            </a:r>
            <a:endParaRPr lang="en-IN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/>
              <a:t>5</a:t>
            </a:r>
            <a:r>
              <a:rPr lang="en-IN" dirty="0"/>
              <a:t>. CO2, in ppm </a:t>
            </a:r>
            <a:endParaRPr lang="en-IN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/>
              <a:t>6</a:t>
            </a:r>
            <a:r>
              <a:rPr lang="en-IN" dirty="0"/>
              <a:t>. Humidity Ratio, Derived quantity from temperature and relative humidity, in </a:t>
            </a:r>
            <a:r>
              <a:rPr lang="en-IN" dirty="0" err="1"/>
              <a:t>kgwatervapor</a:t>
            </a:r>
            <a:r>
              <a:rPr lang="en-IN" dirty="0"/>
              <a:t>/kg-air  </a:t>
            </a:r>
            <a:endParaRPr lang="en-IN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/>
              <a:t>7</a:t>
            </a:r>
            <a:r>
              <a:rPr lang="en-IN" dirty="0"/>
              <a:t>. Occupancy, 0 or 1, 0 for not occupied, 1 for occupied status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9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57593-B9A1-864F-80A6-A7E395F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07445D-B6D4-0248-8B31-1E46A177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Dataset: http://archive.ics.uci.edu/ml/datasets/Occupancy+Detection+# </a:t>
            </a:r>
            <a:r>
              <a:rPr lang="en-US" dirty="0"/>
              <a:t> </a:t>
            </a:r>
          </a:p>
          <a:p>
            <a:r>
              <a:rPr lang="en-US" dirty="0"/>
              <a:t>train &lt;- read.csv("datatraining.txt")</a:t>
            </a:r>
          </a:p>
          <a:p>
            <a:r>
              <a:rPr lang="en-US" dirty="0"/>
              <a:t>test1 &lt;- read.csv("datatest.txt")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B1438-6D34-844F-A98B-D429BDFF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7478DE-F536-A048-A941-16B4D447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67448"/>
            <a:ext cx="2962187" cy="3101983"/>
          </a:xfrm>
        </p:spPr>
        <p:txBody>
          <a:bodyPr/>
          <a:lstStyle/>
          <a:p>
            <a:r>
              <a:rPr lang="en-US" b="1" i="1" u="sng" dirty="0" smtClean="0"/>
              <a:t>Columns present initially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Humidity Light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CO2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HumidityRatio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Occupancy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4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– similarity measures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0704"/>
              </p:ext>
            </p:extLst>
          </p:nvPr>
        </p:nvGraphicFramePr>
        <p:xfrm>
          <a:off x="567436" y="2718124"/>
          <a:ext cx="4650153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50153"/>
              </a:tblGrid>
              <a:tr h="51125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Occupancy is 0 on Saturday and Sunday. Holidays!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718124"/>
            <a:ext cx="6067455" cy="395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1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475"/>
            <a:ext cx="7729728" cy="1188720"/>
          </a:xfrm>
        </p:spPr>
        <p:txBody>
          <a:bodyPr/>
          <a:lstStyle/>
          <a:p>
            <a:r>
              <a:rPr lang="en-US" dirty="0"/>
              <a:t>Time series analysis – classification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1DEFFC-66C1-E849-9C79-570E9078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2340435"/>
            <a:ext cx="5165725" cy="148226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i="1" u="sng" dirty="0" smtClean="0"/>
              <a:t>KNN</a:t>
            </a:r>
          </a:p>
          <a:p>
            <a:pPr marL="0" indent="0">
              <a:buNone/>
            </a:pPr>
            <a:r>
              <a:rPr lang="en-US" sz="3200" b="1" i="1" u="sng" dirty="0"/>
              <a:t>sum(</a:t>
            </a:r>
            <a:r>
              <a:rPr lang="en-US" sz="3200" b="1" i="1" u="sng" dirty="0" err="1"/>
              <a:t>ifelse</a:t>
            </a:r>
            <a:r>
              <a:rPr lang="en-US" sz="3200" b="1" i="1" u="sng" dirty="0"/>
              <a:t>(</a:t>
            </a:r>
            <a:r>
              <a:rPr lang="en-US" sz="3200" b="1" i="1" u="sng" dirty="0" err="1"/>
              <a:t>knn</a:t>
            </a:r>
            <a:r>
              <a:rPr lang="en-US" sz="3200" b="1" i="1" u="sng" dirty="0"/>
              <a:t>(train[2:6], test[2:6], cl=</a:t>
            </a:r>
            <a:r>
              <a:rPr lang="en-US" sz="3200" b="1" i="1" u="sng" dirty="0" err="1"/>
              <a:t>train$Occupancy</a:t>
            </a:r>
            <a:r>
              <a:rPr lang="en-US" sz="3200" b="1" i="1" u="sng" dirty="0"/>
              <a:t>, k=2)==test$Occupancy,1,0</a:t>
            </a:r>
            <a:r>
              <a:rPr lang="en-US" sz="3200" b="1" i="1" u="sng" dirty="0" smtClean="0"/>
              <a:t>))</a:t>
            </a:r>
          </a:p>
          <a:p>
            <a:pPr marL="0" indent="0">
              <a:buNone/>
            </a:pPr>
            <a:r>
              <a:rPr lang="en-US" sz="3200" b="1" i="1" u="sng" dirty="0" smtClean="0"/>
              <a:t>Gives 95% Accuracy</a:t>
            </a:r>
          </a:p>
        </p:txBody>
      </p:sp>
      <p:sp>
        <p:nvSpPr>
          <p:cNvPr id="4" name="AutoShape 4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4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6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8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20" descr="data:image/png;base64,iVBORw0KGgoAAAANSUhEUgAAA0gAAANICAMAAADKOT/pAAAAIVBMVEUAAAAAAP8AtusAwJRTtACliv/EmgD4dm37Ydf/AAD/////nt7RAAAACXBIWXMAABJ0AAASdAHeZh94AAAgAElEQVR4nO3diXbaOhRGYRsIKXr/B24ADxqO5qPR/163DWEwpOG7soUxi0AIZbe0fgAIzRAgIcQQICHEECAhxBAgIcQQICHEECAhxBArJKhEVw2QEGIIkBBiCJAQYgiQEGIIkBBiCJAQYgiQEGIIkBBiCJAQYgiQEGIIkBBiCJAQYgiQEGIIkBBiCJAQYgiQEGIIkBBiCJAQYgiQEGIIkBBiCJAQYgiQEGIIkBBiCJAQYgiQEGIIkBBiCJAQYgiQEGIIkBBiKOK5v/yln5bPAyR03cKf+4t09f20fF7Uwq7XK+A0eS59BdRZgFSpOEgxV0A9lAdJ+mZR1/KQ2usv6m917Hm9/9vO3U4eV271yFFQXJAiF3a9DjQv8/R+ldf25/vfS70yJHVdPiRMNgRF4pFPrzKZF6EO9Vw2pEW/CiIzIW0rbfsV1tUOCat23ZcLaTGugsgMSNKa26c/SKsVksCo1HmZkBbzKojMu430HpFWQBq1hBdkl/O0NlcHSPYoSPKq3Xc0WmlI2E7qPuwiVCllynuf0TYgUSMSpr9HCJA6ad3/rK0fCUoJkDpph7T/jcYKkJr32gKhkQOkTlqPv9CIAVIfYa1u8ACpj1blCxouQOojQBo8QOorSBo0QOorQBo0QOorQBo0QOosSBozQOosQBozQOotSBoyQOotQBoyQOotQBoyQOouSBoxQOouQBoxQOovSBowQOovQBowQOowSBovQOowQBovQOowQBovQOoxSBouQOoxQBouQOoySBotQOoyQBotQOozSBosQOozQBosQOozQBosQOo0SBorQOo0QBorQOo1SBoqQOo1QBoqQOo2SBopQOo2QBopQOo2QBopQOo3SBooQOo3QBooQOo4SBonQOo4QBonQOo5SBomQOo5QBomQOo5QBomQOo6SBolQOo6QBolQOo7XdLPz0+Tx4E8AVLfaZB+PrV5KMgVIHWeIunnB5I6DZA6j4QESd0FSJ0nQ/oBpG4DpN47Jf38QFK3AVLvAdIQAVL3HZIAqeMAqfu+kH7UGj8mpAdI3feB9ANIfQdI/bfCUf8BUv+thiNA6i5AGqAVjroPkAbIgARJ3QVII4QhqfsAaYQwJHUfII0QO6T7XyyPDG0B0gj9MK/b3e+QxBwgjRAzpPsdkrgDpCEyJGUtDZD4A6Qh0iHlLQ2Q+AOkMVIl5S3rDkj8AdIg8UGCoxIB0iCtXG80v98hqUCANEor94odJHEGSKPEA+l+B6QiAdIg/ZzTDRlLuQNSoQBpkE5IGQu5A1KpAGmQfnZJOQsBpGIBkrWX9Dd92efry3Yd1n52SDkL0R0BEl+AZM0FKeY6HP0AUucBkrUDyev4+nr/99oue5/azv2eWVDUzy4pZyGGI0DiC5CsmZD2P8e56nflIP0AUu8BkrXXaxtqzhFp+7Ou6rnHBYUeyfEK0so5ZQdInAGSNWLV7oT0/k/Uh5SzFEAqGSBZc0D6frfuI9N2hVKOnuc+DTmSAKlkgGTNDkmsX0vaWl4hSM/nkwUStpFKBkjWFEgvDdL7P3myoRyk5/OQ9ASkbgMka+dE3DHRLUH6+3Oce06JF+j53Ck9hfkp5zEBUsEAKaX1+EuqCKSnFHWnMQFSwQApKUpSCUi6oyxJgFQwQEpqlf7+9qrjiHdI4niM6BMgJbUqX8r0JBjl3ScglQuQklq1rwV6AtJIAVJapSU9bY4y7hGOCgZIaR1P57UEpafdUYakOEiAFhUgZccvSXfUABKGrMgAKT9eSYYizRGfpIBrpt7T9QIkhvgkEYoMR1xbSc7rve8XkCICJI64JIUwYpu3c1xru2tACg+QWGKQRA5GlKPyQ5Lv/pEZIPGULSnCEddGUthDSb2viwVITOVIsiCyP4sT7yxs2u4e9hiQEiBxlS4pylDOfRmQSEk6JEgKCZDYSnl2xw5FOfcV9GbzlAeDBCBxFv/sTlOUdFeCdKRDSn5Alw+QGIt9eqc/bQtBShwfESDxFv78zn3KpkhKdgRI/gCJtaDnt/X5GvGMLQHJmGWAo/AAibeAJziHoxRJvjW7OyBlBEjMWZ/g7yekw1DsEzYakt8RIGUESNxZnuEOPmlP11hJgFQ0QGLPfIZ7hqF2kO7a5YCUHCDxpz/FPY5aQpIpYUTKCZAKpDzHnYye51Xy7sWbSoeWBEjpAVKJpOe4n9H3Sll3EpAKhx6TACk9QCrS9iR3Ecp/gkZJUtRYVu7gKD1AKtPnSe4fivLvIzQ7pEOSZdWO5bFOHyAVarUdxoTxqRkjyQ/JMmvH9WAnD5BKtbqPTmfpJ+bzlhMgmZMNynaT6QiHbQgLkIq1rvH/V/9+Ll/wPcQ8HIXNnZC0nVQU3XH8k8AAqVR/z8M1yVEhSQobHdIp6VgjNecikCNAKtTnybhGbmWUgqThsR29YfsKRwkBUomOdaPV7oi6JBZSoCRdj6DX7bQbwFFMgFQgaStjdTiySYq4pyBIBwpt9AEkxgCJP2XWy70zuHF+nKMwSZbRJwRS1GO5dIDEnjbnTT/VuV6k4YJkkZT9+C4TIHFnvHZEPtc7gOQ8fjEgRQZIzBmOXJIY7i9AknVzCJD4AiTmdEXvbJI47s8PyepIuexBn8/xEC8RIPFGOSr76efeZbsgnRc+HuTZvI914gCJM1LRu4KS8iCJE9KDug3vY504QGLM6qgnSfSlj0/EbXgf67wBEk9P5WBbxBXKSfIs2T0gCfE4HUmSACkyQGLoqUVeqZgk94K9jtSMWxV4wFMW8dxf/jJPywu4KKQgR40k3T2QHnr6zQo95ukKf+4v0tXP08vFIemIXJPapSRFQDIuNyA9tJsVeszTlQlpufiIFOOoiSRJBKnChKRJKvSQpyt3RDrOWeQ1v6sU56iYpKAhyXI5DQmOYuOCFLmwSYp0VEqSc6k+EYDEEiDlFKfoXQNJgl6pOwIkjgApp3hIZSRlLdTlCJBCA6T0JEFuR8plvUt6nwNH0QFSauo45HFUWlLeMq2QWB7bNUp4QXaRTl8XUvjqnHHFtQClzEWqkjAgxYddhNKK2C4irsgvKXuJsiRAig+QUoqaYKCuyC4pf4EEJIbHdZkAKaHImTrqekNIYnhYlwmQ4otw9LR+AAW3JIblnZIAKTpAii/KUbWdwTmHJDiKDpDiinoF1n0tZkn2xYWawICUESBFlbBxZL9mJUnBKAApI0CKKc6R9yiQvJIsS4tQAUjpAVJwMSt18k0cl7NKAqSWAVJoUVtH0o2cl1eQBEhVAqTAkhz545RELisKhQoJkiICpMDKOCosKXpfH0BKDZACK+SIVZK+qPi3FQFSaoAUVjFHBSXd4yEJOEoMkIIq6IhTkg1SxCIAKS1ACmo3VMIRoyQLpKhlnJAgKSJACqjcYLRVRlIihxPSw39ltAVI/oo74pNEDEnxCzkhQVJwgOSt4NbRWY+S9iM4oIAAyVsVSFySONbt7hIkSAoMkHzVcVREUh6kByBFBEiegh1lS+ORBEhtAiRPEY5iJf38/Cjfs0gy1+1il4A1u5QAyVnMeBQu6Svo56eKpOgFyJA+Z8BTQIDkKnz7KALSj5JyEcehI7V1u/gFKCPSedRI5AyQHEVMM4RD+nFAYhmUzkWkzX6TkCDJEyDZi5quC7rij5l+lXxJxxI4Zr8hKTBAshc3783jiFNSGiSLI0ByB0j2uF8/CnLEIAmQGgRIjoo7IiFlS3rf/thfLnXNjvr8MWQPkGxt75rgckQxskBikJTu6BzH4CgmQLLEvFOQIcjhKFvSes8ekN63A6SIAImu8OaRMPdrUMqSdL+vLJAgKSJAoisIKegGGZLuMqSEG0u3g6TgAImKfYfvSEYiR5IMKeXG8g0hKTRAMnpKMS0y3lGGpPsmib7U80MZAAEpLEDS68RRnqT1vp/SLvP8WMRIBklBXQ/SS/qbuOzzTHt9/5Mu+KYthl6I2jFDF8lIZEravmqSfP+DoFYJISkkQNLaIT1VSMoX5wLUomcZ5DJmHKQXZeWzPZDoyT5ACujCkF7H19f7v88Q8+bzen1HpHMMeq2v9bjt99zP3+e3trIc5UpigoQRKSRAEq/9z75K90foMxy9/1vfvaQR6SV9lb6lCtqLwV26JBqSZxuJgoR5u6AuCGnf3NFISJAkRbKXU4wfUujeQL6SJR3rdtr5QXMN9IAESY4uCGn/W4P0PCDt58qQpMmGk6EdEpejfEkxN/Gs2QGSI0ByQPp7Mv5tHR0j1nl7HyQ+R+mSEm5H7w8BSCEB0kbiSUN6T0WsspegbSROSBUlWfaHgKOALg7pWEk7Xzx6Hue+3k/G90TDdw1P2pqyQtrIcDpKHVsKQAIlexeGJLYZbBXS8zz3fWrdqHyP7yPfSpn+VgGxTNhJRZP4coi9mXUHPUjydz1IZPa9gtZ9uFkdx8rS+Sg7NDA8vEgSGwj7DnfOmxG3gSRvgPTJ8UKltAFko7SL0YcgLkexB7yTIMVIskOCJG+A9M7u6PVSnsL0E9oGyf3mvbhiJN3TJDkgQZIvQPK++Uh9CptreOoKHdvqnPthOEuD5HKEl5N8XR5SwpsmVErKMFTOUYSkzUPkVpLbESR5ujqktHcfScOSMTlXylGwpAPEB1Lw0mMgQZLRxSGlv4tvp8Q5ze29z6BrnSC2tyWF5YMESc4AKfndsN9hqSakMEkyiHBI9O5Bcg9IcnRtSHnvKv/5+aNkgcT6VvWzEBiyiMjtKucm1QOSHF0aUpoiZVrhb1g65+vMJfM+XhEk454iKdoRJKldGVKyI+Uloz9LxvEeswY6d34Zd1lSQUiQJHdZSKlrdT9E+mtLeWuMnrw07gmS/I52SHhplu6qkJKf6xSkH/W1pfSpwKA8NO4aJPUx0FgCtpA2SXg9ydJFIaU/1WlHQn5tqawjnyTJ0echKJIsWoIgCcMRIJ1dE1K2o/NQdfK20YdS4fHocz+uC1VGH0hP7TL7bbx3ja0kS5eElPFUP8Yg+mWjdS2u6HM3rgtVR1GQ/PcMSJauCIlh+8i+7HWzlPkYPTkkaY4OSeqmE3WTeEiQdHRBSAzTde5F/1HKfpC+7JJURQckbQ5CYWMnZgZIdJeDlLYJQ0wuuJbtejctU9Y70B19pxvuKiSVTQwkzDbQXQ1SiiN6ls61bBH7ntaEbMtXEYkPJKFBkt1oxPxBEtXFICU4ssx2u5b9/b70sEQvXXMkNknUgHSs40U5EngpiepakDiGo1BH78pSohb+1CGZ63ZChpTiCG88J7oUpJKOLHvuFR2WzEUbjg5IlCRhzEGEBkh6V4IUrUjEHKDOuuyClKy7+J2P5fk0tpLeZ+eMR+/gSOtCkAqORp6FlxuWVunTJQxHz+Ns6WPH7uS0dywkjEh614GU5yh34aUoreeWkH1AekqflmR1lLZmt+8Ozv1zDddlILV1JAoNS59Xfy0dD0xYPgmTBxJGpk9XgRTtKOZTK0MXzk/puwGkddfGo+e2MbVjkb5mr9lB0tY1ID1Dn+pSwYxilHJTepqS3iie0vbROSRtnWzy5xoAae8SkFIcRRw1NWrxrGt4293Ku5wrLAxImptkSHjjud70kIzNhsBCFYn41UY2SueamwWS9NnL+8qdDVL0ncOR0uyQUh2VhMQzLCk/1nqclGFIK3l/kMxNohxH2A1cbXJIyY6ijuKdsvxcStrPtR6fV37KkIVsR9S3OUqAhJ1XlS4EKfKm4Y7kNaiIsoYl4wfbl3XK0NbhVEj3jDm7PUCSmhtSOiMReDT8pCUfJVF6aq/A7sv6/C3B0ERpkLQSfwBI2rsEpMJ3kLOA+GHpqXUu6v0XAWk/yyUp9eFjTNqbGVLGaBR3D3kLiaPk2OqT96gT++lzFc4BKf3BQ9LWtJAyto6i7yR3MTHDkuvn0ncEuqubQlZJOY8dkr7NCqmmI4478FN6Knv9WHYzF/bDMZyQMnayIwKkT5NCGs2R8A5Lxz0573XV902VsNiGpMzHDUif5oRUg1GBz25xUJLuy3mnq1B9KGt6KzUg5T5oOPo0JaQ6jkp8CJKNkvoDue5zvROStlPkiJT7kAHp04yQKjkq87F8xBreU8m7AE3INgZRL8pyOMKq3bcJIVVz9L0r/qXaP20p6P5Wg8ixRgdIxZoOUpVphtIdw9LTzHvjncvntLyvECkp/8FiAvzdZJCaKmK9U+MjYoJ/rJ2L0F+SJbeSGB4qJInJILUdjfgnHlaNUNjyj4FHf72IksTySDMkTYNvJkgdOOK846d8ZJOI2931VTjH3g1MDzUZ0jzD2ESQGm8ccd/1d3HbsBR1SwJMYUipkiZaIQQk5rvnXt7bUuQtDzHGup0xVrEFSN0uLLq2jti3kaSfJvK9FpuYbcc7YYfE92DTRqSZ5ihmhNTwAXAuSvlhYijtTIzDNMiSuB7pt0xIE0iaCBL7tFmbDkMazOBh6YRjHKbhgMT9oJNISJN940uaBFLM9HDfubb0wii51uOOrSfuEkQ8AKnKwmJqu0rHmWcKP4SSuUUkJDqf8xgf8FYCCUCqs7CIWm8c8fX0QApawzMkqZeuBRwlSJrL0RSQms8ysOV39M5HSZ+lM26f/TiJYlU8AKnSwoJrPe3N1zMMkndYUiWZt859nFSxLgCp1sKCm9SR58dxUlKmGPqUBEi1FhbaNR0Jz7AkT9UZVyvz6YFRMh6PySQND2kWRsr/EUJ/Hgcl+VXXBpIirgpIZRcW0jybRyJxZz37sCTP1unXKfSBtoDU48ICilkR6rt9HEr5QUJeW1qd33KVDqnM46nZyJCmcRS7RqcX8NpSDUnhMuYbkCaBVPd+ueP4KbyUVsd3PGU4mkDSBJDq3il/TP878A1LxSVlQRpe0siQ5tndm+n/CG5Kq/UbnjqFtDi+K3Y3PS0spPEdMW/nOSmtltNcAVKXC7tE/PMlrjW8TiRRjspJAqQLFLUnQ3B2Sit5krEQF9J1eCQtyl/Lsj0NtxOLkC9ZtksW5RKGAKllZSA5hqUeJEmXF4C0yGeY3yzaVQFp/J7PUo7eWSitxCnWvDIe7JC+KBYVh3JCGX/MExwBUqvKOhK2Yam5JOUytiHJCUlbxRP7at/pKz9AalFxRFsUpdU4wZuPhnoRE6Rl/3v5Jp8Q1LaSAKQJquVIkMPSqn3lLmhIoq79+5t4jzKk87z9hLzhpK7RLdtGE0eAVLuKir4ZlPYzyktyXGpc989RqiQDknHCsmm08D1lAaly1R0JYlhapb/5i9hG0iElSzr+9s/abTPg37MBadBaOHqnUSoqKWNEyocU8DrScrygxPiMBaS6NXIk9GFpPf7izwlJu4QHUnKANGrNHL1b9ddj6x+Yy7hAlVTi8ThifMICUtWaOhIKpVW0eH+feb4sqcTDscc2Y/dZGOOyAMmZunnUarf1cw1v7QPSJJ9JAUi16oLRJ2n6u/a6HXk2IBVd2GR1w+jdNiyt5Y/LRV9iuXqRB1OpiOf+spwrlftp+TxActTPeLS1freRSk/cWc4PuvJQhT/3pUl59dXiRb0KMtK2jnpwJL7DUvTn04YWs24HSIAUVJ+O3q2Rn04bHCYbPNe0Qtr3tUVGXRLaKwPJQWPSAQkjUvE6HYy2ikBy0tDP/sWIBEgB9bpW96nQql2UDEACpJB6hlT8hSTyIu0cQAKkgHp31GKuQT3rhFR7TzvWAKlonTuqDYk6+4BUfZdV1hJekF3k03hB1lW/isq+IGtbWTPP/f39ncIRdhEqWMej0f7OvjY7NpxnfN6DNIMjQErLJ+N9+QCOKr+1zzjz93eXNLojQErKZ6PnTaN3x+7fVQ/bYJ73e8Zzv5YFLcr+AvpXlvpdWMf5gHTuqPTbKN5RklyOeCDZlkQ/Mft97gOSfHG3js4TxRyRE3eWFTs+SNZFne9aEOcBUKRZM4YjoQBSQm4iozgqC8n+pvLj+xaQFnG8bnMemguQWmUjYswx9O2oMiSxTc9tz3R2Rw5I+yYS+QLoDivrvgEpKasjveqPzJ12HKEKq3b6AYPO5zq7o4BtJPptC4DUUQSi/iBpR7arMCBJko4XXr/P9gKO7LN2ygkZ0vkn88kLSDwN56gxJLWCj+OTFZIECpB6iCLUvaOLQ1qkr4DUR52PRJ+Io3+XhGRuJNkhlXwYnwxI8vS3vut15l1wdFVIva/SvaM+j6IKJP2MBo5CAqT2db9tJEwzxQckA9LDBqnoowiuBKQl9Ugml4TU/xyDoB1VgqR9gEunjLKfusYCpH37opd+RUiaoC4dWT7+shIk9XOX+4SUn/7cX5yXRi5s+nofiL7ZPpG5KqTJHWEbKacBEIlWjrR1u743kBgCpPRGGI1oL1UgCdPRvAMSICX27PwtsHvkm8nLfhbzEQHpdpvUke0tT73N2vX2TB1gou4TjaUZJM2RKWlcXORzP/XtGcUgdfRUNYYiOLJkztkZjnQ1Aw9TQ0Dq5slKvWbUyUOjslipA4ma+/ZAGnmFj5z+BiTn4xgCkf1YW6vypVTkq7GeNbuZIG37wva1jdTJM3YwR54LmkByzzVMBSlnd4nJt5HgKCILJOcRuAZ2ZNlGShQx96zdOIiEy0nVAUnfRro5BiSO8cjyS1m0r7bLM7IsIm3JU7+ONNBo5DwUcWVI6uy3AxLHa0u238o2MlgHiBKQts2jpEHpYpBaPyJrLiRrwHUYUiCdjuyHDnKs8QVn/b3IkI7jCZ2fA8FxhDt6p9XjHbh5C5unkbaO3EYqQRI0JOusnWvTKTg7pPO4DMebzbfDnshvOs85wp0dUkLTQoKj+EIgHWhcc3nhRUHSvgrpe461MUDSI+fqOmbkJlIf0iHJWLOjIeXcp3Ub6VRkh5R3hDvbNlJSM0IiCHXtKPDiqpB2RzehS9quy+TINWvnhXT+SXoaY+9vd+MMRZ98PppAOlbsjDU7dkiWAiBJoACpQEM58n4AX0VH0rydun8QtUFUAdL+hwLEcYQ780bHmh1m7cQobyb/5tfRFJJExQGpiCRl1U09nD7XEe7MbSSxz3wD0rtxJEU4ag1JSGwsa3vt4oEkjUbXhvRFM9AmUoCNppBUKVZHk0E61iIrPIQu+6oZZ9o76PPJa67ZnbutOiF154hrP9PlPHFlSNRLR107irtSFUhCeRWJ3CrqcMUuNXIb6XviwpCmdFQbkvJ6rEbFGIjmgySPSfkLGzAbookc8UH6vMhqSVq1M6hcAVIvC2uRA1G/joI2j0SRAel2c0giZxp+v1cHpHoLa9CIjIJVFBiQbjeXJHLObrvydI7skw0cCxsq92g0vKMCkG5OSNTk93HtC0DK+YCLkSF5HPUKKcURE6SbknHx1SGlz6QPC+lJH/NxAEehm0ei5IBkkUS8HitdcTZH9Kpd6jspxoTkA9Sxo7Sr5kP6cLg5JP19a0JSrjeZI8cLstd4HWnIgWgrBgQrJJ2QAelGQVKuN5ujq082GHAmdcQKiXZ0069wqQHp4pDMAWgYRxGbR0KzkwnJ4kiSZEL61QakUpAe0qeoy+nv+6afqTnP32u/jmSOP2MoisbAOCBZHb2RfKVQA5KurZQjUtIi/a2fNK6W1nUh0RtEg0DKcJQJyeVI5qRAkm+2L6iUI0rSCWk/aqP0Lr5FbGfJV5BuFtZlIdEzC4Os2MVa4IMU4OhmrNmpt9sXxb995IG0n9jfWL6fPt87e5zJCmnqWTvS0SAzDXGbR0KnkwMpzNB7i+j34ZXEcnRVOSskdQ5ahySE/Jd2hdCuOSIRjMzXZFs/SFvxECoPSB8aDw0SsXL3jnfCzubo3XmEYjekxMPbXQwSMfA8BTUcTeuoPKRfGtJ5W2WJvBPfdkfixOGEdP6JezZfCxI1Ej3pi9o+UHsJDhghhUgyIf0qt9WWWOMFpGOTh9xGEtQ32ZDkI/anPd5+Ix1tZkZAlLB5JAw5DSBpt816AEkpkOQ1t0WxI12BAZKQjaY83o46UZBrbxKcIUajNAScA5Kxp+oYkM4XZLdZ7kWa8V6EdEHy4e2oPRsW+qL4hbXuSW/9EJAmdlQSEnWeOdmg3zbvEdQKkI68gKzjU59xOMqB9O8vwpEwFSmSjtsDEvt9V3m6TuYoZfPoczvntxH90yCdl1COTknm1ZIfQr2i5wiabCOVfsJ+Fu/1MhSjZAC8jmhI4the+g2CNIKk2Mzn/rLFsjCyws/Z0HHnEo7qQDoiIEmT29eCVH5hZZ+0cOS6YfKC/oVA+iUgSRcDEu/Cij1rnwEHXzjMDAQpdfNIsEOKcGRCutiq3ffsoi/IlnOUGf9j4ihjos24aeqyAhzpO3NfahOJ2rMhZZc9y8JsMT5nn7Z9fAgl8pdLOGIbkPQVO+Iq+q7cQ0/axUdOf8e/G4NeWNGeypaOw5E4lXiu2GWcjgpCMt4SAUjSrkmZCyuYd/w5zAh1ABzMUcbmkSgHybyC+dYi644NgBS9MOb2J7tfkDRemcsYyhHzzROX948V0pSSyBdkvye6gPTUpqpzjy08FqROHO2QHEfNNyE51u1mlES8ILt96WLv7+9T3DsEhXu4kiP2AcnxOS6mI+KN39eC1Hph55M6xk+wh3Ec5W0eCYpNNiTbJ4sFOaqw2+r9fifPd+6rw/K07Q7S+bQOthOnYRhHBZaQtkzJERmhyHIgkgqOSEnujf4JIYWPPIqBWAtwFJUHErF5RGwgvaviiJJEvNVcfaNf8uHstLuwfZ/5nozY4gBJCCItdK+I5aNXsiFtev65If0OA0lIkLZdDrS3mzNCknYOit9NKA3ShiKC0XnDRAb9AvqWvXkkSDVxS/2nZbka6cic/H5XehPJCul4Lp8jkvpVSN+nPYupWyW/jyLoJvpTOHoMsi8qvM4dFVpI1HIDHfkgVd1p1ebo3bIQgE5IiYezOxefdKv0hRlrU+GOnr0//7lq60hfoXM5+uhxOyIhlZRkv9AF6fyTKKIyJMVE0IFJFEiXiOeTKVMh6YBckF9RyEsAABskSURBVJR3TSiXtIJkiZhsoL+OAimGjcznQo44No8+ywk6yyjNkXER5ajhrg0KJH0VL+twdtpdMMUPSboh5wPtNyZG5HLKQTIk0ZDaHUfIOK7d5/T5ffLh7M57YHmcoQuLMnQZPFJcjuIhfbmkrthpF5Frdu/630VoBEgpQ9G1auzIGnUL+wYSIJV8EDGKLgqJa/NIxEOKEbSlOFJxPGRI0kX977SadISF7y2JZS22i+IXdgRH3vgY0YtKgERed4MgOZKm4z4XyZAkONd6G8Uxf8EKKYjO9hWOyizLcQcxw9EmgTB0IDEg3ZS570tAkkYjRkiBg89FCX1q6Sh4LwZxgLA6eisxIZnYZsu20+pSC1L0nUwZ4+aRyB+QXMtWHNGQrujIvvd3yitTtlvAkSdWRpal2e8jxpFQHJGQHg+PpKwfrtfIbaTviRqQou9iyngdZUASNkfn019xlACJ2g9ihohZO/tF8Qv7BkbOmB2lr9lZr7GPJOpwRDtyQ6L3KJqgOq8jwZE93s0jET8ged9KbvkkMdmRfBWvoyklVXpBFo5scTNKX7OzL5F2RA5HIQPSRSAlvxwbCSlh+RNWy5H9jsKnvFVItg84ByTtDN53yAISGb8j9gFJXXGT965LgHSdbaTFflH8wuQkQXC0xb55JJgHJJOJspfqzdhlwQvpvYCC8983enL9OHiC9znNtq9dMUjau2Ojlz1hBRglQyIvszv6dVzL9zJSwReSHEtfpL8djQCp9GfHjlZNR9bzHQOS/uyXHf1qV1QGp7efJpBci98hLfuRuLa9dz7jFMMx7mpCwjqdXBFHjJCoZz/piLzZ5uhc2ZKkRfw4cQVA2hQdkKQDn2hvQ+8ZEtbpjkpsHomSjhRIzsegrN8RFzpvnFXIiCRUSOdF6jvNl8NXYLVm7ZBSGUZ8kGyrY35G39W5hw1S2cK2kXRI2uqeSDrGXaXXkZBSKUepkPSzNUJxjt56GkFyDHguSOp50p+IJzRx1dTjrAJSaNUd2S7wOjrOknYMckna+TRy5CgckgQqD1J6gBRSoc2jz6Ljzvev2O3n/Hog7ec+tKJ/gmKZkBZtFJLPiz/GHSDVrhyj2AHJute32xEB6Th7FEjK8e2I6W915iF8+co5nEdSQXoFHUVCcrx7InJAki5Q1+3if4SuyoIUN1eRfscXrYkj8hK7I/eanbkk6ZJzIJrAURakyJeh0u/4khXcPBKRA5LtneXmlPc75zzDeaHqaHBIcWtmgFSxooziBqQ4R8I7GmkDUnebSMUDpHqVdRQF6Z8FEs1IWF9BIh31OPtdPECqVjNHHJCEzxE1IAESILFXdvNIlF2zswVIR4BUp9KMUtfs9EtyIBmOLg1JKnthaK+lI/OiEEaxkAQgdbqwiSq+WieiINkc3fIcmXMNgNTDwuapAiPnfWiXhWwfRTk6zrjw7Dcgla+Go4gBKWDCLuy9d+a+DoDU48JmqbWjhAEp6C7NnYau7AiQCldj80jEQPI6CrxHc++7S881AFLZ6jBy341yIZejIEj1Jf38/FBnB01D5z17AalklRyFD0jeDaTgu/Sv2TWA9PNjkRTy3ASkbuvBkXJhSUcdQPr5sUsy39h3vJlPiLxD2iVcu+bChq/S5pEIh1TA0bkP3sOEFP4T8BQOSXnLufHOc0DqqWqMUiAp14h3JGRH2pvMhTQ2kXu6lisNknS2kM6OfDIDUqHGcWS8sdyf6kh9C8V5WmjrfuXzbiMdgPbJB45D2knLZwqQjio6CoRkW69zH6CU7Nw8ckIyN6OKZ3VEjUjnJeem0/En9rkMSCWqt3kkfGb3S0lGG59IRyQk4YDUwwciBUGSQAFSB9VkFAjJ5uj4FLGIO5R5nE5ckDqQdEJaNDnaZEP8Ie2k5YddVXpJ6zyt2UZdOiIhxe4UtKXi0GftzlM9QtLmuanpb3XmIXb5odc0ZjkWQNKr6ygdUuzO3lsWG+aA1BekyGpDWjAiaVXdPBJetgak86I0SDYbJ6RfE1Lw0rup+ogkDZkZh2idp8qMgiERx/muByl44b1U9N3hbkiRC5u1Xh3Z5xpS1+z8kEYekOIDJM6qOwqE5NilIfJD9Ow4dEdBH5Q5TyHPfWlPPkByVHvzSPjlfi+3vhQbn83GOR6dkBwHaJ0vjEhs1WcUCIlNkbDSkBwBUsg1AclaC0f1IdHHLn7Iq3OA5Lvq/uKVdBqQ9vp15PogpISs20cbJMlRyIfOzhJ2EWKpwebR527DLmeFRHVA+tUg1X4jRbsAKbmVPNnoETivUACSMtUnO9IgXSZASm4lTrV6BK4r8K7ZfVNefFK2kK4qCZBSu7yjQ5IyIAFSbwvrvf1p3GjzSARCKuHICekBSH0trPNW7Wu7R+C8BuNrsVIkJCHaO6J/zsX4W7vIWuSrQ1xdEFI7R5GQeO9b3UGP2EJqA8nyk26v2lBvNAKk1q3S3w0fgPMa//6VGZCEOmu30fltDsn6o57v+NHf1PfZ9+383vJmv8Uynml3wdaFIH2exu02j0QspJKPhIJU8v6shUHaB6bj/eXU+dLF4rgxIPG3iqbDUci9/1vrOFIgtV+zi4Jk/aruEif5sgVIob3+Ok+9Ps/k87zq+RVLkMo+lG4g2baRTkX7qpp+AJTP16xj3QFSYC/lr1W8Vvm8+sWs2RV+KP1AsszaaZCO8wQ1EgntbOmP6/kNSGG9ji+fU+u6fk9+vjbI7uiYBlgbOurtZaQMSBIoQMrvpZx6zzK81netRiQrpHNieq3jSIb06BWSPFdgTDZI31smGwKOdQdIYemQzpGoCSS3o6+kSpAeNKTOJMmTbsb0tzCnxc+LA491B0hhvYxTL/2Cmtkg3ZpB+u0bEkeAxJANUl+OZEgN1ux6XrdjCJAY0iYbRKdTdqejffKb4+6cxxmSHTX9/NjCeY51B0iBqdPffTuSIGXe0368rs8iyUPgHQOS8u18jnwBUmjGC7LbiQaYqkG6kcnX0OFc1REgjZhvquFW1JEiSYN02QEJkAbM6+gm/n0h5d2PzZEk6dcCKe+ORwyQxssCSXqi/+OAZHd0QDL29r6sI0AaL/+AdEDKkuSHZL5tApD6Wxiy5B+Q9jW7LEg0oT86yoAESFuANFoBW0gcryKRw9BNPXLq+RrsdsZ1HQHScAUMSIyQxG3/uOb3mfqxvGlHl5QESIMVsIUkGCCpW0P7CRkS8c5yQOpxYYgsDFLyjnbnOCTPKuxJkH4BSQmQxsq7U0MeJHp27kx3REOKvdcZAqSxChuQ/q5WxNH56RKApAVIYxU0Z5c8Ivkh7VGOAKnLhSGiQEeJkKId6Uexu7AkQBoq79z3fjUGSI4rao4MSBeUBEgjFfIO8+16xRw99nfxORwBUkcLQ2aeAUm5XuYWku1KHyf0ih0gdbkwZBQ6IKUdTDlglc5znO8LOwKkkYpYs0soxBF9zCD1MkDqa2FIz3l01WxIQQPSbxCklLsfPUAap5CjQrqv6CjE0aHn1wkp4d7HD5CGKXhASoHkn/SWpur2Xe4A6QyQhqnkmp3V0fGmiV8jfV3u0ptIgDRODh+5A5J11vsrxkS0+QKkI0AaJZ+jnBHJ4ogEdDICJClAGiXvmh0DJPVcNyJhbBRd2REgjZLf0c11Ted8nOHooyXVESD1tTCklDcguSfkCEe+lTphDkCA1OfCkFz4FhJ1VffUtirRlCP9LTmyQor5seYJkMbItd2jIYmF5HOkrumdt9PdAFKfC0NS7vkD1UgkJNmRc1VOcwRISoA0RBETcba5Bo+j96VOR9KLs59MNoDU5cLQWcyENn3dgBU7z9yCljn+YETqc2HoLB+SLbsjY1VOzWBz7Uk7QBoidkgbnmO9jhyHXI7skCIe6kwB0gCVcSQVuj4nZYMU8VCnCpAGiBsSgyPbNlLEI50rQOq/qK2eTEjB90MMQFd2BEgDxAtJV/S3rRTPiB6QYh7nbAFS9xV3JOIdWTaRYh7pZAFS97FCohxxjEgXn2oApP6Le13Ic23SUcqQBEhagNR7nJBMR35I9NmApAVIndd6QLJdgMlvNUDqvLID0vd8ByTbJZhr0AKkzmOERCtyzzVYLqHX7KIe6mQBUt9FHsjE+/4/Q5EIWLPzQrr4fnbvAKnvSg1I0vnuye+gNTtAAqS+YxyQbEf39u0e5HCEj6E4A6SuK7Fmp52f8Gqs/t4jQAKkvos91GMIJP38BEeAZAZIPVcAknE+A6Srvzv2HSB1HKMj4hVY7c3lMXeEEckIkDqOD5I0Xfdrib6hewchQDoCpH6LPhi+7yP93tkcxUx+WyHFPuCJAqR+KwEpwVHE9HfsA54oQOo3rjW7W9SKnfSNFRkgGQFSt3ENSMr+DN4RSfrGPlpZZu1iH/BMAVK3MUFS9wvyQZK/s0IyJhcACZC6Lf5z9zyQ3t9YHTkh6ZIAyQyQeo17ze7zTQwkYr1vy9gmgiNA6jWuAUndo8HnSN5G8kNSv41+wFMFSJ0W84lIrluo20dhko4TQQMSpuzeAVKfBbxnPOgmAfN1JJZ3PkcP9duwH2zWAKnPQt5ZFHIL7wuxdki2S7BbAxUgdVnQQUxCbkI7Ij8pVs92iToiwdE3QOoyLkgWR+pLRFErdkK1A0dbgNRlIcenC7kJCel9gX0g2rNfQ8IDR3uA1GMbCkmLBidoruErQXOkXuiQ5IckMGN3Bkg99kVxrMCRq3LkTeTMCYUYSHAUFyB12CrzuWl7y9luo5/hdpQOiVixi/rhJg2Quupj5bbelE9KvhmSAtbs6Alv6Qqpa3aARAZIPfXFshoDkYaJGp50SB5GwifJu2YHSEqA1FG3MEjUml6II9WFe92OticwZWcLkPpJcWQOQE5JGiTakblq5zjmye+fEOduDQ9AkgKkbtpxrIaVAEmBkM79USVIBKevoz9J+gWAZAmQuol0pFzEAOl8NVZIjgxJmyPTCBxZAqQ+Omms+rvDb8YUnlAuf7fqS3NB2k+p3yn5IcGRGiB1kaRk/X577Aa0fb1ps3WqpCRI36IgPQDJEiD1kDTCrPKZQturQVqXUyWt2sL8a3buA5z80ttIDyqef4LRA6QOkk0YL6yq20L0jeRb3VyQvlc51uz0C45+f8lZO0CyBkitUzeIjD19giDpjmyQ9isZjkhJxtmkI0D6BEiNUx0R+55aHLkhWSR9r0Iw0snQvODIHiC1zeuIPtCJdri61TzbLskyWhEv1tqP1gBIeoDUNtVR0EG4buYO4at0mSzJUBNwZLt3tCMSUubPP02A1LYkRzfNEQnpe4aOxe4obUTK+NHnCpAap2wCBUByOCIu0T+Vz+EoBVLGzz1bgNS0W6Cj80p2SJQjVZL74HbS3VHnvYMja4DUMuUp7/ugsPOUzmW1XfAudEAiITkl5f3skwVIDdOf9J5PChMGlxNSiCNP5G2MxwJIdIDULONZ7/vkSmEfkIIceVDRtzGCIzJAapX5tPd9dKWwbAcFQvKNTsRNXO81z/8XmCpAalS8I/29sscV9LfU2hyFzTVYhinkDpDaRHnwXdPE8j1pvDf9TFfhdwRIaQFSm8wnPeHIYuh7u+Okw1HEjg32m6CQAKlNTkg335EalMxjPEjpLACpUIDUJruj/ZJQRzIk/V6sbOyOsG6XFiC16Xzqb4JW7YLwDkjGnVBgCEEaFzhKCZCaJA0iX0HmFHYRR9T+4K6blf53mCdAapEGQbwhJTraIZl34liDc0qBo5QAqUEGBOK1oEhI5p1QjswXi6iHB0gJAVKDTAjpjm4r/RZa0pE5N3d+S9226L/CXAFSg5ghkbkdaZD2k/brI0+A1CId0ncLaY3l9F4U5Ygejcj9u+Xv4CgjQGqSJiltVPosiYDkZaRvBfnhIV+A1KKb/ILrmrp291lU6GfHujaCACk/QKrfa4PwOiG9ttW6F03G7igJknEWIGUHSPXTtLwNabbseDgd+W5U9l9hsgCpdqqa1+u1vm5///2d+HynUjLeyqc5CodkXsF7q4L/CPMFSJW7KZC+lv5W7V7n95YRSLtgKwyS8kKRyuR3+6Ck40xASgqQaqauv21w1h1QBKRjiU5IpxmNzvmdaQ2OkgKkikmrdDIc9avyCX0WSMcS3ZPf+gtE8jXMK+sLKPgPMWERz/3lL/20fB4gedoZvDYjFkjSlQW5T7i0SPeAZIF0rudp63/KIgr8A8xc+HN/ka6+n5bPi1rYJdMgvWfvXsIG6diDLg6SREdYIWlXNi+Fo+gAqV4GpO9M+IuGpN+KcmSFtMvQv9qvDDp55UGSvlnUtTxkdEh4fXtDEu/5bhnS62W71W37Tr7Q6Uh59ysJBY744oIUubArRg4r5whlDjfqrahFeiB519bUFUGUUT4kTDYERjl6qZDst9q//ffvn3RhMCRz0HGt8qH4Qp7735U2CyR5AYDkiN7OUfdlsN5q//bfP0WS7+VY/VztenDEV+6ItBhXQXS2GQPbPIJ84f7tv3+qJP9+Dc4Zbmwd8ZUJaTGvguhskMjDF2uX7N9rkGLe1AdIZUt4QXY5T2tzdYDkyA7puNR6m+3bfwGQfAfKd/FC6WEXoVo5HRkT2+ptvt/9C4L0zi4JjgoFSJXyjUeuW23f6I4SIFmGKZQdIFUqfr3uuGg7Ge4oClLWT4X2AKlS4VNzlgxHDkjy7LZdEBwxBkiVcm8e+SUZG0hOSMoO3nj/a4UAqVIOLQ5jZ5GQtOCodIBUKweWAEj/TEgRjqR9GwCpTIBULc+UghMS4SgJkn7EBsQVINXLTiXFURykc2YBjooESB0U7Eg5Nw6SNv2AmAOk9vlW7FgcobIBUvs8kMj1OkDqLEBqXygk9WxA6ipAal8gJO1sQOoqQOqgkLkG/Uw46itA6iH/Xg3GeYDUV4A0aIDUV4A0aIDUV4DURf53UegBUl8BUg+FvB9JDY46C5Ba53jHnyNA6ixAapzrLeiOAKmzAKlZN+MjYuULPAFSZwFSq750CEghgxMc9RYgNepGJF/gvjUg9RYgNYqCdJMucN8akHoLkBoFSHMFSK1yr9u5bwtH3QVIjbI6Cpm1A6TuAqQ2ORwFBEjdBUhNymIESB0GSE3CgDRbgNQkQJotQGrTjgeQJgmQGrXbURwFcgKk/gKkVt2U11/P0wE3BaT+AqRGaSOSEIH7NAg46jJAatOJ5sTjhbQqX1BPAVKTyA0jQBo4QGqRZabOu2a3Sn+jrgKkBllnvH1bSOvxF+osQGpQ/CtHW4DUbYDUIGWmQTrTf8tVYP2uzwCpQdqM3e04Cor3lgckOOosQKqf6kjJd9MVjjoNkKp3okmGBEfdBUjVy4H0R2iFox4DpOrRkF7ffDdev5SkvDdBNQKk+tm2kUJIrLojQOojQGrQvhKnrdZtJLaB6fV3QpwnX/tF63bRdr3P398L1QtQ1QCpQTdS0gbpQLH/+X75OvkbkqTvjzPl2xzfoJoBUvXkiQUXJHH8kc86vgrtevIVAKl6gFQ7eYbuJr3ZfH/y75MOFCTpInGs2wkdUtCsBeINkOplTHV/vxyspBFJ2Eck5YrWEQlVDpCqRTvaTryvEAeJ3EaSF4BqBki1MhwZb+SzbyNZtpWEsgqIbaSWAVKtdEbm25L06W9pRJKmv48rbvPe+yT4OWRhE6lBgFQrw5HjDX5aYNF/gFQtE1KoJEDqP0CqF8UGkCYJkOpFDT9h63ao+wCpWvR6HBzNESBVS4GkzDg0fFCIKUCqlvESUusHhBgDpFrJc3bYMpouQKrUDZCmDpAqpbyIBEjTBUiVUufs4Gi2AKlWqh04mixAqpbmCJKmCpBahG2k6QKkFgHSdAFS9W7qvAOaIkCqHRxNGSBVDo7mDJAqB0VzBkiVA6Q5A6TawdGUAVL14GjGAAkhhgAJIYYACSGGAAkhhgAJIYYACSGGAAkhhgAJIYYACSGGAAkhhgAJIYYACSGGAAkhhgAJIYYACSGGAAkhhgAJIYYACSGGAAkhhgAJIYYACSGGAAkhhgAJIYYACSGGAAkhhgAJIYYACSGGAAkhhgAJIYYACSGGAAkhhgBp2h6PR+uHcKEAadYeD0iqGCBN2uMBSTUDpEkDpLoB0qQBUt0AadbgqGqANG1wVDNAQoghQEKIIUBCiCFAQoghQEKIIUBCiCFAQoghQEKIIUBCiCFAQoghQEKIIUBCiCFAQoghQEKIoYjn/vKXflo+D5DQdQt/7i/S1ffT8nlRC0PFwtuQmgRIk4U3xrYpD5L0zaKu5aE24VANjcqFhG2kvgKkRnGNSJELQ4UCpEaFPPe/K22ANERw1CZMNswWHDUJkBBiKOEF2UU+jckGhAR2EUKIJUBCiCFAQoghQEKIIUBCiCFAQoghQEKIIUBCiCFAQoghQEKIIUBCiCFAQoghQEKIIUBCiCFAQoghQEKIIUBCiCFAQoghQEKIIUBCiCFAQoghQEKIIUBCiCFAQoghQEKIIUBCiCFAQoghQEKIIUBCiCFeSAiVi/Opyl79R9f3v0dwk/wY0/wcrQOkxCb5Mab5OVoHSIlN8mNM83O0Dv+OCDEESAgxBEgIMQRICDEESAgxBEgIMVQLkvzKtHR6NMfUj9H9i+5Gc/wUfVXpH2+R7ks6Pdrvjvox5PPGaI6forOaQlpG+9XN8RSc46forJaQluF+dZaBdbCfA5AKBEgxARKy1BDSUu/uubJBGuvHAKQCFf+3+84GEb+7sX511h9DOmeUAKlA7UakEd6tpWebMxkrQCpQ2+nv0X51tk29sQKkAtX6tzte95NOV7x7rogfY8SBlfhlDPdDdBb+8RBiCJAQYgiQEGIIkBBiCJAQYgiQEGIIkBBiCJAQYgiQEGIIkBBiCJAQYgiQEGIIkBBiCJB4Ut9dpewQLv8TK3u9a+/IOr+Tvsq3wu+q4/DL4Ul5rqtP/8W4lnwecWoh/mjXRb2F3w1P8lCjDjvChLRQfLQDqSyANFT43fAkKVi0852QKFHyDRfHVVBH4XfDkw2SICAs5CCjvdGWgoTfVr/hV8OTtI0UA0lHQmwnLeekA35b/YZfDU/SDJwPkrEZRV35nLVbpBvgt9Vt+NXw5Fj/0iAp2GyQlNsA0gDhV8NTBCT55SMLJPUmgDRA+NXwtBCnqdHFdpFCRVMJSAOEXw1P+py3MDxRp4xbUY4AaYTwq+FJ/Xe07SKkn6dak3YQUlf9rCuCqJvwu6lZ5r82fln9ht9NzQBp2vC7qVrWPzd+Vx2HXw5CDAESQgwBEkIMARJCDAESQgwBEkIMARJCDAESQgwBEkIMARJCDP0H6hUOfM09+BY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2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8"/>
          <a:stretch/>
        </p:blipFill>
        <p:spPr bwMode="auto">
          <a:xfrm>
            <a:off x="6235700" y="1901825"/>
            <a:ext cx="52959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0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Time series analysis – clustering techniques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667" y="2624435"/>
            <a:ext cx="441223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 Means Clustering – on basis of weekdays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465263"/>
            <a:ext cx="52959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57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1421B-DE2E-9F43-83B3-AEBB9F3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for occupancy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85893-64B3-C64C-B06A-6ACBC7DB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u="sng" dirty="0" smtClean="0"/>
              <a:t>Logistic Regression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3303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79812-7E04-6C40-B9FB-DD90B43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0930E-55AC-AF4F-8F32-3807F4C1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column corresponding to weekdays using </a:t>
            </a:r>
            <a:r>
              <a:rPr lang="en-US" dirty="0" err="1" smtClean="0"/>
              <a:t>lubridate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Normalized data using scale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222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471</TotalTime>
  <Words>289</Words>
  <Application>Microsoft Office PowerPoint</Application>
  <PresentationFormat>Custom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CS F320 Foundations of data sciene</vt:lpstr>
      <vt:lpstr>Problem Statement- Time-series Classification - Occupancy Detection </vt:lpstr>
      <vt:lpstr>Datasets used</vt:lpstr>
      <vt:lpstr>Data Description</vt:lpstr>
      <vt:lpstr>Time series analysis – similarity measures</vt:lpstr>
      <vt:lpstr>Time series analysis – classification techniques</vt:lpstr>
      <vt:lpstr>Time series analysis – clustering techniques</vt:lpstr>
      <vt:lpstr>Techniques used for occupancy detection</vt:lpstr>
      <vt:lpstr>Preprocessing </vt:lpstr>
      <vt:lpstr>Details of Techniques used for occupancy detection</vt:lpstr>
      <vt:lpstr>Results/findings &amp; Comparisons (in the form of graphs &amp; tables)</vt:lpstr>
      <vt:lpstr>Submit your presentation and R code to Dr. vishal gupta through mail Deadline: 06th April,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F320 Foundations of data sciene</dc:title>
  <dc:creator>Navneet Goyal</dc:creator>
  <cp:lastModifiedBy>Dell</cp:lastModifiedBy>
  <cp:revision>26</cp:revision>
  <dcterms:created xsi:type="dcterms:W3CDTF">2019-04-03T00:01:08Z</dcterms:created>
  <dcterms:modified xsi:type="dcterms:W3CDTF">2019-04-27T01:05:10Z</dcterms:modified>
</cp:coreProperties>
</file>