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E76935-15B0-4CDD-9CE8-7E65C125A659}">
  <a:tblStyle styleId="{AAE76935-15B0-4CDD-9CE8-7E65C125A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d331958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4d331958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d33195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d33195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6d566c9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76d566c9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d3e75e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d3e75e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6d566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76d566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e02021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e02021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dbd8e4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dbd8e4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76d566c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76d566c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76d566c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76d566c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6d566c9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6d566c9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76d566c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76d566c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ebserver.dmt.upm.es/~isidoro/dat1/ePv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zVfEMfVXrI4_VWtlkTgWWIa-1gSDFaPU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cipy.org/doc/scipy/reference/generated/scipy.integrate.RK45.html" TargetMode="External"/><Relationship Id="rId4" Type="http://schemas.openxmlformats.org/officeDocument/2006/relationships/hyperlink" Target="https://docs.scipy.org/doc/scipy/reference/generated/scipy.integrate.LSOD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Simulation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Single component Vaporizer(Liquid and Vapor Dynamics)</a:t>
            </a:r>
            <a:endParaRPr sz="2200"/>
          </a:p>
        </p:txBody>
      </p:sp>
      <p:sp>
        <p:nvSpPr>
          <p:cNvPr id="88" name="Google Shape;88;p13"/>
          <p:cNvSpPr txBox="1"/>
          <p:nvPr/>
        </p:nvSpPr>
        <p:spPr>
          <a:xfrm>
            <a:off x="5934000" y="4312200"/>
            <a:ext cx="289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Vishesh Mangla  2017B2A10548P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Ritik Gupta         2017A1PS0837P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0" y="1721675"/>
            <a:ext cx="246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Structure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52800" y="2395275"/>
            <a:ext cx="192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get (.html)s  for various  objects just put the same object with different set of values inside the list.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3191425" y="734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{AAE76935-15B0-4CDD-9CE8-7E65C125A659}</a:tableStyleId>
              </a:tblPr>
              <a:tblGrid>
                <a:gridCol w="2608625"/>
                <a:gridCol w="2608625"/>
              </a:tblGrid>
              <a:tr h="41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"0":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"method": "RK45",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"t_bound": 0.01,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"Fo_steady": 2.1111,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"Qo_steady": 100990,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"Fv": 2,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"V_chamber": 3,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"rho_o": 493,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"To": 233.15,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"Km": 1.71,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"VL_frac": 0.2,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"controllers":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	"level":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"set_point": 0.4,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"actions":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"P":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	"prop_constant": 2500,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	"delay_time":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	},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	"pressure":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"set_point": 1000000,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"actions":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"P":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	"prop_constant": 20,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	"delay_time":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}    	}  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}  }}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387375" y="3913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Methodology: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2000" y="976300"/>
            <a:ext cx="90072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Compound properties: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Cp = 1.68 * 1000   J / kg  / 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 = 44.1 / 1000   kg / mol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latent_heat = 428 * 1000  J / kg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Antoine Equation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= 9.10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 = 1872   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 = -25.16  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code  contains 4 python classes :   1 “Controller” and 3 Actions namely “PAction”, “IAction”, and “DAction”.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level controller are “Controller” type of objects.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find out the plots for </a:t>
            </a:r>
            <a:r>
              <a:rPr b="1" i="1" lang="en"/>
              <a:t>VL, Fo, T, P, HL, UL, Uv, Vv, rho_v, Tv, Pv, Hv, Q, Wv.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85150" y="1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548800" y="1599950"/>
            <a:ext cx="643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results will be presented in the form of (.html) files in “datas” directory.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https://drive.google.com/drive/folders/1zVfEMfVXrI4_VWtlkTgWWIa-1gSDFaPU?usp=sharing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16025" y="56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6025" y="1286700"/>
            <a:ext cx="87738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Liquefied petroleum gas (LPG) is fed into a pressurized tank to hold the liquid level in the tank. Our objective is to perform simulations to generate profiles </a:t>
            </a:r>
            <a:r>
              <a:rPr lang="en"/>
              <a:t>for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VL, Fo, T, P, HL, UL, Uv, Vv, rho_v, Tv, Pv, Hv, Q, Wv.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16025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Assumptions: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87075" y="2559350"/>
            <a:ext cx="80829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will assume that LPG is a pure component: propane.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liquid in the tank is assumed perfectly mixed.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Heat is added at a rate Q to hold the desired pressure in the tank by vaporizing the liquid at a rate W,(mass per time).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Heat losses and the mass of the tank walls are assumed negligible.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Gas is drawn off the top of the tank at a volumetric flow rate F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. F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the forcing function or load disturbance.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Cp is assumed to be constant.Cv is assumed to be constant even for the gas phase and equal to Cp.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liquid is assumed incompressible so that Cv= Cp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9473" r="7130" t="0"/>
          <a:stretch/>
        </p:blipFill>
        <p:spPr>
          <a:xfrm>
            <a:off x="814250" y="830600"/>
            <a:ext cx="7620874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83400" y="342950"/>
            <a:ext cx="391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System Diagram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6"/>
          <p:cNvGraphicFramePr/>
          <p:nvPr/>
        </p:nvGraphicFramePr>
        <p:xfrm>
          <a:off x="548475" y="1117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{AAE76935-15B0-4CDD-9CE8-7E65C125A659}</a:tableStyleId>
              </a:tblPr>
              <a:tblGrid>
                <a:gridCol w="951025"/>
                <a:gridCol w="3640725"/>
              </a:tblGrid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VL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Liquid propane volume in the tank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Vv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Volume of propane gas in the chamber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Fo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Inlet flow rate of propane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Fv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Outlet flow rate of propane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Wv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Rate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of vaporization of propane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VL_frac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Fraction of vessel occupied by liquid at t=0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5205050" y="1117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{AAE76935-15B0-4CDD-9CE8-7E65C125A659}</a:tableStyleId>
              </a:tblPr>
              <a:tblGrid>
                <a:gridCol w="1553825"/>
                <a:gridCol w="1553825"/>
              </a:tblGrid>
              <a:tr h="5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rho_o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Density of liquid(const)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rho_v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Density of vapour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Q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Heat output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P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Pressure inside chamber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T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Temperature of liquid phase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Tv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Temperature of vapour phase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V_chamber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Volume of vessel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409950" y="12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7"/>
          <p:cNvGraphicFramePr/>
          <p:nvPr/>
        </p:nvGraphicFramePr>
        <p:xfrm>
          <a:off x="548475" y="1117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{AAE76935-15B0-4CDD-9CE8-7E65C125A659}</a:tableStyleId>
              </a:tblPr>
              <a:tblGrid>
                <a:gridCol w="1517275"/>
                <a:gridCol w="5268725"/>
              </a:tblGrid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Method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‘RK45’ or ‘LSODA’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t_bound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solver would run from t=0 to t=’t_bound’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Fo_steady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Steady state value of Fo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Q_steady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Steady state value of Q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2"/>
                          </a:solidFill>
                        </a:rPr>
                        <a:t>To</a:t>
                      </a:r>
                      <a:endParaRPr b="1"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Inlet temperature of liquid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409950" y="12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Equations :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1613"/>
          <a:stretch/>
        </p:blipFill>
        <p:spPr>
          <a:xfrm>
            <a:off x="547875" y="1414475"/>
            <a:ext cx="6542376" cy="3265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18"/>
          <p:cNvSpPr txBox="1"/>
          <p:nvPr/>
        </p:nvSpPr>
        <p:spPr>
          <a:xfrm>
            <a:off x="94625" y="555275"/>
            <a:ext cx="710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Modelling Equations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Equations 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25" y="1403175"/>
            <a:ext cx="6011950" cy="317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14376"/>
          <a:stretch/>
        </p:blipFill>
        <p:spPr>
          <a:xfrm>
            <a:off x="729450" y="4730287"/>
            <a:ext cx="3238500" cy="31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0" name="Google Shape;130;p19"/>
          <p:cNvSpPr txBox="1"/>
          <p:nvPr/>
        </p:nvSpPr>
        <p:spPr>
          <a:xfrm>
            <a:off x="37850" y="542525"/>
            <a:ext cx="710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Modelling Equations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-8" l="0" r="0" t="19082"/>
          <a:stretch/>
        </p:blipFill>
        <p:spPr>
          <a:xfrm>
            <a:off x="4451650" y="4681198"/>
            <a:ext cx="2143125" cy="41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0600" y="57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Equations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12526" l="32251" r="46684" t="0"/>
          <a:stretch/>
        </p:blipFill>
        <p:spPr>
          <a:xfrm>
            <a:off x="7478175" y="575450"/>
            <a:ext cx="1417024" cy="2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0600" y="1491400"/>
            <a:ext cx="600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used 2 controllers: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Controller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manipulating the inlet flow rate of propane.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Pressure Controller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manipulating the heat in the system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&gt;&lt;mi&gt;Q&lt;/mi&gt;&lt;mo&gt;&amp;#xA0;&lt;/mo&gt;&lt;mo&gt;=&lt;/mo&gt;&lt;mo&gt;&amp;#xA0;&lt;/mo&gt;&lt;msub&gt;&lt;mi&gt;Q&lt;/mi&gt;&lt;mrow&gt;&lt;mi&gt;s&lt;/mi&gt;&lt;mi&gt;t&lt;/mi&gt;&lt;mi&gt;e&lt;/mi&gt;&lt;mi&gt;a&lt;/mi&gt;&lt;mi&gt;d&lt;/mi&gt;&lt;mi&gt;y&lt;/mi&gt;&lt;/mrow&gt;&lt;/msub&gt;&lt;mo&gt;&amp;#xA0;&lt;/mo&gt;&lt;mo&gt;+&lt;/mo&gt;&lt;mo&gt;&amp;#xA0;&lt;/mo&gt;&lt;mi&gt;K&lt;/mi&gt;&lt;mo&gt;&amp;#xB7;&lt;/mo&gt;&lt;mfenced&gt;&lt;mrow&gt;&lt;msub&gt;&lt;mi&gt;P&lt;/mi&gt;&lt;mrow&gt;&lt;mi&gt;s&lt;/mi&gt;&lt;mi&gt;e&lt;/mi&gt;&lt;mi&gt;t&lt;/mi&gt;&lt;/mrow&gt;&lt;/msub&gt;&lt;mo&gt;&amp;#xA0;&lt;/mo&gt;&lt;mo&gt;-&lt;/mo&gt;&lt;mo&gt;&amp;#xA0;&lt;/mo&gt;&lt;mi&gt;P&lt;/mi&gt;&lt;mo&gt;&amp;#xA0;&lt;/mo&gt;&lt;/mrow&gt;&lt;/mfenced&gt;&lt;mo&gt;&amp;#xA0;&lt;/mo&gt;&lt;mo&gt;&amp;#xA0;&lt;/mo&gt;&lt;mo&gt;+&lt;/mo&gt;&lt;msubsup&gt;&lt;mo&gt;&amp;#x222B;&lt;/mo&gt;&lt;mn&gt;0&lt;/mn&gt;&lt;mi&gt;t&lt;/mi&gt;&lt;/msubsup&gt;&lt;mo&gt;&amp;#xA0;&lt;/mo&gt;&lt;mi&gt;K&lt;/mi&gt;&lt;mo&gt;'&lt;/mo&gt;&lt;mo&gt;&amp;#xB7;&lt;/mo&gt;&lt;mfenced&gt;&lt;mrow&gt;&lt;msub&gt;&lt;mi&gt;P&lt;/mi&gt;&lt;mrow&gt;&lt;mi&gt;s&lt;/mi&gt;&lt;mi&gt;e&lt;/mi&gt;&lt;mi&gt;t&lt;/mi&gt;&lt;/mrow&gt;&lt;/msub&gt;&lt;mo&gt;&amp;#xA0;&lt;/mo&gt;&lt;mo&gt;-&lt;/mo&gt;&lt;mo&gt;&amp;#xA0;&lt;/mo&gt;&lt;mi&gt;P&lt;/mi&gt;&lt;mo&gt;&amp;#xA0;&lt;/mo&gt;&lt;/mrow&gt;&lt;/mfenced&gt;&lt;mi&gt;d&lt;/mi&gt;&lt;mi&gt;t&lt;/mi&gt;&lt;mo&gt;&amp;#xA0;&lt;/mo&gt;&lt;mo&gt;+&lt;/mo&gt;&lt;mo&gt;&amp;#xA0;&lt;/mo&gt;&lt;mfrac&gt;&lt;mrow&gt;&lt;mi&gt;K&lt;/mi&gt;&lt;mo&gt;'&lt;/mo&gt;&lt;mo&gt;'&lt;/mo&gt;&lt;mo&gt;.&lt;/mo&gt;&lt;mo&gt;&amp;#xA0;&lt;/mo&gt;&lt;mo&gt;d&lt;/mo&gt;&lt;mfenced&gt;&lt;mrow&gt;&lt;mo&gt;&amp;#xA0;&lt;/mo&gt;&lt;msub&gt;&lt;mi&gt;P&lt;/mi&gt;&lt;mrow&gt;&lt;mi&gt;s&lt;/mi&gt;&lt;mi&gt;e&lt;/mi&gt;&lt;mi&gt;t&lt;/mi&gt;&lt;/mrow&gt;&lt;/msub&gt;&lt;mo&gt;&amp;#xA0;&lt;/mo&gt;&lt;mo&gt;-&lt;/mo&gt;&lt;mo&gt;&amp;#xA0;&lt;/mo&gt;&lt;mi&gt;P&lt;/mi&gt;&lt;/mrow&gt;&lt;/mfenced&gt;&lt;/mrow&gt;&lt;mrow&gt;&lt;mo&gt;d&lt;/mo&gt;&lt;mi&gt;t&lt;/mi&gt;&lt;/mrow&gt;&lt;/mfrac&gt;&lt;/math&gt;" id="139" name="Google Shape;139;p20" title="Q space equals space Q subscript s t e a d y end subscript space plus space K times open parentheses P subscript s e t end subscript space minus space P space close parentheses space space plus integral subscript 0 superscript t space K apostrophe times open parentheses P subscript s e t end subscript space minus space P space close parentheses d t space plus space fraction numerator K apostrophe apostrophe. space d open parentheses space P subscript s e t end subscript space minus space P close parentheses over denominator d t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75" y="4346875"/>
            <a:ext cx="8576431" cy="79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F&lt;/mi&gt;&lt;mi&gt;o&lt;/mi&gt;&lt;/msub&gt;&lt;mo&gt;&amp;#xA0;&lt;/mo&gt;&lt;mo&gt;=&lt;/mo&gt;&lt;mo&gt;&amp;#xA0;&lt;/mo&gt;&lt;msub&gt;&lt;msub&gt;&lt;mi&gt;F&lt;/mi&gt;&lt;mi&gt;o&lt;/mi&gt;&lt;/msub&gt;&lt;mrow&gt;&lt;mi&gt;s&lt;/mi&gt;&lt;mi&gt;t&lt;/mi&gt;&lt;mi&gt;e&lt;/mi&gt;&lt;mi&gt;a&lt;/mi&gt;&lt;mi&gt;d&lt;/mi&gt;&lt;mi&gt;y&lt;/mi&gt;&lt;/mrow&gt;&lt;/msub&gt;&lt;mo&gt;&amp;#xA0;&lt;/mo&gt;&lt;mo&gt;+&lt;/mo&gt;&lt;mo&gt;&amp;#xA0;&lt;/mo&gt;&lt;mi&gt;K&lt;/mi&gt;&lt;mo&gt;&amp;#xB7;&lt;/mo&gt;&lt;mfenced&gt;&lt;mrow&gt;&lt;msub&gt;&lt;msub&gt;&lt;mi&gt;V&lt;/mi&gt;&lt;mi&gt;L&lt;/mi&gt;&lt;/msub&gt;&lt;mrow&gt;&lt;mi&gt;s&lt;/mi&gt;&lt;mi&gt;e&lt;/mi&gt;&lt;mi&gt;t&lt;/mi&gt;&lt;/mrow&gt;&lt;/msub&gt;&lt;mo&gt;&amp;#xA0;&lt;/mo&gt;&lt;mo&gt;-&lt;/mo&gt;&lt;mo&gt;&amp;#xA0;&lt;/mo&gt;&lt;msub&gt;&lt;mi&gt;V&lt;/mi&gt;&lt;mi&gt;L&lt;/mi&gt;&lt;/msub&gt;&lt;mo&gt;&amp;#xA0;&lt;/mo&gt;&lt;/mrow&gt;&lt;/mfenced&gt;&lt;mo&gt;&amp;#xA0;&lt;/mo&gt;&lt;mo&gt;+&lt;/mo&gt;&lt;msubsup&gt;&lt;mo&gt;&amp;#x222B;&lt;/mo&gt;&lt;mn&gt;0&lt;/mn&gt;&lt;mi&gt;t&lt;/mi&gt;&lt;/msubsup&gt;&lt;mo&gt;&amp;#xA0;&lt;/mo&gt;&lt;mi&gt;K&lt;/mi&gt;&lt;mo&gt;'&lt;/mo&gt;&lt;mo&gt;&amp;#xB7;&lt;/mo&gt;&lt;mfenced&gt;&lt;mrow&gt;&lt;msub&gt;&lt;mi&gt;V&lt;/mi&gt;&lt;msub&gt;&lt;mi&gt;L&lt;/mi&gt;&lt;mrow&gt;&lt;mi&gt;s&lt;/mi&gt;&lt;mi&gt;e&lt;/mi&gt;&lt;mi&gt;t&lt;/mi&gt;&lt;/mrow&gt;&lt;/msub&gt;&lt;/msub&gt;&lt;mo&gt;&amp;#xA0;&lt;/mo&gt;&lt;mo&gt;-&lt;/mo&gt;&lt;mo&gt;&amp;#xA0;&lt;/mo&gt;&lt;msub&gt;&lt;mi&gt;V&lt;/mi&gt;&lt;mi&gt;L&lt;/mi&gt;&lt;/msub&gt;&lt;mo&gt;&amp;#xA0;&lt;/mo&gt;&lt;/mrow&gt;&lt;/mfenced&gt;&lt;mi&gt;d&lt;/mi&gt;&lt;mi&gt;t&lt;/mi&gt;&lt;mo&gt;&amp;#xA0;&lt;/mo&gt;&lt;mo&gt;+&lt;/mo&gt;&lt;mo&gt;&amp;#xA0;&lt;/mo&gt;&lt;mfrac&gt;&lt;mrow&gt;&lt;mi&gt;K&lt;/mi&gt;&lt;mo&gt;'&lt;/mo&gt;&lt;mo&gt;'&lt;/mo&gt;&lt;mo&gt;.&lt;/mo&gt;&lt;mo&gt;&amp;#xA0;&lt;/mo&gt;&lt;mo&gt;d&lt;/mo&gt;&lt;mfenced&gt;&lt;mrow&gt;&lt;mo&gt;&amp;#xA0;&lt;/mo&gt;&lt;msub&gt;&lt;msub&gt;&lt;mi&gt;V&lt;/mi&gt;&lt;mi&gt;L&lt;/mi&gt;&lt;/msub&gt;&lt;mrow&gt;&lt;mi&gt;s&lt;/mi&gt;&lt;mi&gt;e&lt;/mi&gt;&lt;mi&gt;t&lt;/mi&gt;&lt;/mrow&gt;&lt;/msub&gt;&lt;mo&gt;&amp;#xA0;&lt;/mo&gt;&lt;mo&gt;-&lt;/mo&gt;&lt;mo&gt;&amp;#xA0;&lt;/mo&gt;&lt;msub&gt;&lt;mi&gt;V&lt;/mi&gt;&lt;mi&gt;L&lt;/mi&gt;&lt;/msub&gt;&lt;/mrow&gt;&lt;/mfenced&gt;&lt;/mrow&gt;&lt;mrow&gt;&lt;mo&gt;d&lt;/mo&gt;&lt;mi&gt;t&lt;/mi&gt;&lt;/mrow&gt;&lt;/mfrac&gt;&lt;/math&gt;" id="140" name="Google Shape;140;p20" title="F subscript o space equals space F subscript o subscript s t e a d y end subscript space plus space K times open parentheses V subscript L subscript s e t end subscript space minus space V subscript L space close parentheses space plus integral subscript 0 superscript t space K apostrophe times open parentheses V subscript L subscript s e t end subscript end subscript space minus space V subscript L space close parentheses d t space plus space fraction numerator K apostrophe apostrophe. space d open parentheses space V subscript L subscript s e t end subscript space minus space V subscript L close parentheses over denominator d t end frac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875" y="2801587"/>
            <a:ext cx="8739400" cy="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81175" y="56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: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54100" y="1426825"/>
            <a:ext cx="7467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properties of propane are put inside the Python file(.py) . The parameters which we have to set other than those for simulations are to be put in the form of a JSON file(.json). There should be a file named “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input_data.json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” in the same directory as the Python file where the parameters are to be put. On running the code we get a (.html) file with simulation data and the plots.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JSON: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Methods  can be either of “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RK45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” or “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LSODA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two types of controllers, “level” and “pressure”.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Any of “P” , “I”, or “D”   action objects can be put for each of the controllers. The actions are made additive. Each action has two properties namely “prop_constant” which is the proportionality constant and the “delay_time” which is the time from which an action should start taking place.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