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5" r:id="rId8"/>
    <p:sldId id="264" r:id="rId9"/>
    <p:sldId id="266"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2731-FBC5-818C-998F-F13B1C597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355D5-4F38-A3AA-CC0D-58D4A8CD7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8B79E-44AB-F999-6259-70D92BA953C4}"/>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772AE292-8349-5EB0-F2F5-8EC61F238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9750F-58E0-0B2A-3342-0E3D48A640CA}"/>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294810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58B0-F69F-9184-094D-5E4E6EE00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E9F9A1-1BEC-8376-31D6-BE3B27E0C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09703-CC59-DF32-86F1-74ABC5C89EE9}"/>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682C969D-70FB-FF15-9D39-11B67EEE2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8D704-1F65-84CB-9A2D-C2A4E0484CA7}"/>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12979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C780C-DA35-4487-BD3A-373139C1F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0738CA-9081-3D8C-8657-3E20BC87C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5718C-7759-693C-8D92-69A194754F4F}"/>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83DFC43C-48E0-2A34-5C66-262EA1A95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2E554-926B-EFFB-2141-636A2298C09F}"/>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135285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CDEF-0253-A909-97A9-196E306D4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57E4C4-FD89-C70E-C745-833320E64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E8C372-EF9E-A631-339E-776DF39942DA}"/>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9D7DEB4F-C52F-64D5-D420-64C721D8E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DA4BBF-8AA5-C3D9-4AC2-2A699C282766}"/>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137371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E2D4-A179-0162-A079-C4FA601E2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302D27-EAC6-DC46-7183-453C9DFB0F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DE007-B707-EC1F-C443-590067279F28}"/>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080AC9FC-F43C-9383-527A-976B708F1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41F5F-E2AC-D163-466A-32BA06F8EACD}"/>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98326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CF02-A13C-7ED5-679F-831D48F0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ACA4C-0D55-35D7-0AF3-1F8EB40AE1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6100C-7480-434C-A30F-5B99AB600C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7B9B8-56CE-051E-94D6-07CF40FCDA80}"/>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6" name="Footer Placeholder 5">
            <a:extLst>
              <a:ext uri="{FF2B5EF4-FFF2-40B4-BE49-F238E27FC236}">
                <a16:creationId xmlns:a16="http://schemas.microsoft.com/office/drawing/2014/main" id="{04D3F001-79FD-ACB6-A784-5F51176AD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F6080-6D4E-5F60-9BA5-FE85596B0B6E}"/>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267435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F86C-8E18-75A4-2906-BF54975C04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E5D147-D5C3-DC47-EC12-A2C7E7907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B2203-5AB5-495C-0A77-5A00249FCF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37DBED-E1E6-565D-6065-B807E74AB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30B66-3CD3-201F-29E4-B95254744A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ECED5-B230-F86B-9927-5CE6300BA42C}"/>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8" name="Footer Placeholder 7">
            <a:extLst>
              <a:ext uri="{FF2B5EF4-FFF2-40B4-BE49-F238E27FC236}">
                <a16:creationId xmlns:a16="http://schemas.microsoft.com/office/drawing/2014/main" id="{EE6060B7-3F24-6908-1F44-AB61BE752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E13075-9449-DFE0-BDBE-9A710D8BB7EE}"/>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305186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C88D-7620-29B3-FD48-8A3534A2A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DF9BA8-DA3B-CCC0-C147-3E62808CE6F4}"/>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4" name="Footer Placeholder 3">
            <a:extLst>
              <a:ext uri="{FF2B5EF4-FFF2-40B4-BE49-F238E27FC236}">
                <a16:creationId xmlns:a16="http://schemas.microsoft.com/office/drawing/2014/main" id="{D319A38A-296F-3924-9206-22493229C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FF8D0-A531-B93D-2BA5-E2FB96704F22}"/>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395381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3502E-122B-1FD8-F078-89E98FCAE428}"/>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3" name="Footer Placeholder 2">
            <a:extLst>
              <a:ext uri="{FF2B5EF4-FFF2-40B4-BE49-F238E27FC236}">
                <a16:creationId xmlns:a16="http://schemas.microsoft.com/office/drawing/2014/main" id="{87C2E40D-1CA1-036C-97EE-68E331E627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B24BAF-8913-7544-3E01-4BE7B608F8AA}"/>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144337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55506-246A-0775-4F0C-CFA741B4D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8032F-3305-B950-0563-1545C1BFB0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EECB1B-C5C4-6302-CDDB-096BD78891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718C0-016F-4179-72F3-81BB3BBF6276}"/>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6" name="Footer Placeholder 5">
            <a:extLst>
              <a:ext uri="{FF2B5EF4-FFF2-40B4-BE49-F238E27FC236}">
                <a16:creationId xmlns:a16="http://schemas.microsoft.com/office/drawing/2014/main" id="{7ACD8577-B768-F81C-DE17-359D2F9CB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948FA-4EB4-AA92-A712-7E851012E4BC}"/>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342057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7FD9-3EC6-9E2D-0E07-1F3EF242F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A6D6B-9201-9092-DEE3-E1FE6A719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9CD00-723B-478F-393F-CC906109A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DD1F6E-694E-CE4B-EBDA-DE36014E0B94}"/>
              </a:ext>
            </a:extLst>
          </p:cNvPr>
          <p:cNvSpPr>
            <a:spLocks noGrp="1"/>
          </p:cNvSpPr>
          <p:nvPr>
            <p:ph type="dt" sz="half" idx="10"/>
          </p:nvPr>
        </p:nvSpPr>
        <p:spPr/>
        <p:txBody>
          <a:bodyPr/>
          <a:lstStyle/>
          <a:p>
            <a:fld id="{675E071F-F1FB-4EE6-9A56-6D2F0CDE8E08}" type="datetimeFigureOut">
              <a:rPr lang="en-US" smtClean="0"/>
              <a:t>10/6/2024</a:t>
            </a:fld>
            <a:endParaRPr lang="en-US"/>
          </a:p>
        </p:txBody>
      </p:sp>
      <p:sp>
        <p:nvSpPr>
          <p:cNvPr id="6" name="Footer Placeholder 5">
            <a:extLst>
              <a:ext uri="{FF2B5EF4-FFF2-40B4-BE49-F238E27FC236}">
                <a16:creationId xmlns:a16="http://schemas.microsoft.com/office/drawing/2014/main" id="{365FA429-A822-44DC-A26C-F0EF8C069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C39674-642A-8ABA-98EB-584BA50591E5}"/>
              </a:ext>
            </a:extLst>
          </p:cNvPr>
          <p:cNvSpPr>
            <a:spLocks noGrp="1"/>
          </p:cNvSpPr>
          <p:nvPr>
            <p:ph type="sldNum" sz="quarter" idx="12"/>
          </p:nvPr>
        </p:nvSpPr>
        <p:spPr/>
        <p:txBody>
          <a:bodyPr/>
          <a:lstStyle/>
          <a:p>
            <a:fld id="{B0D46962-E553-4954-A0F3-9845DCAB44D5}" type="slidenum">
              <a:rPr lang="en-US" smtClean="0"/>
              <a:t>‹#›</a:t>
            </a:fld>
            <a:endParaRPr lang="en-US"/>
          </a:p>
        </p:txBody>
      </p:sp>
    </p:spTree>
    <p:extLst>
      <p:ext uri="{BB962C8B-B14F-4D97-AF65-F5344CB8AC3E}">
        <p14:creationId xmlns:p14="http://schemas.microsoft.com/office/powerpoint/2010/main" val="307956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ED879-6464-CCEC-21D3-F1AF4C4FC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3B800-BC8A-2CA8-49CD-066DF4EFD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3AD03-A40C-5743-059C-EB4B40387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5E071F-F1FB-4EE6-9A56-6D2F0CDE8E08}" type="datetimeFigureOut">
              <a:rPr lang="en-US" smtClean="0"/>
              <a:t>10/6/2024</a:t>
            </a:fld>
            <a:endParaRPr lang="en-US"/>
          </a:p>
        </p:txBody>
      </p:sp>
      <p:sp>
        <p:nvSpPr>
          <p:cNvPr id="5" name="Footer Placeholder 4">
            <a:extLst>
              <a:ext uri="{FF2B5EF4-FFF2-40B4-BE49-F238E27FC236}">
                <a16:creationId xmlns:a16="http://schemas.microsoft.com/office/drawing/2014/main" id="{869024A6-5B74-C32E-368A-1CB8DF4B5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E5E0E1-43ED-6D0C-1217-0D9D082B3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D46962-E553-4954-A0F3-9845DCAB44D5}" type="slidenum">
              <a:rPr lang="en-US" smtClean="0"/>
              <a:t>‹#›</a:t>
            </a:fld>
            <a:endParaRPr lang="en-US"/>
          </a:p>
        </p:txBody>
      </p:sp>
    </p:spTree>
    <p:extLst>
      <p:ext uri="{BB962C8B-B14F-4D97-AF65-F5344CB8AC3E}">
        <p14:creationId xmlns:p14="http://schemas.microsoft.com/office/powerpoint/2010/main" val="258286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9483-073F-454D-3ED5-496E4EC42330}"/>
              </a:ext>
            </a:extLst>
          </p:cNvPr>
          <p:cNvSpPr>
            <a:spLocks noGrp="1"/>
          </p:cNvSpPr>
          <p:nvPr>
            <p:ph type="ctrTitle"/>
          </p:nvPr>
        </p:nvSpPr>
        <p:spPr>
          <a:xfrm>
            <a:off x="1592826" y="1965479"/>
            <a:ext cx="9144000" cy="2387600"/>
          </a:xfrm>
        </p:spPr>
        <p:txBody>
          <a:bodyPr>
            <a:normAutofit/>
          </a:bodyPr>
          <a:lstStyle/>
          <a:p>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 </a:t>
            </a:r>
            <a:br>
              <a:rPr lang="en-US" sz="1800" dirty="0">
                <a:effectLst/>
                <a:latin typeface="Times New Roman" panose="02020603050405020304" pitchFamily="18" charset="0"/>
                <a:ea typeface="SimSun" panose="02010600030101010101" pitchFamily="2" charset="-122"/>
                <a:cs typeface="Times New Roman" panose="02020603050405020304" pitchFamily="18" charset="0"/>
              </a:rPr>
            </a:br>
            <a:r>
              <a:rPr lang="sq-AL" sz="2400" b="1" dirty="0">
                <a:effectLst/>
                <a:latin typeface="Times New Roman" panose="02020603050405020304" pitchFamily="18" charset="0"/>
                <a:ea typeface="SimSun" panose="02010600030101010101" pitchFamily="2" charset="-122"/>
                <a:cs typeface="Times New Roman" panose="02020603050405020304" pitchFamily="18" charset="0"/>
              </a:rPr>
              <a:t>PUNIM DIPLOME</a:t>
            </a:r>
            <a:br>
              <a:rPr lang="en-US" sz="1800" dirty="0">
                <a:effectLst/>
                <a:latin typeface="Times New Roman" panose="02020603050405020304" pitchFamily="18" charset="0"/>
                <a:ea typeface="SimSun" panose="02010600030101010101" pitchFamily="2" charset="-122"/>
                <a:cs typeface="Times New Roman" panose="02020603050405020304" pitchFamily="18" charset="0"/>
              </a:rPr>
            </a:br>
            <a:br>
              <a:rPr lang="en-US" sz="1800" b="1" dirty="0">
                <a:effectLst/>
                <a:latin typeface="Times New Roman" panose="02020603050405020304" pitchFamily="18" charset="0"/>
                <a:ea typeface="SimSun" panose="02010600030101010101" pitchFamily="2" charset="-122"/>
                <a:cs typeface="Times New Roman" panose="02020603050405020304" pitchFamily="18" charset="0"/>
              </a:rPr>
            </a:br>
            <a:r>
              <a:rPr lang="sq-AL" sz="2000" b="1" dirty="0">
                <a:effectLst/>
                <a:latin typeface="Times New Roman" panose="02020603050405020304" pitchFamily="18" charset="0"/>
                <a:ea typeface="SimSun" panose="02010600030101010101" pitchFamily="2" charset="-122"/>
                <a:cs typeface="Times New Roman" panose="02020603050405020304" pitchFamily="18" charset="0"/>
              </a:rPr>
              <a:t>Zhvillimi i aplikacionit për detektimin e sëmundjeve të zemrës përmes algoritmit “Random Forest” me Machine Learning</a:t>
            </a:r>
            <a:endParaRPr lang="en-US" sz="2000" dirty="0"/>
          </a:p>
        </p:txBody>
      </p:sp>
      <p:pic>
        <p:nvPicPr>
          <p:cNvPr id="4" name="Picture 3" descr="Description: up">
            <a:extLst>
              <a:ext uri="{FF2B5EF4-FFF2-40B4-BE49-F238E27FC236}">
                <a16:creationId xmlns:a16="http://schemas.microsoft.com/office/drawing/2014/main" id="{C89AC470-9A77-2B6E-2502-1B5B605180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8011" y="522197"/>
            <a:ext cx="2373630" cy="2332990"/>
          </a:xfrm>
          <a:prstGeom prst="rect">
            <a:avLst/>
          </a:prstGeom>
        </p:spPr>
      </p:pic>
      <p:graphicFrame>
        <p:nvGraphicFramePr>
          <p:cNvPr id="5" name="Table 4">
            <a:extLst>
              <a:ext uri="{FF2B5EF4-FFF2-40B4-BE49-F238E27FC236}">
                <a16:creationId xmlns:a16="http://schemas.microsoft.com/office/drawing/2014/main" id="{56A0F75B-6959-5BA8-45E4-4ED59580C1CB}"/>
              </a:ext>
            </a:extLst>
          </p:cNvPr>
          <p:cNvGraphicFramePr>
            <a:graphicFrameLocks noGrp="1"/>
          </p:cNvGraphicFramePr>
          <p:nvPr>
            <p:extLst>
              <p:ext uri="{D42A27DB-BD31-4B8C-83A1-F6EECF244321}">
                <p14:modId xmlns:p14="http://schemas.microsoft.com/office/powerpoint/2010/main" val="4266302861"/>
              </p:ext>
            </p:extLst>
          </p:nvPr>
        </p:nvGraphicFramePr>
        <p:xfrm>
          <a:off x="1524001" y="4798142"/>
          <a:ext cx="9212826" cy="904568"/>
        </p:xfrm>
        <a:graphic>
          <a:graphicData uri="http://schemas.openxmlformats.org/drawingml/2006/table">
            <a:tbl>
              <a:tblPr firstRow="1" firstCol="1" bandRow="1">
                <a:tableStyleId>{5C22544A-7EE6-4342-B048-85BDC9FD1C3A}</a:tableStyleId>
              </a:tblPr>
              <a:tblGrid>
                <a:gridCol w="4605905">
                  <a:extLst>
                    <a:ext uri="{9D8B030D-6E8A-4147-A177-3AD203B41FA5}">
                      <a16:colId xmlns:a16="http://schemas.microsoft.com/office/drawing/2014/main" val="1332055661"/>
                    </a:ext>
                  </a:extLst>
                </a:gridCol>
                <a:gridCol w="4606921">
                  <a:extLst>
                    <a:ext uri="{9D8B030D-6E8A-4147-A177-3AD203B41FA5}">
                      <a16:colId xmlns:a16="http://schemas.microsoft.com/office/drawing/2014/main" val="273762944"/>
                    </a:ext>
                  </a:extLst>
                </a:gridCol>
              </a:tblGrid>
              <a:tr h="904568">
                <a:tc>
                  <a:txBody>
                    <a:bodyPr/>
                    <a:lstStyle/>
                    <a:p>
                      <a:pPr marL="0" marR="0" algn="just">
                        <a:spcBef>
                          <a:spcPts val="0"/>
                        </a:spcBef>
                        <a:spcAft>
                          <a:spcPts val="600"/>
                        </a:spcAft>
                      </a:pPr>
                      <a:r>
                        <a:rPr lang="sq-AL" sz="1800" dirty="0">
                          <a:solidFill>
                            <a:schemeClr val="tx1"/>
                          </a:solidFill>
                          <a:effectLst/>
                          <a:latin typeface="Times New Roman" panose="02020603050405020304" pitchFamily="18" charset="0"/>
                          <a:cs typeface="Times New Roman" panose="02020603050405020304" pitchFamily="18" charset="0"/>
                        </a:rPr>
                        <a:t>Mentori:</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just">
                        <a:spcBef>
                          <a:spcPts val="0"/>
                        </a:spcBef>
                        <a:spcAft>
                          <a:spcPts val="600"/>
                        </a:spcAft>
                      </a:pPr>
                      <a:r>
                        <a:rPr lang="sq-AL" sz="1800" dirty="0">
                          <a:solidFill>
                            <a:schemeClr val="tx1"/>
                          </a:solidFill>
                          <a:effectLst/>
                          <a:latin typeface="Times New Roman" panose="02020603050405020304" pitchFamily="18" charset="0"/>
                          <a:cs typeface="Times New Roman" panose="02020603050405020304" pitchFamily="18" charset="0"/>
                        </a:rPr>
                        <a:t>Prof. Dr. Avni Rexhepi</a:t>
                      </a:r>
                      <a:endPar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c>
                  <a:txBody>
                    <a:bodyPr/>
                    <a:lstStyle/>
                    <a:p>
                      <a:pPr marL="0" marR="0" algn="r">
                        <a:spcBef>
                          <a:spcPts val="0"/>
                        </a:spcBef>
                        <a:spcAft>
                          <a:spcPts val="600"/>
                        </a:spcAft>
                      </a:pPr>
                      <a:r>
                        <a:rPr lang="sq-AL" sz="1800" dirty="0">
                          <a:solidFill>
                            <a:schemeClr val="tx1"/>
                          </a:solidFill>
                          <a:effectLst/>
                          <a:latin typeface="Times New Roman" panose="02020603050405020304" pitchFamily="18" charset="0"/>
                          <a:cs typeface="Times New Roman" panose="02020603050405020304" pitchFamily="18" charset="0"/>
                        </a:rPr>
                        <a:t>Kandidatja: </a:t>
                      </a:r>
                      <a:endParaRPr lang="en-US" sz="1800" dirty="0">
                        <a:solidFill>
                          <a:schemeClr val="tx1"/>
                        </a:solidFill>
                        <a:effectLst/>
                        <a:latin typeface="Times New Roman" panose="02020603050405020304" pitchFamily="18" charset="0"/>
                        <a:cs typeface="Times New Roman" panose="02020603050405020304" pitchFamily="18" charset="0"/>
                      </a:endParaRPr>
                    </a:p>
                    <a:p>
                      <a:pPr marL="0" marR="0" algn="r">
                        <a:spcBef>
                          <a:spcPts val="0"/>
                        </a:spcBef>
                        <a:spcAft>
                          <a:spcPts val="600"/>
                        </a:spcAft>
                      </a:pPr>
                      <a:r>
                        <a:rPr lang="sq-AL" sz="1800" dirty="0">
                          <a:solidFill>
                            <a:schemeClr val="tx1"/>
                          </a:solidFill>
                          <a:effectLst/>
                          <a:latin typeface="Times New Roman" panose="02020603050405020304" pitchFamily="18" charset="0"/>
                          <a:cs typeface="Times New Roman" panose="02020603050405020304" pitchFamily="18" charset="0"/>
                        </a:rPr>
                        <a:t>Teuta Ukshini</a:t>
                      </a:r>
                      <a:endPar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344694081"/>
                  </a:ext>
                </a:extLst>
              </a:tr>
            </a:tbl>
          </a:graphicData>
        </a:graphic>
      </p:graphicFrame>
    </p:spTree>
    <p:extLst>
      <p:ext uri="{BB962C8B-B14F-4D97-AF65-F5344CB8AC3E}">
        <p14:creationId xmlns:p14="http://schemas.microsoft.com/office/powerpoint/2010/main" val="429235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C2485-BE79-82A6-8F08-213B01D6EF7F}"/>
              </a:ext>
            </a:extLst>
          </p:cNvPr>
          <p:cNvSpPr>
            <a:spLocks noGrp="1"/>
          </p:cNvSpPr>
          <p:nvPr>
            <p:ph type="title"/>
          </p:nvPr>
        </p:nvSpPr>
        <p:spPr/>
        <p:txBody>
          <a:bodyPr>
            <a:normAutofit/>
          </a:bodyPr>
          <a:lstStyle/>
          <a:p>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Përdorimi</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RF</a:t>
            </a:r>
            <a:endParaRPr lang="en-US" sz="2400" dirty="0"/>
          </a:p>
        </p:txBody>
      </p:sp>
      <p:sp>
        <p:nvSpPr>
          <p:cNvPr id="3" name="Content Placeholder 2">
            <a:extLst>
              <a:ext uri="{FF2B5EF4-FFF2-40B4-BE49-F238E27FC236}">
                <a16:creationId xmlns:a16="http://schemas.microsoft.com/office/drawing/2014/main" id="{CC14701D-F275-3CE1-F452-F670662BFCF8}"/>
              </a:ext>
            </a:extLst>
          </p:cNvPr>
          <p:cNvSpPr>
            <a:spLocks noGrp="1"/>
          </p:cNvSpPr>
          <p:nvPr>
            <p:ph idx="1"/>
          </p:nvPr>
        </p:nvSpPr>
        <p:spPr>
          <a:xfrm>
            <a:off x="838200" y="1690688"/>
            <a:ext cx="6083710" cy="4351338"/>
          </a:xfrm>
        </p:spPr>
        <p:txBody>
          <a:bodyPr/>
          <a:lstStyle/>
          <a:p>
            <a:pPr marL="0" marR="0" indent="0" algn="just">
              <a:spcBef>
                <a:spcPts val="0"/>
              </a:spcBef>
              <a:spcAft>
                <a:spcPts val="600"/>
              </a:spcAft>
              <a:buNone/>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Mund të dëshironi të provoni Random Forest si algoritmin tuaj të Klasifikimit ML për të zgjidhur probleme të tilla si:</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pPr>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Zbulimi i mashtrimit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(Klasifikimi) –Tregon se si modelet e thjeshta ML mund të mposhtin rrjetet nervore komplekse në një detyrë të padukshme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pPr>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Vlerësimi i Kreditit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(Klasifikimi) – një zgjidhje e rëndësishme në sektorin bankar. Disa banka ndërtojnë rrjete të mëdha nervore për të përmirësuar këtë detyrë. Megjithatë, qasjet e thjeshta mund të japin të njëjtin rezultat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pPr>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Rasti i tregtisë elektronike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(Klasifikimi) – për shembull, ne mund të përpiqemi të parashikojmë nëse klienti do ta pëlqejë produktin apo jo</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600"/>
              </a:spcAft>
              <a:buFont typeface="+mj-lt"/>
              <a:buAutoNum type="arabicPeriod"/>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Çdo problem klasifikimi me të dhënat e tabelës, për shembull- Kaggle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97CC8E1A-4136-CD69-23B4-5247F343B03C}"/>
              </a:ext>
            </a:extLst>
          </p:cNvPr>
          <p:cNvPicPr>
            <a:picLocks noChangeAspect="1"/>
          </p:cNvPicPr>
          <p:nvPr/>
        </p:nvPicPr>
        <p:blipFill>
          <a:blip r:embed="rId2"/>
          <a:stretch>
            <a:fillRect/>
          </a:stretch>
        </p:blipFill>
        <p:spPr>
          <a:xfrm>
            <a:off x="7000568" y="1654738"/>
            <a:ext cx="4832862" cy="3548523"/>
          </a:xfrm>
          <a:prstGeom prst="rect">
            <a:avLst/>
          </a:prstGeom>
        </p:spPr>
      </p:pic>
    </p:spTree>
    <p:extLst>
      <p:ext uri="{BB962C8B-B14F-4D97-AF65-F5344CB8AC3E}">
        <p14:creationId xmlns:p14="http://schemas.microsoft.com/office/powerpoint/2010/main" val="146454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9584-FA4F-9BD5-33B2-81A4C5378843}"/>
              </a:ext>
            </a:extLst>
          </p:cNvPr>
          <p:cNvSpPr>
            <a:spLocks noGrp="1"/>
          </p:cNvSpPr>
          <p:nvPr>
            <p:ph type="title"/>
          </p:nvPr>
        </p:nvSpPr>
        <p:spPr/>
        <p:txBody>
          <a:bodyPr>
            <a:normAutofit/>
          </a:bodyPr>
          <a:lstStyle/>
          <a:p>
            <a:r>
              <a:rPr lang="en-US" sz="3000" dirty="0" err="1">
                <a:latin typeface="Times New Roman" panose="02020603050405020304" pitchFamily="18" charset="0"/>
                <a:cs typeface="Times New Roman" panose="02020603050405020304" pitchFamily="18" charset="0"/>
              </a:rPr>
              <a:t>Aplikimi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Algoritmit</a:t>
            </a:r>
            <a:r>
              <a:rPr lang="en-US" sz="3000" dirty="0">
                <a:latin typeface="Times New Roman" panose="02020603050405020304" pitchFamily="18" charset="0"/>
                <a:cs typeface="Times New Roman" panose="02020603050405020304" pitchFamily="18" charset="0"/>
              </a:rPr>
              <a:t> RF </a:t>
            </a:r>
            <a:r>
              <a:rPr lang="en-US" sz="3000" dirty="0" err="1">
                <a:latin typeface="Times New Roman" panose="02020603050405020304" pitchFamily="18" charset="0"/>
                <a:cs typeface="Times New Roman" panose="02020603050405020304" pitchFamily="18" charset="0"/>
              </a:rPr>
              <a:t>në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një</a:t>
            </a:r>
            <a:r>
              <a:rPr lang="en-US" sz="3000" dirty="0">
                <a:latin typeface="Times New Roman" panose="02020603050405020304" pitchFamily="18" charset="0"/>
                <a:cs typeface="Times New Roman" panose="02020603050405020304" pitchFamily="18" charset="0"/>
              </a:rPr>
              <a:t> web </a:t>
            </a:r>
            <a:r>
              <a:rPr lang="en-US" sz="3000" dirty="0" err="1">
                <a:latin typeface="Times New Roman" panose="02020603050405020304" pitchFamily="18" charset="0"/>
                <a:cs typeface="Times New Roman" panose="02020603050405020304" pitchFamily="18" charset="0"/>
              </a:rPr>
              <a:t>aplikacion</a:t>
            </a: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DBC150-2CD3-4E86-9E53-A2008C434D3A}"/>
              </a:ext>
            </a:extLst>
          </p:cNvPr>
          <p:cNvSpPr>
            <a:spLocks noGrp="1"/>
          </p:cNvSpPr>
          <p:nvPr>
            <p:ph idx="1"/>
          </p:nvPr>
        </p:nvSpPr>
        <p:spPr>
          <a:xfrm>
            <a:off x="838200" y="1550322"/>
            <a:ext cx="10515600" cy="4351338"/>
          </a:xfrm>
        </p:spPr>
        <p:txBody>
          <a:bodyPr>
            <a:normAutofit/>
          </a:bodyPr>
          <a:lstStyle/>
          <a:p>
            <a:pPr>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Qëllimi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këtij</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aplikacioni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është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bëhet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predikimi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nese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pacientat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semundje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zemres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ose</a:t>
            </a:r>
            <a:r>
              <a:rPr lang="en-US" sz="1800" dirty="0">
                <a:latin typeface="Times New Roman" panose="02020603050405020304" pitchFamily="18" charset="0"/>
                <a:cs typeface="Times New Roman" panose="02020603050405020304" pitchFamily="18" charset="0"/>
              </a:rPr>
              <a:t> jo duke e </a:t>
            </a:r>
            <a:r>
              <a:rPr lang="en-US" sz="1800" dirty="0" err="1">
                <a:latin typeface="Times New Roman" panose="02020603050405020304" pitchFamily="18" charset="0"/>
                <a:cs typeface="Times New Roman" panose="02020603050405020304" pitchFamily="18" charset="0"/>
              </a:rPr>
              <a:t>përdorur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modelin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cilin</a:t>
            </a:r>
            <a:r>
              <a:rPr lang="en-US" sz="1800" dirty="0">
                <a:latin typeface="Times New Roman" panose="02020603050405020304" pitchFamily="18" charset="0"/>
                <a:cs typeface="Times New Roman" panose="02020603050405020304" pitchFamily="18" charset="0"/>
              </a:rPr>
              <a:t> e </a:t>
            </a:r>
            <a:r>
              <a:rPr lang="en-US" sz="1800" dirty="0" err="1">
                <a:latin typeface="Times New Roman" panose="02020603050405020304" pitchFamily="18" charset="0"/>
                <a:cs typeface="Times New Roman" panose="02020603050405020304" pitchFamily="18" charset="0"/>
              </a:rPr>
              <a:t>kemi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trajnuar</a:t>
            </a:r>
            <a:r>
              <a:rPr lang="en-US" sz="1800" dirty="0">
                <a:latin typeface="Times New Roman" panose="02020603050405020304" pitchFamily="18" charset="0"/>
                <a:cs typeface="Times New Roman" panose="02020603050405020304" pitchFamily="18" charset="0"/>
              </a:rPr>
              <a:t> me </a:t>
            </a:r>
            <a:r>
              <a:rPr lang="en-US" sz="1800" dirty="0" err="1">
                <a:latin typeface="Times New Roman" panose="02020603050405020304" pitchFamily="18" charset="0"/>
                <a:cs typeface="Times New Roman" panose="02020603050405020304" pitchFamily="18" charset="0"/>
              </a:rPr>
              <a:t>teknika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ndryshme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predikimit</a:t>
            </a:r>
            <a:r>
              <a:rPr 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dhënat</a:t>
            </a:r>
            <a:r>
              <a:rPr lang="en-US" sz="1800" dirty="0">
                <a:latin typeface="Times New Roman" panose="02020603050405020304" pitchFamily="18" charset="0"/>
                <a:cs typeface="Times New Roman" panose="02020603050405020304" pitchFamily="18" charset="0"/>
              </a:rPr>
              <a:t> (dataset) </a:t>
            </a:r>
            <a:r>
              <a:rPr lang="en-US" sz="1800" dirty="0" err="1">
                <a:latin typeface="Times New Roman" panose="02020603050405020304" pitchFamily="18" charset="0"/>
                <a:cs typeface="Times New Roman" panose="02020603050405020304" pitchFamily="18" charset="0"/>
              </a:rPr>
              <a:t>që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përdorur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këtë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aplikacion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janë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marrë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webfaqja</a:t>
            </a:r>
            <a:r>
              <a:rPr lang="en-US" sz="1800" dirty="0">
                <a:latin typeface="Times New Roman" panose="02020603050405020304" pitchFamily="18" charset="0"/>
                <a:cs typeface="Times New Roman" panose="02020603050405020304" pitchFamily="18" charset="0"/>
              </a:rPr>
              <a:t> Kaggle </a:t>
            </a:r>
            <a:r>
              <a:rPr lang="en-US" sz="1800" dirty="0" err="1">
                <a:latin typeface="Times New Roman" panose="02020603050405020304" pitchFamily="18" charset="0"/>
                <a:cs typeface="Times New Roman" panose="02020603050405020304" pitchFamily="18" charset="0"/>
              </a:rPr>
              <a:t>dhe</a:t>
            </a:r>
            <a:r>
              <a:rPr lang="en-US" sz="1800" dirty="0">
                <a:latin typeface="Times New Roman" panose="02020603050405020304" pitchFamily="18" charset="0"/>
                <a:cs typeface="Times New Roman" panose="02020603050405020304" pitchFamily="18" charset="0"/>
              </a:rPr>
              <a:t> ka </a:t>
            </a:r>
            <a:r>
              <a:rPr lang="en-US" sz="1800" dirty="0" err="1">
                <a:latin typeface="Times New Roman" panose="02020603050405020304" pitchFamily="18" charset="0"/>
                <a:cs typeface="Times New Roman" panose="02020603050405020304" pitchFamily="18" charset="0"/>
              </a:rPr>
              <a:t>për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qëllim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parashikimin</a:t>
            </a:r>
            <a:r>
              <a:rPr lang="en-US" sz="1800" dirty="0">
                <a:latin typeface="Times New Roman" panose="02020603050405020304" pitchFamily="18" charset="0"/>
                <a:cs typeface="Times New Roman" panose="02020603050405020304" pitchFamily="18" charset="0"/>
              </a:rPr>
              <a:t> e HD. </a:t>
            </a:r>
          </a:p>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Dataset-</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përbëhet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atribute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predikimit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një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atribut</a:t>
            </a:r>
            <a:r>
              <a:rPr lang="en-US" sz="1800" dirty="0">
                <a:latin typeface="Times New Roman" panose="02020603050405020304" pitchFamily="18" charset="0"/>
                <a:cs typeface="Times New Roman" panose="02020603050405020304" pitchFamily="18" charset="0"/>
              </a:rPr>
              <a:t> I </a:t>
            </a:r>
            <a:r>
              <a:rPr lang="en-US" sz="1800" dirty="0" err="1">
                <a:latin typeface="Times New Roman" panose="02020603050405020304" pitchFamily="18" charset="0"/>
                <a:cs typeface="Times New Roman" panose="02020603050405020304" pitchFamily="18" charset="0"/>
              </a:rPr>
              <a:t>synuar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angl.</a:t>
            </a:r>
            <a:r>
              <a:rPr lang="en-US" sz="1800" dirty="0">
                <a:latin typeface="Times New Roman" panose="02020603050405020304" pitchFamily="18" charset="0"/>
                <a:cs typeface="Times New Roman" panose="02020603050405020304" pitchFamily="18" charset="0"/>
              </a:rPr>
              <a:t> target). Ky dataset </a:t>
            </a:r>
            <a:r>
              <a:rPr lang="en-US" sz="1800" dirty="0" err="1">
                <a:latin typeface="Times New Roman" panose="02020603050405020304" pitchFamily="18" charset="0"/>
                <a:cs typeface="Times New Roman" panose="02020603050405020304" pitchFamily="18" charset="0"/>
              </a:rPr>
              <a:t>përbëhet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nga</a:t>
            </a:r>
            <a:r>
              <a:rPr lang="en-US" sz="1800" dirty="0">
                <a:latin typeface="Times New Roman" panose="02020603050405020304" pitchFamily="18" charset="0"/>
                <a:cs typeface="Times New Roman" panose="02020603050405020304" pitchFamily="18" charset="0"/>
              </a:rPr>
              <a:t> 1024 </a:t>
            </a:r>
            <a:r>
              <a:rPr lang="en-US" sz="1800" dirty="0" err="1">
                <a:latin typeface="Times New Roman" panose="02020603050405020304" pitchFamily="18" charset="0"/>
                <a:cs typeface="Times New Roman" panose="02020603050405020304" pitchFamily="18" charset="0"/>
              </a:rPr>
              <a:t>rekorde</a:t>
            </a:r>
            <a:r>
              <a:rPr lang="en-US" sz="1800" dirty="0">
                <a:latin typeface="Times New Roman" panose="02020603050405020304" pitchFamily="18" charset="0"/>
                <a:cs typeface="Times New Roman" panose="02020603050405020304" pitchFamily="18" charset="0"/>
              </a:rPr>
              <a:t>.</a:t>
            </a:r>
          </a:p>
          <a:p>
            <a:pPr marL="0" indent="0">
              <a:buNone/>
            </a:pPr>
            <a:r>
              <a:rPr lang="en-US" sz="1600" dirty="0" err="1">
                <a:latin typeface="Times New Roman" panose="02020603050405020304" pitchFamily="18" charset="0"/>
                <a:cs typeface="Times New Roman" panose="02020603050405020304" pitchFamily="18" charset="0"/>
              </a:rPr>
              <a:t>Përdoruesi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jep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dhënat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kryesore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ndikojnë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predikimin</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semundjes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janë</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spcAft>
                <a:spcPts val="600"/>
              </a:spcAft>
              <a:buFont typeface="Wingdings" panose="05000000000000000000" pitchFamily="2" charset="2"/>
              <a:buChar char="§"/>
            </a:pPr>
            <a:r>
              <a:rPr lang="en-US" sz="1400" dirty="0">
                <a:latin typeface="Times New Roman" panose="02020603050405020304" pitchFamily="18" charset="0"/>
                <a:ea typeface="SimSun" panose="02010600030101010101" pitchFamily="2" charset="-122"/>
                <a:cs typeface="Times New Roman" panose="02020603050405020304" pitchFamily="18" charset="0"/>
              </a:rPr>
              <a:t> </a:t>
            </a: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Age - Mosha</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Sex - Gjinia</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Cp (Chest Pain) - Dhimbja e Kraharorit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Trestbps (Resting Blood Pressure) - Presioni i Gjakut</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Chol (Cholesterol) - Kolesteroli</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Fbs (Fasting Blood Sugar) - Sheqeri në Gjak </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0"/>
              </a:spcBef>
              <a:spcAft>
                <a:spcPts val="600"/>
              </a:spcAft>
              <a:buFont typeface="Wingdings" panose="05000000000000000000" pitchFamily="2" charset="2"/>
              <a:buChar char="§"/>
            </a:pPr>
            <a:r>
              <a:rPr lang="sq-AL" sz="1400" dirty="0">
                <a:effectLst/>
                <a:latin typeface="Times New Roman" panose="02020603050405020304" pitchFamily="18" charset="0"/>
                <a:ea typeface="SimSun" panose="02010600030101010101" pitchFamily="2" charset="-122"/>
                <a:cs typeface="Times New Roman" panose="02020603050405020304" pitchFamily="18" charset="0"/>
              </a:rPr>
              <a:t>Thalach (Maximum Heart Rate Achieved) - Ritmi Maksimal i Zemrës</a:t>
            </a:r>
            <a:endParaRPr lang="en-US" sz="1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95D871-FB6D-119C-E636-A27A15E95E09}"/>
              </a:ext>
            </a:extLst>
          </p:cNvPr>
          <p:cNvSpPr txBox="1"/>
          <p:nvPr/>
        </p:nvSpPr>
        <p:spPr>
          <a:xfrm>
            <a:off x="7629833" y="4399737"/>
            <a:ext cx="4286864" cy="1815882"/>
          </a:xfrm>
          <a:prstGeom prst="rect">
            <a:avLst/>
          </a:prstGeom>
          <a:noFill/>
        </p:spPr>
        <p:txBody>
          <a:bodyPr wrap="square" rtlCol="0">
            <a:spAutoFit/>
          </a:bodyPr>
          <a:lstStyle/>
          <a:p>
            <a:pPr algn="just"/>
            <a:r>
              <a:rPr lang="en-US" sz="1600" dirty="0" err="1">
                <a:latin typeface="Times New Roman" panose="02020603050405020304" pitchFamily="18" charset="0"/>
                <a:cs typeface="Times New Roman" panose="02020603050405020304" pitchFamily="18" charset="0"/>
              </a:rPr>
              <a:t>Aplikacioni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është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zhvilluar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gjuhën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programuese</a:t>
            </a:r>
            <a:r>
              <a:rPr lang="en-US" sz="1600" dirty="0">
                <a:latin typeface="Times New Roman" panose="02020603050405020304" pitchFamily="18" charset="0"/>
                <a:cs typeface="Times New Roman" panose="02020603050405020304" pitchFamily="18" charset="0"/>
              </a:rPr>
              <a:t> Python, </a:t>
            </a:r>
            <a:r>
              <a:rPr lang="en-US" sz="1600" dirty="0" err="1">
                <a:latin typeface="Times New Roman" panose="02020603050405020304" pitchFamily="18" charset="0"/>
                <a:cs typeface="Times New Roman" panose="02020603050405020304" pitchFamily="18" charset="0"/>
              </a:rPr>
              <a:t>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saktësisht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kornizën</a:t>
            </a:r>
            <a:r>
              <a:rPr lang="en-US" sz="1600" dirty="0">
                <a:latin typeface="Times New Roman" panose="02020603050405020304" pitchFamily="18" charset="0"/>
                <a:cs typeface="Times New Roman" panose="02020603050405020304" pitchFamily="18" charset="0"/>
              </a:rPr>
              <a:t> Flask.</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Duke </a:t>
            </a:r>
            <a:r>
              <a:rPr lang="en-US" sz="1600" dirty="0" err="1">
                <a:latin typeface="Times New Roman" panose="02020603050405020304" pitchFamily="18" charset="0"/>
                <a:cs typeface="Times New Roman" panose="02020603050405020304" pitchFamily="18" charset="0"/>
              </a:rPr>
              <a:t>përdorur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editorin</a:t>
            </a:r>
            <a:r>
              <a:rPr lang="en-US" sz="1600" dirty="0">
                <a:latin typeface="Times New Roman" panose="02020603050405020304" pitchFamily="18" charset="0"/>
                <a:cs typeface="Times New Roman" panose="02020603050405020304" pitchFamily="18" charset="0"/>
              </a:rPr>
              <a:t> VS Code </a:t>
            </a:r>
            <a:r>
              <a:rPr lang="en-US" sz="1600" dirty="0" err="1">
                <a:latin typeface="Times New Roman" panose="02020603050405020304" pitchFamily="18" charset="0"/>
                <a:cs typeface="Times New Roman" panose="02020603050405020304" pitchFamily="18" charset="0"/>
              </a:rPr>
              <a:t>është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filluar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puna</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lidhjes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modelit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zhvilluar</a:t>
            </a:r>
            <a:r>
              <a:rPr lang="en-US" sz="1600" dirty="0">
                <a:latin typeface="Times New Roman" panose="02020603050405020304" pitchFamily="18" charset="0"/>
                <a:cs typeface="Times New Roman" panose="02020603050405020304" pitchFamily="18" charset="0"/>
              </a:rPr>
              <a:t> me </a:t>
            </a:r>
            <a:r>
              <a:rPr lang="en-US" sz="1600" dirty="0" err="1">
                <a:latin typeface="Times New Roman" panose="02020603050405020304" pitchFamily="18" charset="0"/>
                <a:cs typeface="Times New Roman" panose="02020603050405020304" pitchFamily="18" charset="0"/>
              </a:rPr>
              <a:t>ndërfaqen</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aplikacionit</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776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C9E3-3A11-1DB5-E31F-412505598AFC}"/>
              </a:ext>
            </a:extLst>
          </p:cNvPr>
          <p:cNvSpPr>
            <a:spLocks noGrp="1"/>
          </p:cNvSpPr>
          <p:nvPr>
            <p:ph type="title"/>
          </p:nvPr>
        </p:nvSpPr>
        <p:spPr>
          <a:xfrm>
            <a:off x="838200" y="365126"/>
            <a:ext cx="10515600" cy="578772"/>
          </a:xfrm>
        </p:spPr>
        <p:txBody>
          <a:bodyPr>
            <a:normAutofit/>
          </a:bodyPr>
          <a:lstStyle/>
          <a:p>
            <a:r>
              <a:rPr lang="en-US" sz="2000" b="1" dirty="0" err="1">
                <a:latin typeface="Times New Roman" panose="02020603050405020304" pitchFamily="18" charset="0"/>
                <a:cs typeface="Times New Roman" panose="02020603050405020304" pitchFamily="18" charset="0"/>
              </a:rPr>
              <a:t>Ndarja</a:t>
            </a:r>
            <a:r>
              <a:rPr lang="en-US" sz="2000" b="1" dirty="0">
                <a:latin typeface="Times New Roman" panose="02020603050405020304" pitchFamily="18" charset="0"/>
                <a:cs typeface="Times New Roman" panose="02020603050405020304" pitchFamily="18" charset="0"/>
              </a:rPr>
              <a:t> e </a:t>
            </a:r>
            <a:r>
              <a:rPr lang="en-US" sz="2000" b="1" dirty="0" err="1">
                <a:latin typeface="Times New Roman" panose="02020603050405020304" pitchFamily="18" charset="0"/>
                <a:cs typeface="Times New Roman" panose="02020603050405020304" pitchFamily="18" charset="0"/>
              </a:rPr>
              <a:t>modelit</a:t>
            </a:r>
            <a:r>
              <a:rPr lang="en-US" sz="2000" b="1" dirty="0">
                <a:latin typeface="Times New Roman" panose="02020603050405020304" pitchFamily="18" charset="0"/>
                <a:cs typeface="Times New Roman" panose="02020603050405020304" pitchFamily="18" charset="0"/>
              </a:rPr>
              <a:t> train/test</a:t>
            </a:r>
          </a:p>
        </p:txBody>
      </p:sp>
      <p:pic>
        <p:nvPicPr>
          <p:cNvPr id="5" name="Picture 4">
            <a:extLst>
              <a:ext uri="{FF2B5EF4-FFF2-40B4-BE49-F238E27FC236}">
                <a16:creationId xmlns:a16="http://schemas.microsoft.com/office/drawing/2014/main" id="{855CF620-20FF-0A16-17FE-3589E22753F0}"/>
              </a:ext>
            </a:extLst>
          </p:cNvPr>
          <p:cNvPicPr>
            <a:picLocks noChangeAspect="1"/>
          </p:cNvPicPr>
          <p:nvPr/>
        </p:nvPicPr>
        <p:blipFill>
          <a:blip r:embed="rId2"/>
          <a:stretch>
            <a:fillRect/>
          </a:stretch>
        </p:blipFill>
        <p:spPr>
          <a:xfrm>
            <a:off x="838199" y="1411811"/>
            <a:ext cx="7588045" cy="767224"/>
          </a:xfrm>
          <a:prstGeom prst="rect">
            <a:avLst/>
          </a:prstGeom>
        </p:spPr>
      </p:pic>
      <p:sp>
        <p:nvSpPr>
          <p:cNvPr id="6" name="TextBox 5">
            <a:extLst>
              <a:ext uri="{FF2B5EF4-FFF2-40B4-BE49-F238E27FC236}">
                <a16:creationId xmlns:a16="http://schemas.microsoft.com/office/drawing/2014/main" id="{CD46572F-8242-CCFC-45E3-5FA77E88EC80}"/>
              </a:ext>
            </a:extLst>
          </p:cNvPr>
          <p:cNvSpPr txBox="1"/>
          <p:nvPr/>
        </p:nvSpPr>
        <p:spPr>
          <a:xfrm>
            <a:off x="838200" y="2182505"/>
            <a:ext cx="11019503" cy="1492716"/>
          </a:xfrm>
          <a:prstGeom prst="rect">
            <a:avLst/>
          </a:prstGeom>
          <a:noFill/>
        </p:spPr>
        <p:txBody>
          <a:bodyPr wrap="square" rtlCol="0">
            <a:spAutoFit/>
          </a:bodyPr>
          <a:lstStyle/>
          <a:p>
            <a:pPr marL="0" marR="0" algn="l">
              <a:spcBef>
                <a:spcPts val="0"/>
              </a:spcBef>
              <a:spcAft>
                <a:spcPts val="600"/>
              </a:spcAft>
            </a:pP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Rezultati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kodit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b="1" i="1" dirty="0">
                <a:effectLst/>
                <a:latin typeface="Times New Roman" panose="02020603050405020304" pitchFamily="18" charset="0"/>
                <a:ea typeface="SimSun" panose="02010600030101010101" pitchFamily="2" charset="-122"/>
                <a:cs typeface="Times New Roman" panose="02020603050405020304" pitchFamily="18" charset="0"/>
              </a:rPr>
              <a:t>((717, 7), (308, 7))</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tregon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dimensionet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e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grupeve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ndara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pPr marL="342900" marR="0" lvl="0" indent="-342900" algn="l">
              <a:spcBef>
                <a:spcPts val="0"/>
              </a:spcBef>
              <a:spcAft>
                <a:spcPts val="6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(717, 7)</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Kjo</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tregon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se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grupi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trajnimit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X_train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ka 717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rreshta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dhe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7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kolona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Kjo</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do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thotë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se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717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mostra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dhënash</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për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trajnuar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modelin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dhe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secila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mostra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ka 7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karakteristika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(ang. features).</a:t>
            </a:r>
          </a:p>
          <a:p>
            <a:pPr marL="342900" marR="0" lvl="0" indent="-342900" algn="l">
              <a:spcBef>
                <a:spcPts val="0"/>
              </a:spcBef>
              <a:spcAft>
                <a:spcPts val="6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SimSun" panose="02010600030101010101" pitchFamily="2" charset="-122"/>
                <a:cs typeface="Times New Roman" panose="02020603050405020304" pitchFamily="18" charset="0"/>
              </a:rPr>
              <a:t>(308, 7)</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Kjo</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tregon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se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grupi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testimit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X_test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ka 308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rreshta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dhe</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gjithashtu</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7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kolona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Këto</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308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mostra</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do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përdoren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për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testuar</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modelin</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 pas </a:t>
            </a:r>
            <a:r>
              <a:rPr lang="en-US" sz="1200" dirty="0" err="1">
                <a:effectLst/>
                <a:latin typeface="Times New Roman" panose="02020603050405020304" pitchFamily="18" charset="0"/>
                <a:ea typeface="SimSun" panose="02010600030101010101" pitchFamily="2" charset="-122"/>
                <a:cs typeface="Times New Roman" panose="02020603050405020304" pitchFamily="18" charset="0"/>
              </a:rPr>
              <a:t>trajnimitt</a:t>
            </a: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t>
            </a:r>
          </a:p>
          <a:p>
            <a:r>
              <a:rPr lang="sq-AL" sz="1400" dirty="0">
                <a:effectLst/>
                <a:latin typeface="Times New Roman" panose="02020603050405020304" pitchFamily="18" charset="0"/>
                <a:ea typeface="SimSun" panose="02010600030101010101" pitchFamily="2" charset="-122"/>
              </a:rPr>
              <a:t>Një rezultat OOB prej 86,33% sugjeron që modeli juaj parashikon saktë klasën për rreth 86,33% të mostrave në grupin tuaj të të dhënave. Kjo përgjithësisht konsiderohet një performancë e mirë, në varësi të kontekstit të problemit tuaj.</a:t>
            </a:r>
            <a:endParaRPr lang="en-US" sz="1400" dirty="0"/>
          </a:p>
        </p:txBody>
      </p:sp>
      <p:sp>
        <p:nvSpPr>
          <p:cNvPr id="7" name="TextBox 6">
            <a:extLst>
              <a:ext uri="{FF2B5EF4-FFF2-40B4-BE49-F238E27FC236}">
                <a16:creationId xmlns:a16="http://schemas.microsoft.com/office/drawing/2014/main" id="{22D444AF-B16E-84FA-227E-C826B70E9367}"/>
              </a:ext>
            </a:extLst>
          </p:cNvPr>
          <p:cNvSpPr txBox="1"/>
          <p:nvPr/>
        </p:nvSpPr>
        <p:spPr>
          <a:xfrm>
            <a:off x="838200" y="1061884"/>
            <a:ext cx="10419735" cy="615553"/>
          </a:xfrm>
          <a:prstGeom prst="rect">
            <a:avLst/>
          </a:prstGeom>
          <a:noFill/>
        </p:spPr>
        <p:txBody>
          <a:bodyPr wrap="square" rtlCol="0">
            <a:spAutoFit/>
          </a:bodyPr>
          <a:lstStyle/>
          <a:p>
            <a:r>
              <a:rPr lang="sq-AL" sz="1600" dirty="0">
                <a:effectLst/>
                <a:latin typeface="Times New Roman" panose="02020603050405020304" pitchFamily="18" charset="0"/>
                <a:ea typeface="SimSun" panose="02010600030101010101" pitchFamily="2" charset="-122"/>
                <a:cs typeface="Times New Roman" panose="02020603050405020304" pitchFamily="18" charset="0"/>
              </a:rPr>
              <a:t>Para se të aplikohet algoritmi së pari ndahen atributet në ato predikuese dhe në atributin e synuar:</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FE1325B1-8533-D12C-D99D-366F1CFF2648}"/>
              </a:ext>
            </a:extLst>
          </p:cNvPr>
          <p:cNvPicPr>
            <a:picLocks noChangeAspect="1"/>
          </p:cNvPicPr>
          <p:nvPr/>
        </p:nvPicPr>
        <p:blipFill>
          <a:blip r:embed="rId3"/>
          <a:stretch>
            <a:fillRect/>
          </a:stretch>
        </p:blipFill>
        <p:spPr>
          <a:xfrm>
            <a:off x="8605683" y="1381086"/>
            <a:ext cx="1981200" cy="797950"/>
          </a:xfrm>
          <a:prstGeom prst="rect">
            <a:avLst/>
          </a:prstGeom>
        </p:spPr>
      </p:pic>
      <p:pic>
        <p:nvPicPr>
          <p:cNvPr id="11" name="Picture 10">
            <a:extLst>
              <a:ext uri="{FF2B5EF4-FFF2-40B4-BE49-F238E27FC236}">
                <a16:creationId xmlns:a16="http://schemas.microsoft.com/office/drawing/2014/main" id="{A0B94822-F430-56D3-3399-D910ED26F6A7}"/>
              </a:ext>
            </a:extLst>
          </p:cNvPr>
          <p:cNvPicPr>
            <a:picLocks noChangeAspect="1"/>
          </p:cNvPicPr>
          <p:nvPr/>
        </p:nvPicPr>
        <p:blipFill>
          <a:blip r:embed="rId4"/>
          <a:stretch>
            <a:fillRect/>
          </a:stretch>
        </p:blipFill>
        <p:spPr>
          <a:xfrm>
            <a:off x="877528" y="3613566"/>
            <a:ext cx="7588045" cy="767224"/>
          </a:xfrm>
          <a:prstGeom prst="rect">
            <a:avLst/>
          </a:prstGeom>
        </p:spPr>
      </p:pic>
      <p:pic>
        <p:nvPicPr>
          <p:cNvPr id="13" name="Picture 12">
            <a:extLst>
              <a:ext uri="{FF2B5EF4-FFF2-40B4-BE49-F238E27FC236}">
                <a16:creationId xmlns:a16="http://schemas.microsoft.com/office/drawing/2014/main" id="{0D445C71-0F57-5593-677B-CB1DD1E008F6}"/>
              </a:ext>
            </a:extLst>
          </p:cNvPr>
          <p:cNvPicPr>
            <a:picLocks noChangeAspect="1"/>
          </p:cNvPicPr>
          <p:nvPr/>
        </p:nvPicPr>
        <p:blipFill>
          <a:blip r:embed="rId5"/>
          <a:stretch>
            <a:fillRect/>
          </a:stretch>
        </p:blipFill>
        <p:spPr>
          <a:xfrm>
            <a:off x="8605682" y="3574783"/>
            <a:ext cx="1981200" cy="685800"/>
          </a:xfrm>
          <a:prstGeom prst="rect">
            <a:avLst/>
          </a:prstGeom>
        </p:spPr>
      </p:pic>
      <p:pic>
        <p:nvPicPr>
          <p:cNvPr id="15" name="Picture 14">
            <a:extLst>
              <a:ext uri="{FF2B5EF4-FFF2-40B4-BE49-F238E27FC236}">
                <a16:creationId xmlns:a16="http://schemas.microsoft.com/office/drawing/2014/main" id="{DF242470-059B-7317-BCBC-E66607349937}"/>
              </a:ext>
            </a:extLst>
          </p:cNvPr>
          <p:cNvPicPr>
            <a:picLocks noChangeAspect="1"/>
          </p:cNvPicPr>
          <p:nvPr/>
        </p:nvPicPr>
        <p:blipFill>
          <a:blip r:embed="rId6"/>
          <a:stretch>
            <a:fillRect/>
          </a:stretch>
        </p:blipFill>
        <p:spPr>
          <a:xfrm>
            <a:off x="838199" y="4505062"/>
            <a:ext cx="7666704" cy="793073"/>
          </a:xfrm>
          <a:prstGeom prst="rect">
            <a:avLst/>
          </a:prstGeom>
        </p:spPr>
      </p:pic>
      <p:pic>
        <p:nvPicPr>
          <p:cNvPr id="17" name="Picture 16">
            <a:extLst>
              <a:ext uri="{FF2B5EF4-FFF2-40B4-BE49-F238E27FC236}">
                <a16:creationId xmlns:a16="http://schemas.microsoft.com/office/drawing/2014/main" id="{B13AA3D8-0F7E-7C7C-3BE7-CDBB1795EC38}"/>
              </a:ext>
            </a:extLst>
          </p:cNvPr>
          <p:cNvPicPr>
            <a:picLocks noChangeAspect="1"/>
          </p:cNvPicPr>
          <p:nvPr/>
        </p:nvPicPr>
        <p:blipFill>
          <a:blip r:embed="rId7"/>
          <a:stretch>
            <a:fillRect/>
          </a:stretch>
        </p:blipFill>
        <p:spPr>
          <a:xfrm>
            <a:off x="8605682" y="4354332"/>
            <a:ext cx="1981199" cy="695325"/>
          </a:xfrm>
          <a:prstGeom prst="rect">
            <a:avLst/>
          </a:prstGeom>
        </p:spPr>
      </p:pic>
      <p:sp>
        <p:nvSpPr>
          <p:cNvPr id="19" name="TextBox 18">
            <a:extLst>
              <a:ext uri="{FF2B5EF4-FFF2-40B4-BE49-F238E27FC236}">
                <a16:creationId xmlns:a16="http://schemas.microsoft.com/office/drawing/2014/main" id="{0690A6DE-1AC3-9D77-F836-9B49B3115132}"/>
              </a:ext>
            </a:extLst>
          </p:cNvPr>
          <p:cNvSpPr txBox="1"/>
          <p:nvPr/>
        </p:nvSpPr>
        <p:spPr>
          <a:xfrm>
            <a:off x="589935" y="5416472"/>
            <a:ext cx="11516031" cy="1169551"/>
          </a:xfrm>
          <a:prstGeom prst="rect">
            <a:avLst/>
          </a:prstGeom>
          <a:noFill/>
        </p:spPr>
        <p:txBody>
          <a:bodyPr wrap="square">
            <a:spAutoFit/>
          </a:bodyPr>
          <a:lstStyle/>
          <a:p>
            <a:r>
              <a:rPr lang="en-US" sz="1400" dirty="0" err="1">
                <a:latin typeface="Times New Roman" panose="02020603050405020304" pitchFamily="18" charset="0"/>
                <a:cs typeface="Times New Roman" panose="02020603050405020304" pitchFamily="18" charset="0"/>
              </a:rPr>
              <a:t>Ndikimi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madhësisë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dhënave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trajnimit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Set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madh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trajnimi</a:t>
            </a:r>
            <a:r>
              <a:rPr lang="en-US" sz="1400" dirty="0">
                <a:latin typeface="Times New Roman" panose="02020603050405020304" pitchFamily="18" charset="0"/>
                <a:cs typeface="Times New Roman" panose="02020603050405020304" pitchFamily="18" charset="0"/>
              </a:rPr>
              <a:t> (p.sh., 80%):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shumë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dhëna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trajnim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zakonisht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çojnë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model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përshtatshëm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pasi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modeli</a:t>
            </a:r>
            <a:r>
              <a:rPr lang="en-US" sz="1400" dirty="0">
                <a:latin typeface="Times New Roman" panose="02020603050405020304" pitchFamily="18" charset="0"/>
                <a:cs typeface="Times New Roman" panose="02020603050405020304" pitchFamily="18" charset="0"/>
              </a:rPr>
              <a:t> ka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shumë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shembuj</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mësuar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Megjithatë</a:t>
            </a:r>
            <a:r>
              <a:rPr lang="en-US" sz="1400" dirty="0">
                <a:latin typeface="Times New Roman" panose="02020603050405020304" pitchFamily="18" charset="0"/>
                <a:cs typeface="Times New Roman" panose="02020603050405020304" pitchFamily="18" charset="0"/>
              </a:rPr>
              <a:t>, me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grup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vogël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testesh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vlerësimi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performancës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bëhet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besueshëm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sepse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testohet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shembuj</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Set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vogël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trajnimi</a:t>
            </a:r>
            <a:r>
              <a:rPr lang="en-US" sz="1400" dirty="0">
                <a:latin typeface="Times New Roman" panose="02020603050405020304" pitchFamily="18" charset="0"/>
                <a:cs typeface="Times New Roman" panose="02020603050405020304" pitchFamily="18" charset="0"/>
              </a:rPr>
              <a:t> (p.sh., 70%):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grup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vogël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trajnimi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çojë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model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saktë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sepse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modeli</a:t>
            </a:r>
            <a:r>
              <a:rPr lang="en-US" sz="1400" dirty="0">
                <a:latin typeface="Times New Roman" panose="02020603050405020304" pitchFamily="18" charset="0"/>
                <a:cs typeface="Times New Roman" panose="02020603050405020304" pitchFamily="18" charset="0"/>
              </a:rPr>
              <a:t> ka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shembuj</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mësuar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Megjithatë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grup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madh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testimi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mund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sigurojë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një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vlerësim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besueshëm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performancës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modelit</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0568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61DCB-AF17-3046-9333-EB0F619554B4}"/>
              </a:ext>
            </a:extLst>
          </p:cNvPr>
          <p:cNvSpPr>
            <a:spLocks noGrp="1"/>
          </p:cNvSpPr>
          <p:nvPr>
            <p:ph type="title"/>
          </p:nvPr>
        </p:nvSpPr>
        <p:spPr>
          <a:xfrm>
            <a:off x="2120983" y="2743200"/>
            <a:ext cx="9231410" cy="854109"/>
          </a:xfrm>
        </p:spPr>
        <p:txBody>
          <a:bodyPr vert="horz" lIns="91440" tIns="45720" rIns="91440" bIns="45720" rtlCol="0" anchor="b">
            <a:normAutofit/>
          </a:bodyPr>
          <a:lstStyle/>
          <a:p>
            <a:r>
              <a:rPr lang="en-US" sz="4000" b="1" kern="1200" dirty="0" err="1">
                <a:solidFill>
                  <a:schemeClr val="tx1"/>
                </a:solidFill>
                <a:latin typeface="Times New Roman" panose="02020603050405020304" pitchFamily="18" charset="0"/>
                <a:cs typeface="Times New Roman" panose="02020603050405020304" pitchFamily="18" charset="0"/>
              </a:rPr>
              <a:t>Faleminderit</a:t>
            </a:r>
            <a:r>
              <a:rPr lang="en-US" sz="4000" b="1" kern="1200" dirty="0">
                <a:solidFill>
                  <a:schemeClr val="tx1"/>
                </a:solidFill>
                <a:latin typeface="Times New Roman" panose="02020603050405020304" pitchFamily="18" charset="0"/>
                <a:cs typeface="Times New Roman" panose="02020603050405020304" pitchFamily="18" charset="0"/>
              </a:rPr>
              <a:t> </a:t>
            </a:r>
            <a:r>
              <a:rPr lang="en-US" sz="4000" b="1" kern="1200" dirty="0" err="1">
                <a:solidFill>
                  <a:schemeClr val="tx1"/>
                </a:solidFill>
                <a:latin typeface="Times New Roman" panose="02020603050405020304" pitchFamily="18" charset="0"/>
                <a:cs typeface="Times New Roman" panose="02020603050405020304" pitchFamily="18" charset="0"/>
              </a:rPr>
              <a:t>për</a:t>
            </a:r>
            <a:r>
              <a:rPr lang="en-US" sz="4000" b="1" kern="1200" dirty="0">
                <a:solidFill>
                  <a:schemeClr val="tx1"/>
                </a:solidFill>
                <a:latin typeface="Times New Roman" panose="02020603050405020304" pitchFamily="18" charset="0"/>
                <a:cs typeface="Times New Roman" panose="02020603050405020304" pitchFamily="18" charset="0"/>
              </a:rPr>
              <a:t> </a:t>
            </a:r>
            <a:r>
              <a:rPr lang="en-US" sz="4000" b="1" kern="1200" dirty="0" err="1">
                <a:solidFill>
                  <a:schemeClr val="tx1"/>
                </a:solidFill>
                <a:latin typeface="Times New Roman" panose="02020603050405020304" pitchFamily="18" charset="0"/>
                <a:cs typeface="Times New Roman" panose="02020603050405020304" pitchFamily="18" charset="0"/>
              </a:rPr>
              <a:t>vëmendjen</a:t>
            </a:r>
            <a:r>
              <a:rPr lang="en-US" sz="4000" b="1" kern="1200" dirty="0">
                <a:solidFill>
                  <a:schemeClr val="tx1"/>
                </a:solidFill>
                <a:latin typeface="Times New Roman" panose="02020603050405020304" pitchFamily="18" charset="0"/>
                <a:cs typeface="Times New Roman" panose="02020603050405020304" pitchFamily="18" charset="0"/>
              </a:rPr>
              <a:t> </a:t>
            </a:r>
            <a:r>
              <a:rPr lang="en-US" sz="4000" b="1" kern="1200" dirty="0" err="1">
                <a:solidFill>
                  <a:schemeClr val="tx1"/>
                </a:solidFill>
                <a:latin typeface="Times New Roman" panose="02020603050405020304" pitchFamily="18" charset="0"/>
                <a:cs typeface="Times New Roman" panose="02020603050405020304" pitchFamily="18" charset="0"/>
              </a:rPr>
              <a:t>tuaj</a:t>
            </a:r>
            <a:r>
              <a:rPr lang="en-US" sz="4000" b="1" kern="1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00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A9AA-FFDF-E23E-1B2D-4A4ACA0E3866}"/>
              </a:ext>
            </a:extLst>
          </p:cNvPr>
          <p:cNvSpPr>
            <a:spLocks noGrp="1"/>
          </p:cNvSpPr>
          <p:nvPr>
            <p:ph type="title"/>
          </p:nvPr>
        </p:nvSpPr>
        <p:spPr>
          <a:xfrm>
            <a:off x="838200" y="365125"/>
            <a:ext cx="10515600" cy="1149043"/>
          </a:xfrm>
        </p:spPr>
        <p:txBody>
          <a:bodyPr>
            <a:normAutofit/>
          </a:bodyPr>
          <a:lstStyle/>
          <a:p>
            <a:r>
              <a:rPr lang="en-US" sz="4000" dirty="0" err="1">
                <a:latin typeface="Times New Roman" panose="02020603050405020304" pitchFamily="18" charset="0"/>
                <a:cs typeface="Times New Roman" panose="02020603050405020304" pitchFamily="18" charset="0"/>
              </a:rPr>
              <a:t>Hyrje</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në</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Algoritme</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80B8C-6F26-DE17-C09F-D3BD9AAADC15}"/>
              </a:ext>
            </a:extLst>
          </p:cNvPr>
          <p:cNvSpPr>
            <a:spLocks noGrp="1"/>
          </p:cNvSpPr>
          <p:nvPr>
            <p:ph idx="1"/>
          </p:nvPr>
        </p:nvSpPr>
        <p:spPr>
          <a:xfrm>
            <a:off x="759542" y="1390957"/>
            <a:ext cx="7243916" cy="4351338"/>
          </a:xfrm>
        </p:spPr>
        <p:txBody>
          <a:bodyPr>
            <a:noAutofit/>
          </a:bodyPr>
          <a:lstStyle/>
          <a:p>
            <a:pPr marL="0" indent="0" algn="just">
              <a:buNone/>
            </a:pPr>
            <a:r>
              <a:rPr lang="en-US" sz="1800" dirty="0" err="1">
                <a:latin typeface="Times New Roman" panose="02020603050405020304" pitchFamily="18" charset="0"/>
                <a:cs typeface="Times New Roman" panose="02020603050405020304" pitchFamily="18" charset="0"/>
              </a:rPr>
              <a:t>Termi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algoritëm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përdoret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shkencat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kompjuterike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përshkruar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metodën</a:t>
            </a:r>
            <a:r>
              <a:rPr lang="en-US" sz="1800" dirty="0">
                <a:latin typeface="Times New Roman" panose="02020603050405020304" pitchFamily="18" charset="0"/>
                <a:cs typeface="Times New Roman" panose="02020603050405020304" pitchFamily="18" charset="0"/>
              </a:rPr>
              <a:t> e </a:t>
            </a:r>
            <a:r>
              <a:rPr lang="en-US" sz="1800" dirty="0" err="1">
                <a:latin typeface="Times New Roman" panose="02020603050405020304" pitchFamily="18" charset="0"/>
                <a:cs typeface="Times New Roman" panose="02020603050405020304" pitchFamily="18" charset="0"/>
              </a:rPr>
              <a:t>përshtatshme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zgjidhjen</a:t>
            </a:r>
            <a:r>
              <a:rPr lang="en-US" sz="1800" dirty="0">
                <a:latin typeface="Times New Roman" panose="02020603050405020304" pitchFamily="18" charset="0"/>
                <a:cs typeface="Times New Roman" panose="02020603050405020304" pitchFamily="18" charset="0"/>
              </a:rPr>
              <a:t> e </a:t>
            </a:r>
            <a:r>
              <a:rPr lang="en-US" sz="1800" dirty="0" err="1">
                <a:latin typeface="Times New Roman" panose="02020603050405020304" pitchFamily="18" charset="0"/>
                <a:cs typeface="Times New Roman" panose="02020603050405020304" pitchFamily="18" charset="0"/>
              </a:rPr>
              <a:t>problemit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për</a:t>
            </a:r>
            <a:r>
              <a:rPr lang="en-US" sz="1800" dirty="0">
                <a:latin typeface="Times New Roman" panose="02020603050405020304" pitchFamily="18" charset="0"/>
                <a:cs typeface="Times New Roman" panose="02020603050405020304" pitchFamily="18" charset="0"/>
              </a:rPr>
              <a:t> ta </a:t>
            </a:r>
            <a:r>
              <a:rPr lang="en-US" sz="1800" dirty="0" err="1">
                <a:latin typeface="Times New Roman" panose="02020603050405020304" pitchFamily="18" charset="0"/>
                <a:cs typeface="Times New Roman" panose="02020603050405020304" pitchFamily="18" charset="0"/>
              </a:rPr>
              <a:t>implementuar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a:t>
            </a:r>
            <a:r>
              <a:rPr lang="en-US" sz="1800" dirty="0">
                <a:latin typeface="Times New Roman" panose="02020603050405020304" pitchFamily="18" charset="0"/>
                <a:cs typeface="Times New Roman" panose="02020603050405020304" pitchFamily="18" charset="0"/>
              </a:rPr>
              <a:t> program </a:t>
            </a:r>
            <a:r>
              <a:rPr lang="en-US" sz="1800" dirty="0" err="1">
                <a:latin typeface="Times New Roman" panose="02020603050405020304" pitchFamily="18" charset="0"/>
                <a:cs typeface="Times New Roman" panose="02020603050405020304" pitchFamily="18" charset="0"/>
              </a:rPr>
              <a:t>kompjuteri.</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algoritëm</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mund</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përdoret</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shumë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gjëra</a:t>
            </a:r>
            <a:r>
              <a:rPr lang="en-US" sz="1800" dirty="0">
                <a:solidFill>
                  <a:srgbClr val="0F0F0F"/>
                </a:solidFill>
                <a:effectLst/>
                <a:latin typeface="Times New Roman" panose="02020603050405020304" pitchFamily="18" charset="0"/>
                <a:ea typeface="SimSun" panose="02010600030101010101" pitchFamily="2" charset="-122"/>
              </a:rPr>
              <a:t>, duke </a:t>
            </a:r>
            <a:r>
              <a:rPr lang="en-US" sz="1800" dirty="0" err="1">
                <a:solidFill>
                  <a:srgbClr val="0F0F0F"/>
                </a:solidFill>
                <a:effectLst/>
                <a:latin typeface="Times New Roman" panose="02020603050405020304" pitchFamily="18" charset="0"/>
                <a:ea typeface="SimSun" panose="02010600030101010101" pitchFamily="2" charset="-122"/>
              </a:rPr>
              <a:t>përfshirë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përpunimin</a:t>
            </a:r>
            <a:r>
              <a:rPr lang="en-US" sz="1800" dirty="0">
                <a:solidFill>
                  <a:srgbClr val="0F0F0F"/>
                </a:solidFill>
                <a:effectLst/>
                <a:latin typeface="Times New Roman" panose="02020603050405020304" pitchFamily="18" charset="0"/>
                <a:ea typeface="SimSun" panose="02010600030101010101" pitchFamily="2" charset="-122"/>
              </a:rPr>
              <a:t> e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dhënave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kërkimin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renditjen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optimizimin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dhe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shumë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operacione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tjera</a:t>
            </a:r>
            <a:r>
              <a:rPr lang="en-US" sz="1800" dirty="0">
                <a:solidFill>
                  <a:srgbClr val="0F0F0F"/>
                </a:solidFill>
                <a:effectLst/>
                <a:latin typeface="Times New Roman" panose="02020603050405020304" pitchFamily="18" charset="0"/>
                <a:ea typeface="SimSun" panose="02010600030101010101" pitchFamily="2" charset="-122"/>
              </a:rPr>
              <a:t>. </a:t>
            </a:r>
            <a:endPar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algoritëm</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është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grup</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hapash</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ose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rregullash</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përcaktuara</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qartë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që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duhen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ndjekur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zgjidhur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problem </a:t>
            </a:r>
            <a:r>
              <a:rPr lang="en-US" sz="1800" dirty="0" err="1">
                <a:solidFill>
                  <a:srgbClr val="0F0F0F"/>
                </a:solidFill>
                <a:effectLst/>
                <a:latin typeface="Times New Roman" panose="02020603050405020304" pitchFamily="18" charset="0"/>
                <a:ea typeface="SimSun" panose="02010600030101010101" pitchFamily="2" charset="-122"/>
              </a:rPr>
              <a:t>ose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përfunduar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detyrë</a:t>
            </a:r>
            <a:r>
              <a:rPr lang="en-US" sz="1800" dirty="0">
                <a:solidFill>
                  <a:srgbClr val="0F0F0F"/>
                </a:solidFill>
                <a:effectLst/>
                <a:latin typeface="Times New Roman" panose="02020603050405020304" pitchFamily="18" charset="0"/>
                <a:ea typeface="SimSun" panose="02010600030101010101" pitchFamily="2" charset="-122"/>
              </a:rPr>
              <a:t>. </a:t>
            </a:r>
            <a:endParaRPr lang="en-US" sz="1800" dirty="0">
              <a:solidFill>
                <a:srgbClr val="0F0F0F"/>
              </a:solidFill>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600"/>
              </a:spcAft>
              <a:buNone/>
            </a:pP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nga</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parimet</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kryesore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algoritmeve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është</a:t>
            </a:r>
            <a:r>
              <a:rPr lang="en-US" sz="1800" dirty="0">
                <a:solidFill>
                  <a:srgbClr val="0F0F0F"/>
                </a:solidFill>
                <a:effectLst/>
                <a:latin typeface="Times New Roman" panose="02020603050405020304" pitchFamily="18" charset="0"/>
                <a:ea typeface="SimSun" panose="02010600030101010101" pitchFamily="2" charset="-122"/>
              </a:rPr>
              <a:t> se </a:t>
            </a:r>
            <a:r>
              <a:rPr lang="en-US" sz="1800" dirty="0" err="1">
                <a:solidFill>
                  <a:srgbClr val="0F0F0F"/>
                </a:solidFill>
                <a:effectLst/>
                <a:latin typeface="Times New Roman" panose="02020603050405020304" pitchFamily="18" charset="0"/>
                <a:ea typeface="SimSun" panose="02010600030101010101" pitchFamily="2" charset="-122"/>
              </a:rPr>
              <a:t>ato</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janë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krijuar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qenë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efikas</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që</a:t>
            </a:r>
            <a:r>
              <a:rPr lang="en-US" sz="1800" dirty="0">
                <a:solidFill>
                  <a:srgbClr val="0F0F0F"/>
                </a:solidFill>
                <a:effectLst/>
                <a:latin typeface="Times New Roman" panose="02020603050405020304" pitchFamily="18" charset="0"/>
                <a:ea typeface="SimSun" panose="02010600030101010101" pitchFamily="2" charset="-122"/>
              </a:rPr>
              <a:t> do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thotë</a:t>
            </a:r>
            <a:r>
              <a:rPr lang="en-US" sz="1800" dirty="0">
                <a:solidFill>
                  <a:srgbClr val="0F0F0F"/>
                </a:solidFill>
                <a:effectLst/>
                <a:latin typeface="Times New Roman" panose="02020603050405020304" pitchFamily="18" charset="0"/>
                <a:ea typeface="SimSun" panose="02010600030101010101" pitchFamily="2" charset="-122"/>
              </a:rPr>
              <a:t> se </a:t>
            </a:r>
            <a:r>
              <a:rPr lang="en-US" sz="1800" dirty="0" err="1">
                <a:solidFill>
                  <a:srgbClr val="0F0F0F"/>
                </a:solidFill>
                <a:effectLst/>
                <a:latin typeface="Times New Roman" panose="02020603050405020304" pitchFamily="18" charset="0"/>
                <a:ea typeface="SimSun" panose="02010600030101010101" pitchFamily="2" charset="-122"/>
              </a:rPr>
              <a:t>ata</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mund</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zgjidhin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problemet</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mënyrën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efektive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dhe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kohë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mundshme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Kjo</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shpesh</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përfshin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zbërthimin</a:t>
            </a:r>
            <a:r>
              <a:rPr lang="en-US" sz="1800" dirty="0">
                <a:solidFill>
                  <a:srgbClr val="0F0F0F"/>
                </a:solidFill>
                <a:effectLst/>
                <a:latin typeface="Times New Roman" panose="02020603050405020304" pitchFamily="18" charset="0"/>
                <a:ea typeface="SimSun" panose="02010600030101010101" pitchFamily="2" charset="-122"/>
              </a:rPr>
              <a:t> e </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problemi</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madh</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pjesë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vogla</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menaxhueshme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dhe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më</a:t>
            </a:r>
            <a:r>
              <a:rPr lang="en-US" sz="1800" dirty="0">
                <a:solidFill>
                  <a:srgbClr val="0F0F0F"/>
                </a:solidFill>
                <a:effectLst/>
                <a:latin typeface="Times New Roman" panose="02020603050405020304" pitchFamily="18" charset="0"/>
                <a:ea typeface="SimSun" panose="02010600030101010101" pitchFamily="2" charset="-122"/>
              </a:rPr>
              <a:t> pas </a:t>
            </a:r>
            <a:r>
              <a:rPr lang="en-US" sz="1800" dirty="0" err="1">
                <a:solidFill>
                  <a:srgbClr val="0F0F0F"/>
                </a:solidFill>
                <a:effectLst/>
                <a:latin typeface="Times New Roman" panose="02020603050405020304" pitchFamily="18" charset="0"/>
                <a:ea typeface="SimSun" panose="02010600030101010101" pitchFamily="2" charset="-122"/>
              </a:rPr>
              <a:t>zgjidhjen</a:t>
            </a:r>
            <a:r>
              <a:rPr lang="en-US" sz="1800" dirty="0">
                <a:solidFill>
                  <a:srgbClr val="0F0F0F"/>
                </a:solidFill>
                <a:effectLst/>
                <a:latin typeface="Times New Roman" panose="02020603050405020304" pitchFamily="18" charset="0"/>
                <a:ea typeface="SimSun" panose="02010600030101010101" pitchFamily="2" charset="-122"/>
              </a:rPr>
              <a:t> e </a:t>
            </a:r>
            <a:r>
              <a:rPr lang="en-US" sz="1800" dirty="0" err="1">
                <a:solidFill>
                  <a:srgbClr val="0F0F0F"/>
                </a:solidFill>
                <a:effectLst/>
                <a:latin typeface="Times New Roman" panose="02020603050405020304" pitchFamily="18" charset="0"/>
                <a:ea typeface="SimSun" panose="02010600030101010101" pitchFamily="2" charset="-122"/>
              </a:rPr>
              <a:t>secilës</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pjesë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veç</a:t>
            </a:r>
            <a:r>
              <a:rPr lang="en-US" sz="1800" dirty="0">
                <a:solidFill>
                  <a:srgbClr val="0F0F0F"/>
                </a:solidFill>
                <a:effectLst/>
                <a:latin typeface="Times New Roman" panose="02020603050405020304" pitchFamily="18" charset="0"/>
                <a:ea typeface="SimSun" panose="02010600030101010101" pitchFamily="2" charset="-122"/>
              </a:rPr>
              <a:t> e </a:t>
            </a:r>
            <a:r>
              <a:rPr lang="en-US" sz="1800" dirty="0" err="1">
                <a:solidFill>
                  <a:srgbClr val="0F0F0F"/>
                </a:solidFill>
                <a:effectLst/>
                <a:latin typeface="Times New Roman" panose="02020603050405020304" pitchFamily="18" charset="0"/>
                <a:ea typeface="SimSun" panose="02010600030101010101" pitchFamily="2" charset="-122"/>
              </a:rPr>
              <a:t>veç</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përpara</a:t>
            </a:r>
            <a:r>
              <a:rPr lang="en-US" sz="1800" dirty="0">
                <a:solidFill>
                  <a:srgbClr val="0F0F0F"/>
                </a:solidFill>
                <a:effectLst/>
                <a:latin typeface="Times New Roman" panose="02020603050405020304" pitchFamily="18" charset="0"/>
                <a:ea typeface="SimSun" panose="02010600030101010101" pitchFamily="2" charset="-122"/>
              </a:rPr>
              <a:t> se </a:t>
            </a:r>
            <a:r>
              <a:rPr lang="en-US" sz="1800" dirty="0" err="1">
                <a:solidFill>
                  <a:srgbClr val="0F0F0F"/>
                </a:solidFill>
                <a:effectLst/>
                <a:latin typeface="Times New Roman" panose="02020603050405020304" pitchFamily="18" charset="0"/>
                <a:ea typeface="SimSun" panose="02010600030101010101" pitchFamily="2" charset="-122"/>
              </a:rPr>
              <a:t>të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kombinohen</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rezultatet</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një</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zgjidhje</a:t>
            </a:r>
            <a:r>
              <a:rPr lang="en-US" sz="1800" dirty="0">
                <a:solidFill>
                  <a:srgbClr val="0F0F0F"/>
                </a:solidFill>
                <a:effectLst/>
                <a:latin typeface="Times New Roman" panose="02020603050405020304" pitchFamily="18" charset="0"/>
                <a:ea typeface="SimSun" panose="02010600030101010101" pitchFamily="2" charset="-122"/>
              </a:rPr>
              <a:t> </a:t>
            </a:r>
            <a:r>
              <a:rPr lang="en-US" sz="1800" dirty="0" err="1">
                <a:solidFill>
                  <a:srgbClr val="0F0F0F"/>
                </a:solidFill>
                <a:effectLst/>
                <a:latin typeface="Times New Roman" panose="02020603050405020304" pitchFamily="18" charset="0"/>
                <a:ea typeface="SimSun" panose="02010600030101010101" pitchFamily="2" charset="-122"/>
              </a:rPr>
              <a:t>përfundimtare</a:t>
            </a:r>
            <a:r>
              <a:rPr lang="en-US" sz="1800" dirty="0">
                <a:solidFill>
                  <a:srgbClr val="0F0F0F"/>
                </a:solidFill>
                <a:effectLst/>
                <a:latin typeface="Times New Roman" panose="02020603050405020304" pitchFamily="18" charset="0"/>
                <a:ea typeface="SimSun" panose="02010600030101010101" pitchFamily="2" charset="-122"/>
              </a:rPr>
              <a:t>. </a:t>
            </a:r>
          </a:p>
          <a:p>
            <a:pPr marL="0" marR="0" indent="0" algn="just">
              <a:spcBef>
                <a:spcPts val="0"/>
              </a:spcBef>
              <a:spcAft>
                <a:spcPts val="600"/>
              </a:spcAft>
              <a:buNone/>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Njerëzit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shpesh</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përdorin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p>
          <a:p>
            <a:pPr marL="342900" marR="0" lvl="0" indent="-342900" algn="just">
              <a:spcBef>
                <a:spcPts val="0"/>
              </a:spcBef>
              <a:spcAft>
                <a:spcPts val="600"/>
              </a:spcAft>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Pseudokodin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hapat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algoritmave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6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Flowchart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Diagrami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rrjedhës</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vizualizimin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proceseve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gn="just">
              <a:spcBef>
                <a:spcPts val="0"/>
              </a:spcBef>
              <a:spcAft>
                <a:spcPts val="600"/>
              </a:spcAft>
              <a:buNone/>
            </a:pP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Këto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mjete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ndihmojnë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vizualizimin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hapave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vendimeve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brenda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algoritmit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duke 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bërë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lehtë</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kuptimin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zbatimin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tij</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7C406E9-BB61-592F-9207-C86B7DAA298C}"/>
              </a:ext>
            </a:extLst>
          </p:cNvPr>
          <p:cNvPicPr>
            <a:picLocks noChangeAspect="1"/>
          </p:cNvPicPr>
          <p:nvPr/>
        </p:nvPicPr>
        <p:blipFill>
          <a:blip r:embed="rId2"/>
          <a:stretch>
            <a:fillRect/>
          </a:stretch>
        </p:blipFill>
        <p:spPr>
          <a:xfrm>
            <a:off x="8003458" y="1514168"/>
            <a:ext cx="3741328" cy="3952875"/>
          </a:xfrm>
          <a:prstGeom prst="rect">
            <a:avLst/>
          </a:prstGeom>
        </p:spPr>
      </p:pic>
    </p:spTree>
    <p:extLst>
      <p:ext uri="{BB962C8B-B14F-4D97-AF65-F5344CB8AC3E}">
        <p14:creationId xmlns:p14="http://schemas.microsoft.com/office/powerpoint/2010/main" val="9463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rcular blue and white background with icons&#10;&#10;Description automatically generated with medium confidence">
            <a:extLst>
              <a:ext uri="{FF2B5EF4-FFF2-40B4-BE49-F238E27FC236}">
                <a16:creationId xmlns:a16="http://schemas.microsoft.com/office/drawing/2014/main" id="{BA7D2B49-62EB-3A98-DFB8-96948CAA9EC8}"/>
              </a:ext>
            </a:extLst>
          </p:cNvPr>
          <p:cNvPicPr>
            <a:picLocks noChangeAspect="1"/>
          </p:cNvPicPr>
          <p:nvPr/>
        </p:nvPicPr>
        <p:blipFill>
          <a:blip r:embed="rId2">
            <a:extLst>
              <a:ext uri="{28A0092B-C50C-407E-A947-70E740481C1C}">
                <a14:useLocalDpi xmlns:a14="http://schemas.microsoft.com/office/drawing/2010/main" val="0"/>
              </a:ext>
            </a:extLst>
          </a:blip>
          <a:srcRect t="4616" r="26170" b="4474"/>
          <a:stretch/>
        </p:blipFill>
        <p:spPr>
          <a:xfrm>
            <a:off x="3451410" y="10"/>
            <a:ext cx="8668512" cy="6857990"/>
          </a:xfrm>
          <a:prstGeom prst="rect">
            <a:avLst/>
          </a:prstGeom>
        </p:spPr>
      </p:pic>
      <p:sp>
        <p:nvSpPr>
          <p:cNvPr id="25" name="Rectangle 2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50DD1EE-DFC9-3EAD-71F0-41D1303E6673}"/>
              </a:ext>
            </a:extLst>
          </p:cNvPr>
          <p:cNvSpPr>
            <a:spLocks noGrp="1"/>
          </p:cNvSpPr>
          <p:nvPr>
            <p:ph type="subTitle" idx="1"/>
          </p:nvPr>
        </p:nvSpPr>
        <p:spPr>
          <a:xfrm>
            <a:off x="339174" y="2834221"/>
            <a:ext cx="5874813" cy="4069566"/>
          </a:xfrm>
        </p:spPr>
        <p:txBody>
          <a:bodyPr>
            <a:noAutofit/>
          </a:bodyPr>
          <a:lstStyle/>
          <a:p>
            <a:pPr algn="l"/>
            <a:r>
              <a:rPr lang="sq-AL" sz="1400" dirty="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Data Mining (Gërmimi i të dhënave) është procesi i analizimit të grupeve të mëdha të të dhënave për të zbuluar modele, tendenca dhe njohuri që mund të përdoren për të marrë vendime të informuara biznesi dhe për të nxitur veprime strategjike. Qëllimi kryesor i gërmimit të të dhënave është nxjerrja e informacionit të vlefshëm dhe të zbatueshëm nga sasi të mëdha të dhënash</a:t>
            </a:r>
            <a:endParaRPr lang="en-US" sz="14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a:p>
            <a:pPr algn="l"/>
            <a:r>
              <a:rPr lang="sq-AL" sz="1400" dirty="0">
                <a:solidFill>
                  <a:schemeClr val="bg1"/>
                </a:solidFill>
                <a:latin typeface="Times New Roman" panose="02020603050405020304" pitchFamily="18" charset="0"/>
                <a:cs typeface="Times New Roman" panose="02020603050405020304" pitchFamily="18" charset="0"/>
              </a:rPr>
              <a:t>Duke vepruar kështu, bizneset mund të fitojnë një kuptim më të thellë të klientëve të tyre, tendencave të tregut dhe efikasitetit operacional, gjë që përfundimisht mund të çojë në një vendimmarrje më të mirë dhe performancë të përmirësuar. Për më tepër, nxjerrja e të dhënave mund të përdoret gjithashtu për të zbuluar mashtrimet dhe anomalitë brenda një grupi të dhënash</a:t>
            </a:r>
            <a:endParaRPr lang="en-US" sz="1400" dirty="0">
              <a:solidFill>
                <a:schemeClr val="bg1"/>
              </a:solidFill>
              <a:latin typeface="Times New Roman" panose="02020603050405020304" pitchFamily="18" charset="0"/>
              <a:cs typeface="Times New Roman" panose="02020603050405020304" pitchFamily="18" charset="0"/>
            </a:endParaRPr>
          </a:p>
          <a:p>
            <a:pPr algn="l"/>
            <a:r>
              <a:rPr lang="sq-AL" sz="1400" dirty="0">
                <a:solidFill>
                  <a:schemeClr val="bg1"/>
                </a:solidFill>
                <a:latin typeface="Times New Roman" panose="02020603050405020304" pitchFamily="18" charset="0"/>
                <a:cs typeface="Times New Roman" panose="02020603050405020304" pitchFamily="18" charset="0"/>
              </a:rPr>
              <a:t>Kjo mund të ndihmojë institucionet financiare për të zbutur rrezikun dhe për t'u mbrojtur nga aktivitetet mashtruese.</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20A8ED0C-4974-1CFC-14B6-54C62189C4FE}"/>
              </a:ext>
            </a:extLst>
          </p:cNvPr>
          <p:cNvPicPr>
            <a:picLocks noChangeAspect="1"/>
          </p:cNvPicPr>
          <p:nvPr/>
        </p:nvPicPr>
        <p:blipFill>
          <a:blip r:embed="rId3"/>
          <a:stretch>
            <a:fillRect/>
          </a:stretch>
        </p:blipFill>
        <p:spPr>
          <a:xfrm>
            <a:off x="137367" y="289260"/>
            <a:ext cx="2095500" cy="819150"/>
          </a:xfrm>
          <a:prstGeom prst="rect">
            <a:avLst/>
          </a:prstGeom>
        </p:spPr>
      </p:pic>
      <p:sp>
        <p:nvSpPr>
          <p:cNvPr id="11" name="Title 1">
            <a:extLst>
              <a:ext uri="{FF2B5EF4-FFF2-40B4-BE49-F238E27FC236}">
                <a16:creationId xmlns:a16="http://schemas.microsoft.com/office/drawing/2014/main" id="{C2A0FF54-79B3-D72E-E6CE-0B19430E26DA}"/>
              </a:ext>
            </a:extLst>
          </p:cNvPr>
          <p:cNvSpPr>
            <a:spLocks noGrp="1"/>
          </p:cNvSpPr>
          <p:nvPr>
            <p:ph type="ctrTitle"/>
          </p:nvPr>
        </p:nvSpPr>
        <p:spPr>
          <a:xfrm>
            <a:off x="339174" y="1094585"/>
            <a:ext cx="5874814" cy="1602275"/>
          </a:xfrm>
        </p:spPr>
        <p:txBody>
          <a:bodyPr anchor="b">
            <a:normAutofit fontScale="90000"/>
          </a:bodyPr>
          <a:lstStyle/>
          <a:p>
            <a:pPr algn="l"/>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Mining: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Kuptimi</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dhe</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aplikimet</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në</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analizën</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të</a:t>
            </a:r>
            <a: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b="1"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dhënave</a:t>
            </a:r>
            <a:br>
              <a:rPr lang="en-US" sz="35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0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570A-92EE-60AA-7E19-F9E05DFD6CDE}"/>
              </a:ext>
            </a:extLst>
          </p:cNvPr>
          <p:cNvSpPr>
            <a:spLocks noGrp="1"/>
          </p:cNvSpPr>
          <p:nvPr>
            <p:ph type="title"/>
          </p:nvPr>
        </p:nvSpPr>
        <p:spPr>
          <a:xfrm>
            <a:off x="730045" y="512610"/>
            <a:ext cx="10515600" cy="696758"/>
          </a:xfrm>
        </p:spPr>
        <p:txBody>
          <a:bodyPr>
            <a:normAutofit/>
          </a:bodyPr>
          <a:lstStyle/>
          <a:p>
            <a:r>
              <a:rPr lang="sq-AL"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Metodat e ansamblimit (ang. Ensemble Methods)</a:t>
            </a:r>
            <a:endParaRPr lang="en-US" sz="2400" b="1" dirty="0"/>
          </a:p>
        </p:txBody>
      </p:sp>
      <p:sp>
        <p:nvSpPr>
          <p:cNvPr id="3" name="Content Placeholder 2">
            <a:extLst>
              <a:ext uri="{FF2B5EF4-FFF2-40B4-BE49-F238E27FC236}">
                <a16:creationId xmlns:a16="http://schemas.microsoft.com/office/drawing/2014/main" id="{345C211A-8CB0-D09D-7089-F1BF50EBFA3E}"/>
              </a:ext>
            </a:extLst>
          </p:cNvPr>
          <p:cNvSpPr>
            <a:spLocks noGrp="1"/>
          </p:cNvSpPr>
          <p:nvPr>
            <p:ph idx="1"/>
          </p:nvPr>
        </p:nvSpPr>
        <p:spPr>
          <a:xfrm>
            <a:off x="5279924" y="1436788"/>
            <a:ext cx="6270522" cy="4908602"/>
          </a:xfrm>
        </p:spPr>
        <p:txBody>
          <a:bodyPr/>
          <a:lstStyle/>
          <a:p>
            <a:pPr marL="0" marR="0" indent="0" algn="just">
              <a:spcBef>
                <a:spcPts val="0"/>
              </a:spcBef>
              <a:spcAft>
                <a:spcPts val="600"/>
              </a:spcAft>
              <a:buNone/>
            </a:pP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Metodat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ansamblimit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janë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teknika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që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përdoren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kombinuar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parashikimet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disa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modeleve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individuale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krijuar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një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model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fuqishëm</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stabilizuar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Këto</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metoda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janë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dizajnuara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përmirësuar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performancën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parashikuesve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duke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adresuar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dobësitë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variabilitetin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tyre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p>
          <a:p>
            <a:pPr marL="0" marR="0" indent="0" algn="just">
              <a:spcBef>
                <a:spcPts val="0"/>
              </a:spcBef>
              <a:spcAft>
                <a:spcPts val="600"/>
              </a:spcAft>
              <a:buNone/>
            </a:pP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Ideja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bazë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metodave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ansamblimit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është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merret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një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koleksion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modelesh</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ndryshme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kombinohen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parashikimet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tyre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bërë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një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parashikim</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saktë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forte.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Kjo</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bazohet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konceptin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që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perderisa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modelet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individuale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mund</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kenë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pika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forta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dobëta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duke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i</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kombinuar</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ato</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së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bashku</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dobësitë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tyre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mund</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zbuten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pikat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tyre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forta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mund</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përforcohen</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Si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rezultat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metodat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ansamblit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janë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gjendje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prodhojnë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parashikime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besueshme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dhe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sakta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se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çdo</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model individual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vete</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F146F2C-F64B-D049-CDF4-A3B0414F35CA}"/>
              </a:ext>
            </a:extLst>
          </p:cNvPr>
          <p:cNvPicPr>
            <a:picLocks noChangeAspect="1"/>
          </p:cNvPicPr>
          <p:nvPr/>
        </p:nvPicPr>
        <p:blipFill>
          <a:blip r:embed="rId2"/>
          <a:stretch>
            <a:fillRect/>
          </a:stretch>
        </p:blipFill>
        <p:spPr>
          <a:xfrm>
            <a:off x="1109047" y="1654124"/>
            <a:ext cx="3838575" cy="2428875"/>
          </a:xfrm>
          <a:prstGeom prst="rect">
            <a:avLst/>
          </a:prstGeom>
        </p:spPr>
      </p:pic>
      <p:sp>
        <p:nvSpPr>
          <p:cNvPr id="9" name="TextBox 8">
            <a:extLst>
              <a:ext uri="{FF2B5EF4-FFF2-40B4-BE49-F238E27FC236}">
                <a16:creationId xmlns:a16="http://schemas.microsoft.com/office/drawing/2014/main" id="{B9001AAE-8DC6-5522-5D23-AE72115B1164}"/>
              </a:ext>
            </a:extLst>
          </p:cNvPr>
          <p:cNvSpPr txBox="1"/>
          <p:nvPr/>
        </p:nvSpPr>
        <p:spPr>
          <a:xfrm>
            <a:off x="730045" y="4160176"/>
            <a:ext cx="4549879" cy="2185214"/>
          </a:xfrm>
          <a:prstGeom prst="rect">
            <a:avLst/>
          </a:prstGeom>
          <a:noFill/>
        </p:spPr>
        <p:txBody>
          <a:bodyPr wrap="square" rtlCol="0">
            <a:spAutoFit/>
          </a:bodyPr>
          <a:lstStyle/>
          <a:p>
            <a:pPr marL="0" marR="0" algn="just">
              <a:spcBef>
                <a:spcPts val="0"/>
              </a:spcBef>
              <a:spcAft>
                <a:spcPts val="600"/>
              </a:spcAft>
            </a:pP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Disa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nga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metodat</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e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ansamblimit</a:t>
            </a:r>
            <a:r>
              <a:rPr lang="en-US" sz="1800" baseline="300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më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të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njohura</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përfshijnë</a:t>
            </a:r>
            <a:r>
              <a:rPr lang="en-US" sz="1800"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Përforcimi</a:t>
            </a:r>
            <a:r>
              <a:rPr lang="en-US" sz="1800" b="1"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(ang. Boosting)</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pPr>
            <a:r>
              <a:rPr lang="en-US" sz="1800" b="1"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Grumbullimi</a:t>
            </a:r>
            <a:r>
              <a:rPr lang="en-US" sz="1800" b="1"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me Bootstrap-</a:t>
            </a:r>
            <a:r>
              <a:rPr lang="en-US" sz="1800" b="1"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Bagazhim</a:t>
            </a:r>
            <a:r>
              <a:rPr lang="en-US" sz="1800" b="1"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(ang. Bootstrap Aggregating =&gt; Bagging)</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600"/>
              </a:spcAft>
              <a:buFont typeface="+mj-lt"/>
              <a:buAutoNum type="arabicPeriod"/>
            </a:pPr>
            <a:r>
              <a:rPr lang="en-US" sz="1800" b="1" dirty="0" err="1">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Grumbullimi</a:t>
            </a:r>
            <a:r>
              <a:rPr lang="en-US" sz="1800" b="1" dirty="0">
                <a:solidFill>
                  <a:srgbClr val="0F0F0F"/>
                </a:solidFill>
                <a:effectLst/>
                <a:latin typeface="Times New Roman" panose="02020603050405020304" pitchFamily="18" charset="0"/>
                <a:ea typeface="SimSun" panose="02010600030101010101" pitchFamily="2" charset="-122"/>
                <a:cs typeface="Times New Roman" panose="02020603050405020304" pitchFamily="18" charset="0"/>
              </a:rPr>
              <a:t> (ang. Stacking)</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1421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D7EE-5F0A-3F49-C430-F2705BCE371C}"/>
              </a:ext>
            </a:extLst>
          </p:cNvPr>
          <p:cNvSpPr>
            <a:spLocks noGrp="1"/>
          </p:cNvSpPr>
          <p:nvPr>
            <p:ph type="title"/>
          </p:nvPr>
        </p:nvSpPr>
        <p:spPr>
          <a:xfrm>
            <a:off x="838200" y="365126"/>
            <a:ext cx="10515600" cy="834410"/>
          </a:xfrm>
        </p:spPr>
        <p:txBody>
          <a:bodyPr>
            <a:normAutofit/>
          </a:bodyPr>
          <a:lstStyle/>
          <a:p>
            <a:r>
              <a:rPr lang="sq-AL" sz="2000" b="1" dirty="0">
                <a:effectLst/>
                <a:latin typeface="Times New Roman" panose="02020603050405020304" pitchFamily="18" charset="0"/>
                <a:ea typeface="SimSun" panose="02010600030101010101" pitchFamily="2" charset="-122"/>
              </a:rPr>
              <a:t>Pylli i rastësishëm (ang. Random Forest)</a:t>
            </a:r>
            <a:endParaRPr lang="en-US" sz="2000" b="1" dirty="0"/>
          </a:p>
        </p:txBody>
      </p:sp>
      <p:sp>
        <p:nvSpPr>
          <p:cNvPr id="3" name="Content Placeholder 2">
            <a:extLst>
              <a:ext uri="{FF2B5EF4-FFF2-40B4-BE49-F238E27FC236}">
                <a16:creationId xmlns:a16="http://schemas.microsoft.com/office/drawing/2014/main" id="{7F8812DC-8FE8-3089-BC24-BA0436BC2265}"/>
              </a:ext>
            </a:extLst>
          </p:cNvPr>
          <p:cNvSpPr>
            <a:spLocks noGrp="1"/>
          </p:cNvSpPr>
          <p:nvPr>
            <p:ph idx="1"/>
          </p:nvPr>
        </p:nvSpPr>
        <p:spPr>
          <a:xfrm>
            <a:off x="680882" y="1373340"/>
            <a:ext cx="6863685" cy="2992183"/>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Random Forest </a:t>
            </a:r>
            <a:r>
              <a:rPr lang="en-US" sz="1600" dirty="0" err="1">
                <a:latin typeface="Times New Roman" panose="02020603050405020304" pitchFamily="18" charset="0"/>
                <a:cs typeface="Times New Roman" panose="02020603050405020304" pitchFamily="18" charset="0"/>
              </a:rPr>
              <a:t>është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algoritëm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fuqishëm</a:t>
            </a:r>
            <a:r>
              <a:rPr lang="en-US" sz="1600" dirty="0">
                <a:latin typeface="Times New Roman" panose="02020603050405020304" pitchFamily="18" charset="0"/>
                <a:cs typeface="Times New Roman" panose="02020603050405020304" pitchFamily="18" charset="0"/>
              </a:rPr>
              <a:t> I ML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përdoret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kryesisht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detyra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klasifikimi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regresioni</a:t>
            </a:r>
            <a:r>
              <a:rPr lang="en-US" sz="1600" dirty="0">
                <a:latin typeface="Times New Roman" panose="02020603050405020304" pitchFamily="18" charset="0"/>
                <a:cs typeface="Times New Roman" panose="02020603050405020304" pitchFamily="18" charset="0"/>
              </a:rPr>
              <a:t>. Ai </a:t>
            </a:r>
            <a:r>
              <a:rPr lang="en-US" sz="1600" dirty="0" err="1">
                <a:latin typeface="Times New Roman" panose="02020603050405020304" pitchFamily="18" charset="0"/>
                <a:cs typeface="Times New Roman" panose="02020603050405020304" pitchFamily="18" charset="0"/>
              </a:rPr>
              <a:t>ndërton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madh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individuale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vendimeve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gjatë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trajnimit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kombinon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rezultatet</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tyre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bërë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parashikime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sakta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Ideja</a:t>
            </a:r>
            <a:r>
              <a:rPr lang="en-US" sz="1600" dirty="0">
                <a:latin typeface="Times New Roman" panose="02020603050405020304" pitchFamily="18" charset="0"/>
                <a:cs typeface="Times New Roman" panose="02020603050405020304" pitchFamily="18" charset="0"/>
              </a:rPr>
              <a:t> pas </a:t>
            </a:r>
            <a:r>
              <a:rPr lang="en-US" sz="1600" dirty="0" err="1">
                <a:latin typeface="Times New Roman" panose="02020603050405020304" pitchFamily="18" charset="0"/>
                <a:cs typeface="Times New Roman" panose="02020603050405020304" pitchFamily="18" charset="0"/>
              </a:rPr>
              <a:t>Pyllit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rastësishëm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është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nxënësish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dobët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vendimi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mund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formojnë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nxënës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grumbullohen</a:t>
            </a:r>
            <a:r>
              <a:rPr lang="en-US" sz="1600" dirty="0">
                <a:latin typeface="Times New Roman" panose="02020603050405020304" pitchFamily="18" charset="0"/>
                <a:cs typeface="Times New Roman" panose="02020603050405020304" pitchFamily="18" charset="0"/>
              </a:rPr>
              <a:t>.</a:t>
            </a:r>
            <a:r>
              <a:rPr lang="sq-AL" sz="1600" dirty="0">
                <a:effectLst/>
                <a:latin typeface="Times New Roman" panose="02020603050405020304" pitchFamily="18" charset="0"/>
                <a:ea typeface="SimSun" panose="02010600030101010101" pitchFamily="2" charset="-122"/>
              </a:rPr>
              <a:t> Algoritmi është i njohur për aftësinë e tij për të trajtuar të dhëna me dimensione të larta, grupe të dhënash të mëdha dhe është rezistent ndaj përshtatjes së tepërt. </a:t>
            </a:r>
            <a:r>
              <a:rPr lang="en-US" sz="1600" dirty="0">
                <a:latin typeface="Times New Roman" panose="02020603050405020304" pitchFamily="18" charset="0"/>
                <a:ea typeface="SimSun" panose="02010600030101010101" pitchFamily="2" charset="-122"/>
              </a:rPr>
              <a:t>RF </a:t>
            </a:r>
            <a:r>
              <a:rPr lang="sq-AL" sz="1600" dirty="0">
                <a:effectLst/>
                <a:latin typeface="Times New Roman" panose="02020603050405020304" pitchFamily="18" charset="0"/>
                <a:ea typeface="SimSun" panose="02010600030101010101" pitchFamily="2" charset="-122"/>
              </a:rPr>
              <a:t>është një koleksion i pemëve vendimmarrëse, ku çdo pemë është trajnuar në një nëngrup të rastësishëm të të dhënave dhe veçorive të trajnimit. </a:t>
            </a:r>
            <a:endParaRPr lang="en-US" sz="16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3C98C0-1EF6-14E1-2500-61CA125ADECC}"/>
              </a:ext>
            </a:extLst>
          </p:cNvPr>
          <p:cNvPicPr>
            <a:picLocks noChangeAspect="1"/>
          </p:cNvPicPr>
          <p:nvPr/>
        </p:nvPicPr>
        <p:blipFill>
          <a:blip r:embed="rId2"/>
          <a:stretch>
            <a:fillRect/>
          </a:stretch>
        </p:blipFill>
        <p:spPr>
          <a:xfrm>
            <a:off x="7544567" y="1242808"/>
            <a:ext cx="3552825" cy="2428875"/>
          </a:xfrm>
          <a:prstGeom prst="rect">
            <a:avLst/>
          </a:prstGeom>
        </p:spPr>
      </p:pic>
      <p:sp>
        <p:nvSpPr>
          <p:cNvPr id="6" name="TextBox 5">
            <a:extLst>
              <a:ext uri="{FF2B5EF4-FFF2-40B4-BE49-F238E27FC236}">
                <a16:creationId xmlns:a16="http://schemas.microsoft.com/office/drawing/2014/main" id="{3273F7B2-40E5-2B2C-0C2D-5950BA45127F}"/>
              </a:ext>
            </a:extLst>
          </p:cNvPr>
          <p:cNvSpPr txBox="1"/>
          <p:nvPr/>
        </p:nvSpPr>
        <p:spPr>
          <a:xfrm>
            <a:off x="609600" y="3839905"/>
            <a:ext cx="11808541" cy="2554545"/>
          </a:xfrm>
          <a:prstGeom prst="rect">
            <a:avLst/>
          </a:prstGeom>
          <a:noFill/>
        </p:spPr>
        <p:txBody>
          <a:bodyPr wrap="square" rtlCol="0">
            <a:spAutoFit/>
          </a:bodyPr>
          <a:lstStyle/>
          <a:p>
            <a:pPr marL="0" indent="0">
              <a:buNone/>
            </a:pPr>
            <a:r>
              <a:rPr lang="en-US" sz="1600" b="1" dirty="0">
                <a:latin typeface="Times New Roman" panose="02020603050405020304" pitchFamily="18" charset="0"/>
                <a:cs typeface="Times New Roman" panose="02020603050405020304" pitchFamily="18" charset="0"/>
              </a:rPr>
              <a:t>Si </a:t>
            </a:r>
            <a:r>
              <a:rPr lang="en-US" sz="1600" b="1" dirty="0" err="1">
                <a:latin typeface="Times New Roman" panose="02020603050405020304" pitchFamily="18" charset="0"/>
                <a:cs typeface="Times New Roman" panose="02020603050405020304" pitchFamily="18" charset="0"/>
              </a:rPr>
              <a:t>funksionon</a:t>
            </a:r>
            <a:r>
              <a:rPr lang="en-US" sz="1600" b="1" dirty="0">
                <a:latin typeface="Times New Roman" panose="02020603050405020304" pitchFamily="18" charset="0"/>
                <a:cs typeface="Times New Roman" panose="02020603050405020304" pitchFamily="18" charset="0"/>
              </a:rPr>
              <a:t> Random Forest:</a:t>
            </a:r>
          </a:p>
          <a:p>
            <a:pPr marL="457200" lvl="1" indent="0">
              <a:buNone/>
            </a:pPr>
            <a:r>
              <a:rPr lang="en-US" sz="1600" b="1" dirty="0" err="1">
                <a:latin typeface="Times New Roman" panose="02020603050405020304" pitchFamily="18" charset="0"/>
                <a:cs typeface="Times New Roman" panose="02020603050405020304" pitchFamily="18" charset="0"/>
              </a:rPr>
              <a:t>Bagazhimi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Grumbullimi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 Bootstrap):</a:t>
            </a:r>
          </a:p>
          <a:p>
            <a:pPr marL="457200" lvl="1" indent="0">
              <a:buNone/>
            </a:pPr>
            <a:r>
              <a:rPr lang="en-US" sz="1600" dirty="0">
                <a:latin typeface="Times New Roman" panose="02020603050405020304" pitchFamily="18" charset="0"/>
                <a:cs typeface="Times New Roman" panose="02020603050405020304" pitchFamily="18" charset="0"/>
              </a:rPr>
              <a:t>Random Forest </a:t>
            </a:r>
            <a:r>
              <a:rPr lang="en-US" sz="1600" dirty="0" err="1">
                <a:latin typeface="Times New Roman" panose="02020603050405020304" pitchFamily="18" charset="0"/>
                <a:cs typeface="Times New Roman" panose="02020603050405020304" pitchFamily="18" charset="0"/>
              </a:rPr>
              <a:t>përdor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teknikë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quajtur</a:t>
            </a:r>
            <a:r>
              <a:rPr lang="en-US" sz="1600" dirty="0">
                <a:latin typeface="Times New Roman" panose="02020603050405020304" pitchFamily="18" charset="0"/>
                <a:cs typeface="Times New Roman" panose="02020603050405020304" pitchFamily="18" charset="0"/>
              </a:rPr>
              <a:t> bagging, </a:t>
            </a:r>
            <a:r>
              <a:rPr lang="en-US" sz="1600" dirty="0" err="1">
                <a:latin typeface="Times New Roman" panose="02020603050405020304" pitchFamily="18" charset="0"/>
                <a:cs typeface="Times New Roman" panose="02020603050405020304" pitchFamily="18" charset="0"/>
              </a:rPr>
              <a:t>ku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gjeneron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nëngrupe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shumta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dhënave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trajnimit</a:t>
            </a:r>
            <a:r>
              <a:rPr lang="en-US" sz="1600" dirty="0">
                <a:latin typeface="Times New Roman" panose="02020603050405020304" pitchFamily="18" charset="0"/>
                <a:cs typeface="Times New Roman" panose="02020603050405020304" pitchFamily="18" charset="0"/>
              </a:rPr>
              <a:t> duke </a:t>
            </a:r>
            <a:r>
              <a:rPr lang="en-US" sz="1600" dirty="0" err="1">
                <a:latin typeface="Times New Roman" panose="02020603050405020304" pitchFamily="18" charset="0"/>
                <a:cs typeface="Times New Roman" panose="02020603050405020304" pitchFamily="18" charset="0"/>
              </a:rPr>
              <a:t>kampionuar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rastësisht</a:t>
            </a:r>
            <a:r>
              <a:rPr lang="en-US" sz="1600" dirty="0">
                <a:latin typeface="Times New Roman" panose="02020603050405020304" pitchFamily="18" charset="0"/>
                <a:cs typeface="Times New Roman" panose="02020603050405020304" pitchFamily="18" charset="0"/>
              </a:rPr>
              <a:t> me </a:t>
            </a:r>
            <a:r>
              <a:rPr lang="en-US" sz="1600" dirty="0" err="1">
                <a:latin typeface="Times New Roman" panose="02020603050405020304" pitchFamily="18" charset="0"/>
                <a:cs typeface="Times New Roman" panose="02020603050405020304" pitchFamily="18" charset="0"/>
              </a:rPr>
              <a:t>zëvendësim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kjo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quhet</a:t>
            </a:r>
            <a:r>
              <a:rPr lang="en-US" sz="1600" dirty="0">
                <a:latin typeface="Times New Roman" panose="02020603050405020304" pitchFamily="18" charset="0"/>
                <a:cs typeface="Times New Roman" panose="02020603050405020304" pitchFamily="18" charset="0"/>
              </a:rPr>
              <a:t> bootstrapping). </a:t>
            </a:r>
            <a:r>
              <a:rPr lang="en-US" sz="1600" dirty="0" err="1">
                <a:latin typeface="Times New Roman" panose="02020603050405020304" pitchFamily="18" charset="0"/>
                <a:cs typeface="Times New Roman" panose="02020603050405020304" pitchFamily="18" charset="0"/>
              </a:rPr>
              <a:t>Çdo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nëngrup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përdoret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trajnuar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vendimi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veçantë</a:t>
            </a:r>
            <a:r>
              <a:rPr lang="en-US" sz="1600" dirty="0">
                <a:latin typeface="Times New Roman" panose="02020603050405020304" pitchFamily="18" charset="0"/>
                <a:cs typeface="Times New Roman" panose="02020603050405020304" pitchFamily="18" charset="0"/>
              </a:rPr>
              <a:t>.</a:t>
            </a:r>
          </a:p>
          <a:p>
            <a:pPr marL="457200" lvl="1" indent="0">
              <a:buNone/>
            </a:pPr>
            <a:r>
              <a:rPr lang="en-US" sz="1600" b="1" dirty="0" err="1">
                <a:latin typeface="Times New Roman" panose="02020603050405020304" pitchFamily="18" charset="0"/>
                <a:cs typeface="Times New Roman" panose="02020603050405020304" pitchFamily="18" charset="0"/>
              </a:rPr>
              <a:t>Zgjedhja</a:t>
            </a:r>
            <a:r>
              <a:rPr lang="en-US" sz="1600" b="1" dirty="0">
                <a:latin typeface="Times New Roman" panose="02020603050405020304" pitchFamily="18" charset="0"/>
                <a:cs typeface="Times New Roman" panose="02020603050405020304" pitchFamily="18" charset="0"/>
              </a:rPr>
              <a:t> e </a:t>
            </a:r>
            <a:r>
              <a:rPr lang="en-US" sz="1600" b="1" dirty="0" err="1">
                <a:latin typeface="Times New Roman" panose="02020603050405020304" pitchFamily="18" charset="0"/>
                <a:cs typeface="Times New Roman" panose="02020603050405020304" pitchFamily="18" charset="0"/>
              </a:rPr>
              <a:t>rastësishme</a:t>
            </a:r>
            <a:r>
              <a:rPr lang="en-US" sz="1600" b="1" dirty="0">
                <a:latin typeface="Times New Roman" panose="02020603050405020304" pitchFamily="18" charset="0"/>
                <a:cs typeface="Times New Roman" panose="02020603050405020304" pitchFamily="18" charset="0"/>
              </a:rPr>
              <a:t> e </a:t>
            </a:r>
            <a:r>
              <a:rPr lang="en-US" sz="1600" b="1" dirty="0" err="1">
                <a:latin typeface="Times New Roman" panose="02020603050405020304" pitchFamily="18" charset="0"/>
                <a:cs typeface="Times New Roman" panose="02020603050405020304" pitchFamily="18" charset="0"/>
              </a:rPr>
              <a:t>veçorive</a:t>
            </a:r>
            <a:r>
              <a:rPr lang="en-US" sz="1600" b="1" dirty="0">
                <a:latin typeface="Times New Roman" panose="02020603050405020304" pitchFamily="18" charset="0"/>
                <a:cs typeface="Times New Roman" panose="02020603050405020304" pitchFamily="18" charset="0"/>
              </a:rPr>
              <a:t>:</a:t>
            </a:r>
          </a:p>
          <a:p>
            <a:pPr marL="457200" lvl="1" indent="0">
              <a:buNone/>
            </a:pP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çdo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ndarje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a:t>
            </a:r>
            <a:r>
              <a:rPr lang="en-US" sz="1600" dirty="0">
                <a:latin typeface="Times New Roman" panose="02020603050405020304" pitchFamily="18" charset="0"/>
                <a:cs typeface="Times New Roman" panose="02020603050405020304" pitchFamily="18" charset="0"/>
              </a:rPr>
              <a:t>, Random Forest </a:t>
            </a:r>
            <a:r>
              <a:rPr lang="en-US" sz="1600" dirty="0" err="1">
                <a:latin typeface="Times New Roman" panose="02020603050405020304" pitchFamily="18" charset="0"/>
                <a:cs typeface="Times New Roman" panose="02020603050405020304" pitchFamily="18" charset="0"/>
              </a:rPr>
              <a:t>zgjedh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rastësisht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nëngrup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karakteristikash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variablash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marrë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parasysh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kur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vendosni</a:t>
            </a:r>
            <a:r>
              <a:rPr lang="en-US" sz="1600" dirty="0">
                <a:latin typeface="Times New Roman" panose="02020603050405020304" pitchFamily="18" charset="0"/>
                <a:cs typeface="Times New Roman" panose="02020603050405020304" pitchFamily="18" charset="0"/>
              </a:rPr>
              <a:t> se </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ndani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dhënat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Kjo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redukton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korrelacionin</a:t>
            </a:r>
            <a:r>
              <a:rPr lang="en-US" sz="1600" dirty="0">
                <a:latin typeface="Times New Roman" panose="02020603050405020304" pitchFamily="18" charset="0"/>
                <a:cs typeface="Times New Roman" panose="02020603050405020304" pitchFamily="18" charset="0"/>
              </a:rPr>
              <a:t> midis </a:t>
            </a:r>
            <a:r>
              <a:rPr lang="en-US" sz="1600" dirty="0" err="1">
                <a:latin typeface="Times New Roman" panose="02020603050405020304" pitchFamily="18" charset="0"/>
                <a:cs typeface="Times New Roman" panose="02020603050405020304" pitchFamily="18" charset="0"/>
              </a:rPr>
              <a:t>pemëve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që</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bën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modelin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fortë</a:t>
            </a:r>
            <a:r>
              <a:rPr lang="en-US" sz="1600" dirty="0">
                <a:latin typeface="Times New Roman" panose="02020603050405020304" pitchFamily="18" charset="0"/>
                <a:cs typeface="Times New Roman" panose="02020603050405020304" pitchFamily="18" charset="0"/>
              </a:rPr>
              <a:t>.</a:t>
            </a:r>
          </a:p>
          <a:p>
            <a:pPr marL="457200" lvl="1" indent="0">
              <a:buNone/>
            </a:pPr>
            <a:r>
              <a:rPr lang="en-US" sz="1600" b="1" dirty="0" err="1">
                <a:latin typeface="Times New Roman" panose="02020603050405020304" pitchFamily="18" charset="0"/>
                <a:cs typeface="Times New Roman" panose="02020603050405020304" pitchFamily="18" charset="0"/>
              </a:rPr>
              <a:t>Pemë</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të</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shumëfishta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vendimmarrese</a:t>
            </a:r>
            <a:r>
              <a:rPr lang="en-US" sz="1600" b="1" dirty="0">
                <a:latin typeface="Times New Roman" panose="02020603050405020304" pitchFamily="18" charset="0"/>
                <a:cs typeface="Times New Roman" panose="02020603050405020304" pitchFamily="18" charset="0"/>
              </a:rPr>
              <a:t>:</a:t>
            </a:r>
          </a:p>
          <a:p>
            <a:pPr marL="457200" lvl="1" indent="0">
              <a:buNone/>
            </a:pPr>
            <a:r>
              <a:rPr lang="en-US" sz="1600" dirty="0" err="1">
                <a:latin typeface="Times New Roman" panose="02020603050405020304" pitchFamily="18" charset="0"/>
                <a:cs typeface="Times New Roman" panose="02020603050405020304" pitchFamily="18" charset="0"/>
              </a:rPr>
              <a:t>Çdo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vendimi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pyll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është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trajnuar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kampion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ndryshëm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rastësishëm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dhënash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veçorish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Për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shkak</a:t>
            </a:r>
            <a:r>
              <a:rPr lang="en-US" sz="1600" dirty="0">
                <a:latin typeface="Times New Roman" panose="02020603050405020304" pitchFamily="18" charset="0"/>
                <a:cs typeface="Times New Roman" panose="02020603050405020304" pitchFamily="18" charset="0"/>
              </a:rPr>
              <a:t> se </a:t>
            </a:r>
            <a:r>
              <a:rPr lang="en-US" sz="1600" dirty="0" err="1">
                <a:latin typeface="Times New Roman" panose="02020603050405020304" pitchFamily="18" charset="0"/>
                <a:cs typeface="Times New Roman" panose="02020603050405020304" pitchFamily="18" charset="0"/>
              </a:rPr>
              <a:t>çdo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perspektivë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paksa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ndryshme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dhënave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bëjnë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parashikime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ndryshme</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4282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A8CB-4191-8187-F7EB-4D083EA86E14}"/>
              </a:ext>
            </a:extLst>
          </p:cNvPr>
          <p:cNvSpPr>
            <a:spLocks noGrp="1"/>
          </p:cNvSpPr>
          <p:nvPr>
            <p:ph type="ctrTitle"/>
          </p:nvPr>
        </p:nvSpPr>
        <p:spPr>
          <a:xfrm>
            <a:off x="806246" y="648930"/>
            <a:ext cx="6322142" cy="825910"/>
          </a:xfrm>
        </p:spPr>
        <p:txBody>
          <a:bodyPr>
            <a:noAutofit/>
          </a:bodyPr>
          <a:lstStyle/>
          <a:p>
            <a:r>
              <a:rPr lang="sq-AL" sz="2000" b="1" dirty="0">
                <a:effectLst/>
                <a:latin typeface="Times New Roman" panose="02020603050405020304" pitchFamily="18" charset="0"/>
                <a:ea typeface="Times New Roman" panose="02020603050405020304" pitchFamily="18" charset="0"/>
                <a:cs typeface="Times New Roman" panose="02020603050405020304" pitchFamily="18" charset="0"/>
              </a:rPr>
              <a:t>Lidhshmëria mes Decision Tree dhe Random Forest</a:t>
            </a:r>
            <a:b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12854-2225-DBB3-D416-C1A68F0269AB}"/>
              </a:ext>
            </a:extLst>
          </p:cNvPr>
          <p:cNvSpPr>
            <a:spLocks noGrp="1"/>
          </p:cNvSpPr>
          <p:nvPr>
            <p:ph type="subTitle" idx="1"/>
          </p:nvPr>
        </p:nvSpPr>
        <p:spPr>
          <a:xfrm>
            <a:off x="1140542" y="4634425"/>
            <a:ext cx="9999406" cy="1655762"/>
          </a:xfrm>
        </p:spPr>
        <p:txBody>
          <a:bodyPr>
            <a:normAutofit fontScale="92500" lnSpcReduction="20000"/>
          </a:bodyPr>
          <a:lstStyle/>
          <a:p>
            <a:pPr algn="just"/>
            <a:r>
              <a:rPr lang="sq-AL" sz="1800" dirty="0">
                <a:effectLst/>
                <a:latin typeface="Times New Roman" panose="02020603050405020304" pitchFamily="18" charset="0"/>
                <a:ea typeface="SimSun" panose="02010600030101010101" pitchFamily="2" charset="-122"/>
                <a:cs typeface="Times New Roman" panose="02020603050405020304" pitchFamily="18" charset="0"/>
              </a:rPr>
              <a:t>Pemët vendimmarrëse shërbejnë si themeli mbi të cilin ndërtohet pyjet e rastësishme dhe të kesh një zotërim të fortë të strukturës, funksionalitetit dhe kufizimeve të tyre është thelbësore përpara se të kalosh në modele më komplekse. Para së gjithash, pemët vendimmarrëse janë një mjet i njohur dhe i fuqishëm në fushën e ML dhe analizës së të dhënave. Ato janë të gjithanshme dhe mund të përdoren si për detyra klasifikimi ashtu edhe për regresion. Pemët vendimmarrëse funksionojnë duke ndarë në mënyrë rekursive të dhënat në nënbashkësi më të vogla bazuar në veçori të caktuara dhe përfundimisht duke arritur në një vendim ose parashikim. Ky proces vizualizohet si një strukturë e ngjashme me pemën, me nyje që përfaqësojnë pikat e vendimit dhe degët që përfaqësojnë rezultatet e mundshme.</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028D76DC-FF8B-A8B4-30B0-54739C65DC3A}"/>
              </a:ext>
            </a:extLst>
          </p:cNvPr>
          <p:cNvPicPr>
            <a:picLocks noChangeAspect="1"/>
          </p:cNvPicPr>
          <p:nvPr/>
        </p:nvPicPr>
        <p:blipFill>
          <a:blip r:embed="rId2"/>
          <a:stretch>
            <a:fillRect/>
          </a:stretch>
        </p:blipFill>
        <p:spPr>
          <a:xfrm>
            <a:off x="1601582" y="1650335"/>
            <a:ext cx="9077325" cy="2808594"/>
          </a:xfrm>
          <a:prstGeom prst="rect">
            <a:avLst/>
          </a:prstGeom>
        </p:spPr>
      </p:pic>
    </p:spTree>
    <p:extLst>
      <p:ext uri="{BB962C8B-B14F-4D97-AF65-F5344CB8AC3E}">
        <p14:creationId xmlns:p14="http://schemas.microsoft.com/office/powerpoint/2010/main" val="234150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553E-EACE-E661-55CD-898EE26C88ED}"/>
              </a:ext>
            </a:extLst>
          </p:cNvPr>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Decision Tree vs Random Forest</a:t>
            </a:r>
          </a:p>
        </p:txBody>
      </p:sp>
      <p:graphicFrame>
        <p:nvGraphicFramePr>
          <p:cNvPr id="4" name="Content Placeholder 3">
            <a:extLst>
              <a:ext uri="{FF2B5EF4-FFF2-40B4-BE49-F238E27FC236}">
                <a16:creationId xmlns:a16="http://schemas.microsoft.com/office/drawing/2014/main" id="{92602988-D72F-BBAD-6FC3-5140868A0A2F}"/>
              </a:ext>
            </a:extLst>
          </p:cNvPr>
          <p:cNvGraphicFramePr>
            <a:graphicFrameLocks noGrp="1"/>
          </p:cNvGraphicFramePr>
          <p:nvPr>
            <p:ph idx="1"/>
            <p:extLst>
              <p:ext uri="{D42A27DB-BD31-4B8C-83A1-F6EECF244321}">
                <p14:modId xmlns:p14="http://schemas.microsoft.com/office/powerpoint/2010/main" val="3194298374"/>
              </p:ext>
            </p:extLst>
          </p:nvPr>
        </p:nvGraphicFramePr>
        <p:xfrm>
          <a:off x="1894168" y="1690688"/>
          <a:ext cx="8362929" cy="4005019"/>
        </p:xfrm>
        <a:graphic>
          <a:graphicData uri="http://schemas.openxmlformats.org/drawingml/2006/table">
            <a:tbl>
              <a:tblPr/>
              <a:tblGrid>
                <a:gridCol w="2787643">
                  <a:extLst>
                    <a:ext uri="{9D8B030D-6E8A-4147-A177-3AD203B41FA5}">
                      <a16:colId xmlns:a16="http://schemas.microsoft.com/office/drawing/2014/main" val="3180474732"/>
                    </a:ext>
                  </a:extLst>
                </a:gridCol>
                <a:gridCol w="2787643">
                  <a:extLst>
                    <a:ext uri="{9D8B030D-6E8A-4147-A177-3AD203B41FA5}">
                      <a16:colId xmlns:a16="http://schemas.microsoft.com/office/drawing/2014/main" val="68983612"/>
                    </a:ext>
                  </a:extLst>
                </a:gridCol>
                <a:gridCol w="2787643">
                  <a:extLst>
                    <a:ext uri="{9D8B030D-6E8A-4147-A177-3AD203B41FA5}">
                      <a16:colId xmlns:a16="http://schemas.microsoft.com/office/drawing/2014/main" val="1423698850"/>
                    </a:ext>
                  </a:extLst>
                </a:gridCol>
              </a:tblGrid>
              <a:tr h="213140">
                <a:tc>
                  <a:txBody>
                    <a:bodyPr/>
                    <a:lstStyle/>
                    <a:p>
                      <a:r>
                        <a:rPr lang="en-US" sz="1400" b="1">
                          <a:latin typeface="Times New Roman" panose="02020603050405020304" pitchFamily="18" charset="0"/>
                          <a:cs typeface="Times New Roman" panose="02020603050405020304" pitchFamily="18" charset="0"/>
                        </a:rPr>
                        <a:t>Aspekti</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b="1">
                          <a:latin typeface="Times New Roman" panose="02020603050405020304" pitchFamily="18" charset="0"/>
                          <a:cs typeface="Times New Roman" panose="02020603050405020304" pitchFamily="18" charset="0"/>
                        </a:rPr>
                        <a:t>Pema Vendimmarrëse</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b="1">
                          <a:latin typeface="Times New Roman" panose="02020603050405020304" pitchFamily="18" charset="0"/>
                          <a:cs typeface="Times New Roman" panose="02020603050405020304" pitchFamily="18" charset="0"/>
                        </a:rPr>
                        <a:t>Pylli i Rastësishëm</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extLst>
                  <a:ext uri="{0D108BD9-81ED-4DB2-BD59-A6C34878D82A}">
                    <a16:rowId xmlns:a16="http://schemas.microsoft.com/office/drawing/2014/main" val="2001740621"/>
                  </a:ext>
                </a:extLst>
              </a:tr>
              <a:tr h="373339">
                <a:tc>
                  <a:txBody>
                    <a:bodyPr/>
                    <a:lstStyle/>
                    <a:p>
                      <a:r>
                        <a:rPr lang="en-US" sz="1400" b="1">
                          <a:latin typeface="Times New Roman" panose="02020603050405020304" pitchFamily="18" charset="0"/>
                          <a:cs typeface="Times New Roman" panose="02020603050405020304" pitchFamily="18" charset="0"/>
                        </a:rPr>
                        <a:t>Struktura e Modelit</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dirty="0" err="1">
                          <a:latin typeface="Times New Roman" panose="02020603050405020304" pitchFamily="18" charset="0"/>
                          <a:cs typeface="Times New Roman" panose="02020603050405020304" pitchFamily="18" charset="0"/>
                        </a:rPr>
                        <a:t>Pemë</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vetme</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Shumë pemë vendimmarrëse (ansamble)</a:t>
                      </a:r>
                    </a:p>
                  </a:txBody>
                  <a:tcPr marL="80580" marR="80580" marT="40290" marB="40290" anchor="ctr">
                    <a:lnL>
                      <a:noFill/>
                    </a:lnL>
                    <a:lnR>
                      <a:noFill/>
                    </a:lnR>
                    <a:lnT>
                      <a:noFill/>
                    </a:lnT>
                    <a:lnB>
                      <a:noFill/>
                    </a:lnB>
                    <a:noFill/>
                  </a:tcPr>
                </a:tc>
                <a:extLst>
                  <a:ext uri="{0D108BD9-81ED-4DB2-BD59-A6C34878D82A}">
                    <a16:rowId xmlns:a16="http://schemas.microsoft.com/office/drawing/2014/main" val="2716779849"/>
                  </a:ext>
                </a:extLst>
              </a:tr>
              <a:tr h="373339">
                <a:tc>
                  <a:txBody>
                    <a:bodyPr/>
                    <a:lstStyle/>
                    <a:p>
                      <a:r>
                        <a:rPr lang="en-US" sz="1400" b="1" dirty="0" err="1">
                          <a:latin typeface="Times New Roman" panose="02020603050405020304" pitchFamily="18" charset="0"/>
                          <a:cs typeface="Times New Roman" panose="02020603050405020304" pitchFamily="18" charset="0"/>
                        </a:rPr>
                        <a:t>Performanca</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it-IT" sz="1400">
                          <a:latin typeface="Times New Roman" panose="02020603050405020304" pitchFamily="18" charset="0"/>
                          <a:cs typeface="Times New Roman" panose="02020603050405020304" pitchFamily="18" charset="0"/>
                        </a:rPr>
                        <a:t>E prirur për mbivendosje, variancë e lartë</a:t>
                      </a: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Zvogëlon mbivendosjen, variancë e ulët</a:t>
                      </a:r>
                    </a:p>
                  </a:txBody>
                  <a:tcPr marL="80580" marR="80580" marT="40290" marB="40290" anchor="ctr">
                    <a:lnL>
                      <a:noFill/>
                    </a:lnL>
                    <a:lnR>
                      <a:noFill/>
                    </a:lnR>
                    <a:lnT>
                      <a:noFill/>
                    </a:lnT>
                    <a:lnB>
                      <a:noFill/>
                    </a:lnB>
                    <a:noFill/>
                  </a:tcPr>
                </a:tc>
                <a:extLst>
                  <a:ext uri="{0D108BD9-81ED-4DB2-BD59-A6C34878D82A}">
                    <a16:rowId xmlns:a16="http://schemas.microsoft.com/office/drawing/2014/main" val="946359673"/>
                  </a:ext>
                </a:extLst>
              </a:tr>
              <a:tr h="213140">
                <a:tc>
                  <a:txBody>
                    <a:bodyPr/>
                    <a:lstStyle/>
                    <a:p>
                      <a:r>
                        <a:rPr lang="en-US" sz="1400" b="1">
                          <a:latin typeface="Times New Roman" panose="02020603050405020304" pitchFamily="18" charset="0"/>
                          <a:cs typeface="Times New Roman" panose="02020603050405020304" pitchFamily="18" charset="0"/>
                        </a:rPr>
                        <a:t>Saktësia</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Zakonisht më e ulët</a:t>
                      </a: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Zakonisht më e lartë</a:t>
                      </a:r>
                    </a:p>
                  </a:txBody>
                  <a:tcPr marL="80580" marR="80580" marT="40290" marB="40290" anchor="ctr">
                    <a:lnL>
                      <a:noFill/>
                    </a:lnL>
                    <a:lnR>
                      <a:noFill/>
                    </a:lnR>
                    <a:lnT>
                      <a:noFill/>
                    </a:lnT>
                    <a:lnB>
                      <a:noFill/>
                    </a:lnB>
                    <a:noFill/>
                  </a:tcPr>
                </a:tc>
                <a:extLst>
                  <a:ext uri="{0D108BD9-81ED-4DB2-BD59-A6C34878D82A}">
                    <a16:rowId xmlns:a16="http://schemas.microsoft.com/office/drawing/2014/main" val="188883146"/>
                  </a:ext>
                </a:extLst>
              </a:tr>
              <a:tr h="373339">
                <a:tc>
                  <a:txBody>
                    <a:bodyPr/>
                    <a:lstStyle/>
                    <a:p>
                      <a:r>
                        <a:rPr lang="en-US" sz="1400" b="1" dirty="0" err="1">
                          <a:latin typeface="Times New Roman" panose="02020603050405020304" pitchFamily="18" charset="0"/>
                          <a:cs typeface="Times New Roman" panose="02020603050405020304" pitchFamily="18" charset="0"/>
                        </a:rPr>
                        <a:t>Interpretueshmëria</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Shumë e interpretuar</a:t>
                      </a:r>
                    </a:p>
                  </a:txBody>
                  <a:tcPr marL="80580" marR="80580" marT="40290" marB="40290" anchor="ctr">
                    <a:lnL>
                      <a:noFill/>
                    </a:lnL>
                    <a:lnR>
                      <a:noFill/>
                    </a:lnR>
                    <a:lnT>
                      <a:noFill/>
                    </a:lnT>
                    <a:lnB>
                      <a:noFill/>
                    </a:lnB>
                    <a:noFill/>
                  </a:tcPr>
                </a:tc>
                <a:tc>
                  <a:txBody>
                    <a:bodyPr/>
                    <a:lstStyle/>
                    <a:p>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interpretuar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komplekse</a:t>
                      </a:r>
                      <a:r>
                        <a:rPr lang="en-US" sz="1400" dirty="0">
                          <a:latin typeface="Times New Roman" panose="02020603050405020304" pitchFamily="18" charset="0"/>
                          <a:cs typeface="Times New Roman" panose="02020603050405020304" pitchFamily="18" charset="0"/>
                        </a:rPr>
                        <a:t>)</a:t>
                      </a:r>
                    </a:p>
                  </a:txBody>
                  <a:tcPr marL="80580" marR="80580" marT="40290" marB="40290" anchor="ctr">
                    <a:lnL>
                      <a:noFill/>
                    </a:lnL>
                    <a:lnR>
                      <a:noFill/>
                    </a:lnR>
                    <a:lnT>
                      <a:noFill/>
                    </a:lnT>
                    <a:lnB>
                      <a:noFill/>
                    </a:lnB>
                    <a:noFill/>
                  </a:tcPr>
                </a:tc>
                <a:extLst>
                  <a:ext uri="{0D108BD9-81ED-4DB2-BD59-A6C34878D82A}">
                    <a16:rowId xmlns:a16="http://schemas.microsoft.com/office/drawing/2014/main" val="2280730608"/>
                  </a:ext>
                </a:extLst>
              </a:tr>
              <a:tr h="373339">
                <a:tc>
                  <a:txBody>
                    <a:bodyPr/>
                    <a:lstStyle/>
                    <a:p>
                      <a:r>
                        <a:rPr lang="en-US" sz="1400" b="1" dirty="0" err="1">
                          <a:latin typeface="Times New Roman" panose="02020603050405020304" pitchFamily="18" charset="0"/>
                          <a:cs typeface="Times New Roman" panose="02020603050405020304" pitchFamily="18" charset="0"/>
                        </a:rPr>
                        <a:t>Pershtatshmeria</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sv-SE" sz="1400">
                          <a:latin typeface="Times New Roman" panose="02020603050405020304" pitchFamily="18" charset="0"/>
                          <a:cs typeface="Times New Roman" panose="02020603050405020304" pitchFamily="18" charset="0"/>
                        </a:rPr>
                        <a:t>E lartë nëse nuk pritet (pruning)</a:t>
                      </a:r>
                    </a:p>
                  </a:txBody>
                  <a:tcPr marL="80580" marR="80580" marT="40290" marB="40290" anchor="ctr">
                    <a:lnL>
                      <a:noFill/>
                    </a:lnL>
                    <a:lnR>
                      <a:noFill/>
                    </a:lnR>
                    <a:lnT>
                      <a:noFill/>
                    </a:lnT>
                    <a:lnB>
                      <a:noFill/>
                    </a:lnB>
                    <a:noFill/>
                  </a:tcPr>
                </a:tc>
                <a:tc>
                  <a:txBody>
                    <a:bodyPr/>
                    <a:lstStyle/>
                    <a:p>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pak</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prirur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pershtatshmeri</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extLst>
                  <a:ext uri="{0D108BD9-81ED-4DB2-BD59-A6C34878D82A}">
                    <a16:rowId xmlns:a16="http://schemas.microsoft.com/office/drawing/2014/main" val="2357220424"/>
                  </a:ext>
                </a:extLst>
              </a:tr>
              <a:tr h="373339">
                <a:tc>
                  <a:txBody>
                    <a:bodyPr/>
                    <a:lstStyle/>
                    <a:p>
                      <a:r>
                        <a:rPr lang="en-US" sz="1400" b="1">
                          <a:latin typeface="Times New Roman" panose="02020603050405020304" pitchFamily="18" charset="0"/>
                          <a:cs typeface="Times New Roman" panose="02020603050405020304" pitchFamily="18" charset="0"/>
                        </a:rPr>
                        <a:t>Kompjutacioni</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Trajnim më i shpejtë</a:t>
                      </a: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Më i ngadalshëm, kërkon më shumë llogaritje</a:t>
                      </a:r>
                    </a:p>
                  </a:txBody>
                  <a:tcPr marL="80580" marR="80580" marT="40290" marB="40290" anchor="ctr">
                    <a:lnL>
                      <a:noFill/>
                    </a:lnL>
                    <a:lnR>
                      <a:noFill/>
                    </a:lnR>
                    <a:lnT>
                      <a:noFill/>
                    </a:lnT>
                    <a:lnB>
                      <a:noFill/>
                    </a:lnB>
                    <a:noFill/>
                  </a:tcPr>
                </a:tc>
                <a:extLst>
                  <a:ext uri="{0D108BD9-81ED-4DB2-BD59-A6C34878D82A}">
                    <a16:rowId xmlns:a16="http://schemas.microsoft.com/office/drawing/2014/main" val="2015731136"/>
                  </a:ext>
                </a:extLst>
              </a:tr>
              <a:tr h="373339">
                <a:tc>
                  <a:txBody>
                    <a:bodyPr/>
                    <a:lstStyle/>
                    <a:p>
                      <a:r>
                        <a:rPr lang="en-US" sz="1400" b="1">
                          <a:latin typeface="Times New Roman" panose="02020603050405020304" pitchFamily="18" charset="0"/>
                          <a:cs typeface="Times New Roman" panose="02020603050405020304" pitchFamily="18" charset="0"/>
                        </a:rPr>
                        <a:t>Rëndësia e Veçorive</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Rëndësia bazike nga një pemë</a:t>
                      </a:r>
                    </a:p>
                  </a:txBody>
                  <a:tcPr marL="80580" marR="80580" marT="40290" marB="40290"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Renditje më e besueshme e rëndësisë së veçorive</a:t>
                      </a:r>
                    </a:p>
                  </a:txBody>
                  <a:tcPr marL="80580" marR="80580" marT="40290" marB="40290" anchor="ctr">
                    <a:lnL>
                      <a:noFill/>
                    </a:lnL>
                    <a:lnR>
                      <a:noFill/>
                    </a:lnR>
                    <a:lnT>
                      <a:noFill/>
                    </a:lnT>
                    <a:lnB>
                      <a:noFill/>
                    </a:lnB>
                    <a:noFill/>
                  </a:tcPr>
                </a:tc>
                <a:extLst>
                  <a:ext uri="{0D108BD9-81ED-4DB2-BD59-A6C34878D82A}">
                    <a16:rowId xmlns:a16="http://schemas.microsoft.com/office/drawing/2014/main" val="2092650910"/>
                  </a:ext>
                </a:extLst>
              </a:tr>
              <a:tr h="373339">
                <a:tc>
                  <a:txBody>
                    <a:bodyPr/>
                    <a:lstStyle/>
                    <a:p>
                      <a:r>
                        <a:rPr lang="en-US" sz="1400" b="1">
                          <a:latin typeface="Times New Roman" panose="02020603050405020304" pitchFamily="18" charset="0"/>
                          <a:cs typeface="Times New Roman" panose="02020603050405020304" pitchFamily="18" charset="0"/>
                        </a:rPr>
                        <a:t>Shkallëzimi</a:t>
                      </a:r>
                      <a:endParaRPr lang="en-US" sz="140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mirë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për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dhëna</a:t>
                      </a:r>
                      <a:r>
                        <a:rPr lang="en-US" sz="1400">
                          <a:latin typeface="Times New Roman" panose="02020603050405020304" pitchFamily="18" charset="0"/>
                          <a:cs typeface="Times New Roman" panose="02020603050405020304" pitchFamily="18" charset="0"/>
                        </a:rPr>
                        <a:t> të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vogla</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tc>
                  <a:txBody>
                    <a:bodyPr/>
                    <a:lstStyle/>
                    <a:p>
                      <a:r>
                        <a:rPr lang="en-US" sz="1400" dirty="0" err="1">
                          <a:latin typeface="Times New Roman" panose="02020603050405020304" pitchFamily="18" charset="0"/>
                          <a:cs typeface="Times New Roman" panose="02020603050405020304" pitchFamily="18" charset="0"/>
                        </a:rPr>
                        <a:t>Menaxhon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mirë</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datasetet</a:t>
                      </a:r>
                      <a:r>
                        <a:rPr lang="en-US" sz="1400" dirty="0">
                          <a:latin typeface="Times New Roman" panose="02020603050405020304" pitchFamily="18" charset="0"/>
                          <a:cs typeface="Times New Roman" panose="02020603050405020304" pitchFamily="18" charset="0"/>
                        </a:rPr>
                        <a:t> e </a:t>
                      </a:r>
                      <a:r>
                        <a:rPr lang="en-US" sz="1400" dirty="0" err="1">
                          <a:latin typeface="Times New Roman" panose="02020603050405020304" pitchFamily="18" charset="0"/>
                          <a:cs typeface="Times New Roman" panose="02020603050405020304" pitchFamily="18" charset="0"/>
                        </a:rPr>
                        <a:t>mëdha</a:t>
                      </a:r>
                      <a:endParaRPr lang="en-US" sz="1400" dirty="0">
                        <a:latin typeface="Times New Roman" panose="02020603050405020304" pitchFamily="18" charset="0"/>
                        <a:cs typeface="Times New Roman" panose="02020603050405020304" pitchFamily="18" charset="0"/>
                      </a:endParaRPr>
                    </a:p>
                  </a:txBody>
                  <a:tcPr marL="80580" marR="80580" marT="40290" marB="40290" anchor="ctr">
                    <a:lnL>
                      <a:noFill/>
                    </a:lnL>
                    <a:lnR>
                      <a:noFill/>
                    </a:lnR>
                    <a:lnT>
                      <a:noFill/>
                    </a:lnT>
                    <a:lnB>
                      <a:noFill/>
                    </a:lnB>
                    <a:noFill/>
                  </a:tcPr>
                </a:tc>
                <a:extLst>
                  <a:ext uri="{0D108BD9-81ED-4DB2-BD59-A6C34878D82A}">
                    <a16:rowId xmlns:a16="http://schemas.microsoft.com/office/drawing/2014/main" val="2911467760"/>
                  </a:ext>
                </a:extLst>
              </a:tr>
            </a:tbl>
          </a:graphicData>
        </a:graphic>
      </p:graphicFrame>
      <p:sp>
        <p:nvSpPr>
          <p:cNvPr id="5" name="Rectangle 1">
            <a:extLst>
              <a:ext uri="{FF2B5EF4-FFF2-40B4-BE49-F238E27FC236}">
                <a16:creationId xmlns:a16="http://schemas.microsoft.com/office/drawing/2014/main" id="{DE5FCD9E-3CB7-25D4-7F48-3D6732F437A8}"/>
              </a:ext>
            </a:extLst>
          </p:cNvPr>
          <p:cNvSpPr>
            <a:spLocks noChangeArrowheads="1"/>
          </p:cNvSpPr>
          <p:nvPr/>
        </p:nvSpPr>
        <p:spPr bwMode="auto">
          <a:xfrm flipV="1">
            <a:off x="989816" y="1607737"/>
            <a:ext cx="9982984" cy="8281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DC017579-A705-897C-FA38-E2E8E73DBE4D}"/>
              </a:ext>
            </a:extLst>
          </p:cNvPr>
          <p:cNvSpPr>
            <a:spLocks noChangeArrowheads="1"/>
          </p:cNvSpPr>
          <p:nvPr/>
        </p:nvSpPr>
        <p:spPr bwMode="auto">
          <a:xfrm>
            <a:off x="911614" y="5695707"/>
            <a:ext cx="10854168"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Konkluzioni</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Pema </a:t>
            </a: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Vendimmarrëse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përshtatshme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për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detyra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thjeshta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shumë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interpretuar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prirur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për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mbivendosje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Pylli</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Rastësishëm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fuqishëm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saktësi</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dhe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përgjithësim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mirë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kurriz</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interpretueshmërisë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dhe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kërkesave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të</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larta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kompjuterike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002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5B95-3628-A02A-4DC0-863B1CCC37A0}"/>
              </a:ext>
            </a:extLst>
          </p:cNvPr>
          <p:cNvSpPr>
            <a:spLocks noGrp="1"/>
          </p:cNvSpPr>
          <p:nvPr>
            <p:ph type="title"/>
          </p:nvPr>
        </p:nvSpPr>
        <p:spPr/>
        <p:txBody>
          <a:bodyPr>
            <a:normAutofit/>
          </a:bodyPr>
          <a:lstStyle/>
          <a:p>
            <a:r>
              <a:rPr lang="sq-AL" sz="2000" b="1" dirty="0">
                <a:effectLst/>
                <a:latin typeface="Times New Roman" panose="02020603050405020304" pitchFamily="18" charset="0"/>
                <a:ea typeface="Times New Roman" panose="02020603050405020304" pitchFamily="18" charset="0"/>
                <a:cs typeface="Times New Roman" panose="02020603050405020304" pitchFamily="18" charset="0"/>
              </a:rPr>
              <a:t>Avantazhet dhe Disavantazhet e Random Forest</a:t>
            </a:r>
            <a:b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936D4-A0E5-A028-6155-1EB9AFBD57C6}"/>
              </a:ext>
            </a:extLst>
          </p:cNvPr>
          <p:cNvSpPr>
            <a:spLocks noGrp="1"/>
          </p:cNvSpPr>
          <p:nvPr>
            <p:ph idx="1"/>
          </p:nvPr>
        </p:nvSpPr>
        <p:spPr>
          <a:xfrm>
            <a:off x="838200" y="1373449"/>
            <a:ext cx="10637018" cy="4351338"/>
          </a:xfrm>
        </p:spPr>
        <p:txBody>
          <a:bodyPr>
            <a:normAutofit lnSpcReduction="10000"/>
          </a:bodyPr>
          <a:lstStyle/>
          <a:p>
            <a:pPr marL="0" marR="0" indent="0" algn="just">
              <a:spcBef>
                <a:spcPts val="0"/>
              </a:spcBef>
              <a:spcAft>
                <a:spcPts val="600"/>
              </a:spcAft>
              <a:buNone/>
            </a:pPr>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Avantazhet:</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600"/>
              </a:spcAf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Algoritmi Random Forest eliminon mbipërshtatjen pasi rezultati bazohet në shumicën e votave ose mesataren. Çdo pemë vendimmarrëse e formuar është e pavarur nga të tjerat, duke demonstruar vetinë e paralelizimit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Për shkak se përdoren përgjigjet mesatare nga një numër i madh pemësh, ai është shumë i qëndrueshëm</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Ai ruan diversitetin duke mos marrë parasysh të gjitha tiparet gjatë krijimit të çdo peme vendimmarrëse, megjithëse kjo nuk është e vërtetë në të gjitha rrethanat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Nuk ndikohet dimensionaliteti. Hapësira e veçorive është minimizuar sepse çdo pemë nuk i merr parasysh të gjitha vetitë.</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R="0" indent="0" algn="just">
              <a:spcBef>
                <a:spcPts val="0"/>
              </a:spcBef>
              <a:spcAft>
                <a:spcPts val="0"/>
              </a:spcAft>
              <a:buNone/>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Edhe pse Random Forest është një nga algoritmet më efektive për problemet e klasifikimit dhe regresionit,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ka</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disa aspekte që duhet të keni parasysh përpara se ta përdorni.</a:t>
            </a:r>
            <a:br>
              <a:rPr lang="sq-AL" sz="1800" dirty="0">
                <a:effectLst/>
                <a:latin typeface="Times New Roman" panose="02020603050405020304" pitchFamily="18" charset="0"/>
                <a:ea typeface="SimSun" panose="02010600030101010101" pitchFamily="2" charset="-122"/>
                <a:cs typeface="Times New Roman" panose="02020603050405020304" pitchFamily="18" charset="0"/>
              </a:rPr>
            </a:b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Kur krahasohet me pemët vendimmarrëse, ku vendimet përcaktohen duke ndjekur rrugën e pemës, Pyjet e rastësishme është shumë më kompleks.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Për shkak të kompleksitetit të tij, koha e trajnimit është më e gjatë se për modelet e tjera. Çdo pemë vendimmarrëse duhet të gjenerojë dalje për të dhënat hyrëse të ofruara sa herë që duhet të bëjë një parashikim.</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40687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78D0-9D3E-E0D7-5E63-9A0C34C5CC46}"/>
              </a:ext>
            </a:extLst>
          </p:cNvPr>
          <p:cNvSpPr>
            <a:spLocks noGrp="1"/>
          </p:cNvSpPr>
          <p:nvPr>
            <p:ph idx="1"/>
          </p:nvPr>
        </p:nvSpPr>
        <p:spPr>
          <a:xfrm>
            <a:off x="838200" y="1137367"/>
            <a:ext cx="10515600" cy="4351338"/>
          </a:xfrm>
        </p:spPr>
        <p:txBody>
          <a:bodyPr/>
          <a:lstStyle/>
          <a:p>
            <a:pPr marL="0" marR="0" indent="0" algn="just">
              <a:spcBef>
                <a:spcPts val="0"/>
              </a:spcBef>
              <a:spcAft>
                <a:spcPts val="600"/>
              </a:spcAft>
              <a:buNone/>
            </a:pPr>
            <a:r>
              <a:rPr lang="sq-AL" sz="1800" b="1" dirty="0">
                <a:effectLst/>
                <a:latin typeface="Times New Roman" panose="02020603050405020304" pitchFamily="18" charset="0"/>
                <a:ea typeface="SimSun" panose="02010600030101010101" pitchFamily="2" charset="-122"/>
                <a:cs typeface="Times New Roman" panose="02020603050405020304" pitchFamily="18" charset="0"/>
              </a:rPr>
              <a:t>Disavantazhet: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600"/>
              </a:spcAft>
              <a:buNone/>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Megjithatë, pavarësisht nga avantazhet e tij të shumta, Pyjet e rastësishme ka gjithashtu disa disavantazhe që duhet të merren parasysh kur përdoret ky algoritëm.</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600"/>
              </a:spcAft>
              <a:buNone/>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600"/>
              </a:spcAft>
              <a:buFont typeface="Wingdings" panose="05000000000000000000" pitchFamily="2" charset="2"/>
              <a:buChar char=""/>
            </a:pPr>
            <a:r>
              <a:rPr lang="sq-AL" sz="1800" dirty="0">
                <a:effectLst/>
                <a:latin typeface="Times New Roman" panose="02020603050405020304" pitchFamily="18" charset="0"/>
                <a:ea typeface="SimSun" panose="02010600030101010101" pitchFamily="2" charset="-122"/>
                <a:cs typeface="Times New Roman" panose="02020603050405020304" pitchFamily="18" charset="0"/>
              </a:rPr>
              <a:t>Një nga disavantazhet kryesore të Pyjet e rastësishme është kompleksiteti dhe kostoja llogaritëse e trajnimit dhe akordimit të modelit. Pyjet e rastësishme përfshin ndërtimin dhe kombinimin e një numri të madh të pemëve vendimmarrëse, të cilat mund të jenë llogaritëse të shtrenjta, veçanërisht kur kemi të bëjmë me një grup të madh të dhënash me shumë veçori. Procesi i trajnimit dhe akordimit të modelit kërkon një sasi të konsiderueshme burimesh llogaritëse dhe kohë, gjë që mund të jetë sfiduese për përdoruesit me burime të kufizuara.</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sq-AL" sz="1800" dirty="0">
                <a:effectLst/>
                <a:latin typeface="Times New Roman" panose="02020603050405020304" pitchFamily="18" charset="0"/>
                <a:ea typeface="SimSun" panose="02010600030101010101" pitchFamily="2" charset="-122"/>
              </a:rPr>
              <a:t>Një tjetër disavantazh i Pyjet e rastësishme është mungesa e interpretueshmërisë së tij. Modeli prodhon parashikime të sakta, por është e vështirë të interpretohen dhe të kuptohen marrëdhëniet midis veçorive të hyrjes dhe parashikimeve të daljes. Kjo mungesë interpretueshmërie mund të jetë një pengesë e rëndësishme kur bëhet fjalë për shpjegimin e rezultateve të modelit për palët e interesuara dhe marrjen e vendimeve të zbatueshme bazuar në parashikimet e modelit</a:t>
            </a:r>
            <a:endParaRPr lang="en-US" dirty="0"/>
          </a:p>
        </p:txBody>
      </p:sp>
    </p:spTree>
    <p:extLst>
      <p:ext uri="{BB962C8B-B14F-4D97-AF65-F5344CB8AC3E}">
        <p14:creationId xmlns:p14="http://schemas.microsoft.com/office/powerpoint/2010/main" val="2748131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5124</TotalTime>
  <Words>2210</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Calibri</vt:lpstr>
      <vt:lpstr>Symbol</vt:lpstr>
      <vt:lpstr>Times New Roman</vt:lpstr>
      <vt:lpstr>Wingdings</vt:lpstr>
      <vt:lpstr>Office Theme</vt:lpstr>
      <vt:lpstr>  PUNIM DIPLOME  Zhvillimi i aplikacionit për detektimin e sëmundjeve të zemrës përmes algoritmit “Random Forest” me Machine Learning</vt:lpstr>
      <vt:lpstr>Hyrje në Algoritme</vt:lpstr>
      <vt:lpstr>Data Mining: Kuptimi dhe aplikimet në analizën e të dhënave </vt:lpstr>
      <vt:lpstr>Metodat e ansamblimit (ang. Ensemble Methods)</vt:lpstr>
      <vt:lpstr>Pylli i rastësishëm (ang. Random Forest)</vt:lpstr>
      <vt:lpstr>Lidhshmëria mes Decision Tree dhe Random Forest </vt:lpstr>
      <vt:lpstr>Decision Tree vs Random Forest</vt:lpstr>
      <vt:lpstr>Avantazhet dhe Disavantazhet e Random Forest </vt:lpstr>
      <vt:lpstr>PowerPoint Presentation</vt:lpstr>
      <vt:lpstr>Përdorimi i RF</vt:lpstr>
      <vt:lpstr>Aplikimi i Algoritmit RF në një web aplikacion</vt:lpstr>
      <vt:lpstr>Ndarja e modelit train/test</vt:lpstr>
      <vt:lpstr>Faleminderit për vëmendjen tuaj!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Teuta Ukshini</dc:creator>
  <cp:lastModifiedBy>Teuta Ukshini</cp:lastModifiedBy>
  <cp:revision>6</cp:revision>
  <dcterms:created xsi:type="dcterms:W3CDTF">2024-10-06T12:02:02Z</dcterms:created>
  <dcterms:modified xsi:type="dcterms:W3CDTF">2024-10-10T01:26:20Z</dcterms:modified>
</cp:coreProperties>
</file>