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0" r:id="rId3"/>
    <p:sldId id="265" r:id="rId4"/>
    <p:sldId id="259" r:id="rId5"/>
    <p:sldId id="266" r:id="rId6"/>
    <p:sldId id="267" r:id="rId7"/>
    <p:sldId id="269" r:id="rId8"/>
    <p:sldId id="270" r:id="rId9"/>
    <p:sldId id="262" r:id="rId10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9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7B3226-F4C5-4E5A-A1CB-37A07342D39C}" type="datetimeFigureOut">
              <a:rPr lang="es-CO" smtClean="0"/>
              <a:t>31/05/2023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E174E0-93CB-42B2-A970-BEFE0613A28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78387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4D1443D5-4EFD-40D2-8055-E2F2518AAD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4FEA48F9-C40F-4F60-A6B5-AFAD71B795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616BF4EF-66AC-4B2B-9C17-7F8CBAB33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1744F-7898-4B8B-A478-94E7182B8E06}" type="datetimeFigureOut">
              <a:rPr lang="es-CO" smtClean="0"/>
              <a:t>31/05/2023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F31B0591-4C9B-44AF-B747-D0BB08611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0335A0D7-9B12-4835-A233-E4BA4CD5B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32292-83C4-401A-B4D5-C2B6B75C52B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12155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D6F03D3A-6A57-485B-934E-F25AC9B0D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xmlns="" id="{11A1318E-CE5F-4725-8F07-44213876FE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71BF50FC-B2A4-493F-8D6E-33E628784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1744F-7898-4B8B-A478-94E7182B8E06}" type="datetimeFigureOut">
              <a:rPr lang="es-CO" smtClean="0"/>
              <a:t>31/05/2023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F6D6B9BD-0D21-4D96-A49A-43D2D6505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2A50FAE0-6F99-42E0-8AAE-8B8A6C241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32292-83C4-401A-B4D5-C2B6B75C52B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79428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xmlns="" id="{258E5500-0A53-4D60-9991-20225C4DD9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xmlns="" id="{D5B6784B-33E3-4F43-90AD-DCD9E630B1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EAF1BB87-9205-40B5-8F00-64E859F44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1744F-7898-4B8B-A478-94E7182B8E06}" type="datetimeFigureOut">
              <a:rPr lang="es-CO" smtClean="0"/>
              <a:t>31/05/2023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9D3D16CF-021C-470F-9447-6DA7C604C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5B836101-1D56-46B5-BA1F-E130A6CB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32292-83C4-401A-B4D5-C2B6B75C52B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1039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71559015-8981-4F77-80F6-6BFDA6686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7186F17B-A33B-4A09-A890-B240364DB3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D15C33A0-F8F6-4E95-B8D0-964A0C425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1744F-7898-4B8B-A478-94E7182B8E06}" type="datetimeFigureOut">
              <a:rPr lang="es-CO" smtClean="0"/>
              <a:t>31/05/2023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7EE75FCF-9F6D-4C35-B77F-0CB60012C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27011771-47D9-48A5-B4FB-EE4B42AB9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32292-83C4-401A-B4D5-C2B6B75C52B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90550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AF4CCE8F-B6E1-4217-A11C-56ADB14D5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4B98FEC3-8C4A-4408-89CE-406BA16B3C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8DC40519-EAAD-45B3-92D1-E200606F8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1744F-7898-4B8B-A478-94E7182B8E06}" type="datetimeFigureOut">
              <a:rPr lang="es-CO" smtClean="0"/>
              <a:t>31/05/2023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E216E338-2BA9-4EFB-8B3C-DA1827B3F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BF4E0AC9-5C2D-4F2B-BBC0-0B4B416D5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32292-83C4-401A-B4D5-C2B6B75C52B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18753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4942BACC-EE6B-4CE1-A4AD-BF9D1A1A7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CDCD7A53-1F1A-4D50-95B5-D5F1DE946A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xmlns="" id="{357105A2-C831-4AA0-A257-854F21AE34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xmlns="" id="{9A7AB8B3-840F-4A24-A3F1-7C296D4E5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1744F-7898-4B8B-A478-94E7182B8E06}" type="datetimeFigureOut">
              <a:rPr lang="es-CO" smtClean="0"/>
              <a:t>31/05/2023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xmlns="" id="{FBFE1718-11FF-456C-88A5-882C8801C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xmlns="" id="{8B3D9247-E524-4F30-B520-D070E04FC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32292-83C4-401A-B4D5-C2B6B75C52B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9463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437DC50-E60D-46F4-922E-AB796C733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3217B395-804F-4755-97F3-63A912E921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xmlns="" id="{39381A5A-7DE1-4F2E-9B91-FD5B22B6CF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xmlns="" id="{6B8C2E98-F67A-4AF8-B099-80C4CD81F4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xmlns="" id="{A342629C-C85B-4E23-9F6C-F8413F28C9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xmlns="" id="{48DA7E4C-1DE3-4E1B-B133-42553A152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1744F-7898-4B8B-A478-94E7182B8E06}" type="datetimeFigureOut">
              <a:rPr lang="es-CO" smtClean="0"/>
              <a:t>31/05/2023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xmlns="" id="{14D29D5A-75F8-4A7E-960A-3F3E000A5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xmlns="" id="{09AE5F2F-671C-4C9F-B728-3178A867B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32292-83C4-401A-B4D5-C2B6B75C52B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7738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DEBDDD07-4A81-4D39-85FC-E63A28CA3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xmlns="" id="{7F24BB98-3FF4-43E1-A75D-96CC8A907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1744F-7898-4B8B-A478-94E7182B8E06}" type="datetimeFigureOut">
              <a:rPr lang="es-CO" smtClean="0"/>
              <a:t>31/05/2023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xmlns="" id="{74518CDC-A0D2-4A2A-81C5-36601C4C4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xmlns="" id="{71DC52E4-C3CA-472B-961A-65AFB7EF7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32292-83C4-401A-B4D5-C2B6B75C52B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76684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xmlns="" id="{10578AF6-236A-4871-B4DC-B0C904D31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1744F-7898-4B8B-A478-94E7182B8E06}" type="datetimeFigureOut">
              <a:rPr lang="es-CO" smtClean="0"/>
              <a:t>31/05/2023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xmlns="" id="{6E8C05E5-2A52-48AB-BEE9-26FE5142C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xmlns="" id="{6A074476-F1E3-418A-AAB7-B34783457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32292-83C4-401A-B4D5-C2B6B75C52B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32173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53EB1E4-A3A9-46D1-9716-E020D36F3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92741DA2-9F78-4185-B1ED-E4DB35618D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xmlns="" id="{B74A2F77-30A8-4C37-9644-644F62F7C1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xmlns="" id="{3D1E16D9-7F68-4BB1-9921-D85765D25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1744F-7898-4B8B-A478-94E7182B8E06}" type="datetimeFigureOut">
              <a:rPr lang="es-CO" smtClean="0"/>
              <a:t>31/05/2023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xmlns="" id="{5FEFBA4A-C007-4333-B1DB-6950639B3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xmlns="" id="{A6AA63F7-998F-4648-9F73-36C2751A8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32292-83C4-401A-B4D5-C2B6B75C52B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27240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82278F2-BBF5-4CBC-A038-AD5527314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xmlns="" id="{879DC231-6493-4718-8CA4-A894039F57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xmlns="" id="{F0DBDB55-8811-4FB2-B6D6-C93C06BB82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xmlns="" id="{42AA537B-4968-4821-92BA-5647638D2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1744F-7898-4B8B-A478-94E7182B8E06}" type="datetimeFigureOut">
              <a:rPr lang="es-CO" smtClean="0"/>
              <a:t>31/05/2023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xmlns="" id="{B8BAC073-B09B-4138-A6AB-9DE0E04A6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xmlns="" id="{C922DB8A-2698-48EB-810D-A09919042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32292-83C4-401A-B4D5-C2B6B75C52B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3761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xmlns="" id="{773047E2-A1AA-488A-B640-E650AA45C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1F48DB6D-BD91-4661-8939-6E5DA9AD0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2D55BCEF-8118-4EAB-91C7-43511BB307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B1744F-7898-4B8B-A478-94E7182B8E06}" type="datetimeFigureOut">
              <a:rPr lang="es-CO" smtClean="0"/>
              <a:t>31/05/2023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145ADDC6-E04A-4FAB-AC3A-90FACB10B7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80D1AD5B-97E4-4264-8B5F-01B6A72ABE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632292-83C4-401A-B4D5-C2B6B75C52B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27817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cristhian.johan.rodriguez@correounivalle.edu.co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linkedin.com/in/cristhianjohanrodriguez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ybrid-analysis.com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aivirtual.policia.gov.co/observatorio" TargetMode="External"/><Relationship Id="rId4" Type="http://schemas.openxmlformats.org/officeDocument/2006/relationships/hyperlink" Target="https://www.virustotal.com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F4F5C7B-FCC6-4DCC-A86A-CE1A82ADEC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86757520-F581-4D30-975D-8A1BA85928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xmlns="" id="{574C6D58-1B0F-483C-A6E1-79E2562D8F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xmlns="" id="{F5DFE06A-176B-4AFD-89D1-58F644EAB3FA}"/>
              </a:ext>
            </a:extLst>
          </p:cNvPr>
          <p:cNvSpPr txBox="1"/>
          <p:nvPr/>
        </p:nvSpPr>
        <p:spPr>
          <a:xfrm>
            <a:off x="5050465" y="2274838"/>
            <a:ext cx="6379535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3200" dirty="0" smtClean="0"/>
              <a:t>FUNDAMENTOS DE REDES</a:t>
            </a:r>
          </a:p>
          <a:p>
            <a:pPr algn="ctr"/>
            <a:endParaRPr lang="es-CO" dirty="0" smtClean="0"/>
          </a:p>
          <a:p>
            <a:pPr algn="ctr"/>
            <a:endParaRPr lang="es-CO" dirty="0"/>
          </a:p>
          <a:p>
            <a:pPr algn="ctr"/>
            <a:r>
              <a:rPr lang="es-CO" dirty="0" smtClean="0"/>
              <a:t>DOCENTE: CRISTHIAN JOHAN RODRIGUEZ CARDONA</a:t>
            </a:r>
          </a:p>
          <a:p>
            <a:pPr algn="ctr"/>
            <a:r>
              <a:rPr lang="es-CO" dirty="0" smtClean="0"/>
              <a:t>CEL: 3013496418</a:t>
            </a:r>
          </a:p>
          <a:p>
            <a:pPr algn="ctr"/>
            <a:r>
              <a:rPr lang="es-CO" dirty="0" smtClean="0">
                <a:hlinkClick r:id="rId3"/>
              </a:rPr>
              <a:t>cristhian.johan.rodriguez@correounivalle.edu.co</a:t>
            </a:r>
            <a:endParaRPr lang="es-CO" dirty="0" smtClean="0"/>
          </a:p>
          <a:p>
            <a:pPr algn="ctr"/>
            <a:r>
              <a:rPr lang="es-CO" dirty="0" smtClean="0">
                <a:hlinkClick r:id="rId4"/>
              </a:rPr>
              <a:t>https</a:t>
            </a:r>
            <a:r>
              <a:rPr lang="es-CO" dirty="0">
                <a:hlinkClick r:id="rId4"/>
              </a:rPr>
              <a:t>://www.linkedin.com/in/cristhianjohanrodriguez</a:t>
            </a:r>
            <a:r>
              <a:rPr lang="es-CO" dirty="0" smtClean="0">
                <a:hlinkClick r:id="rId4"/>
              </a:rPr>
              <a:t>/</a:t>
            </a:r>
            <a:endParaRPr lang="es-CO" dirty="0" smtClean="0"/>
          </a:p>
          <a:p>
            <a:pPr algn="ctr"/>
            <a:endParaRPr lang="es-CO" dirty="0"/>
          </a:p>
          <a:p>
            <a:pPr algn="ctr"/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577557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D28C7EAA-6839-4606-A79E-2C0422531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xmlns="" id="{E91E49CB-2BDD-45E0-8138-98FF9FC266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xmlns="" id="{549DAC7C-4B5F-4B13-BBC3-7A71AC792B6E}"/>
              </a:ext>
            </a:extLst>
          </p:cNvPr>
          <p:cNvSpPr txBox="1"/>
          <p:nvPr/>
        </p:nvSpPr>
        <p:spPr>
          <a:xfrm>
            <a:off x="737721" y="347073"/>
            <a:ext cx="85397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 smtClean="0"/>
              <a:t>REFLEXION</a:t>
            </a:r>
            <a:endParaRPr lang="pt-BR" sz="4000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xmlns="" id="{7BABF80F-E5F2-45D7-9910-E51014EF000C}"/>
              </a:ext>
            </a:extLst>
          </p:cNvPr>
          <p:cNvSpPr txBox="1"/>
          <p:nvPr/>
        </p:nvSpPr>
        <p:spPr>
          <a:xfrm>
            <a:off x="737721" y="3197126"/>
            <a:ext cx="103880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200" dirty="0"/>
              <a:t>https://www.youtube.com/watch?v=1VGjT8HkYfU</a:t>
            </a:r>
            <a:endParaRPr lang="es-CO" sz="3200" dirty="0" smtClean="0"/>
          </a:p>
        </p:txBody>
      </p:sp>
    </p:spTree>
    <p:extLst>
      <p:ext uri="{BB962C8B-B14F-4D97-AF65-F5344CB8AC3E}">
        <p14:creationId xmlns:p14="http://schemas.microsoft.com/office/powerpoint/2010/main" val="4075142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D28C7EAA-6839-4606-A79E-2C0422531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xmlns="" id="{E91E49CB-2BDD-45E0-8138-98FF9FC266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xmlns="" id="{549DAC7C-4B5F-4B13-BBC3-7A71AC792B6E}"/>
              </a:ext>
            </a:extLst>
          </p:cNvPr>
          <p:cNvSpPr txBox="1"/>
          <p:nvPr/>
        </p:nvSpPr>
        <p:spPr>
          <a:xfrm>
            <a:off x="737721" y="347073"/>
            <a:ext cx="85397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400" dirty="0" smtClean="0"/>
              <a:t>FUNCIONES</a:t>
            </a:r>
            <a:r>
              <a:rPr lang="pt-BR" sz="4000" dirty="0" smtClean="0"/>
              <a:t> </a:t>
            </a:r>
            <a:r>
              <a:rPr lang="pt-BR" sz="6000" dirty="0" smtClean="0"/>
              <a:t>HASH</a:t>
            </a:r>
            <a:endParaRPr lang="pt-BR" sz="4000" dirty="0" smtClean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xmlns="" id="{7BABF80F-E5F2-45D7-9910-E51014EF000C}"/>
              </a:ext>
            </a:extLst>
          </p:cNvPr>
          <p:cNvSpPr txBox="1"/>
          <p:nvPr/>
        </p:nvSpPr>
        <p:spPr>
          <a:xfrm>
            <a:off x="162955" y="2053566"/>
            <a:ext cx="1038800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4800" dirty="0" smtClean="0"/>
              <a:t>Algoritmo que transforma paquetes de datos en un nuevo conjunto de caracteres con una longitud fija (No importa la cantidad de datos de entrada).</a:t>
            </a:r>
            <a:endParaRPr lang="es-CO" sz="4800" dirty="0" smtClean="0"/>
          </a:p>
        </p:txBody>
      </p:sp>
    </p:spTree>
    <p:extLst>
      <p:ext uri="{BB962C8B-B14F-4D97-AF65-F5344CB8AC3E}">
        <p14:creationId xmlns:p14="http://schemas.microsoft.com/office/powerpoint/2010/main" val="1407831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D28C7EAA-6839-4606-A79E-2C0422531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xmlns="" id="{E91E49CB-2BDD-45E0-8138-98FF9FC266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xmlns="" id="{549DAC7C-4B5F-4B13-BBC3-7A71AC792B6E}"/>
              </a:ext>
            </a:extLst>
          </p:cNvPr>
          <p:cNvSpPr txBox="1"/>
          <p:nvPr/>
        </p:nvSpPr>
        <p:spPr>
          <a:xfrm>
            <a:off x="838200" y="365125"/>
            <a:ext cx="85397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5400" dirty="0" smtClean="0"/>
              <a:t>SHA-1</a:t>
            </a:r>
            <a:endParaRPr lang="es-CO" sz="5400" dirty="0"/>
          </a:p>
        </p:txBody>
      </p:sp>
      <p:sp>
        <p:nvSpPr>
          <p:cNvPr id="3" name="AutoShape 2" descr="Capacidad y conectividad de datos - la velocidad importa - Ufine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xmlns="" id="{7BABF80F-E5F2-45D7-9910-E51014EF000C}"/>
              </a:ext>
            </a:extLst>
          </p:cNvPr>
          <p:cNvSpPr txBox="1"/>
          <p:nvPr/>
        </p:nvSpPr>
        <p:spPr>
          <a:xfrm>
            <a:off x="155575" y="1493263"/>
            <a:ext cx="10388009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 smtClean="0"/>
              <a:t>Cristhian</a:t>
            </a:r>
            <a:r>
              <a:rPr lang="es-MX" sz="3200" dirty="0"/>
              <a:t>: </a:t>
            </a:r>
            <a:r>
              <a:rPr lang="es-MX" sz="3200" dirty="0" smtClean="0"/>
              <a:t>227001f1a99969146fcd840ddb63b3f0ab155e30</a:t>
            </a:r>
          </a:p>
          <a:p>
            <a:endParaRPr lang="es-MX" sz="3200" dirty="0" smtClean="0"/>
          </a:p>
          <a:p>
            <a:r>
              <a:rPr lang="es-MX" sz="3200" dirty="0" err="1"/>
              <a:t>c</a:t>
            </a:r>
            <a:r>
              <a:rPr lang="es-MX" sz="3200" dirty="0" err="1" smtClean="0"/>
              <a:t>risthian</a:t>
            </a:r>
            <a:r>
              <a:rPr lang="es-MX" sz="3200" dirty="0"/>
              <a:t>: </a:t>
            </a:r>
            <a:r>
              <a:rPr lang="es-MX" sz="3200" dirty="0" smtClean="0"/>
              <a:t>73c532d3ee4023ad1f1adabdac474e8b79d41e52</a:t>
            </a:r>
          </a:p>
          <a:p>
            <a:endParaRPr lang="es-MX" sz="3200" dirty="0" smtClean="0"/>
          </a:p>
          <a:p>
            <a:r>
              <a:rPr lang="es-MX" sz="3200" dirty="0"/>
              <a:t>Cristian: </a:t>
            </a:r>
            <a:r>
              <a:rPr lang="es-MX" sz="3200" dirty="0" smtClean="0"/>
              <a:t>1904243d85d1561ea0f6c75be296cc8a4a8b8fe5</a:t>
            </a:r>
          </a:p>
          <a:p>
            <a:endParaRPr lang="es-MX" sz="3200" dirty="0"/>
          </a:p>
          <a:p>
            <a:r>
              <a:rPr lang="es-MX" sz="3200" dirty="0" err="1"/>
              <a:t>c</a:t>
            </a:r>
            <a:r>
              <a:rPr lang="es-MX" sz="3200" dirty="0" err="1" smtClean="0"/>
              <a:t>ristian</a:t>
            </a:r>
            <a:r>
              <a:rPr lang="es-MX" sz="3200" dirty="0"/>
              <a:t>: 87b43435284539b2f7f4e4dcab5e78251c243226</a:t>
            </a:r>
          </a:p>
          <a:p>
            <a:endParaRPr lang="es-MX" sz="3200" dirty="0" smtClean="0"/>
          </a:p>
          <a:p>
            <a:endParaRPr lang="es-MX" sz="3200" dirty="0" smtClean="0"/>
          </a:p>
          <a:p>
            <a:pPr algn="r"/>
            <a:r>
              <a:rPr lang="es-MX" sz="3200" dirty="0"/>
              <a:t>https://hash.online-convert.com/es/generador-sha1</a:t>
            </a:r>
            <a:endParaRPr lang="es-MX" sz="3200" dirty="0"/>
          </a:p>
        </p:txBody>
      </p:sp>
    </p:spTree>
    <p:extLst>
      <p:ext uri="{BB962C8B-B14F-4D97-AF65-F5344CB8AC3E}">
        <p14:creationId xmlns:p14="http://schemas.microsoft.com/office/powerpoint/2010/main" val="3210484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D28C7EAA-6839-4606-A79E-2C0422531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xmlns="" id="{E91E49CB-2BDD-45E0-8138-98FF9FC266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xmlns="" id="{549DAC7C-4B5F-4B13-BBC3-7A71AC792B6E}"/>
              </a:ext>
            </a:extLst>
          </p:cNvPr>
          <p:cNvSpPr txBox="1"/>
          <p:nvPr/>
        </p:nvSpPr>
        <p:spPr>
          <a:xfrm>
            <a:off x="838200" y="365125"/>
            <a:ext cx="85397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5400" dirty="0" smtClean="0"/>
              <a:t>USOS DE HASH</a:t>
            </a:r>
            <a:endParaRPr lang="es-CO" sz="5400" dirty="0"/>
          </a:p>
        </p:txBody>
      </p:sp>
      <p:sp>
        <p:nvSpPr>
          <p:cNvPr id="3" name="AutoShape 2" descr="Capacidad y conectividad de datos - la velocidad importa - Ufine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xmlns="" id="{7BABF80F-E5F2-45D7-9910-E51014EF000C}"/>
              </a:ext>
            </a:extLst>
          </p:cNvPr>
          <p:cNvSpPr txBox="1"/>
          <p:nvPr/>
        </p:nvSpPr>
        <p:spPr>
          <a:xfrm>
            <a:off x="155575" y="1835151"/>
            <a:ext cx="10388009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s-MX" sz="3600" dirty="0" smtClean="0"/>
              <a:t>Identificación de derechos de autor o prohibiciones de compartir contenido.</a:t>
            </a:r>
          </a:p>
          <a:p>
            <a:pPr marL="514350" indent="-514350">
              <a:buAutoNum type="arabicPeriod"/>
            </a:pPr>
            <a:endParaRPr lang="es-MX" sz="3600" dirty="0" smtClean="0"/>
          </a:p>
          <a:p>
            <a:pPr marL="514350" indent="-514350">
              <a:buAutoNum type="arabicPeriod"/>
            </a:pPr>
            <a:r>
              <a:rPr lang="es-MX" sz="3600" dirty="0" smtClean="0"/>
              <a:t>Identificación de malware.</a:t>
            </a:r>
          </a:p>
          <a:p>
            <a:pPr marL="514350" indent="-514350">
              <a:buAutoNum type="arabicPeriod"/>
            </a:pPr>
            <a:endParaRPr lang="es-MX" sz="3600" dirty="0" smtClean="0"/>
          </a:p>
          <a:p>
            <a:pPr marL="514350" indent="-514350">
              <a:buFontTx/>
              <a:buAutoNum type="arabicPeriod"/>
            </a:pPr>
            <a:r>
              <a:rPr lang="es-MX" sz="3600" dirty="0" smtClean="0"/>
              <a:t> </a:t>
            </a:r>
            <a:r>
              <a:rPr lang="es-MX" sz="3600" dirty="0"/>
              <a:t>Integridad de </a:t>
            </a:r>
            <a:r>
              <a:rPr lang="es-MX" sz="3600" dirty="0" smtClean="0"/>
              <a:t>mensajes transmitidos.</a:t>
            </a:r>
          </a:p>
          <a:p>
            <a:pPr marL="514350" indent="-514350">
              <a:buFontTx/>
              <a:buAutoNum type="arabicPeriod"/>
            </a:pPr>
            <a:endParaRPr lang="es-MX" sz="3600" dirty="0" smtClean="0"/>
          </a:p>
          <a:p>
            <a:pPr marL="514350" indent="-514350">
              <a:buFontTx/>
              <a:buAutoNum type="arabicPeriod"/>
            </a:pPr>
            <a:r>
              <a:rPr lang="es-MX" sz="3600" dirty="0" smtClean="0"/>
              <a:t>Confidencialidad de contraseñas.</a:t>
            </a:r>
            <a:endParaRPr lang="es-MX" sz="3600" dirty="0"/>
          </a:p>
          <a:p>
            <a:pPr marL="514350" indent="-514350">
              <a:buAutoNum type="arabicPeriod"/>
            </a:pPr>
            <a:endParaRPr lang="es-MX" sz="2800" dirty="0" smtClean="0"/>
          </a:p>
        </p:txBody>
      </p:sp>
    </p:spTree>
    <p:extLst>
      <p:ext uri="{BB962C8B-B14F-4D97-AF65-F5344CB8AC3E}">
        <p14:creationId xmlns:p14="http://schemas.microsoft.com/office/powerpoint/2010/main" val="2779398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D28C7EAA-6839-4606-A79E-2C0422531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xmlns="" id="{E91E49CB-2BDD-45E0-8138-98FF9FC266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xmlns="" id="{549DAC7C-4B5F-4B13-BBC3-7A71AC792B6E}"/>
              </a:ext>
            </a:extLst>
          </p:cNvPr>
          <p:cNvSpPr txBox="1"/>
          <p:nvPr/>
        </p:nvSpPr>
        <p:spPr>
          <a:xfrm>
            <a:off x="838200" y="365125"/>
            <a:ext cx="85397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000" dirty="0" smtClean="0"/>
              <a:t>PORTALES PARA CONSULTAS DE SEGURIDAD</a:t>
            </a:r>
            <a:endParaRPr lang="es-CO" sz="4000" dirty="0"/>
          </a:p>
        </p:txBody>
      </p:sp>
      <p:sp>
        <p:nvSpPr>
          <p:cNvPr id="3" name="AutoShape 2" descr="Capacidad y conectividad de datos - la velocidad importa - Ufine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4" name="Rectángulo 3"/>
          <p:cNvSpPr/>
          <p:nvPr/>
        </p:nvSpPr>
        <p:spPr>
          <a:xfrm>
            <a:off x="460375" y="2155950"/>
            <a:ext cx="8988425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3600" dirty="0">
                <a:hlinkClick r:id="rId3"/>
              </a:rPr>
              <a:t>https://www.hybrid-analysis.com</a:t>
            </a:r>
            <a:r>
              <a:rPr lang="es-MX" sz="3600" dirty="0" smtClean="0">
                <a:hlinkClick r:id="rId3"/>
              </a:rPr>
              <a:t>/</a:t>
            </a:r>
            <a:endParaRPr lang="es-MX" sz="3600" dirty="0" smtClean="0"/>
          </a:p>
          <a:p>
            <a:endParaRPr lang="es-MX" sz="3600" dirty="0"/>
          </a:p>
          <a:p>
            <a:r>
              <a:rPr lang="es-MX" sz="3600" dirty="0">
                <a:hlinkClick r:id="rId4"/>
              </a:rPr>
              <a:t>https://www.virustotal.com</a:t>
            </a:r>
            <a:r>
              <a:rPr lang="es-MX" sz="3600" dirty="0" smtClean="0">
                <a:hlinkClick r:id="rId4"/>
              </a:rPr>
              <a:t>/</a:t>
            </a:r>
            <a:endParaRPr lang="es-MX" sz="3600" dirty="0" smtClean="0"/>
          </a:p>
          <a:p>
            <a:endParaRPr lang="es-MX" sz="3600" dirty="0"/>
          </a:p>
          <a:p>
            <a:r>
              <a:rPr lang="es-MX" sz="3600" dirty="0">
                <a:hlinkClick r:id="rId5"/>
              </a:rPr>
              <a:t>https://</a:t>
            </a:r>
            <a:r>
              <a:rPr lang="es-MX" sz="3600" dirty="0" smtClean="0">
                <a:hlinkClick r:id="rId5"/>
              </a:rPr>
              <a:t>caivirtual.policia.gov.co/observatorio</a:t>
            </a:r>
            <a:endParaRPr lang="es-MX" sz="3600" dirty="0" smtClean="0"/>
          </a:p>
          <a:p>
            <a:endParaRPr lang="es-MX" sz="2800" dirty="0" smtClean="0"/>
          </a:p>
          <a:p>
            <a:endParaRPr lang="es-MX" sz="2800" dirty="0"/>
          </a:p>
          <a:p>
            <a:endParaRPr lang="es-MX" sz="2800" dirty="0"/>
          </a:p>
          <a:p>
            <a:endParaRPr lang="es-CO" sz="2000" dirty="0"/>
          </a:p>
        </p:txBody>
      </p:sp>
    </p:spTree>
    <p:extLst>
      <p:ext uri="{BB962C8B-B14F-4D97-AF65-F5344CB8AC3E}">
        <p14:creationId xmlns:p14="http://schemas.microsoft.com/office/powerpoint/2010/main" val="750770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D28C7EAA-6839-4606-A79E-2C0422531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xmlns="" id="{E91E49CB-2BDD-45E0-8138-98FF9FC266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xmlns="" id="{549DAC7C-4B5F-4B13-BBC3-7A71AC792B6E}"/>
              </a:ext>
            </a:extLst>
          </p:cNvPr>
          <p:cNvSpPr txBox="1"/>
          <p:nvPr/>
        </p:nvSpPr>
        <p:spPr>
          <a:xfrm>
            <a:off x="838200" y="365125"/>
            <a:ext cx="85397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000" dirty="0" smtClean="0"/>
              <a:t>SERVICIOS CON AUTENTICACIÓN PARA ACCESO REMOTO</a:t>
            </a:r>
            <a:endParaRPr lang="es-CO" sz="4000" dirty="0"/>
          </a:p>
        </p:txBody>
      </p:sp>
      <p:sp>
        <p:nvSpPr>
          <p:cNvPr id="3" name="AutoShape 2" descr="Capacidad y conectividad de datos - la velocidad importa - Ufine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4" name="Rectángulo 3"/>
          <p:cNvSpPr/>
          <p:nvPr/>
        </p:nvSpPr>
        <p:spPr>
          <a:xfrm>
            <a:off x="460375" y="2155950"/>
            <a:ext cx="8988425" cy="446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2400" dirty="0" err="1" smtClean="0"/>
              <a:t>IPsec</a:t>
            </a:r>
            <a:r>
              <a:rPr lang="es-CO" sz="2400" dirty="0" smtClean="0"/>
              <a:t>: </a:t>
            </a:r>
            <a:r>
              <a:rPr lang="es-MX" sz="2400" dirty="0"/>
              <a:t>P</a:t>
            </a:r>
            <a:r>
              <a:rPr lang="es-MX" sz="2400" dirty="0" smtClean="0"/>
              <a:t>roporciona </a:t>
            </a:r>
            <a:r>
              <a:rPr lang="es-MX" sz="2400" dirty="0"/>
              <a:t>autenticación basada en </a:t>
            </a:r>
            <a:r>
              <a:rPr lang="es-MX" sz="2400" dirty="0" smtClean="0"/>
              <a:t>host, </a:t>
            </a:r>
            <a:r>
              <a:rPr lang="es-MX" sz="2400" dirty="0"/>
              <a:t>en </a:t>
            </a:r>
            <a:r>
              <a:rPr lang="es-MX" sz="2400" dirty="0" smtClean="0"/>
              <a:t>certificado </a:t>
            </a:r>
            <a:r>
              <a:rPr lang="es-MX" sz="2400" dirty="0"/>
              <a:t>y cifrado de tráfico de red.</a:t>
            </a:r>
            <a:endParaRPr lang="es-MX" sz="2400" dirty="0"/>
          </a:p>
          <a:p>
            <a:endParaRPr lang="es-MX" sz="2400" dirty="0" smtClean="0"/>
          </a:p>
          <a:p>
            <a:r>
              <a:rPr lang="es-CO" sz="2400" dirty="0" err="1" smtClean="0"/>
              <a:t>Kerberos</a:t>
            </a:r>
            <a:r>
              <a:rPr lang="es-CO" sz="2400" dirty="0" smtClean="0"/>
              <a:t>: </a:t>
            </a:r>
            <a:r>
              <a:rPr lang="es-MX" sz="2400" dirty="0" smtClean="0"/>
              <a:t>Utiliza </a:t>
            </a:r>
            <a:r>
              <a:rPr lang="es-MX" sz="2400" dirty="0"/>
              <a:t>el cifrado para autenticar y autorizar a un usuario que está iniciando sesión en el sistema.</a:t>
            </a:r>
            <a:endParaRPr lang="es-CO" sz="2400" dirty="0" smtClean="0"/>
          </a:p>
          <a:p>
            <a:endParaRPr lang="es-CO" sz="2400" dirty="0"/>
          </a:p>
          <a:p>
            <a:r>
              <a:rPr lang="es-CO" sz="2400" dirty="0" smtClean="0"/>
              <a:t>LDAP: </a:t>
            </a:r>
            <a:r>
              <a:rPr lang="es-MX" sz="2400" dirty="0"/>
              <a:t>El servicio de directorios LDAP puede proporcionar autenticación y autorización a nivel de red.</a:t>
            </a:r>
            <a:endParaRPr lang="es-MX" sz="2400" dirty="0"/>
          </a:p>
          <a:p>
            <a:endParaRPr lang="es-CO" sz="2400" dirty="0" smtClean="0"/>
          </a:p>
          <a:p>
            <a:r>
              <a:rPr lang="es-CO" sz="2400" dirty="0" smtClean="0"/>
              <a:t>FTP: Permite la transmisión de archivos a través de autenticación de un usuario para el servicio. </a:t>
            </a:r>
          </a:p>
          <a:p>
            <a:endParaRPr lang="es-CO" sz="2000" dirty="0"/>
          </a:p>
        </p:txBody>
      </p:sp>
    </p:spTree>
    <p:extLst>
      <p:ext uri="{BB962C8B-B14F-4D97-AF65-F5344CB8AC3E}">
        <p14:creationId xmlns:p14="http://schemas.microsoft.com/office/powerpoint/2010/main" val="2616074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D28C7EAA-6839-4606-A79E-2C0422531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xmlns="" id="{E91E49CB-2BDD-45E0-8138-98FF9FC266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xmlns="" id="{549DAC7C-4B5F-4B13-BBC3-7A71AC792B6E}"/>
              </a:ext>
            </a:extLst>
          </p:cNvPr>
          <p:cNvSpPr txBox="1"/>
          <p:nvPr/>
        </p:nvSpPr>
        <p:spPr>
          <a:xfrm>
            <a:off x="838200" y="365125"/>
            <a:ext cx="85397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000" dirty="0"/>
              <a:t>SERVICIOS CON AUTENTICACIÓN PARA ACCESO REMOTO</a:t>
            </a:r>
            <a:endParaRPr lang="es-CO" sz="4000" dirty="0"/>
          </a:p>
        </p:txBody>
      </p:sp>
      <p:sp>
        <p:nvSpPr>
          <p:cNvPr id="3" name="AutoShape 2" descr="Capacidad y conectividad de datos - la velocidad importa - Ufine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4" name="Rectángulo 3"/>
          <p:cNvSpPr/>
          <p:nvPr/>
        </p:nvSpPr>
        <p:spPr>
          <a:xfrm>
            <a:off x="307975" y="1985705"/>
            <a:ext cx="8988425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2800" dirty="0"/>
              <a:t>SASL</a:t>
            </a:r>
            <a:r>
              <a:rPr lang="es-CO" sz="2800" dirty="0" smtClean="0"/>
              <a:t>: </a:t>
            </a:r>
            <a:r>
              <a:rPr lang="es-MX" sz="2800" dirty="0" smtClean="0"/>
              <a:t>Estructura </a:t>
            </a:r>
            <a:r>
              <a:rPr lang="es-MX" sz="2800" dirty="0"/>
              <a:t>que proporciona autenticación y servicios de seguridad opcionales a los protocolos de red. </a:t>
            </a:r>
            <a:endParaRPr lang="es-MX" sz="2800" dirty="0"/>
          </a:p>
          <a:p>
            <a:endParaRPr lang="es-MX" sz="2800" dirty="0" smtClean="0"/>
          </a:p>
          <a:p>
            <a:r>
              <a:rPr lang="es-CO" sz="2800" dirty="0" smtClean="0"/>
              <a:t>RPC segura: </a:t>
            </a:r>
            <a:r>
              <a:rPr lang="es-MX" sz="2800" dirty="0"/>
              <a:t>Las RPC seguras mejoran la seguridad de los entornos de red al autenticar a los usuarios que realizan solicitudes en equipos remotos.</a:t>
            </a:r>
            <a:endParaRPr lang="es-CO" sz="2800" dirty="0" smtClean="0"/>
          </a:p>
          <a:p>
            <a:endParaRPr lang="es-CO" sz="2800" dirty="0"/>
          </a:p>
          <a:p>
            <a:r>
              <a:rPr lang="es-CO" sz="2800" dirty="0" smtClean="0"/>
              <a:t>SSH: </a:t>
            </a:r>
            <a:r>
              <a:rPr lang="es-MX" sz="2800" dirty="0"/>
              <a:t>cifra el tráfico de red a través de una red no segura. </a:t>
            </a:r>
            <a:r>
              <a:rPr lang="es-MX" sz="2800" dirty="0" err="1"/>
              <a:t>Secure</a:t>
            </a:r>
            <a:r>
              <a:rPr lang="es-MX" sz="2800" dirty="0"/>
              <a:t> Shell proporciona autenticación mediante el uso de contraseñas, claves públicas, o ambos</a:t>
            </a:r>
            <a:endParaRPr lang="es-MX" sz="2800" dirty="0"/>
          </a:p>
          <a:p>
            <a:endParaRPr lang="es-CO" sz="2000" dirty="0" smtClean="0"/>
          </a:p>
          <a:p>
            <a:endParaRPr lang="es-CO" sz="2000" dirty="0"/>
          </a:p>
        </p:txBody>
      </p:sp>
    </p:spTree>
    <p:extLst>
      <p:ext uri="{BB962C8B-B14F-4D97-AF65-F5344CB8AC3E}">
        <p14:creationId xmlns:p14="http://schemas.microsoft.com/office/powerpoint/2010/main" val="2511039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D28C7EAA-6839-4606-A79E-2C0422531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xmlns="" id="{E91E49CB-2BDD-45E0-8138-98FF9FC266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xmlns="" id="{549DAC7C-4B5F-4B13-BBC3-7A71AC792B6E}"/>
              </a:ext>
            </a:extLst>
          </p:cNvPr>
          <p:cNvSpPr txBox="1"/>
          <p:nvPr/>
        </p:nvSpPr>
        <p:spPr>
          <a:xfrm>
            <a:off x="838200" y="427574"/>
            <a:ext cx="85397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000" dirty="0" smtClean="0"/>
              <a:t>INVESTIGACION</a:t>
            </a:r>
            <a:endParaRPr lang="es-CO" sz="4000" dirty="0"/>
          </a:p>
        </p:txBody>
      </p:sp>
      <p:sp>
        <p:nvSpPr>
          <p:cNvPr id="3" name="AutoShape 2" descr="Capacidad y conectividad de datos - la velocidad importa - Ufine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xmlns="" id="{7BABF80F-E5F2-45D7-9910-E51014EF000C}"/>
              </a:ext>
            </a:extLst>
          </p:cNvPr>
          <p:cNvSpPr txBox="1"/>
          <p:nvPr/>
        </p:nvSpPr>
        <p:spPr>
          <a:xfrm>
            <a:off x="155575" y="1529259"/>
            <a:ext cx="10360704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dirty="0" smtClean="0"/>
              <a:t>1. </a:t>
            </a:r>
            <a:r>
              <a:rPr lang="es-CO" sz="2800" dirty="0"/>
              <a:t>Condiciones a cumplir </a:t>
            </a:r>
            <a:r>
              <a:rPr lang="es-CO" sz="2800" dirty="0" smtClean="0"/>
              <a:t>en instalaciones de </a:t>
            </a:r>
            <a:r>
              <a:rPr lang="es-CO" sz="2800" dirty="0"/>
              <a:t>cableado estructurado.</a:t>
            </a:r>
          </a:p>
          <a:p>
            <a:endParaRPr lang="es-CO" sz="2800" dirty="0" smtClean="0"/>
          </a:p>
          <a:p>
            <a:r>
              <a:rPr lang="es-CO" sz="2800" dirty="0"/>
              <a:t>2</a:t>
            </a:r>
            <a:r>
              <a:rPr lang="es-CO" sz="2800" dirty="0" smtClean="0"/>
              <a:t>. Transmisión de datos de la capa de transporte con protocolo TCP y UDP.</a:t>
            </a:r>
          </a:p>
          <a:p>
            <a:endParaRPr lang="es-CO" sz="2800" dirty="0"/>
          </a:p>
          <a:p>
            <a:r>
              <a:rPr lang="es-CO" sz="2800" dirty="0"/>
              <a:t>3</a:t>
            </a:r>
            <a:r>
              <a:rPr lang="es-CO" sz="2800" dirty="0" smtClean="0"/>
              <a:t>. Algoritmos HASH, ventajas y desventajas de los diferentes algoritmos existentes.</a:t>
            </a:r>
          </a:p>
          <a:p>
            <a:endParaRPr lang="es-CO" sz="2800" dirty="0"/>
          </a:p>
          <a:p>
            <a:r>
              <a:rPr lang="es-CO" sz="2800" dirty="0" smtClean="0"/>
              <a:t>4. Principales protocolos de autenticación (Utilizar documento compartido de la Universidad Nacional Autónoma de México).</a:t>
            </a:r>
          </a:p>
          <a:p>
            <a:endParaRPr lang="es-CO" sz="2800" dirty="0"/>
          </a:p>
          <a:p>
            <a:r>
              <a:rPr lang="es-CO" sz="2800" dirty="0" smtClean="0"/>
              <a:t>5. </a:t>
            </a:r>
            <a:r>
              <a:rPr lang="es-CO" sz="2800" dirty="0" smtClean="0"/>
              <a:t>Protocolos y políticas para contraseñas en ambientes locales.</a:t>
            </a:r>
            <a:endParaRPr lang="es-CO" sz="2800" dirty="0" smtClean="0"/>
          </a:p>
          <a:p>
            <a:endParaRPr lang="es-CO" sz="2800" dirty="0"/>
          </a:p>
          <a:p>
            <a:endParaRPr lang="es-CO" sz="2800" dirty="0"/>
          </a:p>
          <a:p>
            <a:endParaRPr lang="es-CO" sz="2800" dirty="0"/>
          </a:p>
        </p:txBody>
      </p:sp>
    </p:spTree>
    <p:extLst>
      <p:ext uri="{BB962C8B-B14F-4D97-AF65-F5344CB8AC3E}">
        <p14:creationId xmlns:p14="http://schemas.microsoft.com/office/powerpoint/2010/main" val="89798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769</TotalTime>
  <Words>337</Words>
  <Application>Microsoft Office PowerPoint</Application>
  <PresentationFormat>Panorámica</PresentationFormat>
  <Paragraphs>63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Univalle</dc:creator>
  <cp:lastModifiedBy>Cuenta Microsoft</cp:lastModifiedBy>
  <cp:revision>81</cp:revision>
  <dcterms:created xsi:type="dcterms:W3CDTF">2023-03-06T19:40:22Z</dcterms:created>
  <dcterms:modified xsi:type="dcterms:W3CDTF">2023-05-31T19:44:12Z</dcterms:modified>
</cp:coreProperties>
</file>