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 SemiBold"/>
      <p:regular r:id="rId29"/>
      <p:bold r:id="rId30"/>
      <p:italic r:id="rId31"/>
      <p:boldItalic r:id="rId32"/>
    </p:embeddedFont>
    <p:embeddedFont>
      <p:font typeface="Raleway"/>
      <p:regular r:id="rId33"/>
      <p:bold r:id="rId34"/>
      <p:italic r:id="rId35"/>
      <p:boldItalic r:id="rId36"/>
    </p:embeddedFont>
    <p:embeddedFont>
      <p:font typeface="Barlow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gBe/+DZ3SxxZFSUe6i3FKbjesQ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C0B2A2-EAF1-4B6C-AD78-E18C9B7C1E0D}">
  <a:tblStyle styleId="{23C0B2A2-EAF1-4B6C-AD78-E18C9B7C1E0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0005AE6-1748-433D-8740-E034AE57BA4B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2F9"/>
          </a:solidFill>
        </a:fill>
      </a:tcStyle>
    </a:wholeTbl>
    <a:band1H>
      <a:tcTxStyle/>
      <a:tcStyle>
        <a:fill>
          <a:solidFill>
            <a:srgbClr val="CAE5F2"/>
          </a:solidFill>
        </a:fill>
      </a:tcStyle>
    </a:band1H>
    <a:band2H>
      <a:tcTxStyle/>
    </a:band2H>
    <a:band1V>
      <a:tcTxStyle/>
      <a:tcStyle>
        <a:fill>
          <a:solidFill>
            <a:srgbClr val="CAE5F2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boldItalic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SemiBold-italic.fntdata"/><Relationship Id="rId30" Type="http://schemas.openxmlformats.org/officeDocument/2006/relationships/font" Target="fonts/RalewaySemiBold-bold.fntdata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font" Target="fonts/Raleway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BarlowLight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BarlowLight-italic.fntdata"/><Relationship Id="rId16" Type="http://schemas.openxmlformats.org/officeDocument/2006/relationships/slide" Target="slides/slide11.xml"/><Relationship Id="rId38" Type="http://schemas.openxmlformats.org/officeDocument/2006/relationships/font" Target="fonts/Barlow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8" name="Google Shape;308;p1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0" name="Google Shape;320;p1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1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p2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7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7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27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s-ES" sz="8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8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2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24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2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24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 sz="1800"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ifgeekthen.nttdata.com/s/post/polimorfismo-en-java-programacion-orientada-objetos-MCIU2TZFKR6FFIJMDQQASC7CU75I?language=e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ctrTitle"/>
          </p:nvPr>
        </p:nvSpPr>
        <p:spPr>
          <a:xfrm>
            <a:off x="518535" y="245099"/>
            <a:ext cx="4962600" cy="3757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CLASE 5</a:t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SzPts val="3200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* Herencia y polimorfismo</a:t>
            </a:r>
            <a:endParaRPr/>
          </a:p>
        </p:txBody>
      </p:sp>
      <p:grpSp>
        <p:nvGrpSpPr>
          <p:cNvPr id="41" name="Google Shape;41;p1"/>
          <p:cNvGrpSpPr/>
          <p:nvPr/>
        </p:nvGrpSpPr>
        <p:grpSpPr>
          <a:xfrm>
            <a:off x="5455228" y="665018"/>
            <a:ext cx="3491344" cy="4083627"/>
            <a:chOff x="2152750" y="190500"/>
            <a:chExt cx="4293756" cy="4762499"/>
          </a:xfrm>
        </p:grpSpPr>
        <p:sp>
          <p:nvSpPr>
            <p:cNvPr id="42" name="Google Shape;42;p1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6" name="Google Shape;116;p1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117" name="Google Shape;117;p1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1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127" name="Google Shape;127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" name="Google Shape;132;p1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/>
          <p:nvPr>
            <p:ph type="title"/>
          </p:nvPr>
        </p:nvSpPr>
        <p:spPr>
          <a:xfrm>
            <a:off x="374531" y="339226"/>
            <a:ext cx="8530936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ejercicio (2)</a:t>
            </a:r>
            <a:endParaRPr/>
          </a:p>
        </p:txBody>
      </p:sp>
      <p:sp>
        <p:nvSpPr>
          <p:cNvPr id="286" name="Google Shape;286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87" name="Google Shape;287;p10"/>
          <p:cNvSpPr txBox="1"/>
          <p:nvPr>
            <p:ph idx="4294967295" type="body"/>
          </p:nvPr>
        </p:nvSpPr>
        <p:spPr>
          <a:xfrm>
            <a:off x="781050" y="1200150"/>
            <a:ext cx="83629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000">
                <a:solidFill>
                  <a:srgbClr val="1D1F28"/>
                </a:solidFill>
              </a:rPr>
              <a:t>Los métodos </a:t>
            </a:r>
            <a:r>
              <a:rPr i="1" lang="es-ES" sz="2000">
                <a:solidFill>
                  <a:srgbClr val="1D1F28"/>
                </a:solidFill>
              </a:rPr>
              <a:t>dibujar</a:t>
            </a:r>
            <a:r>
              <a:rPr lang="es-ES" sz="2000">
                <a:solidFill>
                  <a:srgbClr val="1D1F28"/>
                </a:solidFill>
              </a:rPr>
              <a:t> de Triángulo y Círculo replican código.</a:t>
            </a:r>
            <a:endParaRPr/>
          </a:p>
          <a:p>
            <a:pPr indent="0" lvl="0" marL="1143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2000">
                <a:solidFill>
                  <a:srgbClr val="1D1F28"/>
                </a:solidFill>
              </a:rPr>
              <a:t> </a:t>
            </a:r>
            <a:endParaRPr sz="2000">
              <a:solidFill>
                <a:srgbClr val="1D1F28"/>
              </a:solidFill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979897" y="4129796"/>
            <a:ext cx="756084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Factorizar el código común definiendo un </a:t>
            </a:r>
            <a:r>
              <a:rPr b="0" i="1" lang="es-ES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dibujar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 la clase Figura</a:t>
            </a:r>
            <a:endParaRPr/>
          </a:p>
        </p:txBody>
      </p:sp>
      <p:sp>
        <p:nvSpPr>
          <p:cNvPr id="289" name="Google Shape;289;p10"/>
          <p:cNvSpPr txBox="1"/>
          <p:nvPr/>
        </p:nvSpPr>
        <p:spPr>
          <a:xfrm>
            <a:off x="2771800" y="4597266"/>
            <a:ext cx="273630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lo invoco?</a:t>
            </a:r>
            <a:endParaRPr/>
          </a:p>
        </p:txBody>
      </p:sp>
      <p:sp>
        <p:nvSpPr>
          <p:cNvPr id="290" name="Google Shape;290;p10"/>
          <p:cNvSpPr/>
          <p:nvPr/>
        </p:nvSpPr>
        <p:spPr>
          <a:xfrm>
            <a:off x="4525120" y="3340061"/>
            <a:ext cx="4580805" cy="1615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Circulo{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 </a:t>
            </a:r>
            <a:r>
              <a:rPr lang="es-ES" sz="1100"/>
              <a:t>String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dibujar(){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s-ES" sz="1100"/>
              <a:t>return </a:t>
            </a: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“Color de Línea ” + this.getColorLinea() +  	                  “Color de Relleno” +  this.getColorRelleno + 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“Punto: “ + this.getPunto().toString() + 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this.getRadio());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291" name="Google Shape;291;p10"/>
          <p:cNvSpPr/>
          <p:nvPr/>
        </p:nvSpPr>
        <p:spPr>
          <a:xfrm>
            <a:off x="59194" y="1816793"/>
            <a:ext cx="4580805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Triangulo{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public </a:t>
            </a:r>
            <a:r>
              <a:rPr lang="es-ES" sz="1100"/>
              <a:t>String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dibujar(){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100"/>
              <a:t>return </a:t>
            </a: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“Color de Línea ” + this.getColorLinea() + 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                “Color de Relleno” +  this.getColorRelleno + 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“Punto: “ + this.getPunto().toString() </a:t>
            </a: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   ”Lados:  “ this.getLado1() +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this.getLado2()  +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this.getLado3());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}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"/>
          <p:cNvSpPr txBox="1"/>
          <p:nvPr>
            <p:ph type="title"/>
          </p:nvPr>
        </p:nvSpPr>
        <p:spPr>
          <a:xfrm>
            <a:off x="495950" y="472225"/>
            <a:ext cx="7421922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ejercicio (3)</a:t>
            </a:r>
            <a:endParaRPr/>
          </a:p>
        </p:txBody>
      </p:sp>
      <p:sp>
        <p:nvSpPr>
          <p:cNvPr id="298" name="Google Shape;298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99" name="Google Shape;299;p11"/>
          <p:cNvSpPr txBox="1"/>
          <p:nvPr>
            <p:ph idx="4294967295" type="body"/>
          </p:nvPr>
        </p:nvSpPr>
        <p:spPr>
          <a:xfrm>
            <a:off x="377175" y="1030773"/>
            <a:ext cx="8229600" cy="2518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62500" lnSpcReduction="10000"/>
          </a:bodyPr>
          <a:lstStyle/>
          <a:p>
            <a:pPr indent="-315912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Barlow Light"/>
              <a:buChar char="▸"/>
            </a:pPr>
            <a:r>
              <a:rPr lang="es-ES" sz="2200">
                <a:solidFill>
                  <a:srgbClr val="1D1F28"/>
                </a:solidFill>
              </a:rPr>
              <a:t>Ahora añadiremos el comportamiento para que las figuras </a:t>
            </a:r>
            <a:r>
              <a:rPr i="1" lang="es-ES" sz="2200">
                <a:solidFill>
                  <a:srgbClr val="1D1F28"/>
                </a:solidFill>
              </a:rPr>
              <a:t>se dibujen</a:t>
            </a:r>
            <a:endParaRPr sz="22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81818"/>
              <a:buNone/>
            </a:pPr>
            <a:r>
              <a:rPr i="1" lang="es-ES" sz="2200">
                <a:solidFill>
                  <a:srgbClr val="1D1F28"/>
                </a:solidFill>
              </a:rPr>
              <a:t>		</a:t>
            </a:r>
            <a:r>
              <a:rPr lang="es-ES" sz="2200">
                <a:solidFill>
                  <a:srgbClr val="1D1F28"/>
                </a:solidFill>
              </a:rPr>
              <a:t>     </a:t>
            </a:r>
            <a:r>
              <a:rPr b="1" i="1" lang="es-ES" sz="2200">
                <a:solidFill>
                  <a:srgbClr val="1D1F28"/>
                </a:solidFill>
              </a:rPr>
              <a:t>String</a:t>
            </a:r>
            <a:r>
              <a:rPr b="1" i="1" lang="es-ES" sz="2200">
                <a:solidFill>
                  <a:srgbClr val="1D1F28"/>
                </a:solidFill>
              </a:rPr>
              <a:t> dibujar()</a:t>
            </a:r>
            <a:endParaRPr sz="2200"/>
          </a:p>
          <a:p>
            <a:pPr indent="-315912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Barlow Light"/>
              <a:buChar char="▸"/>
            </a:pPr>
            <a:r>
              <a:rPr i="1" lang="es-ES" sz="2200">
                <a:solidFill>
                  <a:srgbClr val="1D1F28"/>
                </a:solidFill>
              </a:rPr>
              <a:t>Todas las figuras </a:t>
            </a:r>
            <a:r>
              <a:rPr i="1" lang="es-ES" sz="2200" u="sng">
                <a:solidFill>
                  <a:srgbClr val="1D1F28"/>
                </a:solidFill>
              </a:rPr>
              <a:t>se dibujan armando un string </a:t>
            </a:r>
            <a:r>
              <a:rPr i="1" lang="es-ES" sz="2200">
                <a:solidFill>
                  <a:srgbClr val="1D1F28"/>
                </a:solidFill>
              </a:rPr>
              <a:t>con su color de línea, su color de relleno y la ubicación en el plano. Además:</a:t>
            </a:r>
            <a:endParaRPr sz="2200">
              <a:solidFill>
                <a:srgbClr val="1D1F28"/>
              </a:solidFill>
            </a:endParaRPr>
          </a:p>
          <a:p>
            <a:pPr indent="-315912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▹"/>
            </a:pPr>
            <a:r>
              <a:rPr lang="es-ES" sz="2200">
                <a:solidFill>
                  <a:srgbClr val="1D1F28"/>
                </a:solidFill>
              </a:rPr>
              <a:t>Los triángulos se dibujan con el tamaño de sus lados. </a:t>
            </a:r>
            <a:endParaRPr sz="2200"/>
          </a:p>
          <a:p>
            <a:pPr indent="-315912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▹"/>
            </a:pPr>
            <a:r>
              <a:rPr lang="es-ES" sz="2200">
                <a:solidFill>
                  <a:srgbClr val="1D1F28"/>
                </a:solidFill>
              </a:rPr>
              <a:t>Los círculos se dibujan con el radio. </a:t>
            </a:r>
            <a:endParaRPr sz="2200"/>
          </a:p>
          <a:p>
            <a:pPr indent="-315912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Barlow Light"/>
              <a:buChar char="▸"/>
            </a:pPr>
            <a:r>
              <a:rPr lang="es-ES" sz="2200">
                <a:solidFill>
                  <a:srgbClr val="1D1F28"/>
                </a:solidFill>
              </a:rPr>
              <a:t>Ejemplo</a:t>
            </a:r>
            <a:endParaRPr sz="2200"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8571"/>
              <a:buNone/>
            </a:pPr>
            <a:r>
              <a:t/>
            </a:r>
            <a:endParaRPr sz="1400">
              <a:solidFill>
                <a:srgbClr val="1D1F28"/>
              </a:solidFill>
            </a:endParaRPr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8571"/>
              <a:buNone/>
            </a:pPr>
            <a:r>
              <a:t/>
            </a:r>
            <a:endParaRPr sz="1400">
              <a:solidFill>
                <a:srgbClr val="1D1F28"/>
              </a:solidFill>
            </a:endParaRPr>
          </a:p>
        </p:txBody>
      </p:sp>
      <p:pic>
        <p:nvPicPr>
          <p:cNvPr descr="C:\Program Files\Microsoft Office\MEDIA\CAGCAT10\j0292982.wmf" id="300" name="Google Shape;30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1"/>
          <p:cNvSpPr/>
          <p:nvPr/>
        </p:nvSpPr>
        <p:spPr>
          <a:xfrm>
            <a:off x="6016067" y="3764614"/>
            <a:ext cx="2285929" cy="1169551"/>
          </a:xfrm>
          <a:prstGeom prst="rect">
            <a:avLst/>
          </a:prstGeom>
          <a:noFill/>
          <a:ln cap="flat" cmpd="sng" w="9525">
            <a:solidFill>
              <a:srgbClr val="7C9A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Línea: negro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Relleno: azul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Ubicación: (100,100)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Radio: 5.0</a:t>
            </a:r>
            <a:endParaRPr/>
          </a:p>
        </p:txBody>
      </p:sp>
      <p:sp>
        <p:nvSpPr>
          <p:cNvPr id="302" name="Google Shape;302;p11"/>
          <p:cNvSpPr/>
          <p:nvPr/>
        </p:nvSpPr>
        <p:spPr>
          <a:xfrm>
            <a:off x="5916226" y="3137725"/>
            <a:ext cx="2690700" cy="3078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99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>
                <a:solidFill>
                  <a:srgbClr val="1D1F28"/>
                </a:solidFill>
              </a:rPr>
              <a:t>String</a:t>
            </a:r>
            <a:r>
              <a:rPr b="0" i="1" lang="es-ES" sz="1400" u="sng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dibujar() </a:t>
            </a:r>
            <a:r>
              <a:rPr b="0" i="1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en clase Círculo</a:t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1641035" y="3504912"/>
            <a:ext cx="2736304" cy="1600438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Triangulo: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Línea: negro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Relleno: azul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Ubicación: (100,100)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L1: 5.0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L2: 10.2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L3: 8.0</a:t>
            </a:r>
            <a:endParaRPr/>
          </a:p>
        </p:txBody>
      </p:sp>
      <p:sp>
        <p:nvSpPr>
          <p:cNvPr id="304" name="Google Shape;304;p11"/>
          <p:cNvSpPr/>
          <p:nvPr/>
        </p:nvSpPr>
        <p:spPr>
          <a:xfrm>
            <a:off x="2211676" y="3123950"/>
            <a:ext cx="3096900" cy="307800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663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>
                <a:solidFill>
                  <a:srgbClr val="1D1F28"/>
                </a:solidFill>
              </a:rPr>
              <a:t>String</a:t>
            </a:r>
            <a:r>
              <a:rPr b="0" i="1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s-ES" sz="1400" u="sng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dibujar() </a:t>
            </a:r>
            <a:r>
              <a:rPr b="0" i="1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en clase Triángulo</a:t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"/>
          <p:cNvSpPr txBox="1"/>
          <p:nvPr>
            <p:ph type="title"/>
          </p:nvPr>
        </p:nvSpPr>
        <p:spPr>
          <a:xfrm>
            <a:off x="383398" y="226261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en Java </a:t>
            </a:r>
            <a:endParaRPr/>
          </a:p>
        </p:txBody>
      </p:sp>
      <p:sp>
        <p:nvSpPr>
          <p:cNvPr id="311" name="Google Shape;311;p1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12" name="Google Shape;312;p12"/>
          <p:cNvSpPr txBox="1"/>
          <p:nvPr>
            <p:ph idx="4294967295" type="body"/>
          </p:nvPr>
        </p:nvSpPr>
        <p:spPr>
          <a:xfrm>
            <a:off x="325066" y="710284"/>
            <a:ext cx="83629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000" u="sng">
                <a:solidFill>
                  <a:srgbClr val="1D1F28"/>
                </a:solidFill>
              </a:rPr>
              <a:t>Los constructores </a:t>
            </a:r>
            <a:r>
              <a:rPr lang="es-ES" sz="2000">
                <a:solidFill>
                  <a:srgbClr val="1D1F28"/>
                </a:solidFill>
              </a:rPr>
              <a:t>de Triángulo y Círculo </a:t>
            </a:r>
            <a:r>
              <a:rPr lang="es-ES" sz="2000" u="sng">
                <a:solidFill>
                  <a:srgbClr val="1D1F28"/>
                </a:solidFill>
              </a:rPr>
              <a:t>replican código </a:t>
            </a:r>
            <a:r>
              <a:rPr lang="es-ES" sz="2000">
                <a:solidFill>
                  <a:srgbClr val="1D1F28"/>
                </a:solidFill>
              </a:rPr>
              <a:t>de inicialización de atributos comunes a todas las Figuras.</a:t>
            </a:r>
            <a:endParaRPr/>
          </a:p>
        </p:txBody>
      </p:sp>
      <p:sp>
        <p:nvSpPr>
          <p:cNvPr id="313" name="Google Shape;313;p12"/>
          <p:cNvSpPr/>
          <p:nvPr/>
        </p:nvSpPr>
        <p:spPr>
          <a:xfrm>
            <a:off x="0" y="1632881"/>
            <a:ext cx="633670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Triangulo(double lado1, double lado2, double lado3,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String colorRelleno, String colorLinea,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Punto punto){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this.setColorRelleno(colorRelleno);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this.setPunto(punto);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this.setLado1(lado1);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this.setLado2(lado2);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this.setLado3(lado3);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</p:txBody>
      </p:sp>
      <p:sp>
        <p:nvSpPr>
          <p:cNvPr id="314" name="Google Shape;314;p12"/>
          <p:cNvSpPr/>
          <p:nvPr/>
        </p:nvSpPr>
        <p:spPr>
          <a:xfrm>
            <a:off x="4824536" y="1632881"/>
            <a:ext cx="453650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Circulo(double radio,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String colorRelleno, String colorLinea,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Punto punto){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this.setColorRelleno(colorRelleno);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this.setPunto(punto);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this.setRadio(radio);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5" name="Google Shape;315;p12"/>
          <p:cNvSpPr txBox="1"/>
          <p:nvPr/>
        </p:nvSpPr>
        <p:spPr>
          <a:xfrm>
            <a:off x="1184414" y="4121662"/>
            <a:ext cx="6345694" cy="307777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Factorizar el código común definiendo un </a:t>
            </a:r>
            <a:r>
              <a:rPr b="0" i="0" lang="es-ES" sz="1400" u="sng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constructor</a:t>
            </a: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 en la clase Figura</a:t>
            </a:r>
            <a:endParaRPr/>
          </a:p>
        </p:txBody>
      </p:sp>
      <p:sp>
        <p:nvSpPr>
          <p:cNvPr id="316" name="Google Shape;316;p12"/>
          <p:cNvSpPr txBox="1"/>
          <p:nvPr/>
        </p:nvSpPr>
        <p:spPr>
          <a:xfrm>
            <a:off x="2771800" y="4597266"/>
            <a:ext cx="1800200" cy="30777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0059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¿Cómo lo invoco?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3"/>
          <p:cNvSpPr txBox="1"/>
          <p:nvPr>
            <p:ph type="title"/>
          </p:nvPr>
        </p:nvSpPr>
        <p:spPr>
          <a:xfrm>
            <a:off x="497020" y="111433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La referencia super</a:t>
            </a:r>
            <a:endParaRPr/>
          </a:p>
        </p:txBody>
      </p:sp>
      <p:sp>
        <p:nvSpPr>
          <p:cNvPr id="323" name="Google Shape;323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4" name="Google Shape;324;p13"/>
          <p:cNvSpPr txBox="1"/>
          <p:nvPr>
            <p:ph idx="4294967295" type="body"/>
          </p:nvPr>
        </p:nvSpPr>
        <p:spPr>
          <a:xfrm>
            <a:off x="317500" y="703914"/>
            <a:ext cx="8712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Dentro de un </a:t>
            </a:r>
            <a:r>
              <a:rPr i="1" lang="es-ES" sz="1600">
                <a:solidFill>
                  <a:srgbClr val="1D1F28"/>
                </a:solidFill>
              </a:rPr>
              <a:t>método de instancia </a:t>
            </a:r>
            <a:r>
              <a:rPr lang="es-ES" sz="1600">
                <a:solidFill>
                  <a:srgbClr val="1D1F28"/>
                </a:solidFill>
              </a:rPr>
              <a:t>o de un </a:t>
            </a:r>
            <a:r>
              <a:rPr i="1" lang="es-ES" sz="1600">
                <a:solidFill>
                  <a:srgbClr val="1D1F28"/>
                </a:solidFill>
              </a:rPr>
              <a:t>constructor, </a:t>
            </a:r>
            <a:r>
              <a:rPr lang="es-ES" sz="1600">
                <a:solidFill>
                  <a:srgbClr val="1D1F28"/>
                </a:solidFill>
              </a:rPr>
              <a:t>la referencia </a:t>
            </a:r>
            <a:r>
              <a:rPr i="1" lang="es-ES" sz="1600">
                <a:solidFill>
                  <a:srgbClr val="1D1F28"/>
                </a:solidFill>
              </a:rPr>
              <a:t>super</a:t>
            </a:r>
            <a:r>
              <a:rPr lang="es-ES" sz="1600">
                <a:solidFill>
                  <a:srgbClr val="1D1F28"/>
                </a:solidFill>
              </a:rPr>
              <a:t> representa al objeto que recibió el mensaje o el objeto que está siendo instanciado respectivamente. </a:t>
            </a:r>
            <a:endParaRPr/>
          </a:p>
          <a:p>
            <a:pPr indent="-182880" lvl="1" marL="18288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600">
                <a:solidFill>
                  <a:srgbClr val="1D1F28"/>
                </a:solidFill>
              </a:rPr>
              <a:t>Uso: </a:t>
            </a:r>
            <a:endParaRPr/>
          </a:p>
          <a:p>
            <a:pPr indent="-342899" lvl="1" marL="6172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lphaLcParenR"/>
            </a:pPr>
            <a:r>
              <a:rPr lang="es-ES" sz="1400">
                <a:solidFill>
                  <a:srgbClr val="1D1F28"/>
                </a:solidFill>
              </a:rPr>
              <a:t>Dentro de un </a:t>
            </a:r>
            <a:r>
              <a:rPr b="1" lang="es-ES" sz="1400">
                <a:solidFill>
                  <a:srgbClr val="1D1F28"/>
                </a:solidFill>
              </a:rPr>
              <a:t>constructor </a:t>
            </a:r>
            <a:r>
              <a:rPr lang="es-ES" sz="1400">
                <a:solidFill>
                  <a:srgbClr val="1D1F28"/>
                </a:solidFill>
              </a:rPr>
              <a:t>se puede invocar al constructor de la </a:t>
            </a:r>
            <a:r>
              <a:rPr b="1" lang="es-ES" sz="1400">
                <a:solidFill>
                  <a:srgbClr val="1D1F28"/>
                </a:solidFill>
              </a:rPr>
              <a:t>superclase</a:t>
            </a:r>
            <a:r>
              <a:rPr lang="es-ES" sz="1400">
                <a:solidFill>
                  <a:srgbClr val="1D1F28"/>
                </a:solidFill>
              </a:rPr>
              <a:t>. 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rgbClr val="1D1F28"/>
                </a:solidFill>
              </a:rPr>
              <a:t>       Sintaxis: super(parámetros)           </a:t>
            </a:r>
            <a:r>
              <a:rPr i="1" lang="es-ES" sz="1400" u="sng">
                <a:solidFill>
                  <a:srgbClr val="1D1F28"/>
                </a:solidFill>
              </a:rPr>
              <a:t>Diferencia con this(…)</a:t>
            </a:r>
            <a:endParaRPr sz="1400">
              <a:solidFill>
                <a:srgbClr val="1D1F28"/>
              </a:solidFill>
            </a:endParaRPr>
          </a:p>
        </p:txBody>
      </p:sp>
      <p:sp>
        <p:nvSpPr>
          <p:cNvPr id="325" name="Google Shape;325;p13"/>
          <p:cNvSpPr/>
          <p:nvPr/>
        </p:nvSpPr>
        <p:spPr>
          <a:xfrm>
            <a:off x="203332" y="2871893"/>
            <a:ext cx="45720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Figura{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…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Figura(String colorRelleno,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String colorLinea, 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      Punto punto){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this.setColorRelleno(colorRelleno);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this.setPunto(punto);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26" name="Google Shape;326;p13"/>
          <p:cNvSpPr txBox="1"/>
          <p:nvPr/>
        </p:nvSpPr>
        <p:spPr>
          <a:xfrm>
            <a:off x="3995935" y="4517707"/>
            <a:ext cx="5115300" cy="646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2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¿Cómo se construye un objeto?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Desde el constructor, en caso de no existir invocación </a:t>
            </a:r>
            <a:r>
              <a:rPr lang="es-ES" sz="1200">
                <a:solidFill>
                  <a:srgbClr val="1D1F28"/>
                </a:solidFill>
              </a:rPr>
              <a:t>explícita</a:t>
            </a:r>
            <a:r>
              <a:rPr b="0" i="0" lang="es-ES" sz="12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, Java invoca i</a:t>
            </a:r>
            <a:r>
              <a:rPr b="0" i="1" lang="es-ES" sz="12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mplícitamente </a:t>
            </a:r>
            <a:r>
              <a:rPr b="0" i="0" lang="es-ES" sz="12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al constructor sin parámetros de la superclase.  </a:t>
            </a:r>
            <a:endParaRPr/>
          </a:p>
        </p:txBody>
      </p:sp>
      <p:sp>
        <p:nvSpPr>
          <p:cNvPr id="327" name="Google Shape;327;p13"/>
          <p:cNvSpPr txBox="1"/>
          <p:nvPr/>
        </p:nvSpPr>
        <p:spPr>
          <a:xfrm>
            <a:off x="518507" y="4602009"/>
            <a:ext cx="3229667" cy="46166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Recomendación: </a:t>
            </a:r>
            <a:r>
              <a:rPr b="0" i="0" lang="es-ES" sz="1200" u="sng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Siempre definir en las clases el constructor sin parámetros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28" name="Google Shape;328;p13"/>
          <p:cNvSpPr/>
          <p:nvPr/>
        </p:nvSpPr>
        <p:spPr>
          <a:xfrm>
            <a:off x="3869668" y="2558390"/>
            <a:ext cx="453650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Circulo extends Figura{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Circulo(double radio,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String colorRelleno, String colorLinea,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Punto punto){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this.setColorRelleno(colorRelleno);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this.setPunto(punto);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this.setRadio(radio);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329" name="Google Shape;329;p13"/>
          <p:cNvGrpSpPr/>
          <p:nvPr/>
        </p:nvGrpSpPr>
        <p:grpSpPr>
          <a:xfrm>
            <a:off x="4499992" y="3787175"/>
            <a:ext cx="1637928" cy="440759"/>
            <a:chOff x="4644008" y="3435846"/>
            <a:chExt cx="1872208" cy="584775"/>
          </a:xfrm>
        </p:grpSpPr>
        <p:cxnSp>
          <p:nvCxnSpPr>
            <p:cNvPr id="330" name="Google Shape;330;p13"/>
            <p:cNvCxnSpPr/>
            <p:nvPr/>
          </p:nvCxnSpPr>
          <p:spPr>
            <a:xfrm flipH="1" rot="10800000">
              <a:off x="4644008" y="3435846"/>
              <a:ext cx="1872208" cy="584775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31" name="Google Shape;331;p13"/>
            <p:cNvCxnSpPr/>
            <p:nvPr/>
          </p:nvCxnSpPr>
          <p:spPr>
            <a:xfrm>
              <a:off x="4644008" y="3435846"/>
              <a:ext cx="1872208" cy="584775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</p:grpSp>
      <p:sp>
        <p:nvSpPr>
          <p:cNvPr id="332" name="Google Shape;332;p13"/>
          <p:cNvSpPr/>
          <p:nvPr/>
        </p:nvSpPr>
        <p:spPr>
          <a:xfrm>
            <a:off x="4370434" y="3715166"/>
            <a:ext cx="2702486" cy="584775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super(colorRelleno, colorLinea, punto);  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3"/>
          <p:cNvSpPr/>
          <p:nvPr/>
        </p:nvSpPr>
        <p:spPr>
          <a:xfrm>
            <a:off x="7223486" y="3519466"/>
            <a:ext cx="1662176" cy="938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 realizamos invocación explícita a un constructor de la superclase debe ser la primera línea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La referencia super</a:t>
            </a:r>
            <a:endParaRPr/>
          </a:p>
        </p:txBody>
      </p:sp>
      <p:sp>
        <p:nvSpPr>
          <p:cNvPr id="340" name="Google Shape;340;p1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41" name="Google Shape;341;p14"/>
          <p:cNvSpPr txBox="1"/>
          <p:nvPr>
            <p:ph idx="4294967295" type="body"/>
          </p:nvPr>
        </p:nvSpPr>
        <p:spPr>
          <a:xfrm>
            <a:off x="208493" y="1018475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400"/>
              <a:t>Uso:</a:t>
            </a:r>
            <a:endParaRPr/>
          </a:p>
          <a:p>
            <a:pPr indent="-342899" lvl="1" marL="6172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lphaLcParenR" startAt="2"/>
            </a:pPr>
            <a:r>
              <a:rPr lang="es-ES" sz="1400"/>
              <a:t>Dentro de un método de instancia, el objeto puede enviarse un mensaje a sí mismo. </a:t>
            </a:r>
            <a:r>
              <a:rPr lang="es-ES" sz="1400">
                <a:solidFill>
                  <a:srgbClr val="1D1F28"/>
                </a:solidFill>
              </a:rPr>
              <a:t>El método es </a:t>
            </a:r>
            <a:r>
              <a:rPr b="1" lang="es-ES" sz="1400">
                <a:solidFill>
                  <a:srgbClr val="1D1F28"/>
                </a:solidFill>
              </a:rPr>
              <a:t>buscado a partir de la superclase </a:t>
            </a:r>
            <a:r>
              <a:rPr b="1" i="1" lang="es-ES" sz="1400">
                <a:solidFill>
                  <a:srgbClr val="1D1F28"/>
                </a:solidFill>
              </a:rPr>
              <a:t>actual</a:t>
            </a:r>
            <a:r>
              <a:rPr b="1" lang="es-ES" sz="1400">
                <a:solidFill>
                  <a:srgbClr val="1D1F28"/>
                </a:solidFill>
              </a:rPr>
              <a:t>.       </a:t>
            </a:r>
            <a:r>
              <a:rPr i="1" lang="es-ES" sz="1400" u="sng"/>
              <a:t>Diferencia con this.nombreMetodo(…)</a:t>
            </a:r>
            <a:endParaRPr sz="1400"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400">
                <a:solidFill>
                  <a:schemeClr val="lt2"/>
                </a:solidFill>
              </a:rPr>
              <a:t>       </a:t>
            </a:r>
            <a:r>
              <a:rPr lang="es-ES" sz="1400"/>
              <a:t>Sintaxis: super.nombreMetodo(parametros). </a:t>
            </a:r>
            <a:endParaRPr/>
          </a:p>
        </p:txBody>
      </p:sp>
      <p:sp>
        <p:nvSpPr>
          <p:cNvPr id="342" name="Google Shape;342;p14"/>
          <p:cNvSpPr/>
          <p:nvPr/>
        </p:nvSpPr>
        <p:spPr>
          <a:xfrm>
            <a:off x="35496" y="2211710"/>
            <a:ext cx="489654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Figura{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</a:t>
            </a:r>
            <a:r>
              <a:rPr lang="es-ES" sz="1200"/>
              <a:t>String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dibujar(){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s-ES" sz="1200"/>
              <a:t>return</a:t>
            </a: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“Color de Línea ” + this.getColorLinea() + 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“Color de Relleno” +  this.getColorRelleno +  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“Punto: “ + this.getPunto().toString()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43" name="Google Shape;343;p14"/>
          <p:cNvSpPr/>
          <p:nvPr/>
        </p:nvSpPr>
        <p:spPr>
          <a:xfrm>
            <a:off x="3671900" y="3105746"/>
            <a:ext cx="5436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Circulo extends Figura{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</a:t>
            </a:r>
            <a:r>
              <a:rPr lang="es-ES" sz="1200"/>
              <a:t>String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dibujar(){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200"/>
              <a:t>String resul=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"Circulo: 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200">
                <a:solidFill>
                  <a:schemeClr val="accent2"/>
                </a:solidFill>
              </a:rPr>
              <a:t>resul=resul+</a:t>
            </a:r>
            <a:r>
              <a:rPr b="0" i="0" lang="es-E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"Color de Linea: " + this.getColorLinea();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200">
                <a:solidFill>
                  <a:schemeClr val="accent2"/>
                </a:solidFill>
              </a:rPr>
              <a:t>resul=resul+</a:t>
            </a:r>
            <a:r>
              <a:rPr b="0" i="0" lang="es-E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"Color de Relleno: " + this.getColorRelleno();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200">
                <a:solidFill>
                  <a:schemeClr val="accent2"/>
                </a:solidFill>
              </a:rPr>
              <a:t>resul=resul+</a:t>
            </a:r>
            <a:r>
              <a:rPr b="0" i="0" lang="es-ES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"Ubicación: " + this.getPunto().toString();             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s-ES" sz="1200"/>
              <a:t> resul= resul + 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"Radio: " + radio;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/>
              <a:t>         return resul;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44" name="Google Shape;344;p14"/>
          <p:cNvSpPr/>
          <p:nvPr/>
        </p:nvSpPr>
        <p:spPr>
          <a:xfrm>
            <a:off x="7570676" y="2027992"/>
            <a:ext cx="1656184" cy="938719"/>
          </a:xfrm>
          <a:prstGeom prst="rect">
            <a:avLst/>
          </a:prstGeom>
          <a:noFill/>
          <a:ln cap="flat" cmpd="sng" w="9525">
            <a:solidFill>
              <a:srgbClr val="7C9A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 de Línea: negro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 de Relleno: azul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Ubicación: (100,100)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Radio: 5.0</a:t>
            </a:r>
            <a:endParaRPr/>
          </a:p>
        </p:txBody>
      </p:sp>
      <p:sp>
        <p:nvSpPr>
          <p:cNvPr id="345" name="Google Shape;345;p14"/>
          <p:cNvSpPr/>
          <p:nvPr/>
        </p:nvSpPr>
        <p:spPr>
          <a:xfrm>
            <a:off x="5837312" y="1935324"/>
            <a:ext cx="1656184" cy="1277273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Triangulo: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 de Línea: negro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Color de Relleno: azul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Ubicación: (100,100)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L1: 5.0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L2: 10.2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L3: 8.0</a:t>
            </a:r>
            <a:endParaRPr/>
          </a:p>
        </p:txBody>
      </p:sp>
      <p:sp>
        <p:nvSpPr>
          <p:cNvPr id="346" name="Google Shape;346;p14"/>
          <p:cNvSpPr txBox="1"/>
          <p:nvPr/>
        </p:nvSpPr>
        <p:spPr>
          <a:xfrm>
            <a:off x="539552" y="3984161"/>
            <a:ext cx="313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0000"/>
                </a:solidFill>
              </a:rPr>
              <a:t>Círculo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redefine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dibujar: modifica el comportamiento del método heredado</a:t>
            </a:r>
            <a:endParaRPr/>
          </a:p>
        </p:txBody>
      </p:sp>
      <p:grpSp>
        <p:nvGrpSpPr>
          <p:cNvPr id="347" name="Google Shape;347;p14"/>
          <p:cNvGrpSpPr/>
          <p:nvPr/>
        </p:nvGrpSpPr>
        <p:grpSpPr>
          <a:xfrm>
            <a:off x="4283968" y="4011910"/>
            <a:ext cx="3456384" cy="440759"/>
            <a:chOff x="4644008" y="3435846"/>
            <a:chExt cx="1872208" cy="584775"/>
          </a:xfrm>
        </p:grpSpPr>
        <p:cxnSp>
          <p:nvCxnSpPr>
            <p:cNvPr id="348" name="Google Shape;348;p14"/>
            <p:cNvCxnSpPr/>
            <p:nvPr/>
          </p:nvCxnSpPr>
          <p:spPr>
            <a:xfrm flipH="1" rot="10800000">
              <a:off x="4644008" y="3435846"/>
              <a:ext cx="1872208" cy="584775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cxnSp>
          <p:nvCxnSpPr>
            <p:cNvPr id="349" name="Google Shape;349;p14"/>
            <p:cNvCxnSpPr/>
            <p:nvPr/>
          </p:nvCxnSpPr>
          <p:spPr>
            <a:xfrm>
              <a:off x="4644008" y="3435846"/>
              <a:ext cx="1872208" cy="584775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</p:grpSp>
      <p:sp>
        <p:nvSpPr>
          <p:cNvPr id="350" name="Google Shape;350;p14"/>
          <p:cNvSpPr/>
          <p:nvPr/>
        </p:nvSpPr>
        <p:spPr>
          <a:xfrm>
            <a:off x="4105209" y="3915579"/>
            <a:ext cx="4464600" cy="537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4000" lIns="91425" spcFirstLastPara="1" rIns="91425" wrap="square" tIns="144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result=resul+super.dibujar();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"/>
          <p:cNvSpPr txBox="1"/>
          <p:nvPr>
            <p:ph type="title"/>
          </p:nvPr>
        </p:nvSpPr>
        <p:spPr>
          <a:xfrm>
            <a:off x="488373" y="298512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/>
              <a:t>La referencia super. Ejercicio </a:t>
            </a:r>
            <a:endParaRPr sz="3200"/>
          </a:p>
        </p:txBody>
      </p:sp>
      <p:sp>
        <p:nvSpPr>
          <p:cNvPr id="356" name="Google Shape;356;p1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57" name="Google Shape;357;p15"/>
          <p:cNvSpPr txBox="1"/>
          <p:nvPr>
            <p:ph idx="4294967295" type="body"/>
          </p:nvPr>
        </p:nvSpPr>
        <p:spPr>
          <a:xfrm>
            <a:off x="72396" y="966525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Defina el siguiente constructor en la clase Figura, invóquelo desde los constructores de las clases Triangulo y Circulo.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Defina el siguiente método dibujar en la clase Figura, utilícelo en los métodos dibujar de las clases Triángulo y Círculo.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</p:txBody>
      </p:sp>
      <p:pic>
        <p:nvPicPr>
          <p:cNvPr descr="C:\Program Files\Microsoft Office\MEDIA\CAGCAT10\j0292982.wmf" id="358" name="Google Shape;35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5"/>
          <p:cNvSpPr/>
          <p:nvPr/>
        </p:nvSpPr>
        <p:spPr>
          <a:xfrm>
            <a:off x="1115616" y="1779662"/>
            <a:ext cx="64569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Figura(String colorRelleno,  String colorLinea,   Punto punto){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this.setColorRelleno(colorRelleno);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this.setColorLinea(colorLinea);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this.setPunto(punto);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360" name="Google Shape;360;p15"/>
          <p:cNvSpPr/>
          <p:nvPr/>
        </p:nvSpPr>
        <p:spPr>
          <a:xfrm>
            <a:off x="1475656" y="3500303"/>
            <a:ext cx="532859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public </a:t>
            </a:r>
            <a:r>
              <a:rPr lang="es-ES" sz="1200"/>
              <a:t>String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dibujar(){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lang="es-ES" sz="1200"/>
              <a:t>return</a:t>
            </a: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“Color de Línea ” + this.getColorLinea() + 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“Color de Relleno” +  this.getColorRelleno +                     	                     “Punto: “ + this.getPunto().toString()</a:t>
            </a:r>
            <a:r>
              <a:rPr lang="es-ES" sz="1200"/>
              <a:t>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6"/>
          <p:cNvSpPr txBox="1"/>
          <p:nvPr>
            <p:ph type="title"/>
          </p:nvPr>
        </p:nvSpPr>
        <p:spPr>
          <a:xfrm>
            <a:off x="457199" y="268213"/>
            <a:ext cx="7284027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/>
              <a:t>Clase abstracta características</a:t>
            </a:r>
            <a:endParaRPr sz="3200"/>
          </a:p>
        </p:txBody>
      </p:sp>
      <p:sp>
        <p:nvSpPr>
          <p:cNvPr id="366" name="Google Shape;366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67" name="Google Shape;367;p16"/>
          <p:cNvSpPr txBox="1"/>
          <p:nvPr>
            <p:ph idx="4294967295" type="body"/>
          </p:nvPr>
        </p:nvSpPr>
        <p:spPr>
          <a:xfrm>
            <a:off x="259772" y="1199498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Una clase abstracta puede heredar o extender cualquier clase (independientemente de que esta sea abstracta o no).</a:t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Una clase abstracta </a:t>
            </a:r>
            <a:r>
              <a:rPr i="1" lang="es-ES" sz="1600">
                <a:solidFill>
                  <a:srgbClr val="1D1F28"/>
                </a:solidFill>
              </a:rPr>
              <a:t>puede heredar de una sola clase </a:t>
            </a:r>
            <a:r>
              <a:rPr lang="es-ES" sz="1600">
                <a:solidFill>
                  <a:srgbClr val="1D1F28"/>
                </a:solidFill>
              </a:rPr>
              <a:t>(abstracta o no).</a:t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Una clase abstracta </a:t>
            </a:r>
            <a:r>
              <a:rPr i="1" lang="es-ES" sz="1600">
                <a:solidFill>
                  <a:srgbClr val="1D1F28"/>
                </a:solidFill>
              </a:rPr>
              <a:t>puede tener métodos que sean abstractos </a:t>
            </a:r>
            <a:r>
              <a:rPr lang="es-ES" sz="1600">
                <a:solidFill>
                  <a:srgbClr val="1D1F28"/>
                </a:solidFill>
              </a:rPr>
              <a:t>o que no lo sean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En java concretamente en las clases abstractas la palabra </a:t>
            </a:r>
            <a:r>
              <a:rPr b="1" lang="es-ES" sz="1600">
                <a:solidFill>
                  <a:srgbClr val="1D1F28"/>
                </a:solidFill>
              </a:rPr>
              <a:t>abstract</a:t>
            </a:r>
            <a:r>
              <a:rPr lang="es-ES" sz="1600">
                <a:solidFill>
                  <a:srgbClr val="1D1F28"/>
                </a:solidFill>
              </a:rPr>
              <a:t> es obligatoria para definir un método abstracto (así como la clase). </a:t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En una clase abstracta pueden existir variables static con cualquier modificador de acceso (public, private). </a:t>
            </a:r>
            <a:endParaRPr sz="1600">
              <a:solidFill>
                <a:srgbClr val="1D1F28"/>
              </a:solidFill>
            </a:endParaRPr>
          </a:p>
        </p:txBody>
      </p:sp>
      <p:pic>
        <p:nvPicPr>
          <p:cNvPr descr="C:\Program Files\Microsoft Office\MEDIA\CAGCAT10\j0292982.wmf" id="368" name="Google Shape;36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7"/>
          <p:cNvSpPr txBox="1"/>
          <p:nvPr>
            <p:ph type="title"/>
          </p:nvPr>
        </p:nvSpPr>
        <p:spPr>
          <a:xfrm>
            <a:off x="467590" y="188900"/>
            <a:ext cx="7777617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Clases y métodos </a:t>
            </a:r>
            <a:r>
              <a:rPr lang="es-ES">
                <a:solidFill>
                  <a:srgbClr val="FF0000"/>
                </a:solidFill>
              </a:rPr>
              <a:t>abstractos</a:t>
            </a:r>
            <a:endParaRPr/>
          </a:p>
        </p:txBody>
      </p:sp>
      <p:sp>
        <p:nvSpPr>
          <p:cNvPr id="374" name="Google Shape;374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75" name="Google Shape;375;p17"/>
          <p:cNvSpPr txBox="1"/>
          <p:nvPr>
            <p:ph idx="4294967295" type="body"/>
          </p:nvPr>
        </p:nvSpPr>
        <p:spPr>
          <a:xfrm>
            <a:off x="15608" y="1182459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Barlow Light"/>
              <a:buChar char="▸"/>
            </a:pPr>
            <a:r>
              <a:rPr lang="es-ES" sz="1800">
                <a:solidFill>
                  <a:srgbClr val="FF0000"/>
                </a:solidFill>
              </a:rPr>
              <a:t>Clase abstracta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/>
              <a:t>Clase de la cual </a:t>
            </a:r>
            <a:r>
              <a:rPr b="1" lang="es-ES" sz="1600" u="sng">
                <a:solidFill>
                  <a:srgbClr val="FF0000"/>
                </a:solidFill>
              </a:rPr>
              <a:t>no se crearán instancias</a:t>
            </a:r>
            <a:r>
              <a:rPr b="1" lang="es-ES" sz="1600"/>
              <a:t>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/>
              <a:t>Ejemplos: la clase Figura.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/>
              <a:t>Declaración en Java: </a:t>
            </a:r>
            <a:endParaRPr/>
          </a:p>
          <a:p>
            <a:pPr indent="-3429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/>
              <a:t>anteponer </a:t>
            </a:r>
            <a:r>
              <a:rPr i="1" lang="es-ES" sz="1400">
                <a:solidFill>
                  <a:srgbClr val="FF0000"/>
                </a:solidFill>
              </a:rPr>
              <a:t>abstract </a:t>
            </a:r>
            <a:r>
              <a:rPr lang="es-ES" sz="1400"/>
              <a:t>a la palabra class.</a:t>
            </a:r>
            <a:endParaRPr/>
          </a:p>
          <a:p>
            <a: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8108"/>
              <a:buFont typeface="Barlow Light"/>
              <a:buChar char="▸"/>
            </a:pPr>
            <a:r>
              <a:rPr lang="es-ES" sz="1800">
                <a:solidFill>
                  <a:srgbClr val="FF0000"/>
                </a:solidFill>
              </a:rPr>
              <a:t>Método abstracto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 u="sng">
                <a:solidFill>
                  <a:srgbClr val="FF0000"/>
                </a:solidFill>
              </a:rPr>
              <a:t>Métodos </a:t>
            </a:r>
            <a:r>
              <a:rPr b="1" lang="es-ES" sz="1600" u="sng">
                <a:solidFill>
                  <a:srgbClr val="FF0000"/>
                </a:solidFill>
              </a:rPr>
              <a:t>sin implementación </a:t>
            </a:r>
            <a:r>
              <a:rPr lang="es-ES" sz="1600" u="sng">
                <a:solidFill>
                  <a:srgbClr val="FF0000"/>
                </a:solidFill>
              </a:rPr>
              <a:t>en la clase que lo declara</a:t>
            </a:r>
            <a:r>
              <a:rPr lang="es-ES" sz="1600"/>
              <a:t>. Las </a:t>
            </a:r>
            <a:r>
              <a:rPr lang="es-ES" sz="1600">
                <a:solidFill>
                  <a:srgbClr val="FF0000"/>
                </a:solidFill>
              </a:rPr>
              <a:t>subclases</a:t>
            </a:r>
            <a:r>
              <a:rPr lang="es-ES" sz="1600"/>
              <a:t> </a:t>
            </a:r>
            <a:r>
              <a:rPr b="1" lang="es-ES" sz="1600">
                <a:solidFill>
                  <a:srgbClr val="00B050"/>
                </a:solidFill>
              </a:rPr>
              <a:t>tienen</a:t>
            </a:r>
            <a:r>
              <a:rPr lang="es-ES" sz="1600">
                <a:solidFill>
                  <a:srgbClr val="00B050"/>
                </a:solidFill>
              </a:rPr>
              <a:t> </a:t>
            </a:r>
            <a:r>
              <a:rPr b="1" lang="es-ES" sz="1600">
                <a:solidFill>
                  <a:srgbClr val="00B050"/>
                </a:solidFill>
              </a:rPr>
              <a:t>obligación</a:t>
            </a:r>
            <a:r>
              <a:rPr lang="es-ES" sz="1600">
                <a:solidFill>
                  <a:srgbClr val="00B050"/>
                </a:solidFill>
              </a:rPr>
              <a:t> </a:t>
            </a:r>
            <a:r>
              <a:rPr lang="es-ES" sz="1600"/>
              <a:t>de implementarlos.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/>
              <a:t>Ejemplo:  calcularArea y calcularPerimetro de Figura.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▹"/>
            </a:pPr>
            <a:r>
              <a:rPr lang="es-ES" sz="1600"/>
              <a:t>Declaración en Java: </a:t>
            </a:r>
            <a:endParaRPr/>
          </a:p>
          <a:p>
            <a:pPr indent="-342900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/>
              <a:t>encabezado del método anteponiendo </a:t>
            </a:r>
            <a:r>
              <a:rPr i="1" lang="es-ES" sz="1400"/>
              <a:t>abstract </a:t>
            </a:r>
            <a:r>
              <a:rPr lang="es-ES" sz="1400"/>
              <a:t>al tipo de retorno. </a:t>
            </a:r>
            <a:endParaRPr/>
          </a:p>
        </p:txBody>
      </p:sp>
      <p:sp>
        <p:nvSpPr>
          <p:cNvPr id="376" name="Google Shape;376;p17"/>
          <p:cNvSpPr/>
          <p:nvPr/>
        </p:nvSpPr>
        <p:spPr>
          <a:xfrm>
            <a:off x="5056754" y="1182459"/>
            <a:ext cx="3640435" cy="1338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491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NombreClase {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Definir atributos */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/* Definir constructores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Definir métodos no abstractos */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/* Definir métodos abstractos */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77" name="Google Shape;377;p17"/>
          <p:cNvSpPr/>
          <p:nvPr/>
        </p:nvSpPr>
        <p:spPr>
          <a:xfrm>
            <a:off x="1829913" y="4794585"/>
            <a:ext cx="5616624" cy="29238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45700">
            <a:spAutoFit/>
          </a:bodyPr>
          <a:lstStyle/>
          <a:p>
            <a:pPr indent="4492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TipoRetorno nombreMetodo(lista parámetros);</a:t>
            </a: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"/>
          <p:cNvSpPr txBox="1"/>
          <p:nvPr>
            <p:ph type="title"/>
          </p:nvPr>
        </p:nvSpPr>
        <p:spPr>
          <a:xfrm>
            <a:off x="457200" y="63698"/>
            <a:ext cx="8686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ES"/>
              <a:t>Conversión ascendente (</a:t>
            </a:r>
            <a:r>
              <a:rPr i="1" lang="es-ES"/>
              <a:t>Upcasting)</a:t>
            </a:r>
            <a:r>
              <a:rPr lang="es-ES"/>
              <a:t>. </a:t>
            </a:r>
            <a:endParaRPr/>
          </a:p>
        </p:txBody>
      </p:sp>
      <p:sp>
        <p:nvSpPr>
          <p:cNvPr id="383" name="Google Shape;383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84" name="Google Shape;384;p18"/>
          <p:cNvSpPr txBox="1"/>
          <p:nvPr>
            <p:ph idx="4294967295" type="body"/>
          </p:nvPr>
        </p:nvSpPr>
        <p:spPr>
          <a:xfrm>
            <a:off x="261764" y="1146398"/>
            <a:ext cx="86868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2500" lnSpcReduction="10000"/>
          </a:bodyPr>
          <a:lstStyle/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Cualquier objeto instancia de una </a:t>
            </a:r>
            <a:r>
              <a:rPr i="1" lang="es-ES" sz="1600">
                <a:solidFill>
                  <a:srgbClr val="A60000"/>
                </a:solidFill>
              </a:rPr>
              <a:t>clase derivada </a:t>
            </a:r>
            <a:r>
              <a:rPr lang="es-ES" sz="1600">
                <a:solidFill>
                  <a:srgbClr val="1D1F28"/>
                </a:solidFill>
              </a:rPr>
              <a:t>puede ser referenciado por una variable cuyo tipo es la </a:t>
            </a:r>
            <a:r>
              <a:rPr i="1" lang="es-ES" sz="1600">
                <a:solidFill>
                  <a:srgbClr val="1D1F28"/>
                </a:solidFill>
              </a:rPr>
              <a:t>clase base </a:t>
            </a:r>
            <a:r>
              <a:rPr lang="es-ES" sz="1600">
                <a:solidFill>
                  <a:srgbClr val="1D1F28"/>
                </a:solidFill>
              </a:rPr>
              <a:t>(conversión ascendente)</a:t>
            </a:r>
            <a:endParaRPr/>
          </a:p>
          <a:p>
            <a:pPr indent="-2286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Siempre es posible: la herencia establece una relación “es-un”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Pueden existir variables cuyo tipo es una clase abstracta que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rgbClr val="1D1F28"/>
                </a:solidFill>
              </a:rPr>
              <a:t> referencien a instancias de clases derivadas de esta.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Al objeto sólo se le puede enviar mensajes definidos en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rgbClr val="1D1F28"/>
                </a:solidFill>
              </a:rPr>
              <a:t>la interfaz de la </a:t>
            </a:r>
            <a:r>
              <a:rPr i="1" lang="es-ES" sz="1600">
                <a:solidFill>
                  <a:srgbClr val="1D1F28"/>
                </a:solidFill>
              </a:rPr>
              <a:t>clase usada como tipo</a:t>
            </a:r>
            <a:r>
              <a:rPr lang="es-ES" sz="1600">
                <a:solidFill>
                  <a:srgbClr val="1D1F28"/>
                </a:solidFill>
              </a:rPr>
              <a:t> para la variable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rgbClr val="1D1F28"/>
                </a:solidFill>
              </a:rPr>
              <a:t>referencia (</a:t>
            </a:r>
            <a:r>
              <a:rPr i="1" lang="es-ES" sz="1600">
                <a:solidFill>
                  <a:srgbClr val="1D1F28"/>
                </a:solidFill>
              </a:rPr>
              <a:t>clase base</a:t>
            </a:r>
            <a:r>
              <a:rPr lang="es-ES" sz="1600">
                <a:solidFill>
                  <a:srgbClr val="1D1F28"/>
                </a:solidFill>
              </a:rPr>
              <a:t>).</a:t>
            </a:r>
            <a:r>
              <a:rPr i="1" lang="es-ES" sz="1600">
                <a:solidFill>
                  <a:srgbClr val="1D1F28"/>
                </a:solidFill>
              </a:rPr>
              <a:t> 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Char char="▸"/>
            </a:pPr>
            <a:r>
              <a:rPr lang="es-ES" sz="1600">
                <a:solidFill>
                  <a:srgbClr val="1D1F28"/>
                </a:solidFill>
              </a:rPr>
              <a:t>La búsqueda del método a ejecutar comienza siempre </a:t>
            </a:r>
            <a:endParaRPr/>
          </a:p>
          <a:p>
            <a:pPr indent="0" lvl="0" marL="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s-ES" sz="1600">
                <a:solidFill>
                  <a:srgbClr val="1D1F28"/>
                </a:solidFill>
              </a:rPr>
              <a:t>desde la clase instanciada. </a:t>
            </a:r>
            <a:endParaRPr/>
          </a:p>
          <a:p>
            <a:pPr indent="-3429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228600" lvl="0" marL="457200" rtl="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</p:txBody>
      </p:sp>
      <p:sp>
        <p:nvSpPr>
          <p:cNvPr id="385" name="Google Shape;385;p18"/>
          <p:cNvSpPr txBox="1"/>
          <p:nvPr/>
        </p:nvSpPr>
        <p:spPr>
          <a:xfrm>
            <a:off x="1115616" y="1779662"/>
            <a:ext cx="367240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fig1 =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Circulo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(…);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fig2 = 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</a:t>
            </a: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Triangulo</a:t>
            </a: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(…); </a:t>
            </a:r>
            <a:endParaRPr/>
          </a:p>
        </p:txBody>
      </p:sp>
      <p:graphicFrame>
        <p:nvGraphicFramePr>
          <p:cNvPr id="386" name="Google Shape;386;p18"/>
          <p:cNvGraphicFramePr/>
          <p:nvPr/>
        </p:nvGraphicFramePr>
        <p:xfrm>
          <a:off x="6588224" y="157565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{23C0B2A2-EAF1-4B6C-AD78-E18C9B7C1E0D}</a:tableStyleId>
              </a:tblPr>
              <a:tblGrid>
                <a:gridCol w="1701300"/>
              </a:tblGrid>
              <a:tr h="18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Figura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colorRelleno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colorLinea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>
                          <a:solidFill>
                            <a:srgbClr val="FF0000"/>
                          </a:solidFill>
                        </a:rPr>
                        <a:t>punto</a:t>
                      </a:r>
                      <a:endParaRPr b="1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6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/* getters y setters para los atributos 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dibujar(): </a:t>
                      </a:r>
                      <a:r>
                        <a:rPr lang="es-ES" sz="900"/>
                        <a:t>String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9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i="1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9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i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7" name="Google Shape;387;p18"/>
          <p:cNvGraphicFramePr/>
          <p:nvPr/>
        </p:nvGraphicFramePr>
        <p:xfrm>
          <a:off x="7527905" y="334333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{D0005AE6-1748-433D-8740-E034AE57BA4B}</a:tableStyleId>
              </a:tblPr>
              <a:tblGrid>
                <a:gridCol w="1512175"/>
              </a:tblGrid>
              <a:tr h="1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48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radio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77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dibujar():</a:t>
                      </a:r>
                      <a:r>
                        <a:rPr b="0" lang="es-ES" sz="800">
                          <a:solidFill>
                            <a:schemeClr val="dk1"/>
                          </a:solidFill>
                        </a:rPr>
                        <a:t>String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" name="Google Shape;388;p18"/>
          <p:cNvGraphicFramePr/>
          <p:nvPr/>
        </p:nvGraphicFramePr>
        <p:xfrm>
          <a:off x="5868144" y="331683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{D0005AE6-1748-433D-8740-E034AE57BA4B}</a:tableStyleId>
              </a:tblPr>
              <a:tblGrid>
                <a:gridCol w="1515750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Triángulo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lado1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lado2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lado3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83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dibujar():</a:t>
                      </a:r>
                      <a:r>
                        <a:rPr b="0" lang="es-ES" sz="900"/>
                        <a:t>String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calcularArea():double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calcularPerimetro():double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389" name="Google Shape;389;p18"/>
          <p:cNvCxnSpPr/>
          <p:nvPr/>
        </p:nvCxnSpPr>
        <p:spPr>
          <a:xfrm>
            <a:off x="6381348" y="3191289"/>
            <a:ext cx="2045943" cy="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0" name="Google Shape;390;p18"/>
          <p:cNvCxnSpPr/>
          <p:nvPr/>
        </p:nvCxnSpPr>
        <p:spPr>
          <a:xfrm>
            <a:off x="7419893" y="3013817"/>
            <a:ext cx="0" cy="166558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1" name="Google Shape;391;p18"/>
          <p:cNvCxnSpPr/>
          <p:nvPr/>
        </p:nvCxnSpPr>
        <p:spPr>
          <a:xfrm>
            <a:off x="6381348" y="3191289"/>
            <a:ext cx="0" cy="11946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18"/>
          <p:cNvCxnSpPr/>
          <p:nvPr/>
        </p:nvCxnSpPr>
        <p:spPr>
          <a:xfrm>
            <a:off x="8437121" y="3195615"/>
            <a:ext cx="0" cy="162231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" name="Google Shape;393;p18"/>
          <p:cNvSpPr txBox="1"/>
          <p:nvPr/>
        </p:nvSpPr>
        <p:spPr>
          <a:xfrm>
            <a:off x="2358833" y="4786173"/>
            <a:ext cx="3024336" cy="307777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0059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Utilidad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Polimorfismo</a:t>
            </a:r>
            <a:endParaRPr/>
          </a:p>
        </p:txBody>
      </p:sp>
      <p:sp>
        <p:nvSpPr>
          <p:cNvPr id="399" name="Google Shape;399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00" name="Google Shape;400;p19"/>
          <p:cNvSpPr txBox="1"/>
          <p:nvPr>
            <p:ph idx="4294967295" type="body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00B050"/>
                </a:solidFill>
              </a:rPr>
              <a:t>Posibilidad de enviar mensajes sintácticamente iguales a objetos de distintas clases</a:t>
            </a:r>
            <a:r>
              <a:rPr lang="es-ES" sz="1800"/>
              <a:t>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FF0000"/>
                </a:solidFill>
              </a:rPr>
              <a:t>La misma operación se realiza de distinta forma según sea el objeto al que se le envía el mensaje</a:t>
            </a:r>
            <a:r>
              <a:rPr lang="es-ES" sz="1800"/>
              <a:t>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Ejemplo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1D1F28"/>
                </a:solidFill>
              </a:rPr>
              <a:t>Figura [] figuras = new Figura[10]; 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1D1F28"/>
                </a:solidFill>
              </a:rPr>
              <a:t>/* cargar arreglo con círculos y triángulos */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1D1F28"/>
                </a:solidFill>
              </a:rPr>
              <a:t>for (i=0; i&lt;10; i++)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s-ES" sz="1600">
                <a:solidFill>
                  <a:srgbClr val="1D1F28"/>
                </a:solidFill>
              </a:rPr>
              <a:t> 	System.out.println(figuras[i].dibujar());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/>
          </a:p>
        </p:txBody>
      </p:sp>
      <p:sp>
        <p:nvSpPr>
          <p:cNvPr id="401" name="Google Shape;401;p19"/>
          <p:cNvSpPr/>
          <p:nvPr/>
        </p:nvSpPr>
        <p:spPr>
          <a:xfrm>
            <a:off x="4176464" y="4011910"/>
            <a:ext cx="4572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método dibujar() a ejecutar dependerá de  la clase de figura geométrica. </a:t>
            </a:r>
            <a:endParaRPr/>
          </a:p>
        </p:txBody>
      </p:sp>
      <p:cxnSp>
        <p:nvCxnSpPr>
          <p:cNvPr id="402" name="Google Shape;402;p19"/>
          <p:cNvCxnSpPr>
            <a:endCxn id="401" idx="1"/>
          </p:cNvCxnSpPr>
          <p:nvPr/>
        </p:nvCxnSpPr>
        <p:spPr>
          <a:xfrm>
            <a:off x="3203864" y="3795798"/>
            <a:ext cx="972600" cy="508500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56" name="Google Shape;156;p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7" name="Google Shape;157;p2"/>
          <p:cNvSpPr txBox="1"/>
          <p:nvPr>
            <p:ph idx="4294967295" type="body"/>
          </p:nvPr>
        </p:nvSpPr>
        <p:spPr>
          <a:xfrm>
            <a:off x="683593" y="2293938"/>
            <a:ext cx="2808288" cy="278765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lado1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lado2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lado3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color de línea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color de relleno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punto</a:t>
            </a:r>
            <a:endParaRPr/>
          </a:p>
          <a:p>
            <a: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400"/>
          </a:p>
        </p:txBody>
      </p:sp>
      <p:sp>
        <p:nvSpPr>
          <p:cNvPr id="158" name="Google Shape;158;p2"/>
          <p:cNvSpPr txBox="1"/>
          <p:nvPr>
            <p:ph idx="4294967295" type="body"/>
          </p:nvPr>
        </p:nvSpPr>
        <p:spPr>
          <a:xfrm>
            <a:off x="5598247" y="2360613"/>
            <a:ext cx="2735262" cy="2654300"/>
          </a:xfrm>
          <a:prstGeom prst="rect">
            <a:avLst/>
          </a:prstGeom>
          <a:noFill/>
          <a:ln cap="flat" cmpd="sng" w="9525">
            <a:solidFill>
              <a:srgbClr val="7C9A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radio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color de línea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color de relleno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>
                <a:solidFill>
                  <a:srgbClr val="FF0000"/>
                </a:solidFill>
              </a:rPr>
              <a:t>punto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2"/>
          <p:cNvSpPr/>
          <p:nvPr/>
        </p:nvSpPr>
        <p:spPr>
          <a:xfrm>
            <a:off x="2272333" y="1757996"/>
            <a:ext cx="930063" cy="307777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663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1131D"/>
                </a:solidFill>
                <a:latin typeface="Arial"/>
                <a:ea typeface="Arial"/>
                <a:cs typeface="Arial"/>
                <a:sym typeface="Arial"/>
              </a:rPr>
              <a:t>Triángulo</a:t>
            </a:r>
            <a:endParaRPr b="0" i="0" sz="1400" u="none" cap="none" strike="noStrike">
              <a:solidFill>
                <a:srgbClr val="1113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>
            <a:off x="467544" y="1203999"/>
            <a:ext cx="82089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Diferentes tipos de objetos con comportamiento y características comunes.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6213749" y="1757995"/>
            <a:ext cx="752129" cy="30777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99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Círculo</a:t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"/>
          <p:cNvCxnSpPr/>
          <p:nvPr/>
        </p:nvCxnSpPr>
        <p:spPr>
          <a:xfrm>
            <a:off x="4283968" y="1923678"/>
            <a:ext cx="0" cy="2820105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Polimorfismo</a:t>
            </a:r>
            <a:endParaRPr/>
          </a:p>
        </p:txBody>
      </p:sp>
      <p:sp>
        <p:nvSpPr>
          <p:cNvPr id="408" name="Google Shape;408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09" name="Google Shape;409;p20"/>
          <p:cNvSpPr txBox="1"/>
          <p:nvPr>
            <p:ph idx="4294967295" type="body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Más sobre polimorfismo en: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 u="sng">
                <a:solidFill>
                  <a:schemeClr val="hlink"/>
                </a:solidFill>
                <a:hlinkClick r:id="rId3"/>
              </a:rPr>
              <a:t>https://ifgeekthen.nttdata.com/s/post/polimorfismo-en-java-programacion-orientada-objetos-MCIU2TZFKR6FFIJMDQQASC7CU75I?language=es</a:t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"/>
          <p:cNvSpPr txBox="1"/>
          <p:nvPr>
            <p:ph type="title"/>
          </p:nvPr>
        </p:nvSpPr>
        <p:spPr>
          <a:xfrm>
            <a:off x="488372" y="268213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2800"/>
              <a:t>Clases, métodos abstractos y Upcasting. Ejercitación. </a:t>
            </a:r>
            <a:endParaRPr/>
          </a:p>
        </p:txBody>
      </p:sp>
      <p:sp>
        <p:nvSpPr>
          <p:cNvPr id="416" name="Google Shape;416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17" name="Google Shape;417;p21"/>
          <p:cNvSpPr txBox="1"/>
          <p:nvPr>
            <p:ph idx="4294967295" type="body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0000" lnSpcReduction="2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Definir la clase Figura como abstracta.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Definir en Figura los métodos abstractos calcularArea y calcularPerimetro.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Analizar qué hace el siguiente programa: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None/>
            </a:pPr>
            <a:r>
              <a:t/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4285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Responder: ¿Qué mensajes le puedo enviar al objeto a través de la referencia circ? ¿Qué mensajes a través de la referencia fig? </a:t>
            </a:r>
            <a:endParaRPr/>
          </a:p>
        </p:txBody>
      </p:sp>
      <p:pic>
        <p:nvPicPr>
          <p:cNvPr descr="C:\Program Files\Microsoft Office\MEDIA\CAGCAT10\j0292982.wmf" id="418" name="Google Shape;4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1"/>
          <p:cNvSpPr/>
          <p:nvPr/>
        </p:nvSpPr>
        <p:spPr>
          <a:xfrm>
            <a:off x="827584" y="2063626"/>
            <a:ext cx="928903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público class DemoFiguras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public static void main(String[] args) {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Circulo circ =new Circulo(5, "amarillo", "negro", new Punto (100,100));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System.out.println(circ.getRadio());   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lang="es-ES" sz="1200"/>
              <a:t>System.out.println(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circ.</a:t>
            </a: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dibujar()</a:t>
            </a:r>
            <a:r>
              <a:rPr b="0" i="0" lang="es-ES" sz="1200" u="none" cap="none" strike="noStrike">
                <a:solidFill>
                  <a:srgbClr val="28221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fig= circ; 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System.out.println(fig.getRadio()); 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lang="es-ES" sz="1200"/>
              <a:t>System.out.println(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fig.</a:t>
            </a:r>
            <a:r>
              <a:rPr b="0" i="0" lang="es-ES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dibujar())</a:t>
            </a: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/>
          </a:p>
          <a:p>
            <a:pPr indent="-342899" lvl="1" marL="601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AutoNum type="arabicPeriod"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System.out.println("Color linea: " + fig.getColorLinea());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 txBox="1"/>
          <p:nvPr>
            <p:ph type="title"/>
          </p:nvPr>
        </p:nvSpPr>
        <p:spPr>
          <a:xfrm>
            <a:off x="529074" y="241300"/>
            <a:ext cx="61953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Aplicación. Ejercicio</a:t>
            </a:r>
            <a:endParaRPr/>
          </a:p>
        </p:txBody>
      </p:sp>
      <p:sp>
        <p:nvSpPr>
          <p:cNvPr id="425" name="Google Shape;425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6" name="Google Shape;426;p22"/>
          <p:cNvSpPr txBox="1"/>
          <p:nvPr>
            <p:ph idx="4294967295" type="body"/>
          </p:nvPr>
        </p:nvSpPr>
        <p:spPr>
          <a:xfrm>
            <a:off x="0" y="96064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20000"/>
          </a:bodyPr>
          <a:lstStyle/>
          <a:p>
            <a:pPr indent="-333632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Utilizando la jerarquía de figuras, generar una aplicación que permita realizar el dibujo mostrado. </a:t>
            </a:r>
            <a:endParaRPr/>
          </a:p>
          <a:p>
            <a:pPr indent="-333632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Un dibujo se caracteriza por su </a:t>
            </a:r>
            <a:r>
              <a:rPr i="1" lang="es-ES" sz="1600">
                <a:solidFill>
                  <a:srgbClr val="1D1F28"/>
                </a:solidFill>
              </a:rPr>
              <a:t>título</a:t>
            </a:r>
            <a:r>
              <a:rPr lang="es-ES" sz="1600">
                <a:solidFill>
                  <a:srgbClr val="1D1F28"/>
                </a:solidFill>
              </a:rPr>
              <a:t>, el </a:t>
            </a:r>
            <a:r>
              <a:rPr i="1" lang="es-ES" sz="1600">
                <a:solidFill>
                  <a:srgbClr val="1D1F28"/>
                </a:solidFill>
              </a:rPr>
              <a:t>nombre</a:t>
            </a:r>
            <a:r>
              <a:rPr lang="es-ES" sz="1600">
                <a:solidFill>
                  <a:srgbClr val="1D1F28"/>
                </a:solidFill>
              </a:rPr>
              <a:t> de su autor, y las </a:t>
            </a:r>
            <a:r>
              <a:rPr i="1" lang="es-ES" sz="1600">
                <a:solidFill>
                  <a:srgbClr val="1D1F28"/>
                </a:solidFill>
              </a:rPr>
              <a:t>figuras</a:t>
            </a:r>
            <a:r>
              <a:rPr lang="es-ES" sz="1600">
                <a:solidFill>
                  <a:srgbClr val="1D1F28"/>
                </a:solidFill>
              </a:rPr>
              <a:t> que lo componen (el máximo es establecido en la creación del dibujo). </a:t>
            </a:r>
            <a:endParaRPr/>
          </a:p>
          <a:p>
            <a:pPr indent="-333632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El dibujo debe saber </a:t>
            </a:r>
            <a:r>
              <a:rPr i="1" lang="es-ES" sz="1600">
                <a:solidFill>
                  <a:srgbClr val="1D1F28"/>
                </a:solidFill>
              </a:rPr>
              <a:t>mostrarse</a:t>
            </a:r>
            <a:r>
              <a:rPr lang="es-ES" sz="1600">
                <a:solidFill>
                  <a:srgbClr val="1D1F28"/>
                </a:solidFill>
              </a:rPr>
              <a:t> en consola, a través de dibujar las figuras que lo componen; responder si </a:t>
            </a:r>
            <a:r>
              <a:rPr i="1" lang="es-ES" sz="1600">
                <a:solidFill>
                  <a:srgbClr val="1D1F28"/>
                </a:solidFill>
              </a:rPr>
              <a:t>está completo</a:t>
            </a:r>
            <a:r>
              <a:rPr lang="es-ES" sz="1600">
                <a:solidFill>
                  <a:srgbClr val="1D1F28"/>
                </a:solidFill>
              </a:rPr>
              <a:t>, es decir si contiene el máximo de figuras admitidas; permitir </a:t>
            </a:r>
            <a:r>
              <a:rPr i="1" lang="es-ES" sz="1600">
                <a:solidFill>
                  <a:srgbClr val="1D1F28"/>
                </a:solidFill>
              </a:rPr>
              <a:t>agregar</a:t>
            </a:r>
            <a:r>
              <a:rPr lang="es-ES" sz="1600">
                <a:solidFill>
                  <a:srgbClr val="1D1F28"/>
                </a:solidFill>
              </a:rPr>
              <a:t> una nueva figura. 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D1F28"/>
              </a:solidFill>
            </a:endParaRPr>
          </a:p>
          <a:p>
            <a:pPr indent="-333632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21621"/>
              <a:buFont typeface="Barlow Light"/>
              <a:buChar char="▸"/>
            </a:pPr>
            <a:r>
              <a:rPr lang="es-ES" sz="1600">
                <a:solidFill>
                  <a:srgbClr val="1D1F28"/>
                </a:solidFill>
              </a:rPr>
              <a:t>Ayuda: </a:t>
            </a:r>
            <a:endParaRPr/>
          </a:p>
          <a:p>
            <a:pPr indent="-333632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>
                <a:solidFill>
                  <a:srgbClr val="1D1F28"/>
                </a:solidFill>
              </a:rPr>
              <a:t>Agregar la clase Cuadrado a la jerarquía de figuras. </a:t>
            </a:r>
            <a:endParaRPr/>
          </a:p>
          <a:p>
            <a:pPr indent="-333632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>
                <a:solidFill>
                  <a:srgbClr val="1D1F28"/>
                </a:solidFill>
              </a:rPr>
              <a:t>Implementar la clase Dibujo</a:t>
            </a:r>
            <a:endParaRPr/>
          </a:p>
          <a:p>
            <a:pPr indent="-333632" lvl="2" marL="13716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62162"/>
              <a:buChar char="▹"/>
            </a:pPr>
            <a:r>
              <a:rPr lang="es-ES" sz="1200">
                <a:solidFill>
                  <a:srgbClr val="1D1F28"/>
                </a:solidFill>
              </a:rPr>
              <a:t>¿Atributos? ¿Métodos?</a:t>
            </a:r>
            <a:endParaRPr/>
          </a:p>
          <a:p>
            <a:pPr indent="-333632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Char char="▹"/>
            </a:pPr>
            <a:r>
              <a:rPr lang="es-ES" sz="1400">
                <a:solidFill>
                  <a:srgbClr val="1D1F28"/>
                </a:solidFill>
              </a:rPr>
              <a:t>Implementar el programa que instancie el dibujo </a:t>
            </a:r>
            <a:endParaRPr/>
          </a:p>
          <a:p>
            <a:pPr indent="0" lvl="1" marL="27432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38996"/>
              <a:buNone/>
            </a:pPr>
            <a:r>
              <a:rPr lang="es-ES" sz="1400">
                <a:solidFill>
                  <a:srgbClr val="1D1F28"/>
                </a:solidFill>
              </a:rPr>
              <a:t>de la imagen y lo muestre. </a:t>
            </a:r>
            <a:endParaRPr/>
          </a:p>
        </p:txBody>
      </p:sp>
      <p:pic>
        <p:nvPicPr>
          <p:cNvPr descr="C:\Program Files\Microsoft Office\MEDIA\CAGCAT10\j0292982.wmf" id="427" name="Google Shape;42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080" y="2994630"/>
            <a:ext cx="1872208" cy="195338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2"/>
          <p:cNvSpPr/>
          <p:nvPr/>
        </p:nvSpPr>
        <p:spPr>
          <a:xfrm>
            <a:off x="7077447" y="3291830"/>
            <a:ext cx="15990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 pared: 71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 puerta: 26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Lados techo: 71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Radio sol: 32</a:t>
            </a:r>
            <a:endParaRPr/>
          </a:p>
        </p:txBody>
      </p:sp>
      <p:sp>
        <p:nvSpPr>
          <p:cNvPr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 id="430" name="Google Shape;430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 id="431" name="Google Shape;431;p2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ata:image/png;base64,iVBORw0KGgoAAAANSUhEUgAAAQMAAADCCAMAAAB6zFdcAAAAh1BMVEX///8AAADy8vL29vbb29uamprt7e38/Pzr6+v5+fnv7+/g4OD09PTU1NTLy8ugoKCHh4cbGxvBwcF8fHxcXFyNjY1hYWG3t7evr68TExOpqamUlJTQ0NB/f39AQEBWVlY1NTVoaGhxcXEsLCwkJCRGRkYRERFOTk68vLxDQ0MzMzMpKSkgICAvZs8XAAASHklEQVR4nO1diWLauhLVSEa7DWEPhD0Ekub/v++dkU2aEJNC25sXUp97S7yOpaPRaLHGI0Q9nDYf7v8BlH67H/3fkiy8eruv3V8T3aBBgwb/Ksx59v+vtRJ/E38rUWfJQZMj1VeDdOK8pvDDLBoxeX6Y370+gutdMegvl4tOu2uroyOaqxV9OZgZraoMymIyGD4ud7ORfpVp/uvX9Lz6SNn3bSHatMdWbPcGKcthTbQezO6JHohuhp3O4k5MiQZh2vpiGGVEP4RZzDrrZUotrQazJ9p2U/YnvUHG5NBKitD7QBH6w7bI7smhpJ+H9xSE6RElGaJF1Osz2yvszGjss6+GIGmJytDlRN5Mb2mXOo1hR/MgxJyGW1oLsaKxyBbzD7qmWyL0ZWk0oQJ7074DobaqE9CHrHgmGk4HG2q5/6fSn0Bx90S91gxbU/EDVaOqAyi5Yj8HO3b5qLhEB0SxNvtGdPtP4xkbg/0SGsDU3W+I2mU1MiInmgsxIZsXOKu8/HrAAKEo5KLnkUwaHEyABSkoXK4J2yVrseqM+/NWnWkcTXs0LMscFsGg5iTk2BzPoAyobcSnv/wwhPPW/wFdgCYPuD48p4yMsOXTrxF7orthza0bs78p0pbnioNMg8wWTXJREB/oUCt+yV5BDYy19JxMw1rYO2rjb5e5mTxN0nm5XYtFeH8fvRRwTuWVIyIHRVqDgwLatTu3//R/B6dzQn3lNsg7V+cFNJwPeuqUF+DfIn9/47BVVFXkjsouAvKeKtNde7M91K/rwf6BlvMV1+gJ2rFZmXEqW0Uj3IRqKnWomgDeKuuE2OFIl2WIEK5EBV7DBoWS53o8P2SNWtW5Phv797hDbqO962aCz6vdAv0lGJZDB+E64bgeFz0rJjc5l25miyK4YvNCxjG627ItuL9JjWhqEw3VKc31YFUV4ZBu2a7flDkcy/qrDYzgqDfO88kSlX+KBpXNSPckY9eBkDq2yMnylpv3aZF1e91NXcOY0KVDczFB63rTK4+tvuY4+WyMqMMZ6FKeU/+QldRXqoFJHYjSfo5oM94+9NZUbzquCujgDmc7aq9p8XJMHcz+EUZUbZjBzCymg939zaIdr1wLEvarzc3jek+m3Tto+qxfe+XgEc0Jb6y4Z7n+rAR+GrqzIZUG3ikxua29ZkLoELAR7VE+nS8/M3mfgul2LnlegNtL1XusvUZR74Gmo7IpmVPtNdeMHqVZg3yMEdPgVKdHr5+47XxidZl+Qw4e+LfDWbxd1JtENn5znL/hvrUYLD8vcZ+ENhdrTreHGYF6PEJJjIg88t5c2xDp18h40DDK0liQagbOCQNmKOP5FlymT1x0xVimtk6GHbK5qb8Ew+R2Bnsxca57dSPlc5DR1JscdT1059UUyTE6rCu2HFPU9yCuHeMyc9z1XTzUXkFj/k0VYvodeofv4ERxj8zxFLOQdFdzRZ7GykU3GxVXPVj+GPmouBtzRledmrPtnUizkLNPTtVnI6c0FB4ta871eKw8JXpWNSe/EYYb+iG45as51+d5BTnrDusqyjcChXV6kVT3rmlYEfPw7TmoXh3WcLAuLcHoxLu4b4NdmkkpyunSI6BRXBR5hz56L/0dUNCOs5mMwjFGZQdi/h17Bm8wPd0NzGmNMy10JezRWEEe3tYH++6uyyDt0Zy2rhqhd8+8GPYobc6+nHjb3TGi2BDyWjcaUDS3fe4uK/d2hYKRh6T76oSxv7m8Vou3N0ZjbWJBuYoDZX+zafZHSdKHEvOq4uAnS7v7bquaQD7CPHWWvbYuaK0j/gntrbI6BGGj1Np7r6WwWlvIw670l+mF9kEEiGBRoNEqnUQ7D4lQBGUq0b58+AVwSJvmxGqvjefE+xCU1EZzdpB5fqSMNuWHWZYvLxbfYkakhHRSieikkcqbYCDFRKMx4FTRO++it0Y7PAdbxsd44nVNPQXCOxGjck5GhZwbr1i0D9jwDpoA0caKdFx5f4FdQpK8SLKMxX+4H0mMDtmFelmhDfiQEMqHrYmap43rx0wtfresEwm5CbjT434eSmqk0jucQElCT4Q1YAe7xp2aiaiF5xy6DAkCStFBBRORXW2E1gpV2DoTpPHGqEtUrExokF5ylkGiESqDToAF7EcZPT/SWVU9lF84LU9xQFzIyKLJcDWUExqmMiMC1yWL49pFwcdMxqYGinyJXdCsROANVOCvRYIzJAi1g5XVaGkEjkmRGVSI3MoL9MDznbjdQn28QQ5EpkXUFpnBcZQ+L8owsGo47XMo5OoUB+vhOhhVXi8U7KcPzqBsTIRJzAQnETRDf01g4tkKyUtGmF6xaBhCFsWPsDCFwSVlCkinl3gcCknzrrjI1KREQryDVCROBCQe4kPaZxuv+U086iKrLvTbDNtUu6AkF+M9mxcoptcoH43aq1n/fVRQDpSfjzgNe8PW21un9GU2HNqJ8tZsZvEICxsYoVgwkjjOD4NmRFgvFB4a0cvG7x73w8TC6nEScT+SaZJ1V+wywuYXWgyrCKsBjkwfNaJe0SajV0Lfmjv/u23We4DPN/vHLfsf4EjUyV5H3IraJbv7mdh98+HST5AaD2o4IOpd92qLSzDsP9e9eR5e37Kr30eONrCuTWuPzTd8qVAPnQ9qrJAZ5i6tZ/0ncNtVvZq6QDN/8g3Ut8NNO6+zB9SRDQcNBw0HouGA0XDQcMBoOGg4YDQcNBwwGg4aDhgNBw0HjIaDhgNGw0HDAaPhoOGA0XDQcMBoOGg4YDQcNBwwGg4aDhgNBw0HjIaDhgNGw0HDAeO/5cBIKb+Q0+CvODD2yKvLHZYt/q7rBi9z9VIeFqjq4yVhh+dJ+/uORJcJ/RUHLz4lFQwyULLgDyeOv+3+K0ibvjpZLaV953LiKj8ZrSq5v/EZ+g+EuvdCP+bAeeu010rwP6klhIdggjNag4y0NFp6F5TXzukzXTiMdd6jXNL6aQ9KefU2rwfHk4zSwWod8bzoFdJtIBn7/Gh99sf+vdfvhdrTQj/kQHnD/gpGWWOi5bXuxjif1vNDjjB4lDO8/h27VqjzSIge14FKKT07gKBojLEquWsYJNDFtJifV/E7xz4Olv1pHD/6zOXcL0LdK6EiuVyUQjWfeyX0Qw6gQqg/WbSo/NAFiWxnPrDfASoEr4a3UoKaTLBK+DPXdPqIkgiSnVYkO28IHVz0UYNd9ivJlNZSocSMs0gyJKPosItHn1fnWGg8EhqUthJyoBMQaqzG3/gi9GMOpJGO9R/cJhcZ5jH58niHehEdWKx8eWLw7jyfWP7cK5LDXjzJv0igMkXeYred4Jxi7bJGi+jAg3SV200M4rzFw2+F+lJofC1URfVG6IccIKeKJTnhZOnTlVQMJc6OVhp6gmMB6YwSdfxMDlg3RWAntsjuV6hL7HDnRXDJ0yqVlGPK2Ry7GBVOsH9XPHMB9Tuh8p3Q5Eb2U+jHNpHdlZRNXnjelD5+1nuuDlpaDQuv2Whq9u3z+lzz7dmPy6bUQO89+wxGe3DD0xZKGhw/BUaBvQZRMWz56DNtYvyFUBYn4yuhZ/WR9FERaPUnruCwJ15F+6rjYfxb+ax8f4zzhZ7FgTkqYnOJJ2MNordvXdXikb/IJX5sJ3HsY3ZSaDNeaDhgNBw0HDAaDhoOGA0HDQeMhoOGA0bDQcMBo+Gg4YDRcNBwwGg4aDhgNBw0HDAaDhoOGA0HDQeMhoOGA0bDQcMBo+Gg4YDRcNBwwGg4aDhgNByc5qD5hqQZ5uaf/5Yof1P2t9fmXxtsPqjT+SFRXeiq7wn+tnDNgsvmG9Mc9vbwrfHaL9J/eOJsnCTZ/ano04mueya5cc0HtVlE+c15dRwH5MVF5I+/Du/lsbdJpZDvnnkxjtOmDi48xzFpGJFj052IPZCC3b725Ulh76WvHJkOAULc7zo2+eOYNO5nTJpSdDx2pjpbdCn5JWNVTBoOxFA5QTBLprzCnYo9sF6tOXaD56gFKSiC5sAx0vrAbg28j2LkkBfeCm1511/mgwVpvBo+wfEqc62RzhRIhv2HQIivYtJ4e1m4G1XFpEFitWPx2A4u2iSR43Lw8vWYYtLgR52OQZFikXjjpVCKvR448Ao7BniOkRGUTMFipGVvBuGhHPhfXlJonF2hUCzOS6eVNlJJ9ggBwzE6jnPhIJydMSLUwl9gn5EwLZRhnxAOOuMltjkCCwcjSRJD8rVIMWmQow9ikaSYNFD3WMWkSYFeLAdjSn4s0bCLALuoJT+WaCQ7Nl0AVh/hggvRlTFpzCEmDSgVWruXmDTSOHeJHpRJDUpXMWmQMhU4Jo1LMWlilCA+muTHkrylTsakSbGJOGAMqgzHpLHsC+Vj5jhwTBWTxkSQ4MuYNObSmDSKXaVcVsak0agKZUya5EJlfGQepDQZpyC3x2v7P4LHLbg+WBWtZDcQTn/UyAF0372OSaOlz80HsYlSjCrmn5MqQYRm3bXCIddlTBrNMWkkylKXMYvEJUGUhJRlTBppTDLW0KjoYJqCgV45DojlhAqxCh90WUwaju8ShVMsoYppU8WkiRyThl3ZUkwa7AoOQ3YiRpWiZYpVxg46UrP1MilymJYxxY8KqAdKOM1ejY6DaxlsX5JQkbwuPcek8dwAOKM5NlUZ/YvzLyPMlUoxaeKFHq8/Y9IojgcGJYCFQPWCRXBc0VgmzA5H0cHDtqdileXoJ3JE3xJSvzV3/sJAOR/gv4tJY45i0Jxow0/HrGtiF/5jMSwH9TEse2Us0zF9IRf9/wKLpAD1sUw5pi0fvv3mQZqqybLamLZlbOPePx3b+J+Jcf3jdIzrfyrWuaiPdV7FvN9/+5j3+ehkzHuBrrJJTST3lP58yujrwYji/tAD8lRr9jpsMe3pDsT1Y1xmro3N3W3tFch+O9sTjZ3rfsvwdRlNpctuqBf2c5rUX5OqQZbesxT0DcPXLVMXWIYdsrmpv8SILdEAo00eN22+nyJkPFweZamPeOqtohFmjrM3qXUcPH1q+j4Dbe4R3NEta3teO6sM6PUTn3/iTlKrrgtx3eilqaMOZ/F2UfeyUfAkSu+BpqM0vy4evyEHZeTOfAy7P6h7ywRMSCyomy7Op8vlJ6buczDdzuMPfp1oiGLvsfaawaMoZ/FW0JbR+lPT9xnozobIGPeBnRST+v7B6KD+bjBzi+lgd3+zaMdTxuNqgPTvV5ubx/WeTLuXVcdm9b1Ac5hmNNyj2oy3t7112am6bmCQNJztqL2mhTi8jIsn7AEGjYd1KBOMGG5Sj2KPQdZ1a8KIOpyBLuU59Q9ZWZ6o6gaXj2bjPB8v0VWeUibKe1uflNj/BqEqRLO85ddLgyLr9rqb0wVb7MpBxf1tmk1Jtxq67pUZQ+pWf295NHBb5nAs60fGd3zKFt1csBFQO9Se9pTXp3Q/N9V/FY5Q84ueFZObnJUiD0URXLGBdtdwEF5eP4WDwVjgSJd4iBXCFRoFG5TQRGt+jVhl7aVi92ur+LBVVNQU1fxCQQ9pPiFvb7bXt2Br/0DL+Uqm+YLZYYbw5e2JmtRV8Z/Hci55wyaSHDhYF6xPbdrh2JVog+Gmra/cE627zMGChqKcPfpZkov8/X0bs78p64Bm9TEibxO1aJLzWHPNg43WH3477xNhAz2nGeKeCAUhI+tuIuapnDqR27VY1AyfR9NemnDlpmCEG2RpQXmUOYZN4YYldSTNy89XQ6Wl/Nv/kd4eTwc8Bn5OGeEOoKy6gSAnH9YIEN3+03iWXj8sKWB/TvcbVqRKNLpbW1YxmxchfSr3i4HXswhdFH7R00jmYTbQJJO25cIUYrvkUo6dSX8+PVWOWy5qRftJag+nfbck0mkxlxHoN4cClA6nA7Qsjr4eirsn6rVm2GqhAOmgsH2c2c9h7exy6zhjg9o1qgf0h22R3cM6juh5dc/a0Dt0D9r00Ovzk5jJGY199uXgaemSnhPdTH/QLr0wCzuaB24dh1u2aisai2wx/2AN0b7Nmd2zvkx6g9SmBpT/ejC7T0zfDDud/h33IQdh2vpiGGX8Qt0sZp00H/aQ0r2hbVmGyE+WLMIqivDh+oLJM80L8dbmuWLQXy77nVb3sGBkT/O4/n9p/GmY2csATxaTzmq+3PVGurSVLxmSa7pf/aKNP8viQ+Wi+mqI5vRy6AYNGjRo0OBPYPSpFUnnxh45iZOre08/81wce8i8QP3y4/3/A/ry/6TuNY0AAAAAAElFTkSuQmCC" id="432" name="Google Shape;432;p22"/>
          <p:cNvSpPr/>
          <p:nvPr/>
        </p:nvSpPr>
        <p:spPr>
          <a:xfrm>
            <a:off x="460375" y="1603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5220072" y="2931790"/>
            <a:ext cx="3456384" cy="2067694"/>
          </a:xfrm>
          <a:prstGeom prst="frame">
            <a:avLst>
              <a:gd fmla="val 2495" name="adj1"/>
            </a:avLst>
          </a:prstGeom>
          <a:gradFill>
            <a:gsLst>
              <a:gs pos="0">
                <a:srgbClr val="00CAFE"/>
              </a:gs>
              <a:gs pos="100000">
                <a:srgbClr val="77F5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2"/>
          <p:cNvSpPr txBox="1"/>
          <p:nvPr/>
        </p:nvSpPr>
        <p:spPr>
          <a:xfrm>
            <a:off x="175650" y="2228450"/>
            <a:ext cx="8792700" cy="492600"/>
          </a:xfrm>
          <a:prstGeom prst="rect">
            <a:avLst/>
          </a:prstGeom>
          <a:solidFill>
            <a:schemeClr val="accent4"/>
          </a:solidFill>
          <a:ln cap="flat" cmpd="sng" w="25400">
            <a:solidFill>
              <a:srgbClr val="BA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rgbClr val="1D1F28"/>
                </a:solidFill>
              </a:rPr>
              <a:t>IMPORTANTE: para este caso en particular utilizamos el método dibujar, pero existe un método que permite obtener la representación del objeto como un String ¿Cuál es?</a:t>
            </a:r>
            <a:endParaRPr b="1"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"/>
          <p:cNvSpPr txBox="1"/>
          <p:nvPr>
            <p:ph type="title"/>
          </p:nvPr>
        </p:nvSpPr>
        <p:spPr>
          <a:xfrm>
            <a:off x="284500" y="75175"/>
            <a:ext cx="61566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Aplicación. Ejercicio</a:t>
            </a:r>
            <a:endParaRPr/>
          </a:p>
        </p:txBody>
      </p:sp>
      <p:sp>
        <p:nvSpPr>
          <p:cNvPr id="440" name="Google Shape;440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1" name="Google Shape;441;p23"/>
          <p:cNvSpPr txBox="1"/>
          <p:nvPr>
            <p:ph idx="4294967295" type="body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/>
              <a:t>Diagrama de clases</a:t>
            </a:r>
            <a:endParaRPr/>
          </a:p>
        </p:txBody>
      </p:sp>
      <p:graphicFrame>
        <p:nvGraphicFramePr>
          <p:cNvPr id="442" name="Google Shape;442;p23"/>
          <p:cNvGraphicFramePr/>
          <p:nvPr/>
        </p:nvGraphicFramePr>
        <p:xfrm>
          <a:off x="4237360" y="1791681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{23C0B2A2-EAF1-4B6C-AD78-E18C9B7C1E0D}</a:tableStyleId>
              </a:tblPr>
              <a:tblGrid>
                <a:gridCol w="1701300"/>
              </a:tblGrid>
              <a:tr h="18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Figura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  <a:tr h="45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colorRelleno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colorLinea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punto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  <a:tr h="76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/* getters y setters para los atributos 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dibujar(): String</a:t>
                      </a:r>
                      <a:endParaRPr sz="9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9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i="1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s-ES" sz="9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i="1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3" name="Google Shape;443;p23"/>
          <p:cNvGraphicFramePr/>
          <p:nvPr/>
        </p:nvGraphicFramePr>
        <p:xfrm>
          <a:off x="6015737" y="355935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{D0005AE6-1748-433D-8740-E034AE57BA4B}</a:tableStyleId>
              </a:tblPr>
              <a:tblGrid>
                <a:gridCol w="1512175"/>
              </a:tblGrid>
              <a:tr h="196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485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radio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778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dibujar():String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4" name="Google Shape;444;p23"/>
          <p:cNvGraphicFramePr/>
          <p:nvPr/>
        </p:nvGraphicFramePr>
        <p:xfrm>
          <a:off x="4355976" y="353285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{D0005AE6-1748-433D-8740-E034AE57BA4B}</a:tableStyleId>
              </a:tblPr>
              <a:tblGrid>
                <a:gridCol w="1515750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Triángulo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lado1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lado2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lado3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83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dibujar():String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calcularArea():double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calcularPerimetro():double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445" name="Google Shape;445;p23"/>
          <p:cNvCxnSpPr/>
          <p:nvPr/>
        </p:nvCxnSpPr>
        <p:spPr>
          <a:xfrm>
            <a:off x="3347864" y="3407313"/>
            <a:ext cx="3567259" cy="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6" name="Google Shape;446;p23"/>
          <p:cNvCxnSpPr/>
          <p:nvPr/>
        </p:nvCxnSpPr>
        <p:spPr>
          <a:xfrm>
            <a:off x="5069029" y="3229841"/>
            <a:ext cx="0" cy="166558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7" name="Google Shape;447;p23"/>
          <p:cNvCxnSpPr/>
          <p:nvPr/>
        </p:nvCxnSpPr>
        <p:spPr>
          <a:xfrm>
            <a:off x="5076056" y="3407313"/>
            <a:ext cx="0" cy="11946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8" name="Google Shape;448;p23"/>
          <p:cNvCxnSpPr/>
          <p:nvPr/>
        </p:nvCxnSpPr>
        <p:spPr>
          <a:xfrm>
            <a:off x="6924953" y="3411639"/>
            <a:ext cx="0" cy="162231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49" name="Google Shape;449;p23"/>
          <p:cNvGraphicFramePr/>
          <p:nvPr/>
        </p:nvGraphicFramePr>
        <p:xfrm>
          <a:off x="2627784" y="352677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{D0005AE6-1748-433D-8740-E034AE57BA4B}</a:tableStyleId>
              </a:tblPr>
              <a:tblGrid>
                <a:gridCol w="1515750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Cuadrado</a:t>
                      </a:r>
                      <a:endParaRPr b="0" sz="11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lado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834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dibujar():String</a:t>
                      </a:r>
                      <a:endParaRPr b="0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sz="9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sz="9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450" name="Google Shape;450;p23"/>
          <p:cNvCxnSpPr/>
          <p:nvPr/>
        </p:nvCxnSpPr>
        <p:spPr>
          <a:xfrm>
            <a:off x="3347864" y="3410446"/>
            <a:ext cx="0" cy="11946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451" name="Google Shape;451;p23"/>
          <p:cNvGraphicFramePr/>
          <p:nvPr/>
        </p:nvGraphicFramePr>
        <p:xfrm>
          <a:off x="1403648" y="177807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{23C0B2A2-EAF1-4B6C-AD78-E18C9B7C1E0D}</a:tableStyleId>
              </a:tblPr>
              <a:tblGrid>
                <a:gridCol w="1701300"/>
              </a:tblGrid>
              <a:tr h="18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Dibujo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  <a:tr h="45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titulo, autor, cantFiguras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  <a:tr h="7626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/* getters y setters para los atributos 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añadirFigura(Figura f);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estaLleno():boolean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mostrar(): void</a:t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E8FF"/>
                    </a:solidFill>
                  </a:tcPr>
                </a:tc>
              </a:tr>
            </a:tbl>
          </a:graphicData>
        </a:graphic>
      </p:graphicFrame>
      <p:cxnSp>
        <p:nvCxnSpPr>
          <p:cNvPr id="452" name="Google Shape;452;p23"/>
          <p:cNvCxnSpPr/>
          <p:nvPr/>
        </p:nvCxnSpPr>
        <p:spPr>
          <a:xfrm>
            <a:off x="3131840" y="2139702"/>
            <a:ext cx="108012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3" name="Google Shape;453;p23"/>
          <p:cNvSpPr txBox="1"/>
          <p:nvPr/>
        </p:nvSpPr>
        <p:spPr>
          <a:xfrm>
            <a:off x="3779912" y="1842378"/>
            <a:ext cx="3600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454" name="Google Shape;454;p23"/>
          <p:cNvSpPr txBox="1"/>
          <p:nvPr/>
        </p:nvSpPr>
        <p:spPr>
          <a:xfrm>
            <a:off x="3374926" y="2114679"/>
            <a:ext cx="105305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figuras</a:t>
            </a:r>
            <a:endParaRPr/>
          </a:p>
        </p:txBody>
      </p:sp>
      <p:pic>
        <p:nvPicPr>
          <p:cNvPr descr="C:\Program Files\Microsoft Office\MEDIA\CAGCAT10\j0292982.wmf" id="455" name="Google Shape;4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type="title"/>
          </p:nvPr>
        </p:nvSpPr>
        <p:spPr>
          <a:xfrm>
            <a:off x="440113" y="230173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69" name="Google Shape;169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0" name="Google Shape;170;p3"/>
          <p:cNvSpPr txBox="1"/>
          <p:nvPr>
            <p:ph idx="4294967295" type="body"/>
          </p:nvPr>
        </p:nvSpPr>
        <p:spPr>
          <a:xfrm>
            <a:off x="719827" y="1774055"/>
            <a:ext cx="2808288" cy="3284053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/>
              <a:t>Devolver y modificar el valor de cada atributo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/>
              <a:t>lado1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/>
              <a:t>lado2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/>
              <a:t>lado3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color de línea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color de relleno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punto</a:t>
            </a:r>
            <a:endParaRPr b="1"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/>
              <a:t>Calcular el área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/>
              <a:t>Calcular el perímetro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"/>
          <p:cNvSpPr txBox="1"/>
          <p:nvPr>
            <p:ph idx="4294967295" type="body"/>
          </p:nvPr>
        </p:nvSpPr>
        <p:spPr>
          <a:xfrm>
            <a:off x="5795674" y="2009586"/>
            <a:ext cx="2735262" cy="3039578"/>
          </a:xfrm>
          <a:prstGeom prst="rect">
            <a:avLst/>
          </a:prstGeom>
          <a:noFill/>
          <a:ln cap="flat" cmpd="sng" w="9525">
            <a:solidFill>
              <a:srgbClr val="7C9A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/>
              <a:t>Devolver y modificar el valor de cada atributo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s-ES" sz="1400"/>
              <a:t>radio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color de línea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color de relleno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b="1" lang="es-ES" sz="1400">
                <a:solidFill>
                  <a:srgbClr val="FF0000"/>
                </a:solidFill>
              </a:rPr>
              <a:t>punto</a:t>
            </a:r>
            <a:endParaRPr/>
          </a:p>
          <a:p>
            <a: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/>
              <a:t>Calcular el área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b="1" lang="es-ES" sz="1800"/>
              <a:t>Calcular el perímetro</a:t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440113" y="822107"/>
            <a:ext cx="820891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Diferentes tipos de objetos con comportamiento y características comunes.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3"/>
          <p:cNvCxnSpPr/>
          <p:nvPr/>
        </p:nvCxnSpPr>
        <p:spPr>
          <a:xfrm>
            <a:off x="4283968" y="1923678"/>
            <a:ext cx="0" cy="2820105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" name="Google Shape;174;p3"/>
          <p:cNvSpPr/>
          <p:nvPr/>
        </p:nvSpPr>
        <p:spPr>
          <a:xfrm>
            <a:off x="2211516" y="1350251"/>
            <a:ext cx="930063" cy="307777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rgbClr val="663A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1131D"/>
                </a:solidFill>
                <a:latin typeface="Arial"/>
                <a:ea typeface="Arial"/>
                <a:cs typeface="Arial"/>
                <a:sym typeface="Arial"/>
              </a:rPr>
              <a:t>Triángulo</a:t>
            </a:r>
            <a:endParaRPr b="0" i="0" sz="1400" u="none" cap="none" strike="noStrike">
              <a:solidFill>
                <a:srgbClr val="1113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6787241" y="1615901"/>
            <a:ext cx="752129" cy="307777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799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1D1F28"/>
                </a:solidFill>
                <a:latin typeface="Arial"/>
                <a:ea typeface="Arial"/>
                <a:cs typeface="Arial"/>
                <a:sym typeface="Arial"/>
              </a:rPr>
              <a:t>Círculo</a:t>
            </a:r>
            <a:endParaRPr b="0" i="0" sz="1400" u="none" cap="none" strike="noStrike">
              <a:solidFill>
                <a:srgbClr val="1D1F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/>
          <p:nvPr>
            <p:ph type="title"/>
          </p:nvPr>
        </p:nvSpPr>
        <p:spPr>
          <a:xfrm>
            <a:off x="363682" y="1889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/>
              <a:t>Inconvenientes hasta ahora</a:t>
            </a:r>
            <a:br>
              <a:rPr lang="es-ES" sz="3200"/>
            </a:br>
            <a:r>
              <a:rPr lang="es-ES" sz="3200"/>
              <a:t>Herencia como solución </a:t>
            </a:r>
            <a:endParaRPr sz="3200"/>
          </a:p>
        </p:txBody>
      </p:sp>
      <p:sp>
        <p:nvSpPr>
          <p:cNvPr id="181" name="Google Shape;181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2" name="Google Shape;182;p4"/>
          <p:cNvSpPr txBox="1"/>
          <p:nvPr>
            <p:ph idx="4294967295" type="body"/>
          </p:nvPr>
        </p:nvSpPr>
        <p:spPr>
          <a:xfrm>
            <a:off x="176646" y="979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7065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8"/>
              <a:buFont typeface="Barlow Light"/>
              <a:buChar char="▸"/>
            </a:pPr>
            <a:r>
              <a:rPr lang="es-ES" sz="1750">
                <a:solidFill>
                  <a:srgbClr val="1D1F28"/>
                </a:solidFill>
              </a:rPr>
              <a:t>Esquema de trabajo hasta ahora:</a:t>
            </a:r>
            <a:endParaRPr sz="1750"/>
          </a:p>
          <a:p>
            <a:pPr indent="-337065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8"/>
              <a:buChar char="▹"/>
            </a:pPr>
            <a:r>
              <a:rPr lang="es-ES" sz="1595">
                <a:solidFill>
                  <a:srgbClr val="1D1F28"/>
                </a:solidFill>
              </a:rPr>
              <a:t>Definimos las clases Triángulo y </a:t>
            </a:r>
            <a:r>
              <a:rPr lang="es-ES" sz="1595">
                <a:solidFill>
                  <a:srgbClr val="1D1F28"/>
                </a:solidFill>
              </a:rPr>
              <a:t>Círculo</a:t>
            </a:r>
            <a:r>
              <a:rPr lang="es-ES" sz="1595">
                <a:solidFill>
                  <a:srgbClr val="1D1F28"/>
                </a:solidFill>
              </a:rPr>
              <a:t>.</a:t>
            </a:r>
            <a:endParaRPr sz="1750"/>
          </a:p>
          <a:p>
            <a:pPr indent="-337065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8"/>
              <a:buChar char="▹"/>
            </a:pPr>
            <a:r>
              <a:rPr lang="es-ES" sz="1595">
                <a:solidFill>
                  <a:srgbClr val="1D1F28"/>
                </a:solidFill>
              </a:rPr>
              <a:t>Problemas: </a:t>
            </a:r>
            <a:r>
              <a:rPr lang="es-ES" sz="1595" u="sng">
                <a:solidFill>
                  <a:srgbClr val="1D1F28"/>
                </a:solidFill>
              </a:rPr>
              <a:t>Replicación de características y comportamiento común</a:t>
            </a:r>
            <a:r>
              <a:rPr lang="es-ES" sz="1595">
                <a:solidFill>
                  <a:srgbClr val="1D1F28"/>
                </a:solidFill>
              </a:rPr>
              <a:t>.</a:t>
            </a:r>
            <a:endParaRPr sz="1750"/>
          </a:p>
          <a:p>
            <a:pPr indent="0" lvl="1" marL="5715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8"/>
              <a:buNone/>
            </a:pPr>
            <a:r>
              <a:rPr lang="es-ES" sz="1595">
                <a:solidFill>
                  <a:srgbClr val="1D1F28"/>
                </a:solidFill>
              </a:rPr>
              <a:t> </a:t>
            </a:r>
            <a:endParaRPr sz="1695">
              <a:solidFill>
                <a:srgbClr val="1D1F28"/>
              </a:solidFill>
            </a:endParaRPr>
          </a:p>
          <a:p>
            <a:pPr indent="-337065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8"/>
              <a:buFont typeface="Barlow Light"/>
              <a:buChar char="▸"/>
            </a:pPr>
            <a:r>
              <a:rPr b="1" lang="es-ES" sz="1750">
                <a:solidFill>
                  <a:srgbClr val="1D1F28"/>
                </a:solidFill>
              </a:rPr>
              <a:t>Solución 🡪 Herencia	</a:t>
            </a:r>
            <a:endParaRPr sz="1750"/>
          </a:p>
          <a:p>
            <a:pPr indent="-337065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8"/>
              <a:buChar char="▹"/>
            </a:pPr>
            <a:r>
              <a:rPr lang="es-ES" sz="1595">
                <a:solidFill>
                  <a:srgbClr val="1D1F28"/>
                </a:solidFill>
              </a:rPr>
              <a:t>Permite que la clase </a:t>
            </a:r>
            <a:r>
              <a:rPr b="1" i="1" lang="es-ES" sz="1595">
                <a:solidFill>
                  <a:srgbClr val="1D1F28"/>
                </a:solidFill>
              </a:rPr>
              <a:t>herede</a:t>
            </a:r>
            <a:r>
              <a:rPr lang="es-ES" sz="1595">
                <a:solidFill>
                  <a:srgbClr val="1D1F28"/>
                </a:solidFill>
              </a:rPr>
              <a:t> características y comportamiento (atributos y métodos)  de otra clase (clase padre o superclase). A su vez, la clase define características y comportamiento propio. </a:t>
            </a:r>
            <a:endParaRPr sz="1750"/>
          </a:p>
          <a:p>
            <a:pPr indent="-337065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8"/>
              <a:buChar char="▹"/>
            </a:pPr>
            <a:r>
              <a:rPr lang="es-ES" sz="1595">
                <a:solidFill>
                  <a:srgbClr val="1D1F28"/>
                </a:solidFill>
              </a:rPr>
              <a:t>Potencia la </a:t>
            </a:r>
            <a:r>
              <a:rPr lang="es-ES" sz="1595" u="sng">
                <a:solidFill>
                  <a:srgbClr val="1D1F28"/>
                </a:solidFill>
              </a:rPr>
              <a:t>reutilización</a:t>
            </a:r>
            <a:r>
              <a:rPr lang="es-ES" sz="1595">
                <a:solidFill>
                  <a:srgbClr val="1D1F28"/>
                </a:solidFill>
              </a:rPr>
              <a:t>. Este mecanismo no se encuentra en lenguajes imperativos. </a:t>
            </a:r>
            <a:endParaRPr sz="1750"/>
          </a:p>
          <a:p>
            <a:pPr indent="-337065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708"/>
              <a:buChar char="▹"/>
            </a:pPr>
            <a:r>
              <a:rPr lang="es-ES" sz="1595">
                <a:solidFill>
                  <a:srgbClr val="1D1F28"/>
                </a:solidFill>
              </a:rPr>
              <a:t>Ejemplo. Se define lo común en una </a:t>
            </a:r>
            <a:r>
              <a:rPr b="1" lang="es-ES" sz="1595" u="sng">
                <a:solidFill>
                  <a:srgbClr val="1D1F28"/>
                </a:solidFill>
              </a:rPr>
              <a:t>clase Figura </a:t>
            </a:r>
            <a:r>
              <a:rPr lang="es-ES" sz="1595">
                <a:solidFill>
                  <a:srgbClr val="1D1F28"/>
                </a:solidFill>
              </a:rPr>
              <a:t>y las clases Triángulo y Círculo lo heredan. </a:t>
            </a:r>
            <a:endParaRPr sz="1750"/>
          </a:p>
          <a:p>
            <a:pPr indent="0" lvl="1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8"/>
              <a:buNone/>
            </a:pPr>
            <a:r>
              <a:t/>
            </a:r>
            <a:endParaRPr sz="1595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8"/>
              <a:buFont typeface="Barlow Light"/>
              <a:buNone/>
            </a:pPr>
            <a:r>
              <a:t/>
            </a:r>
            <a:endParaRPr sz="1904">
              <a:solidFill>
                <a:srgbClr val="1D1F28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8"/>
              <a:buFont typeface="Barlow Light"/>
              <a:buNone/>
            </a:pPr>
            <a:r>
              <a:t/>
            </a:r>
            <a:endParaRPr sz="1750">
              <a:solidFill>
                <a:srgbClr val="1D1F2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Herencia. Ejemplo.</a:t>
            </a:r>
            <a:endParaRPr/>
          </a:p>
        </p:txBody>
      </p:sp>
      <p:sp>
        <p:nvSpPr>
          <p:cNvPr id="189" name="Google Shape;189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0" name="Google Shape;190;p5"/>
          <p:cNvSpPr txBox="1"/>
          <p:nvPr>
            <p:ph idx="4294967295" type="body"/>
          </p:nvPr>
        </p:nvSpPr>
        <p:spPr>
          <a:xfrm>
            <a:off x="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/>
              <a:t>Diagrama de clases.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sz="1800"/>
          </a:p>
        </p:txBody>
      </p:sp>
      <p:pic>
        <p:nvPicPr>
          <p:cNvPr descr="C:\Program Files\Microsoft Office\MEDIA\CAGCAT10\j0292982.wmf" id="191" name="Google Shape;1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7056" y="165670"/>
            <a:ext cx="806508" cy="7961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5"/>
          <p:cNvGraphicFramePr/>
          <p:nvPr/>
        </p:nvGraphicFramePr>
        <p:xfrm>
          <a:off x="3308679" y="118643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{23C0B2A2-EAF1-4B6C-AD78-E18C9B7C1E0D}</a:tableStyleId>
              </a:tblPr>
              <a:tblGrid>
                <a:gridCol w="1767300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Figura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colorRelleno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colorLinea</a:t>
                      </a:r>
                      <a:endParaRPr sz="16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100" u="none" cap="none" strike="noStrike">
                          <a:solidFill>
                            <a:srgbClr val="FF0000"/>
                          </a:solidFill>
                        </a:rPr>
                        <a:t>punto</a:t>
                      </a:r>
                      <a:endParaRPr b="1" sz="16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13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u="none" cap="none" strike="noStrike"/>
                        <a:t>/* getters y setters para los atributos */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Google Shape;193;p5"/>
          <p:cNvGraphicFramePr/>
          <p:nvPr/>
        </p:nvGraphicFramePr>
        <p:xfrm>
          <a:off x="4499919" y="336383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{D0005AE6-1748-433D-8740-E034AE57BA4B}</a:tableStyleId>
              </a:tblPr>
              <a:tblGrid>
                <a:gridCol w="1800200"/>
              </a:tblGrid>
              <a:tr h="20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50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dk1"/>
                          </a:solidFill>
                        </a:rPr>
                        <a:t>radio</a:t>
                      </a:r>
                      <a:endParaRPr b="0"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805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sz="11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Google Shape;194;p5"/>
          <p:cNvGraphicFramePr/>
          <p:nvPr/>
        </p:nvGraphicFramePr>
        <p:xfrm>
          <a:off x="2018736" y="3363838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{D0005AE6-1748-433D-8740-E034AE57BA4B}</a:tableStyleId>
              </a:tblPr>
              <a:tblGrid>
                <a:gridCol w="1905125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Triángulo</a:t>
                      </a:r>
                      <a:endParaRPr b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lado1</a:t>
                      </a:r>
                      <a:endParaRPr b="0" sz="16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lado2</a:t>
                      </a:r>
                      <a:endParaRPr b="0" sz="16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lado3</a:t>
                      </a:r>
                      <a:endParaRPr b="0" sz="16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calcularArea():double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1100" u="none" cap="none" strike="noStrike">
                          <a:solidFill>
                            <a:schemeClr val="lt1"/>
                          </a:solidFill>
                        </a:rPr>
                        <a:t>calcularPerimetro():double</a:t>
                      </a:r>
                      <a:endParaRPr b="0" sz="1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5"/>
          <p:cNvSpPr/>
          <p:nvPr/>
        </p:nvSpPr>
        <p:spPr>
          <a:xfrm>
            <a:off x="3906838" y="2308225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3906838" y="6767513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7" name="Google Shape;197;p5"/>
          <p:cNvCxnSpPr/>
          <p:nvPr/>
        </p:nvCxnSpPr>
        <p:spPr>
          <a:xfrm>
            <a:off x="3242242" y="3014712"/>
            <a:ext cx="2045943" cy="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" name="Google Shape;198;p5"/>
          <p:cNvCxnSpPr/>
          <p:nvPr/>
        </p:nvCxnSpPr>
        <p:spPr>
          <a:xfrm>
            <a:off x="4202109" y="2670683"/>
            <a:ext cx="0" cy="333115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9" name="Google Shape;199;p5"/>
          <p:cNvCxnSpPr/>
          <p:nvPr/>
        </p:nvCxnSpPr>
        <p:spPr>
          <a:xfrm>
            <a:off x="3242242" y="3014712"/>
            <a:ext cx="0" cy="333115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5"/>
          <p:cNvCxnSpPr/>
          <p:nvPr/>
        </p:nvCxnSpPr>
        <p:spPr>
          <a:xfrm>
            <a:off x="5298015" y="3019038"/>
            <a:ext cx="0" cy="333115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5"/>
          <p:cNvSpPr txBox="1"/>
          <p:nvPr/>
        </p:nvSpPr>
        <p:spPr>
          <a:xfrm>
            <a:off x="5288185" y="1203598"/>
            <a:ext cx="331464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es la </a:t>
            </a:r>
            <a:r>
              <a:rPr b="1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superclase</a:t>
            </a: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(clase padre o base) de Triángulo y Círculo.</a:t>
            </a:r>
            <a:endParaRPr/>
          </a:p>
        </p:txBody>
      </p:sp>
      <p:sp>
        <p:nvSpPr>
          <p:cNvPr id="202" name="Google Shape;202;p5"/>
          <p:cNvSpPr txBox="1"/>
          <p:nvPr/>
        </p:nvSpPr>
        <p:spPr>
          <a:xfrm>
            <a:off x="6216408" y="2748494"/>
            <a:ext cx="2892095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Triángulo y Círculo son </a:t>
            </a:r>
            <a:r>
              <a:rPr b="1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subclases </a:t>
            </a:r>
            <a:r>
              <a:rPr b="0" i="0" lang="es-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(clases hijas o derivadas) de Figura.</a:t>
            </a:r>
            <a:endParaRPr/>
          </a:p>
        </p:txBody>
      </p:sp>
      <p:sp>
        <p:nvSpPr>
          <p:cNvPr id="203" name="Google Shape;203;p5"/>
          <p:cNvSpPr txBox="1"/>
          <p:nvPr/>
        </p:nvSpPr>
        <p:spPr>
          <a:xfrm>
            <a:off x="6372126" y="3240937"/>
            <a:ext cx="293378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heredan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 atributos y métodos de Figura</a:t>
            </a:r>
            <a:endParaRPr/>
          </a:p>
        </p:txBody>
      </p:sp>
      <p:sp>
        <p:nvSpPr>
          <p:cNvPr id="204" name="Google Shape;204;p5"/>
          <p:cNvSpPr txBox="1"/>
          <p:nvPr/>
        </p:nvSpPr>
        <p:spPr>
          <a:xfrm>
            <a:off x="6390743" y="3723878"/>
            <a:ext cx="2915167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definen 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atributos y métodos propios</a:t>
            </a:r>
            <a:endParaRPr/>
          </a:p>
        </p:txBody>
      </p:sp>
      <p:sp>
        <p:nvSpPr>
          <p:cNvPr id="205" name="Google Shape;205;p5"/>
          <p:cNvSpPr txBox="1"/>
          <p:nvPr/>
        </p:nvSpPr>
        <p:spPr>
          <a:xfrm>
            <a:off x="5298015" y="1696041"/>
            <a:ext cx="3594392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 atributos y comportamiento común</a:t>
            </a:r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6361079" y="4162306"/>
            <a:ext cx="2933784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definen 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constructores.</a:t>
            </a:r>
            <a:endParaRPr/>
          </a:p>
        </p:txBody>
      </p:sp>
      <p:sp>
        <p:nvSpPr>
          <p:cNvPr id="207" name="Google Shape;207;p5"/>
          <p:cNvSpPr/>
          <p:nvPr/>
        </p:nvSpPr>
        <p:spPr>
          <a:xfrm>
            <a:off x="5292080" y="1995686"/>
            <a:ext cx="45720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 constructores (no heredables,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si “</a:t>
            </a:r>
            <a:r>
              <a:rPr b="1" i="1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invocables</a:t>
            </a:r>
            <a:r>
              <a:rPr b="1" i="0" lang="es-ES" sz="13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/>
          </a:p>
        </p:txBody>
      </p:sp>
      <p:sp>
        <p:nvSpPr>
          <p:cNvPr id="208" name="Google Shape;208;p5"/>
          <p:cNvSpPr/>
          <p:nvPr/>
        </p:nvSpPr>
        <p:spPr>
          <a:xfrm>
            <a:off x="10775" y="2803015"/>
            <a:ext cx="172819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200" u="none" cap="none" strike="noStrike">
                <a:solidFill>
                  <a:srgbClr val="536713"/>
                </a:solidFill>
                <a:latin typeface="Arial"/>
                <a:ea typeface="Arial"/>
                <a:cs typeface="Arial"/>
                <a:sym typeface="Arial"/>
              </a:rPr>
              <a:t>Ambos deben implementar calcularArea()  y calcularPerimetro() pero de manera diferente</a:t>
            </a:r>
            <a:endParaRPr b="1" i="0" sz="1200" u="none" cap="none" strike="noStrike">
              <a:solidFill>
                <a:srgbClr val="5367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5"/>
          <p:cNvCxnSpPr/>
          <p:nvPr/>
        </p:nvCxnSpPr>
        <p:spPr>
          <a:xfrm rot="10800000">
            <a:off x="688736" y="3893484"/>
            <a:ext cx="1404314" cy="747490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0" name="Google Shape;210;p5"/>
          <p:cNvSpPr/>
          <p:nvPr/>
        </p:nvSpPr>
        <p:spPr>
          <a:xfrm>
            <a:off x="824075" y="1570672"/>
            <a:ext cx="1829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Herencia simple: sólo una superclase directa.</a:t>
            </a:r>
            <a:endParaRPr/>
          </a:p>
        </p:txBody>
      </p:sp>
      <p:cxnSp>
        <p:nvCxnSpPr>
          <p:cNvPr id="211" name="Google Shape;211;p5"/>
          <p:cNvCxnSpPr/>
          <p:nvPr/>
        </p:nvCxnSpPr>
        <p:spPr>
          <a:xfrm rot="10800000">
            <a:off x="2093050" y="1995686"/>
            <a:ext cx="931258" cy="713487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12" name="Google Shape;212;p5"/>
          <p:cNvSpPr/>
          <p:nvPr/>
        </p:nvSpPr>
        <p:spPr>
          <a:xfrm>
            <a:off x="170046" y="2175293"/>
            <a:ext cx="1829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clases forman una jerarquía. </a:t>
            </a:r>
            <a:endParaRPr/>
          </a:p>
        </p:txBody>
      </p:sp>
      <p:cxnSp>
        <p:nvCxnSpPr>
          <p:cNvPr id="213" name="Google Shape;213;p5"/>
          <p:cNvCxnSpPr/>
          <p:nvPr/>
        </p:nvCxnSpPr>
        <p:spPr>
          <a:xfrm rot="10800000">
            <a:off x="1408416" y="2493190"/>
            <a:ext cx="1245443" cy="510608"/>
          </a:xfrm>
          <a:prstGeom prst="straightConnector1">
            <a:avLst/>
          </a:prstGeom>
          <a:noFill/>
          <a:ln cap="flat" cmpd="sng" w="9525">
            <a:solidFill>
              <a:srgbClr val="00B3DC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 txBox="1"/>
          <p:nvPr>
            <p:ph type="title"/>
          </p:nvPr>
        </p:nvSpPr>
        <p:spPr>
          <a:xfrm>
            <a:off x="292575" y="148685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/>
              <a:t>Búsqueda de método en la jerarquía de clases. </a:t>
            </a:r>
            <a:endParaRPr/>
          </a:p>
        </p:txBody>
      </p:sp>
      <p:sp>
        <p:nvSpPr>
          <p:cNvPr id="219" name="Google Shape;219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0" name="Google Shape;220;p6"/>
          <p:cNvSpPr txBox="1"/>
          <p:nvPr>
            <p:ph idx="4294967295" type="body"/>
          </p:nvPr>
        </p:nvSpPr>
        <p:spPr>
          <a:xfrm>
            <a:off x="374824" y="798005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000"/>
              <a:t>Ejemplo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-ES" sz="1200"/>
              <a:t>Triangulo t = new Triangulo(…);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-ES" sz="1200">
                <a:solidFill>
                  <a:srgbClr val="0070C0"/>
                </a:solidFill>
              </a:rPr>
              <a:t>System.out.println(t.calcularArea());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-ES" sz="1200">
                <a:solidFill>
                  <a:srgbClr val="0070C0"/>
                </a:solidFill>
              </a:rPr>
              <a:t>System.out.println(t.getColorRelleno());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221" name="Google Shape;221;p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" name="Google Shape;222;p6"/>
          <p:cNvGrpSpPr/>
          <p:nvPr/>
        </p:nvGrpSpPr>
        <p:grpSpPr>
          <a:xfrm>
            <a:off x="5417852" y="1259651"/>
            <a:ext cx="3456360" cy="3646190"/>
            <a:chOff x="-531" y="-2268"/>
            <a:chExt cx="34564" cy="36472"/>
          </a:xfrm>
        </p:grpSpPr>
        <p:cxnSp>
          <p:nvCxnSpPr>
            <p:cNvPr id="223" name="Google Shape;223;p6"/>
            <p:cNvCxnSpPr/>
            <p:nvPr/>
          </p:nvCxnSpPr>
          <p:spPr>
            <a:xfrm>
              <a:off x="19927" y="31400"/>
              <a:ext cx="5654" cy="0"/>
            </a:xfrm>
            <a:prstGeom prst="straightConnector1">
              <a:avLst/>
            </a:prstGeom>
            <a:noFill/>
            <a:ln cap="flat" cmpd="sng" w="9525">
              <a:solidFill>
                <a:srgbClr val="4579B8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grpSp>
          <p:nvGrpSpPr>
            <p:cNvPr id="224" name="Google Shape;224;p6"/>
            <p:cNvGrpSpPr/>
            <p:nvPr/>
          </p:nvGrpSpPr>
          <p:grpSpPr>
            <a:xfrm>
              <a:off x="-531" y="-2268"/>
              <a:ext cx="34564" cy="36472"/>
              <a:chOff x="-531" y="-2268"/>
              <a:chExt cx="34564" cy="36472"/>
            </a:xfrm>
          </p:grpSpPr>
          <p:cxnSp>
            <p:nvCxnSpPr>
              <p:cNvPr id="225" name="Google Shape;225;p6"/>
              <p:cNvCxnSpPr/>
              <p:nvPr/>
            </p:nvCxnSpPr>
            <p:spPr>
              <a:xfrm>
                <a:off x="13888" y="-2268"/>
                <a:ext cx="0" cy="27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226" name="Google Shape;226;p6"/>
              <p:cNvCxnSpPr/>
              <p:nvPr/>
            </p:nvCxnSpPr>
            <p:spPr>
              <a:xfrm>
                <a:off x="13888" y="8540"/>
                <a:ext cx="0" cy="27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227" name="Google Shape;227;p6"/>
              <p:cNvCxnSpPr/>
              <p:nvPr/>
            </p:nvCxnSpPr>
            <p:spPr>
              <a:xfrm>
                <a:off x="20185" y="4471"/>
                <a:ext cx="467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228" name="Google Shape;228;p6"/>
              <p:cNvSpPr txBox="1"/>
              <p:nvPr/>
            </p:nvSpPr>
            <p:spPr>
              <a:xfrm>
                <a:off x="24861" y="2404"/>
                <a:ext cx="8452" cy="4133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50"/>
                  <a:buFont typeface="Arial"/>
                  <a:buNone/>
                </a:pPr>
                <a:r>
                  <a:rPr b="0" i="0" lang="es-ES" sz="105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Finaliza la búsqueda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"/>
              <p:cNvSpPr txBox="1"/>
              <p:nvPr/>
            </p:nvSpPr>
            <p:spPr>
              <a:xfrm>
                <a:off x="7677" y="11300"/>
                <a:ext cx="11815" cy="4137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Pasar a la superclase</a:t>
                </a:r>
                <a:endParaRPr b="0" i="0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" name="Google Shape;230;p6"/>
              <p:cNvCxnSpPr/>
              <p:nvPr/>
            </p:nvCxnSpPr>
            <p:spPr>
              <a:xfrm>
                <a:off x="13629" y="15441"/>
                <a:ext cx="0" cy="27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grpSp>
            <p:nvGrpSpPr>
              <p:cNvPr id="231" name="Google Shape;231;p6"/>
              <p:cNvGrpSpPr/>
              <p:nvPr/>
            </p:nvGrpSpPr>
            <p:grpSpPr>
              <a:xfrm>
                <a:off x="2501" y="13198"/>
                <a:ext cx="5090" cy="18202"/>
                <a:chOff x="0" y="0"/>
                <a:chExt cx="5094" cy="8199"/>
              </a:xfrm>
            </p:grpSpPr>
            <p:cxnSp>
              <p:nvCxnSpPr>
                <p:cNvPr id="232" name="Google Shape;232;p6"/>
                <p:cNvCxnSpPr/>
                <p:nvPr/>
              </p:nvCxnSpPr>
              <p:spPr>
                <a:xfrm rot="10800000">
                  <a:off x="264" y="8199"/>
                  <a:ext cx="483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4579B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3" name="Google Shape;233;p6"/>
                <p:cNvCxnSpPr/>
                <p:nvPr/>
              </p:nvCxnSpPr>
              <p:spPr>
                <a:xfrm rot="10800000">
                  <a:off x="0" y="0"/>
                  <a:ext cx="0" cy="819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4579B8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34" name="Google Shape;234;p6"/>
                <p:cNvCxnSpPr/>
                <p:nvPr/>
              </p:nvCxnSpPr>
              <p:spPr>
                <a:xfrm>
                  <a:off x="0" y="0"/>
                  <a:ext cx="482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4579B8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</p:grpSp>
          <p:sp>
            <p:nvSpPr>
              <p:cNvPr id="235" name="Google Shape;235;p6"/>
              <p:cNvSpPr txBox="1"/>
              <p:nvPr/>
            </p:nvSpPr>
            <p:spPr>
              <a:xfrm>
                <a:off x="19927" y="769"/>
                <a:ext cx="4223" cy="37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"/>
              <p:cNvSpPr txBox="1"/>
              <p:nvPr/>
            </p:nvSpPr>
            <p:spPr>
              <a:xfrm>
                <a:off x="13888" y="7763"/>
                <a:ext cx="5604" cy="3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b="0" i="0" sz="4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 txBox="1"/>
              <p:nvPr/>
            </p:nvSpPr>
            <p:spPr>
              <a:xfrm>
                <a:off x="22601" y="17511"/>
                <a:ext cx="4231" cy="3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>
                <a:off x="7591" y="490"/>
                <a:ext cx="12592" cy="7963"/>
              </a:xfrm>
              <a:prstGeom prst="diamond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¿Método definido en clase del objeto?</a:t>
                </a:r>
                <a:endParaRPr b="0" i="0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>
                <a:off x="7332" y="17856"/>
                <a:ext cx="12592" cy="7332"/>
              </a:xfrm>
              <a:prstGeom prst="diamond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¿Método definido en clase actual?</a:t>
                </a:r>
                <a:endParaRPr b="0" i="0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t/>
                </a:r>
                <a:endParaRPr b="0" i="0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0" name="Google Shape;240;p6"/>
              <p:cNvCxnSpPr/>
              <p:nvPr/>
            </p:nvCxnSpPr>
            <p:spPr>
              <a:xfrm>
                <a:off x="19837" y="21522"/>
                <a:ext cx="927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29107" y="6537"/>
                <a:ext cx="0" cy="14985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242" name="Google Shape;242;p6"/>
              <p:cNvSpPr txBox="1"/>
              <p:nvPr/>
            </p:nvSpPr>
            <p:spPr>
              <a:xfrm>
                <a:off x="13888" y="24643"/>
                <a:ext cx="5604" cy="39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b="0" i="0" sz="4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3" name="Google Shape;243;p6"/>
              <p:cNvCxnSpPr/>
              <p:nvPr/>
            </p:nvCxnSpPr>
            <p:spPr>
              <a:xfrm>
                <a:off x="13629" y="25146"/>
                <a:ext cx="0" cy="3451"/>
              </a:xfrm>
              <a:prstGeom prst="straightConnector1">
                <a:avLst/>
              </a:prstGeom>
              <a:noFill/>
              <a:ln cap="flat" cmpd="sng" w="9525">
                <a:solidFill>
                  <a:srgbClr val="4579B8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244" name="Google Shape;244;p6"/>
              <p:cNvSpPr/>
              <p:nvPr/>
            </p:nvSpPr>
            <p:spPr>
              <a:xfrm>
                <a:off x="7332" y="28597"/>
                <a:ext cx="12592" cy="5607"/>
              </a:xfrm>
              <a:prstGeom prst="diamond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¿Existe una superclase?</a:t>
                </a:r>
                <a:endParaRPr b="0" i="0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800"/>
                  <a:buFont typeface="Arial"/>
                  <a:buNone/>
                </a:pPr>
                <a:r>
                  <a:t/>
                </a:r>
                <a:endParaRPr b="0" i="0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"/>
              <p:cNvSpPr txBox="1"/>
              <p:nvPr/>
            </p:nvSpPr>
            <p:spPr>
              <a:xfrm>
                <a:off x="-531" y="19064"/>
                <a:ext cx="4510" cy="38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si</a:t>
                </a:r>
                <a:endParaRPr b="0" i="0" sz="4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6"/>
              <p:cNvSpPr txBox="1"/>
              <p:nvPr/>
            </p:nvSpPr>
            <p:spPr>
              <a:xfrm>
                <a:off x="19233" y="27578"/>
                <a:ext cx="4789" cy="3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no</a:t>
                </a:r>
                <a:endParaRPr b="0" i="0" sz="4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6"/>
              <p:cNvSpPr txBox="1"/>
              <p:nvPr/>
            </p:nvSpPr>
            <p:spPr>
              <a:xfrm>
                <a:off x="25581" y="29131"/>
                <a:ext cx="8452" cy="4134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b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s-ES" sz="10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Error</a:t>
                </a:r>
                <a:br>
                  <a:rPr b="0" i="0" lang="es-ES" sz="105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endParaRPr b="0" i="0" sz="105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48" name="Google Shape;248;p6"/>
          <p:cNvSpPr/>
          <p:nvPr/>
        </p:nvSpPr>
        <p:spPr>
          <a:xfrm>
            <a:off x="0" y="37084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6"/>
          <p:cNvSpPr txBox="1"/>
          <p:nvPr/>
        </p:nvSpPr>
        <p:spPr>
          <a:xfrm>
            <a:off x="3875674" y="1211207"/>
            <a:ext cx="1769735" cy="738664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0059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¿Qué mensajes le puedo enviar a un objeto triángulo?</a:t>
            </a:r>
            <a:endParaRPr/>
          </a:p>
        </p:txBody>
      </p:sp>
      <p:graphicFrame>
        <p:nvGraphicFramePr>
          <p:cNvPr id="250" name="Google Shape;250;p6"/>
          <p:cNvGraphicFramePr/>
          <p:nvPr/>
        </p:nvGraphicFramePr>
        <p:xfrm>
          <a:off x="1832603" y="235572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{23C0B2A2-EAF1-4B6C-AD78-E18C9B7C1E0D}</a:tableStyleId>
              </a:tblPr>
              <a:tblGrid>
                <a:gridCol w="1368150"/>
              </a:tblGrid>
              <a:tr h="136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Figura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10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colorRelleno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colorLinea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900" u="none" cap="none" strike="noStrike">
                          <a:solidFill>
                            <a:srgbClr val="FF0000"/>
                          </a:solidFill>
                        </a:rPr>
                        <a:t>punto</a:t>
                      </a:r>
                      <a:endParaRPr b="1" sz="1100" u="none" cap="none" strike="noStrik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9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900" u="none" cap="none" strike="noStrike"/>
                        <a:t>/* getters y setters para los atributos */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1" name="Google Shape;251;p6"/>
          <p:cNvGraphicFramePr/>
          <p:nvPr/>
        </p:nvGraphicFramePr>
        <p:xfrm>
          <a:off x="2847385" y="378821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{D0005AE6-1748-433D-8740-E034AE57BA4B}</a:tableStyleId>
              </a:tblPr>
              <a:tblGrid>
                <a:gridCol w="1512175"/>
              </a:tblGrid>
              <a:tr h="175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Círculo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433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radio</a:t>
                      </a:r>
                      <a:endParaRPr b="0" sz="105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  <a:tr h="69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calcularArea():double</a:t>
                      </a:r>
                      <a:endParaRPr b="0"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800" u="none" cap="none" strike="noStrike">
                          <a:solidFill>
                            <a:schemeClr val="dk1"/>
                          </a:solidFill>
                        </a:rPr>
                        <a:t>calcularPerimetro():double</a:t>
                      </a:r>
                      <a:endParaRPr b="0" sz="105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BE57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" name="Google Shape;252;p6"/>
          <p:cNvGraphicFramePr/>
          <p:nvPr/>
        </p:nvGraphicFramePr>
        <p:xfrm>
          <a:off x="755576" y="376171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{D0005AE6-1748-433D-8740-E034AE57BA4B}</a:tableStyleId>
              </a:tblPr>
              <a:tblGrid>
                <a:gridCol w="1515750"/>
              </a:tblGrid>
              <a:tr h="17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Triángulo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4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lado1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lado2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lado3</a:t>
                      </a:r>
                      <a:endParaRPr b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  <a:tr h="690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/* getters y setters para los atributos*/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calcularArea():double</a:t>
                      </a:r>
                      <a:endParaRPr b="0" sz="9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ES" sz="900" u="none" cap="none" strike="noStrike">
                          <a:solidFill>
                            <a:schemeClr val="lt1"/>
                          </a:solidFill>
                        </a:rPr>
                        <a:t>calcularPerimetro():double</a:t>
                      </a:r>
                      <a:endParaRPr b="0"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030A0"/>
                    </a:solidFill>
                  </a:tcPr>
                </a:tc>
              </a:tr>
            </a:tbl>
          </a:graphicData>
        </a:graphic>
      </p:graphicFrame>
      <p:cxnSp>
        <p:nvCxnSpPr>
          <p:cNvPr id="253" name="Google Shape;253;p6"/>
          <p:cNvCxnSpPr/>
          <p:nvPr/>
        </p:nvCxnSpPr>
        <p:spPr>
          <a:xfrm>
            <a:off x="1556812" y="3636173"/>
            <a:ext cx="2045943" cy="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6"/>
          <p:cNvCxnSpPr/>
          <p:nvPr/>
        </p:nvCxnSpPr>
        <p:spPr>
          <a:xfrm>
            <a:off x="2516679" y="3458701"/>
            <a:ext cx="0" cy="166558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6"/>
          <p:cNvCxnSpPr/>
          <p:nvPr/>
        </p:nvCxnSpPr>
        <p:spPr>
          <a:xfrm>
            <a:off x="1556812" y="3636173"/>
            <a:ext cx="0" cy="119460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6"/>
          <p:cNvCxnSpPr/>
          <p:nvPr/>
        </p:nvCxnSpPr>
        <p:spPr>
          <a:xfrm>
            <a:off x="3612585" y="3640499"/>
            <a:ext cx="0" cy="162231"/>
          </a:xfrm>
          <a:prstGeom prst="straightConnector1">
            <a:avLst/>
          </a:prstGeom>
          <a:noFill/>
          <a:ln cap="flat" cmpd="sng" w="9525">
            <a:solidFill>
              <a:srgbClr val="373C4E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"/>
          <p:cNvSpPr txBox="1"/>
          <p:nvPr>
            <p:ph type="title"/>
          </p:nvPr>
        </p:nvSpPr>
        <p:spPr>
          <a:xfrm>
            <a:off x="457200" y="128626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en Java</a:t>
            </a:r>
            <a:endParaRPr/>
          </a:p>
        </p:txBody>
      </p:sp>
      <p:sp>
        <p:nvSpPr>
          <p:cNvPr id="262" name="Google Shape;262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3" name="Google Shape;263;p7"/>
          <p:cNvSpPr txBox="1"/>
          <p:nvPr>
            <p:ph idx="4294967295" type="body"/>
          </p:nvPr>
        </p:nvSpPr>
        <p:spPr>
          <a:xfrm>
            <a:off x="166256" y="1051886"/>
            <a:ext cx="8728362" cy="35848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2400">
                <a:solidFill>
                  <a:srgbClr val="1D1F28"/>
                </a:solidFill>
              </a:rPr>
              <a:t>Definición de relación de herencia. Palabra clave </a:t>
            </a:r>
            <a:r>
              <a:rPr b="1" i="1" lang="es-ES" sz="2400">
                <a:solidFill>
                  <a:srgbClr val="1D1F28"/>
                </a:solidFill>
              </a:rPr>
              <a:t>extends</a:t>
            </a:r>
            <a:endParaRPr b="1" sz="2400">
              <a:solidFill>
                <a:srgbClr val="1D1F28"/>
              </a:solidFill>
            </a:endParaRPr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400">
              <a:solidFill>
                <a:srgbClr val="1D1F28"/>
              </a:solidFill>
            </a:endParaRPr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400">
                <a:solidFill>
                  <a:srgbClr val="1D1F28"/>
                </a:solidFill>
              </a:rPr>
              <a:t>public class NombreSubclase </a:t>
            </a:r>
            <a:r>
              <a:rPr b="1" lang="es-ES" sz="2400">
                <a:solidFill>
                  <a:srgbClr val="1D1F28"/>
                </a:solidFill>
              </a:rPr>
              <a:t>extends</a:t>
            </a:r>
            <a:r>
              <a:rPr lang="es-ES" sz="2400">
                <a:solidFill>
                  <a:srgbClr val="1D1F28"/>
                </a:solidFill>
              </a:rPr>
              <a:t> </a:t>
            </a:r>
            <a:r>
              <a:rPr b="1" lang="es-ES" sz="2400">
                <a:solidFill>
                  <a:srgbClr val="1D1F28"/>
                </a:solidFill>
              </a:rPr>
              <a:t>NombreSuperclase{</a:t>
            </a:r>
            <a:endParaRPr b="1" sz="2400">
              <a:solidFill>
                <a:srgbClr val="1D1F28"/>
              </a:solidFill>
            </a:endParaRPr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400">
                <a:solidFill>
                  <a:srgbClr val="1D1F28"/>
                </a:solidFill>
              </a:rPr>
              <a:t>     /* Definir atributos propios */ </a:t>
            </a:r>
            <a:endParaRPr/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400">
                <a:solidFill>
                  <a:srgbClr val="1D1F28"/>
                </a:solidFill>
              </a:rPr>
              <a:t>     /* Definir constructores propios */ </a:t>
            </a:r>
            <a:endParaRPr/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s-ES" sz="2400">
                <a:solidFill>
                  <a:srgbClr val="1D1F28"/>
                </a:solidFill>
              </a:rPr>
              <a:t>     /* Definir métodos propios */</a:t>
            </a:r>
            <a:endParaRPr sz="2400">
              <a:solidFill>
                <a:srgbClr val="1D1F28"/>
              </a:solidFill>
            </a:endParaRPr>
          </a:p>
          <a:p>
            <a:pPr indent="0" lvl="3" marL="82296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s-ES" sz="2400">
                <a:solidFill>
                  <a:srgbClr val="1D1F28"/>
                </a:solidFill>
              </a:rPr>
              <a:t>}</a:t>
            </a:r>
            <a:endParaRPr b="1" sz="2400">
              <a:solidFill>
                <a:srgbClr val="1D1F2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 txBox="1"/>
          <p:nvPr>
            <p:ph type="title"/>
          </p:nvPr>
        </p:nvSpPr>
        <p:spPr>
          <a:xfrm>
            <a:off x="457200" y="128626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en Java</a:t>
            </a:r>
            <a:endParaRPr/>
          </a:p>
        </p:txBody>
      </p:sp>
      <p:sp>
        <p:nvSpPr>
          <p:cNvPr id="269" name="Google Shape;269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0" name="Google Shape;270;p8"/>
          <p:cNvSpPr txBox="1"/>
          <p:nvPr>
            <p:ph idx="4294967295" type="body"/>
          </p:nvPr>
        </p:nvSpPr>
        <p:spPr>
          <a:xfrm>
            <a:off x="565150" y="979150"/>
            <a:ext cx="85788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 u="sng">
                <a:solidFill>
                  <a:srgbClr val="00B050"/>
                </a:solidFill>
              </a:rPr>
              <a:t>Si no se especifica </a:t>
            </a:r>
            <a:r>
              <a:rPr lang="es-ES" sz="1800">
                <a:solidFill>
                  <a:srgbClr val="00B050"/>
                </a:solidFill>
              </a:rPr>
              <a:t>una superclase con </a:t>
            </a:r>
            <a:r>
              <a:rPr i="1" lang="es-ES" sz="1800">
                <a:solidFill>
                  <a:srgbClr val="00B050"/>
                </a:solidFill>
              </a:rPr>
              <a:t>extends</a:t>
            </a:r>
            <a:r>
              <a:rPr lang="es-ES" sz="1800">
                <a:solidFill>
                  <a:srgbClr val="00B050"/>
                </a:solidFill>
              </a:rPr>
              <a:t>, </a:t>
            </a:r>
            <a:r>
              <a:rPr i="1" lang="es-ES" sz="1800">
                <a:solidFill>
                  <a:srgbClr val="00B050"/>
                </a:solidFill>
              </a:rPr>
              <a:t>extiende </a:t>
            </a:r>
            <a:r>
              <a:rPr lang="es-ES" sz="1800">
                <a:solidFill>
                  <a:srgbClr val="00B050"/>
                </a:solidFill>
              </a:rPr>
              <a:t>por defecto la clase Object.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>
                <a:solidFill>
                  <a:srgbClr val="1D1F28"/>
                </a:solidFill>
              </a:rPr>
              <a:t>Los atributos declarados en la superclase los </a:t>
            </a:r>
            <a:r>
              <a:rPr i="1" lang="es-ES" sz="1800">
                <a:solidFill>
                  <a:srgbClr val="1D1F28"/>
                </a:solidFill>
              </a:rPr>
              <a:t>hereda</a:t>
            </a:r>
            <a:r>
              <a:rPr lang="es-ES" sz="1800">
                <a:solidFill>
                  <a:srgbClr val="1D1F28"/>
                </a:solidFill>
              </a:rPr>
              <a:t> la subclase, pero al ser </a:t>
            </a:r>
            <a:r>
              <a:rPr i="1" lang="es-ES" sz="1800">
                <a:solidFill>
                  <a:srgbClr val="1D1F28"/>
                </a:solidFill>
              </a:rPr>
              <a:t>privados </a:t>
            </a:r>
            <a:r>
              <a:rPr lang="es-ES" sz="1800">
                <a:solidFill>
                  <a:srgbClr val="1D1F28"/>
                </a:solidFill>
              </a:rPr>
              <a:t>son accesibles sólo en métodos de la clase que los declara. En la subclase accederlos a través de getters y setters públicos heredados.</a:t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>
                <a:solidFill>
                  <a:srgbClr val="1D1F28"/>
                </a:solidFill>
              </a:rPr>
              <a:t>La subclase </a:t>
            </a:r>
            <a:r>
              <a:rPr i="1" lang="es-ES" sz="1800">
                <a:solidFill>
                  <a:srgbClr val="1D1F28"/>
                </a:solidFill>
              </a:rPr>
              <a:t>hereda</a:t>
            </a:r>
            <a:r>
              <a:rPr lang="es-ES" sz="1800">
                <a:solidFill>
                  <a:srgbClr val="1D1F28"/>
                </a:solidFill>
              </a:rPr>
              <a:t> métodos de instancia.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 subclase puede declarar nuevos atributos. </a:t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>
                <a:solidFill>
                  <a:srgbClr val="1D1F28"/>
                </a:solidFill>
              </a:rPr>
              <a:t>La subclase puede declarar nuevos métodos.</a:t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 sz="1800">
                <a:solidFill>
                  <a:srgbClr val="1D1F28"/>
                </a:solidFill>
              </a:rPr>
              <a:t>La subclase puede declarar constructores propios</a:t>
            </a:r>
            <a:endParaRPr sz="1800">
              <a:solidFill>
                <a:srgbClr val="1D1F2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"/>
          <p:cNvSpPr txBox="1"/>
          <p:nvPr>
            <p:ph type="title"/>
          </p:nvPr>
        </p:nvSpPr>
        <p:spPr>
          <a:xfrm>
            <a:off x="441500" y="288670"/>
            <a:ext cx="7117773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Herencia ejercicio (1)</a:t>
            </a:r>
            <a:endParaRPr/>
          </a:p>
        </p:txBody>
      </p:sp>
      <p:sp>
        <p:nvSpPr>
          <p:cNvPr id="277" name="Google Shape;277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8" name="Google Shape;278;p9"/>
          <p:cNvSpPr txBox="1"/>
          <p:nvPr>
            <p:ph idx="4294967295" type="body"/>
          </p:nvPr>
        </p:nvSpPr>
        <p:spPr>
          <a:xfrm>
            <a:off x="441500" y="1192031"/>
            <a:ext cx="8435975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85000" lnSpcReduction="10000"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Definir una </a:t>
            </a:r>
            <a:r>
              <a:rPr b="1" lang="es-ES" sz="1800" u="sng">
                <a:solidFill>
                  <a:srgbClr val="1D1F28"/>
                </a:solidFill>
              </a:rPr>
              <a:t>jerarquía de clases </a:t>
            </a:r>
            <a:r>
              <a:rPr lang="es-ES" sz="1800">
                <a:solidFill>
                  <a:srgbClr val="1D1F28"/>
                </a:solidFill>
              </a:rPr>
              <a:t>para representar Figuras Geométricas (triángulo y círculo).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Las Figuras Geométricas tienen las siguientes características comunes: color de relleno, color de línea y su ubicación en el plano. Sin embargo, cada una tiene características propias: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51260"/>
              <a:buChar char="▹"/>
            </a:pPr>
            <a:r>
              <a:rPr lang="es-ES" sz="1400">
                <a:solidFill>
                  <a:srgbClr val="1D1F28"/>
                </a:solidFill>
              </a:rPr>
              <a:t>Un triángulo se caracteriza por el tamaño de sus tres lados. </a:t>
            </a:r>
            <a:endParaRPr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51260"/>
              <a:buChar char="▹"/>
            </a:pPr>
            <a:r>
              <a:rPr lang="es-ES" sz="1400">
                <a:solidFill>
                  <a:srgbClr val="1D1F28"/>
                </a:solidFill>
              </a:rPr>
              <a:t>Un círculo se caracteriza por el radio.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Las Figuras Geométricas poseen comportamiento común: deben saber responder </a:t>
            </a:r>
            <a:r>
              <a:rPr lang="es-ES" sz="1800">
                <a:solidFill>
                  <a:srgbClr val="1D1F28"/>
                </a:solidFill>
              </a:rPr>
              <a:t>cuál</a:t>
            </a:r>
            <a:r>
              <a:rPr lang="es-ES" sz="1800">
                <a:solidFill>
                  <a:srgbClr val="1D1F28"/>
                </a:solidFill>
              </a:rPr>
              <a:t> es el color de relleno y línea, cuál es su punto de origen. Sin embargo, cada una debe calcular su área y perímetro de forma distinta, y además devolver/modificar el valor de sus atributos propios. </a:t>
            </a:r>
            <a:endParaRPr sz="1800">
              <a:solidFill>
                <a:srgbClr val="1D1F28"/>
              </a:solidFill>
            </a:endParaRPr>
          </a:p>
          <a:p>
            <a:pPr indent="0" lvl="0" marL="1143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17647"/>
              <a:buNone/>
            </a:pPr>
            <a:r>
              <a:rPr lang="es-ES" sz="1800">
                <a:solidFill>
                  <a:srgbClr val="1D1F28"/>
                </a:solidFill>
              </a:rPr>
              <a:t>Se pide:</a:t>
            </a:r>
            <a:endParaRPr sz="1800">
              <a:solidFill>
                <a:srgbClr val="1D1F28"/>
              </a:solidFill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00B050"/>
                </a:solidFill>
              </a:rPr>
              <a:t>Defina constructores en las clases Triángulo y Círculo</a:t>
            </a:r>
            <a:r>
              <a:rPr lang="es-ES" sz="1800"/>
              <a:t>. </a:t>
            </a:r>
            <a:r>
              <a:rPr b="1" i="1" lang="es-ES" sz="1800"/>
              <a:t>No </a:t>
            </a:r>
            <a:r>
              <a:rPr i="1" lang="es-ES" sz="1800"/>
              <a:t>defina constructores en Figura. 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17647"/>
              <a:buFont typeface="Barlow Light"/>
              <a:buChar char="▸"/>
            </a:pPr>
            <a:r>
              <a:rPr lang="es-ES" sz="1800">
                <a:solidFill>
                  <a:srgbClr val="1D1F28"/>
                </a:solidFill>
              </a:rPr>
              <a:t>Realice un programa que instancie un triángulo y un círculo e imprima el área y perímetro de cada uno en consola.</a:t>
            </a:r>
            <a:endParaRPr/>
          </a:p>
        </p:txBody>
      </p:sp>
      <p:pic>
        <p:nvPicPr>
          <p:cNvPr descr="C:\Program Files\Microsoft Office\MEDIA\CAGCAT10\j0292982.wmf" id="279" name="Google Shape;2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996" y="411510"/>
            <a:ext cx="806508" cy="796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