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5883E-63D0-43AB-B8C9-CB1D535EAB62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1DE48-A7F3-4A68-9CFF-7CD1E37D19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54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closityleri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1.0 çünkü kenarda ufak topluluklar oluşmuş onlar birbiriyle tam bağlantılı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1DE48-A7F3-4A68-9CFF-7CD1E37D193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44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1DE48-A7F3-4A68-9CFF-7CD1E37D1935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835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1486C6-D0F1-4C8A-ACAE-AB849637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7DF22F5-4551-4965-9FA2-31E535C72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3E05A3-115E-42A9-9245-C3AF4D26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38A037-045B-467D-B231-2D2FE557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2015E3-85AF-4B22-98F9-F15D525A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9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41EE29-DAA2-4FF8-9755-57C8F1D9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68345AA-8CD0-4B52-ACB5-507C9B58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947181-489D-4910-A385-EC8A935C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826563-3A0C-4896-B33A-00CDEE29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D6DEEB-3EEE-4A16-9E37-0CCD170D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65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0B153E8-D882-45C0-BC7D-934AB49CA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8A29768-83E4-437A-8D83-09D9298CB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E8C800-FBD6-4C34-BEE1-F9916C7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67B807-21B4-4998-BA38-EACA98A0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9689BE-707B-493F-8B13-86A53CB6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42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6E0B6E-D10A-426D-99CB-EDA9D4C5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3E268F-F118-4430-9D6B-2C5BDF13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C79157-7B6D-4467-85E7-F96BEC61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252260-14CA-4383-8919-0E1C5685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A7A53F-9113-494C-AD23-F34182A6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385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D0EC9B-3B9A-4CE4-B2D0-262A25DE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BB3A04F-3731-42DF-AEB4-D97E8959E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D8F23B-0196-4BA6-BCD4-DBC9F4E0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3F5D36-9400-4797-9A22-8FA1284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0B4954-93C7-4D74-B2DB-D4425768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44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ED06CC-E67E-4270-94FF-952DB191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C41474-B4D8-4944-AFF1-F5CBA142C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16F089-F747-4A94-933C-B4164FC2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C6717D-1EA2-4F29-B4ED-43ED7103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F36755-300B-4687-82EC-4EC40012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650EF8-113C-415E-8B5E-9139623B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545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92728F-BD29-4EAC-8BDE-CFF0EFFB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9DB0C7D-E637-4785-92B0-4FDD1C24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C9E2EE-C74C-4AAD-81ED-36415E7A7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092E8F1-011F-43B1-A947-2E20288CF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9227B5-0AE9-4DA8-847C-8127EDAE0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E620E02-F2A3-462F-BED5-E1D66573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5F2B695-2EC1-4D37-A017-1FE7B790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993F98D-BE50-4EE6-824A-1313B9D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15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25AA1D-78E9-495A-8C1B-A2FB981D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3912761-539A-48D1-B92B-A9D5DD58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17BC556-CB21-4D64-8B9C-ABA1A8EA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2F81711-2215-48D5-B48C-2834580D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6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553D0B3-CA70-49C6-B131-9F3EB93E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13A950A-CBEE-45F9-A3BA-3FCCDE87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56C821-589E-45A4-8394-3CA78174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61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E0F8F4-0748-4FA6-AA09-AE2A9B4B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886192-B2F5-426A-8E49-347237B5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53C7BA1-3F6C-4106-9070-18261C12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28B5F0F-ACD5-4CC6-A0EB-7D0CF3CB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9BA8A67-5A52-4438-9717-5707A1D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1098F5-6654-46BC-BFBB-7E925530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956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FA3B8D-75EE-44F7-B933-8AAD5126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02049C4-3329-4998-8028-EFC305A18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21D512-D617-4653-ABF1-1248D9A5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AAEC1E3-501B-49E9-A271-22C7D523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5883B4-6E7A-4D4F-9440-3B9FC9E6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893A2-4F05-4512-9822-A462E1D2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921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B515A29-B374-448C-93CF-8032EE8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E51900-034F-420C-B672-5172887C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AB817E-EC9A-4802-9130-85B3BE5D4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26D7-5B19-4D51-916C-53C885220F53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D6A96A-57D9-4A8F-9F41-C0CC27211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70B407-4BD8-499C-8060-4E4BB8525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731E-E6E9-46C6-84AB-73C188E8E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4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evhit/FilmsNetworkAnalysis" TargetMode="External"/><Relationship Id="rId4" Type="http://schemas.openxmlformats.org/officeDocument/2006/relationships/hyperlink" Target="https://github.com/fatmanurakbass/ActorsNetworkAnalys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9C6F84-02F8-4D71-B4B7-DF551463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671"/>
            <a:ext cx="9144000" cy="2309566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SE 434 01 </a:t>
            </a:r>
            <a:br>
              <a:rPr lang="tr-TR" sz="4800" dirty="0">
                <a:solidFill>
                  <a:srgbClr val="FF0000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Social Network Analysis </a:t>
            </a:r>
            <a:br>
              <a:rPr lang="tr-TR" sz="4800" dirty="0">
                <a:solidFill>
                  <a:srgbClr val="FF0000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Term Project II</a:t>
            </a: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EF42C4-E8C6-4951-A2B4-56580DACC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0845"/>
            <a:ext cx="9144000" cy="3157979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Analysis of Comedy Movies Actors/Actresses in Turkish Cinema by History using Complex Network Analysis</a:t>
            </a:r>
            <a:endParaRPr lang="tr-TR" sz="3200" i="1" dirty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Fatmanur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Akbaş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16 07 06 027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Tevhit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Karslı 16 07 06 017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021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İçerik Yer Tutucusu 12">
            <a:extLst>
              <a:ext uri="{FF2B5EF4-FFF2-40B4-BE49-F238E27FC236}">
                <a16:creationId xmlns:a16="http://schemas.microsoft.com/office/drawing/2014/main" id="{5E1368BD-90C9-4E3B-B086-6F861A47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85" y="195528"/>
            <a:ext cx="3233471" cy="323347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34046B5-B0B1-404E-AA44-43579879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2974" y="3079805"/>
            <a:ext cx="3389064" cy="3841037"/>
          </a:xfrm>
          <a:prstGeom prst="rect">
            <a:avLst/>
          </a:prstGeom>
        </p:spPr>
      </p:pic>
      <p:sp>
        <p:nvSpPr>
          <p:cNvPr id="18" name="Başlık 1">
            <a:extLst>
              <a:ext uri="{FF2B5EF4-FFF2-40B4-BE49-F238E27FC236}">
                <a16:creationId xmlns:a16="http://schemas.microsoft.com/office/drawing/2014/main" id="{C868884D-73F4-44FB-B15D-08BF92397324}"/>
              </a:ext>
            </a:extLst>
          </p:cNvPr>
          <p:cNvSpPr txBox="1">
            <a:spLocks/>
          </p:cNvSpPr>
          <p:nvPr/>
        </p:nvSpPr>
        <p:spPr>
          <a:xfrm>
            <a:off x="702511" y="195528"/>
            <a:ext cx="6216763" cy="674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rgbClr val="FF0000"/>
                </a:solidFill>
                <a:latin typeface="+mn-lt"/>
              </a:rPr>
              <a:t>Top 10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Actors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by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their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Betweenness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Centralities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C8E9A3D2-EF2C-4182-B7CA-B4C22614D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7681"/>
              </p:ext>
            </p:extLst>
          </p:nvPr>
        </p:nvGraphicFramePr>
        <p:xfrm>
          <a:off x="871976" y="1046375"/>
          <a:ext cx="4821814" cy="2791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903">
                  <a:extLst>
                    <a:ext uri="{9D8B030D-6E8A-4147-A177-3AD203B41FA5}">
                      <a16:colId xmlns:a16="http://schemas.microsoft.com/office/drawing/2014/main" val="3408818448"/>
                    </a:ext>
                  </a:extLst>
                </a:gridCol>
                <a:gridCol w="2372442">
                  <a:extLst>
                    <a:ext uri="{9D8B030D-6E8A-4147-A177-3AD203B41FA5}">
                      <a16:colId xmlns:a16="http://schemas.microsoft.com/office/drawing/2014/main" val="3598210321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1627534728"/>
                    </a:ext>
                  </a:extLst>
                </a:gridCol>
              </a:tblGrid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Actor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Between</a:t>
                      </a:r>
                      <a:r>
                        <a:rPr lang="tr-TR" sz="1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ess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7022"/>
                  </a:ext>
                </a:extLst>
              </a:tr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Kemal Sunal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0.201897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2075574"/>
                  </a:ext>
                </a:extLst>
              </a:tr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Hakkı Kıvanç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0.057888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193749"/>
                  </a:ext>
                </a:extLst>
              </a:tr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Ali Şen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0.054848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245107"/>
                  </a:ext>
                </a:extLst>
              </a:tr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İhsan Yüce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0.048333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0684"/>
                  </a:ext>
                </a:extLst>
              </a:tr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Adile Naşit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0.039050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158091"/>
                  </a:ext>
                </a:extLst>
              </a:tr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Kenan </a:t>
                      </a:r>
                      <a:r>
                        <a:rPr lang="en-US" sz="1100" dirty="0" err="1">
                          <a:effectLst/>
                        </a:rPr>
                        <a:t>Fosforoğlu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0.038148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14133"/>
                  </a:ext>
                </a:extLst>
              </a:tr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Şener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Şen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0.037158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222848"/>
                  </a:ext>
                </a:extLst>
              </a:tr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Ayşen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Gruda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0.033591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087690"/>
                  </a:ext>
                </a:extLst>
              </a:tr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Cevat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Kurtuluş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0.032582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834228"/>
                  </a:ext>
                </a:extLst>
              </a:tr>
              <a:tr h="25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Müjde Ar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0.032478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254519"/>
                  </a:ext>
                </a:extLst>
              </a:tr>
            </a:tbl>
          </a:graphicData>
        </a:graphic>
      </p:graphicFrame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2018FB0D-FF21-4BC3-82B9-5708635BB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47462"/>
              </p:ext>
            </p:extLst>
          </p:nvPr>
        </p:nvGraphicFramePr>
        <p:xfrm>
          <a:off x="871976" y="4091233"/>
          <a:ext cx="4821814" cy="2468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426">
                  <a:extLst>
                    <a:ext uri="{9D8B030D-6E8A-4147-A177-3AD203B41FA5}">
                      <a16:colId xmlns:a16="http://schemas.microsoft.com/office/drawing/2014/main" val="2834234627"/>
                    </a:ext>
                  </a:extLst>
                </a:gridCol>
                <a:gridCol w="2036533">
                  <a:extLst>
                    <a:ext uri="{9D8B030D-6E8A-4147-A177-3AD203B41FA5}">
                      <a16:colId xmlns:a16="http://schemas.microsoft.com/office/drawing/2014/main" val="3441002179"/>
                    </a:ext>
                  </a:extLst>
                </a:gridCol>
                <a:gridCol w="1840855">
                  <a:extLst>
                    <a:ext uri="{9D8B030D-6E8A-4147-A177-3AD203B41FA5}">
                      <a16:colId xmlns:a16="http://schemas.microsoft.com/office/drawing/2014/main" val="1471433703"/>
                    </a:ext>
                  </a:extLst>
                </a:gridCol>
              </a:tblGrid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Actor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Betweenness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74740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Sinan Bengier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0.077718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3092864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Ayhan Taş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0.071007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9647891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Ali Rıza Tanyeli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3408485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Toygan Avanoğlu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0.059659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2149530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Şafak Sezer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0.048302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5235302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Bengi İdil Uras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0.047691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6810486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HÜseyin Elmalıpınar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0.046185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7921588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Erkan Can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0.041119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808081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Esin Civangil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5320528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tr-T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Uraz Kaygılaroğlu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785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3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İçerik Yer Tutucusu 12">
            <a:extLst>
              <a:ext uri="{FF2B5EF4-FFF2-40B4-BE49-F238E27FC236}">
                <a16:creationId xmlns:a16="http://schemas.microsoft.com/office/drawing/2014/main" id="{5E1368BD-90C9-4E3B-B086-6F861A47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85" y="195528"/>
            <a:ext cx="3233471" cy="323347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34046B5-B0B1-404E-AA44-43579879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2974" y="3079805"/>
            <a:ext cx="3389064" cy="3841037"/>
          </a:xfrm>
          <a:prstGeom prst="rect">
            <a:avLst/>
          </a:prstGeom>
        </p:spPr>
      </p:pic>
      <p:sp>
        <p:nvSpPr>
          <p:cNvPr id="18" name="Başlık 1">
            <a:extLst>
              <a:ext uri="{FF2B5EF4-FFF2-40B4-BE49-F238E27FC236}">
                <a16:creationId xmlns:a16="http://schemas.microsoft.com/office/drawing/2014/main" id="{C868884D-73F4-44FB-B15D-08BF92397324}"/>
              </a:ext>
            </a:extLst>
          </p:cNvPr>
          <p:cNvSpPr txBox="1">
            <a:spLocks/>
          </p:cNvSpPr>
          <p:nvPr/>
        </p:nvSpPr>
        <p:spPr>
          <a:xfrm>
            <a:off x="702509" y="195528"/>
            <a:ext cx="5311965" cy="436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err="1">
                <a:solidFill>
                  <a:srgbClr val="FF0000"/>
                </a:solidFill>
                <a:latin typeface="+mn-lt"/>
              </a:rPr>
              <a:t>Community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Analysis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579F15E3-903F-4EFC-AD0C-7F5BEA993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15242"/>
              </p:ext>
            </p:extLst>
          </p:nvPr>
        </p:nvGraphicFramePr>
        <p:xfrm>
          <a:off x="1051279" y="632036"/>
          <a:ext cx="4124038" cy="1754387"/>
        </p:xfrm>
        <a:graphic>
          <a:graphicData uri="http://schemas.openxmlformats.org/drawingml/2006/table">
            <a:tbl>
              <a:tblPr firstRow="1" firstCol="1" bandRow="1"/>
              <a:tblGrid>
                <a:gridCol w="1077174">
                  <a:extLst>
                    <a:ext uri="{9D8B030D-6E8A-4147-A177-3AD203B41FA5}">
                      <a16:colId xmlns:a16="http://schemas.microsoft.com/office/drawing/2014/main" val="1774180728"/>
                    </a:ext>
                  </a:extLst>
                </a:gridCol>
                <a:gridCol w="1738867">
                  <a:extLst>
                    <a:ext uri="{9D8B030D-6E8A-4147-A177-3AD203B41FA5}">
                      <a16:colId xmlns:a16="http://schemas.microsoft.com/office/drawing/2014/main" val="92253478"/>
                    </a:ext>
                  </a:extLst>
                </a:gridCol>
                <a:gridCol w="1307997">
                  <a:extLst>
                    <a:ext uri="{9D8B030D-6E8A-4147-A177-3AD203B41FA5}">
                      <a16:colId xmlns:a16="http://schemas.microsoft.com/office/drawing/2014/main" val="559255266"/>
                    </a:ext>
                  </a:extLst>
                </a:gridCol>
              </a:tblGrid>
              <a:tr h="33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 Id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Element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 Color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898014"/>
                  </a:ext>
                </a:extLst>
              </a:tr>
              <a:tr h="176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8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53679"/>
                  </a:ext>
                </a:extLst>
              </a:tr>
              <a:tr h="176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20968"/>
                  </a:ext>
                </a:extLst>
              </a:tr>
              <a:tr h="176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283374"/>
                  </a:ext>
                </a:extLst>
              </a:tr>
              <a:tr h="176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46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00823"/>
                  </a:ext>
                </a:extLst>
              </a:tr>
              <a:tr h="176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8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8315"/>
                  </a:ext>
                </a:extLst>
              </a:tr>
              <a:tr h="176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41538"/>
                  </a:ext>
                </a:extLst>
              </a:tr>
              <a:tr h="176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73553"/>
                  </a:ext>
                </a:extLst>
              </a:tr>
              <a:tr h="176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382"/>
                  </a:ext>
                </a:extLst>
              </a:tr>
            </a:tbl>
          </a:graphicData>
        </a:graphic>
      </p:graphicFrame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D7162918-4DCF-4F7D-AD86-09BE016D1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51407"/>
              </p:ext>
            </p:extLst>
          </p:nvPr>
        </p:nvGraphicFramePr>
        <p:xfrm>
          <a:off x="1633975" y="2564091"/>
          <a:ext cx="3058244" cy="4026764"/>
        </p:xfrm>
        <a:graphic>
          <a:graphicData uri="http://schemas.openxmlformats.org/drawingml/2006/table">
            <a:tbl>
              <a:tblPr firstRow="1" firstCol="1" bandRow="1"/>
              <a:tblGrid>
                <a:gridCol w="798795">
                  <a:extLst>
                    <a:ext uri="{9D8B030D-6E8A-4147-A177-3AD203B41FA5}">
                      <a16:colId xmlns:a16="http://schemas.microsoft.com/office/drawing/2014/main" val="2245291752"/>
                    </a:ext>
                  </a:extLst>
                </a:gridCol>
                <a:gridCol w="1289483">
                  <a:extLst>
                    <a:ext uri="{9D8B030D-6E8A-4147-A177-3AD203B41FA5}">
                      <a16:colId xmlns:a16="http://schemas.microsoft.com/office/drawing/2014/main" val="1571078224"/>
                    </a:ext>
                  </a:extLst>
                </a:gridCol>
                <a:gridCol w="969966">
                  <a:extLst>
                    <a:ext uri="{9D8B030D-6E8A-4147-A177-3AD203B41FA5}">
                      <a16:colId xmlns:a16="http://schemas.microsoft.com/office/drawing/2014/main" val="2925169225"/>
                    </a:ext>
                  </a:extLst>
                </a:gridCol>
              </a:tblGrid>
              <a:tr h="22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 Id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Element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 Color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856711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8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020624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40986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219337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46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54678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8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4174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389439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3195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10708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20533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73878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60783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22458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428506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167436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8523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28677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808722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890350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75526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82817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83827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58482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8667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384905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33860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tr-T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47" marR="584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1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98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İçerik Yer Tutucusu 12">
            <a:extLst>
              <a:ext uri="{FF2B5EF4-FFF2-40B4-BE49-F238E27FC236}">
                <a16:creationId xmlns:a16="http://schemas.microsoft.com/office/drawing/2014/main" id="{5E1368BD-90C9-4E3B-B086-6F861A47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85" y="195528"/>
            <a:ext cx="3233471" cy="323347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34046B5-B0B1-404E-AA44-43579879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2974" y="3079805"/>
            <a:ext cx="3389064" cy="3841037"/>
          </a:xfrm>
          <a:prstGeom prst="rect">
            <a:avLst/>
          </a:prstGeom>
        </p:spPr>
      </p:pic>
      <p:sp>
        <p:nvSpPr>
          <p:cNvPr id="18" name="Başlık 1">
            <a:extLst>
              <a:ext uri="{FF2B5EF4-FFF2-40B4-BE49-F238E27FC236}">
                <a16:creationId xmlns:a16="http://schemas.microsoft.com/office/drawing/2014/main" id="{C868884D-73F4-44FB-B15D-08BF92397324}"/>
              </a:ext>
            </a:extLst>
          </p:cNvPr>
          <p:cNvSpPr txBox="1">
            <a:spLocks/>
          </p:cNvSpPr>
          <p:nvPr/>
        </p:nvSpPr>
        <p:spPr>
          <a:xfrm>
            <a:off x="702508" y="99551"/>
            <a:ext cx="5311965" cy="436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err="1">
                <a:solidFill>
                  <a:srgbClr val="FF0000"/>
                </a:solidFill>
                <a:latin typeface="+mn-lt"/>
              </a:rPr>
              <a:t>Degree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Distribution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2DBF617-77B0-4603-B849-569036ECBAF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02216" y="536059"/>
            <a:ext cx="4369026" cy="310025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73EF504-F093-4309-B832-EFFD572DC79E}"/>
              </a:ext>
            </a:extLst>
          </p:cNvPr>
          <p:cNvPicPr/>
          <p:nvPr/>
        </p:nvPicPr>
        <p:blipFill rotWithShape="1">
          <a:blip r:embed="rId5"/>
          <a:srcRect l="529" t="-361" r="-529" b="361"/>
          <a:stretch/>
        </p:blipFill>
        <p:spPr bwMode="auto">
          <a:xfrm>
            <a:off x="1202216" y="3822226"/>
            <a:ext cx="4453866" cy="2936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387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İçerik Yer Tutucusu 12">
            <a:extLst>
              <a:ext uri="{FF2B5EF4-FFF2-40B4-BE49-F238E27FC236}">
                <a16:creationId xmlns:a16="http://schemas.microsoft.com/office/drawing/2014/main" id="{5E1368BD-90C9-4E3B-B086-6F861A47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85" y="195528"/>
            <a:ext cx="3233471" cy="323347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34046B5-B0B1-404E-AA44-43579879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2974" y="3079805"/>
            <a:ext cx="3389064" cy="3841037"/>
          </a:xfrm>
          <a:prstGeom prst="rect">
            <a:avLst/>
          </a:prstGeom>
        </p:spPr>
      </p:pic>
      <p:sp>
        <p:nvSpPr>
          <p:cNvPr id="18" name="Başlık 1">
            <a:extLst>
              <a:ext uri="{FF2B5EF4-FFF2-40B4-BE49-F238E27FC236}">
                <a16:creationId xmlns:a16="http://schemas.microsoft.com/office/drawing/2014/main" id="{C868884D-73F4-44FB-B15D-08BF92397324}"/>
              </a:ext>
            </a:extLst>
          </p:cNvPr>
          <p:cNvSpPr txBox="1">
            <a:spLocks/>
          </p:cNvSpPr>
          <p:nvPr/>
        </p:nvSpPr>
        <p:spPr>
          <a:xfrm>
            <a:off x="702508" y="99551"/>
            <a:ext cx="5311965" cy="436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rgbClr val="FF0000"/>
                </a:solidFill>
                <a:latin typeface="+mn-lt"/>
              </a:rPr>
              <a:t>Clustering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Coefficient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Distribution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2FD5B7A-94BE-4396-BB34-2DD680ED68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14" y="657177"/>
            <a:ext cx="4149331" cy="300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92ACCA3-ACAE-47D1-B5AC-4789C977CD13}"/>
              </a:ext>
            </a:extLst>
          </p:cNvPr>
          <p:cNvPicPr/>
          <p:nvPr/>
        </p:nvPicPr>
        <p:blipFill rotWithShape="1">
          <a:blip r:embed="rId5"/>
          <a:srcRect l="396" t="513" r="5027" b="1238"/>
          <a:stretch/>
        </p:blipFill>
        <p:spPr bwMode="auto">
          <a:xfrm>
            <a:off x="1102713" y="3821392"/>
            <a:ext cx="4149331" cy="2937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001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İçerik Yer Tutucusu 12">
            <a:extLst>
              <a:ext uri="{FF2B5EF4-FFF2-40B4-BE49-F238E27FC236}">
                <a16:creationId xmlns:a16="http://schemas.microsoft.com/office/drawing/2014/main" id="{5E1368BD-90C9-4E3B-B086-6F861A47D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85" y="195528"/>
            <a:ext cx="3233471" cy="323347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34046B5-B0B1-404E-AA44-43579879B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2974" y="3079805"/>
            <a:ext cx="3389064" cy="3841037"/>
          </a:xfrm>
          <a:prstGeom prst="rect">
            <a:avLst/>
          </a:prstGeom>
        </p:spPr>
      </p:pic>
      <p:sp>
        <p:nvSpPr>
          <p:cNvPr id="18" name="Başlık 1">
            <a:extLst>
              <a:ext uri="{FF2B5EF4-FFF2-40B4-BE49-F238E27FC236}">
                <a16:creationId xmlns:a16="http://schemas.microsoft.com/office/drawing/2014/main" id="{C868884D-73F4-44FB-B15D-08BF92397324}"/>
              </a:ext>
            </a:extLst>
          </p:cNvPr>
          <p:cNvSpPr txBox="1">
            <a:spLocks/>
          </p:cNvSpPr>
          <p:nvPr/>
        </p:nvSpPr>
        <p:spPr>
          <a:xfrm>
            <a:off x="784035" y="527162"/>
            <a:ext cx="5311965" cy="436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err="1">
                <a:solidFill>
                  <a:srgbClr val="FF0000"/>
                </a:solidFill>
                <a:latin typeface="+mn-lt"/>
              </a:rPr>
              <a:t>Density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AAEACF05-A0E5-4462-9539-5E1194A1A3E3}"/>
              </a:ext>
            </a:extLst>
          </p:cNvPr>
          <p:cNvSpPr txBox="1">
            <a:spLocks/>
          </p:cNvSpPr>
          <p:nvPr/>
        </p:nvSpPr>
        <p:spPr>
          <a:xfrm>
            <a:off x="862764" y="586158"/>
            <a:ext cx="6480717" cy="5439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>
                <a:latin typeface="+mn-lt"/>
              </a:rPr>
              <a:t>n: </a:t>
            </a:r>
            <a:r>
              <a:rPr lang="tr-TR" sz="2000" dirty="0" err="1">
                <a:latin typeface="+mn-lt"/>
              </a:rPr>
              <a:t>node</a:t>
            </a:r>
            <a:endParaRPr lang="tr-TR" sz="2000" dirty="0">
              <a:latin typeface="+mn-lt"/>
            </a:endParaRPr>
          </a:p>
          <a:p>
            <a:r>
              <a:rPr lang="tr-TR" sz="2000" dirty="0">
                <a:latin typeface="+mn-lt"/>
              </a:rPr>
              <a:t>m: </a:t>
            </a:r>
            <a:r>
              <a:rPr lang="tr-TR" sz="2000" dirty="0" err="1">
                <a:latin typeface="+mn-lt"/>
              </a:rPr>
              <a:t>edge</a:t>
            </a:r>
            <a:endParaRPr lang="tr-TR" sz="2000" dirty="0">
              <a:latin typeface="+mn-lt"/>
            </a:endParaRPr>
          </a:p>
          <a:p>
            <a:endParaRPr lang="tr-TR" sz="2000" dirty="0">
              <a:latin typeface="+mn-lt"/>
            </a:endParaRPr>
          </a:p>
          <a:p>
            <a:r>
              <a:rPr lang="tr-TR" sz="2000" dirty="0" err="1">
                <a:latin typeface="+mn-lt"/>
              </a:rPr>
              <a:t>Calculating</a:t>
            </a:r>
            <a:r>
              <a:rPr lang="tr-TR" sz="2000" dirty="0">
                <a:latin typeface="+mn-lt"/>
              </a:rPr>
              <a:t> </a:t>
            </a:r>
            <a:r>
              <a:rPr lang="tr-TR" sz="2000" dirty="0" err="1">
                <a:latin typeface="+mn-lt"/>
              </a:rPr>
              <a:t>with</a:t>
            </a:r>
            <a:r>
              <a:rPr lang="tr-TR" sz="2000" dirty="0">
                <a:latin typeface="+mn-lt"/>
              </a:rPr>
              <a:t> </a:t>
            </a:r>
            <a:r>
              <a:rPr lang="tr-TR" sz="2000" dirty="0" err="1">
                <a:latin typeface="+mn-lt"/>
              </a:rPr>
              <a:t>Non-directional</a:t>
            </a:r>
            <a:r>
              <a:rPr lang="tr-TR" sz="2000" dirty="0">
                <a:latin typeface="+mn-lt"/>
              </a:rPr>
              <a:t> Network: </a:t>
            </a:r>
          </a:p>
          <a:p>
            <a:r>
              <a:rPr lang="tr-TR" sz="2000" dirty="0">
                <a:latin typeface="+mn-lt"/>
              </a:rPr>
              <a:t>m / (n * (n-1) / 2)</a:t>
            </a:r>
          </a:p>
          <a:p>
            <a:endParaRPr lang="tr-TR" sz="2000" dirty="0">
              <a:solidFill>
                <a:srgbClr val="0070C0"/>
              </a:solidFill>
              <a:latin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number of maximum edges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(424*421) / 2 = 89.252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density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5464 / 89.252 = 0.061</a:t>
            </a:r>
            <a:endParaRPr lang="tr-TR" sz="20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2000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2000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2000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number of maximum edges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(894*893) / 2 = 399.171</a:t>
            </a:r>
            <a:endParaRPr lang="tr-TR" sz="1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density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6086 / 399.171 = 0.015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87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56741CE-333D-49F5-B684-8EDB3EED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1">
                <a:solidFill>
                  <a:srgbClr val="FF0000"/>
                </a:solidFill>
              </a:rPr>
              <a:t>Thanks for Listening.. </a:t>
            </a:r>
            <a:r>
              <a:rPr lang="en-US" sz="4000" i="1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 descr="karanlık, ışık, bulanık, kalabalık içeren bir resim&#10;&#10;Açıklama otomatik olarak oluşturuldu">
            <a:extLst>
              <a:ext uri="{FF2B5EF4-FFF2-40B4-BE49-F238E27FC236}">
                <a16:creationId xmlns:a16="http://schemas.microsoft.com/office/drawing/2014/main" id="{972A45A7-79B9-4A7D-BC7B-14A24B702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r="-1" b="-1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94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2773A7-8280-4BA8-9FCC-6CCC39A5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5566756"/>
            <a:ext cx="10592174" cy="656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000000"/>
                </a:solidFill>
              </a:rPr>
              <a:t>Yeşilçam</a:t>
            </a:r>
            <a:r>
              <a:rPr lang="en-US" sz="4000" dirty="0">
                <a:solidFill>
                  <a:srgbClr val="000000"/>
                </a:solidFill>
              </a:rPr>
              <a:t> Period</a:t>
            </a:r>
            <a:r>
              <a:rPr lang="tr-TR" sz="4000" dirty="0">
                <a:solidFill>
                  <a:srgbClr val="000000"/>
                </a:solidFill>
              </a:rPr>
              <a:t>,</a:t>
            </a:r>
            <a:r>
              <a:rPr lang="en-US" sz="4000" dirty="0">
                <a:solidFill>
                  <a:srgbClr val="000000"/>
                </a:solidFill>
              </a:rPr>
              <a:t> 1970-1989</a:t>
            </a:r>
          </a:p>
        </p:txBody>
      </p:sp>
      <p:pic>
        <p:nvPicPr>
          <p:cNvPr id="5" name="Content Placeholder 4" descr="Hababam Sınıfı kaç yılında ve nerede çekildi? Hababam Sınıfı oyuncuları  kimler? - Son Dakika Haberler Milliyet">
            <a:extLst>
              <a:ext uri="{FF2B5EF4-FFF2-40B4-BE49-F238E27FC236}">
                <a16:creationId xmlns:a16="http://schemas.microsoft.com/office/drawing/2014/main" id="{CF072D5E-803C-4CB6-BA60-3AAD98991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7" b="12262"/>
          <a:stretch/>
        </p:blipFill>
        <p:spPr bwMode="auto">
          <a:xfrm>
            <a:off x="20" y="206071"/>
            <a:ext cx="12191980" cy="48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2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1FA8E1-0C10-403B-AB2C-B31ADB34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5566756"/>
            <a:ext cx="10592174" cy="656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4000" dirty="0" err="1">
                <a:solidFill>
                  <a:srgbClr val="000000"/>
                </a:solidFill>
              </a:rPr>
              <a:t>Todays</a:t>
            </a:r>
            <a:r>
              <a:rPr lang="tr-TR" sz="4000" dirty="0">
                <a:solidFill>
                  <a:srgbClr val="000000"/>
                </a:solidFill>
              </a:rPr>
              <a:t>, 2018 </a:t>
            </a:r>
            <a:r>
              <a:rPr lang="tr-TR" sz="4000" dirty="0" err="1">
                <a:solidFill>
                  <a:srgbClr val="000000"/>
                </a:solidFill>
              </a:rPr>
              <a:t>and</a:t>
            </a:r>
            <a:r>
              <a:rPr lang="tr-TR" sz="4000" dirty="0">
                <a:solidFill>
                  <a:srgbClr val="000000"/>
                </a:solidFill>
              </a:rPr>
              <a:t> 2019</a:t>
            </a:r>
            <a:endParaRPr lang="en-US" sz="4000" dirty="0">
              <a:solidFill>
                <a:srgbClr val="000000"/>
              </a:solidFill>
            </a:endParaRPr>
          </a:p>
        </p:txBody>
      </p:sp>
      <p:pic>
        <p:nvPicPr>
          <p:cNvPr id="2050" name="Picture 2" descr="Baba Parası” Ahmet Kural Ve Murat Cemcir'in Yeni Filmi 1 Ocak'ta  Sinemalarda - Kivi Tadında">
            <a:extLst>
              <a:ext uri="{FF2B5EF4-FFF2-40B4-BE49-F238E27FC236}">
                <a16:creationId xmlns:a16="http://schemas.microsoft.com/office/drawing/2014/main" id="{4A564F91-E94E-426A-A707-6C99F47264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 b="26565"/>
          <a:stretch/>
        </p:blipFill>
        <p:spPr bwMode="auto">
          <a:xfrm>
            <a:off x="20" y="206071"/>
            <a:ext cx="12191980" cy="48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7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43D5FD-9637-4ECC-8FAB-DA650C1B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873" y="2297247"/>
            <a:ext cx="5083367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Data Collection</a:t>
            </a:r>
            <a:r>
              <a:rPr lang="tr-TR" sz="3600" dirty="0">
                <a:solidFill>
                  <a:srgbClr val="FF0000"/>
                </a:solidFill>
              </a:rPr>
              <a:t>:</a:t>
            </a:r>
            <a:br>
              <a:rPr lang="tr-TR" sz="3600" dirty="0"/>
            </a:br>
            <a:r>
              <a:rPr lang="tr-TR" sz="3600" dirty="0" err="1"/>
              <a:t>Manually</a:t>
            </a:r>
            <a:r>
              <a:rPr lang="tr-TR" sz="3600" dirty="0"/>
              <a:t>, </a:t>
            </a:r>
            <a:br>
              <a:rPr lang="tr-TR" sz="3600" dirty="0"/>
            </a:br>
            <a:r>
              <a:rPr lang="tr-TR" sz="3600" dirty="0" err="1"/>
              <a:t>Python</a:t>
            </a:r>
            <a:r>
              <a:rPr lang="tr-TR" sz="3600" dirty="0"/>
              <a:t> CSV </a:t>
            </a:r>
            <a:r>
              <a:rPr lang="tr-TR" sz="3600" dirty="0" err="1"/>
              <a:t>converter</a:t>
            </a:r>
            <a:r>
              <a:rPr lang="tr-TR" sz="3600" dirty="0"/>
              <a:t>,</a:t>
            </a:r>
            <a:br>
              <a:rPr lang="tr-TR" sz="3600" dirty="0"/>
            </a:br>
            <a:r>
              <a:rPr lang="tr-TR" sz="3600" dirty="0" err="1"/>
              <a:t>import</a:t>
            </a:r>
            <a:r>
              <a:rPr lang="tr-TR" sz="3600" dirty="0"/>
              <a:t> CSV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Gephi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C63116B-4DA5-4553-96A9-C76973EEE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8" b="2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25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CA3E67-6C88-49D5-B9E6-A127288E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tr-TR" sz="3600" dirty="0" err="1"/>
              <a:t>All</a:t>
            </a:r>
            <a:r>
              <a:rPr lang="tr-TR" sz="3600" dirty="0"/>
              <a:t> Data </a:t>
            </a:r>
            <a:r>
              <a:rPr lang="tr-TR" sz="3600" dirty="0" err="1"/>
              <a:t>Shared</a:t>
            </a:r>
            <a:r>
              <a:rPr lang="tr-TR" sz="3600" dirty="0"/>
              <a:t> in </a:t>
            </a:r>
            <a:r>
              <a:rPr lang="tr-TR" sz="3600" dirty="0" err="1"/>
              <a:t>our</a:t>
            </a:r>
            <a:r>
              <a:rPr lang="tr-TR" sz="3600" dirty="0"/>
              <a:t> </a:t>
            </a:r>
            <a:r>
              <a:rPr lang="tr-TR" sz="3600" dirty="0" err="1"/>
              <a:t>GitHub</a:t>
            </a:r>
            <a:r>
              <a:rPr lang="tr-TR" sz="3600" dirty="0"/>
              <a:t> </a:t>
            </a:r>
            <a:r>
              <a:rPr lang="tr-TR" sz="3600" dirty="0" err="1"/>
              <a:t>Accounts</a:t>
            </a:r>
            <a:endParaRPr lang="tr-TR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68BF643-29BD-4C7B-BDF3-F297BC0B2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5" r="31750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13BAD034-B8EB-4505-8DD1-D21CD5D62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3" b="-7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58C54C-CEC6-40B7-BF7D-C09F9317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endParaRPr lang="tr-TR" dirty="0"/>
          </a:p>
          <a:p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https://github.com/fatmanurakbass/ActorsNetworkAnalysis</a:t>
            </a:r>
            <a:endParaRPr lang="tr-TR" sz="1800" dirty="0"/>
          </a:p>
          <a:p>
            <a:r>
              <a:rPr lang="en-US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https://github.com/Tevhit/FilmsNetworkAnalysis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599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846C56-49EB-463E-A14B-CE6CC16E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40" y="5663758"/>
            <a:ext cx="5311965" cy="6746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000" dirty="0"/>
              <a:t>Actors playing in 1970-1989 </a:t>
            </a:r>
            <a:br>
              <a:rPr lang="tr-TR" sz="2000" dirty="0"/>
            </a:br>
            <a:r>
              <a:rPr lang="en-US" sz="2000" dirty="0"/>
              <a:t>Turkish</a:t>
            </a:r>
            <a:r>
              <a:rPr lang="tr-TR" sz="2000" dirty="0"/>
              <a:t> </a:t>
            </a:r>
            <a:r>
              <a:rPr lang="tr-TR" sz="2000" dirty="0" err="1"/>
              <a:t>Comedy</a:t>
            </a:r>
            <a:r>
              <a:rPr lang="en-US" sz="2000" dirty="0"/>
              <a:t> Films Network</a:t>
            </a: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18EF7C88-CDB6-4D3C-89C2-6125C0AC6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9" y="284721"/>
            <a:ext cx="5094316" cy="5094316"/>
          </a:xfr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B3200ED4-0DF7-4439-BA6C-203BF4EC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79977" y="200744"/>
            <a:ext cx="5281658" cy="5449611"/>
          </a:xfrm>
          <a:prstGeom prst="rect">
            <a:avLst/>
          </a:prstGeom>
        </p:spPr>
      </p:pic>
      <p:sp>
        <p:nvSpPr>
          <p:cNvPr id="31" name="Başlık 1">
            <a:extLst>
              <a:ext uri="{FF2B5EF4-FFF2-40B4-BE49-F238E27FC236}">
                <a16:creationId xmlns:a16="http://schemas.microsoft.com/office/drawing/2014/main" id="{BFF91CFE-45FE-40ED-9EFE-D8F16E8EAC09}"/>
              </a:ext>
            </a:extLst>
          </p:cNvPr>
          <p:cNvSpPr txBox="1">
            <a:spLocks/>
          </p:cNvSpPr>
          <p:nvPr/>
        </p:nvSpPr>
        <p:spPr>
          <a:xfrm>
            <a:off x="6308845" y="5663758"/>
            <a:ext cx="5311965" cy="674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Actors playing in 2018 and 2019 </a:t>
            </a:r>
            <a:endParaRPr lang="tr-TR" sz="2000" dirty="0"/>
          </a:p>
          <a:p>
            <a:pPr algn="ctr"/>
            <a:r>
              <a:rPr lang="en-US" sz="2000" dirty="0"/>
              <a:t>Turkish</a:t>
            </a:r>
            <a:r>
              <a:rPr lang="tr-TR" sz="2000" dirty="0"/>
              <a:t> </a:t>
            </a:r>
            <a:r>
              <a:rPr lang="tr-TR" sz="2000" dirty="0" err="1"/>
              <a:t>Comedy</a:t>
            </a:r>
            <a:r>
              <a:rPr lang="en-US" sz="2000" dirty="0"/>
              <a:t> Films Network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8819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D918EA7A-C105-421A-90E3-98EB75DF40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6266" y="457200"/>
          <a:ext cx="9499469" cy="5943603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086505">
                  <a:extLst>
                    <a:ext uri="{9D8B030D-6E8A-4147-A177-3AD203B41FA5}">
                      <a16:colId xmlns:a16="http://schemas.microsoft.com/office/drawing/2014/main" val="1043103124"/>
                    </a:ext>
                  </a:extLst>
                </a:gridCol>
                <a:gridCol w="3087481">
                  <a:extLst>
                    <a:ext uri="{9D8B030D-6E8A-4147-A177-3AD203B41FA5}">
                      <a16:colId xmlns:a16="http://schemas.microsoft.com/office/drawing/2014/main" val="1281911544"/>
                    </a:ext>
                  </a:extLst>
                </a:gridCol>
                <a:gridCol w="3325483">
                  <a:extLst>
                    <a:ext uri="{9D8B030D-6E8A-4147-A177-3AD203B41FA5}">
                      <a16:colId xmlns:a16="http://schemas.microsoft.com/office/drawing/2014/main" val="1339887417"/>
                    </a:ext>
                  </a:extLst>
                </a:gridCol>
              </a:tblGrid>
              <a:tr h="1878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1" cap="none" spc="0">
                          <a:solidFill>
                            <a:schemeClr val="tx1"/>
                          </a:solidFill>
                          <a:effectLst/>
                        </a:rPr>
                        <a:t>Actors playing in 1970-1989 Turkish Films Network</a:t>
                      </a:r>
                      <a:endParaRPr lang="tr-TR" sz="2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1" cap="none" spc="0">
                          <a:solidFill>
                            <a:schemeClr val="tx1"/>
                          </a:solidFill>
                          <a:effectLst/>
                        </a:rPr>
                        <a:t>Actors playing in 2018 and 2019 Turkish Films Network</a:t>
                      </a:r>
                      <a:endParaRPr lang="tr-TR" sz="2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02841"/>
                  </a:ext>
                </a:extLst>
              </a:tr>
              <a:tr h="580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Nodes</a:t>
                      </a:r>
                      <a:endParaRPr lang="tr-TR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424</a:t>
                      </a:r>
                      <a:endParaRPr lang="tr-TR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894</a:t>
                      </a:r>
                      <a:endParaRPr lang="tr-TR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68195"/>
                  </a:ext>
                </a:extLst>
              </a:tr>
              <a:tr h="580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Edges</a:t>
                      </a:r>
                      <a:endParaRPr lang="tr-TR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5464</a:t>
                      </a:r>
                      <a:endParaRPr lang="tr-TR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6086</a:t>
                      </a:r>
                      <a:endParaRPr lang="tr-TR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54788"/>
                  </a:ext>
                </a:extLst>
              </a:tr>
              <a:tr h="580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Clustering Coefficient</a:t>
                      </a:r>
                      <a:endParaRPr lang="tr-TR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0,743</a:t>
                      </a:r>
                      <a:endParaRPr lang="tr-TR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0,887</a:t>
                      </a:r>
                      <a:endParaRPr lang="tr-TR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314"/>
                  </a:ext>
                </a:extLst>
              </a:tr>
              <a:tr h="580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Avg. Path Length</a:t>
                      </a:r>
                      <a:endParaRPr lang="tr-TR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2,273</a:t>
                      </a:r>
                      <a:endParaRPr lang="tr-TR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3,645</a:t>
                      </a:r>
                      <a:endParaRPr lang="tr-TR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72345"/>
                  </a:ext>
                </a:extLst>
              </a:tr>
              <a:tr h="580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Density</a:t>
                      </a:r>
                      <a:endParaRPr lang="tr-TR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0,061</a:t>
                      </a:r>
                      <a:endParaRPr lang="tr-TR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0,015</a:t>
                      </a:r>
                      <a:endParaRPr lang="tr-TR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084973"/>
                  </a:ext>
                </a:extLst>
              </a:tr>
              <a:tr h="580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Avg. Weighted Degree</a:t>
                      </a:r>
                      <a:endParaRPr lang="tr-TR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25,774</a:t>
                      </a:r>
                      <a:endParaRPr lang="tr-TR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13,613</a:t>
                      </a:r>
                      <a:endParaRPr lang="tr-TR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42011"/>
                  </a:ext>
                </a:extLst>
              </a:tr>
              <a:tr h="580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Diameter</a:t>
                      </a:r>
                      <a:endParaRPr lang="tr-TR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tr-TR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tr-TR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362" marR="105388" marT="28103" marB="2107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4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2499902A-98FB-4524-A6B9-54E375571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01866B3D-0775-4BE3-8957-19832739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11450"/>
              </p:ext>
            </p:extLst>
          </p:nvPr>
        </p:nvGraphicFramePr>
        <p:xfrm>
          <a:off x="871979" y="3645132"/>
          <a:ext cx="4973031" cy="262887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77965">
                  <a:extLst>
                    <a:ext uri="{9D8B030D-6E8A-4147-A177-3AD203B41FA5}">
                      <a16:colId xmlns:a16="http://schemas.microsoft.com/office/drawing/2014/main" val="3174931594"/>
                    </a:ext>
                  </a:extLst>
                </a:gridCol>
                <a:gridCol w="2541693">
                  <a:extLst>
                    <a:ext uri="{9D8B030D-6E8A-4147-A177-3AD203B41FA5}">
                      <a16:colId xmlns:a16="http://schemas.microsoft.com/office/drawing/2014/main" val="856357970"/>
                    </a:ext>
                  </a:extLst>
                </a:gridCol>
                <a:gridCol w="1153373">
                  <a:extLst>
                    <a:ext uri="{9D8B030D-6E8A-4147-A177-3AD203B41FA5}">
                      <a16:colId xmlns:a16="http://schemas.microsoft.com/office/drawing/2014/main" val="3961330473"/>
                    </a:ext>
                  </a:extLst>
                </a:gridCol>
              </a:tblGrid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Rank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Actor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Degree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4132466675"/>
                  </a:ext>
                </a:extLst>
              </a:tr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Sinan Bengier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64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extLst>
                  <a:ext uri="{0D108BD9-81ED-4DB2-BD59-A6C34878D82A}">
                    <a16:rowId xmlns:a16="http://schemas.microsoft.com/office/drawing/2014/main" val="3679171931"/>
                  </a:ext>
                </a:extLst>
              </a:tr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Erkan Can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52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extLst>
                  <a:ext uri="{0D108BD9-81ED-4DB2-BD59-A6C34878D82A}">
                    <a16:rowId xmlns:a16="http://schemas.microsoft.com/office/drawing/2014/main" val="3260765284"/>
                  </a:ext>
                </a:extLst>
              </a:tr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Ali Rıza Tanyeli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51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extLst>
                  <a:ext uri="{0D108BD9-81ED-4DB2-BD59-A6C34878D82A}">
                    <a16:rowId xmlns:a16="http://schemas.microsoft.com/office/drawing/2014/main" val="229323804"/>
                  </a:ext>
                </a:extLst>
              </a:tr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Uraz Kaygılaroğlu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extLst>
                  <a:ext uri="{0D108BD9-81ED-4DB2-BD59-A6C34878D82A}">
                    <a16:rowId xmlns:a16="http://schemas.microsoft.com/office/drawing/2014/main" val="1768986793"/>
                  </a:ext>
                </a:extLst>
              </a:tr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Toygan Avanoğlu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48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extLst>
                  <a:ext uri="{0D108BD9-81ED-4DB2-BD59-A6C34878D82A}">
                    <a16:rowId xmlns:a16="http://schemas.microsoft.com/office/drawing/2014/main" val="19583517"/>
                  </a:ext>
                </a:extLst>
              </a:tr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Şafak Sezer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48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extLst>
                  <a:ext uri="{0D108BD9-81ED-4DB2-BD59-A6C34878D82A}">
                    <a16:rowId xmlns:a16="http://schemas.microsoft.com/office/drawing/2014/main" val="2235452077"/>
                  </a:ext>
                </a:extLst>
              </a:tr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Esra Sönmezer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47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extLst>
                  <a:ext uri="{0D108BD9-81ED-4DB2-BD59-A6C34878D82A}">
                    <a16:rowId xmlns:a16="http://schemas.microsoft.com/office/drawing/2014/main" val="2986496178"/>
                  </a:ext>
                </a:extLst>
              </a:tr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Çetin Altay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extLst>
                  <a:ext uri="{0D108BD9-81ED-4DB2-BD59-A6C34878D82A}">
                    <a16:rowId xmlns:a16="http://schemas.microsoft.com/office/drawing/2014/main" val="2727300819"/>
                  </a:ext>
                </a:extLst>
              </a:tr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Ayhan Taş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44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extLst>
                  <a:ext uri="{0D108BD9-81ED-4DB2-BD59-A6C34878D82A}">
                    <a16:rowId xmlns:a16="http://schemas.microsoft.com/office/drawing/2014/main" val="2386483557"/>
                  </a:ext>
                </a:extLst>
              </a:tr>
              <a:tr h="23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Doğa Konakoğlu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43</a:t>
                      </a:r>
                      <a:endParaRPr lang="tr-T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ctr"/>
                </a:tc>
                <a:extLst>
                  <a:ext uri="{0D108BD9-81ED-4DB2-BD59-A6C34878D82A}">
                    <a16:rowId xmlns:a16="http://schemas.microsoft.com/office/drawing/2014/main" val="4231847097"/>
                  </a:ext>
                </a:extLst>
              </a:tr>
            </a:tbl>
          </a:graphicData>
        </a:graphic>
      </p:graphicFrame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236A533E-0592-4BBD-B8B6-259657B2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944560"/>
              </p:ext>
            </p:extLst>
          </p:nvPr>
        </p:nvGraphicFramePr>
        <p:xfrm>
          <a:off x="871979" y="1065669"/>
          <a:ext cx="4973031" cy="24260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7620">
                  <a:extLst>
                    <a:ext uri="{9D8B030D-6E8A-4147-A177-3AD203B41FA5}">
                      <a16:colId xmlns:a16="http://schemas.microsoft.com/office/drawing/2014/main" val="3244329678"/>
                    </a:ext>
                  </a:extLst>
                </a:gridCol>
                <a:gridCol w="2049471">
                  <a:extLst>
                    <a:ext uri="{9D8B030D-6E8A-4147-A177-3AD203B41FA5}">
                      <a16:colId xmlns:a16="http://schemas.microsoft.com/office/drawing/2014/main" val="3704456594"/>
                    </a:ext>
                  </a:extLst>
                </a:gridCol>
                <a:gridCol w="1585940">
                  <a:extLst>
                    <a:ext uri="{9D8B030D-6E8A-4147-A177-3AD203B41FA5}">
                      <a16:colId xmlns:a16="http://schemas.microsoft.com/office/drawing/2014/main" val="1353830425"/>
                    </a:ext>
                  </a:extLst>
                </a:gridCol>
              </a:tblGrid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Rank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Actor</a:t>
                      </a:r>
                      <a:endParaRPr lang="tr-T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Degree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3029272244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Kemal Sunal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230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4246057439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Ali Şen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159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4065084961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İhsan Yüce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157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2012313633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Kenan Fosforoğlu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128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1345985577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Cevat Kurtuluş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118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1918975348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Adile Naşit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116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4037596950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Hulusi Kentmen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113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1696834002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Ayşen Gruda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106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2077253450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Ahmet Turgutlu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102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3649461633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Reha Yurdakul</a:t>
                      </a:r>
                      <a:endParaRPr lang="tr-T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102</a:t>
                      </a:r>
                      <a:endParaRPr lang="tr-T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964" marR="79964" marT="0" marB="0" anchor="b"/>
                </a:tc>
                <a:extLst>
                  <a:ext uri="{0D108BD9-81ED-4DB2-BD59-A6C34878D82A}">
                    <a16:rowId xmlns:a16="http://schemas.microsoft.com/office/drawing/2014/main" val="169116083"/>
                  </a:ext>
                </a:extLst>
              </a:tr>
            </a:tbl>
          </a:graphicData>
        </a:graphic>
      </p:graphicFrame>
      <p:pic>
        <p:nvPicPr>
          <p:cNvPr id="14" name="İçerik Yer Tutucusu 12">
            <a:extLst>
              <a:ext uri="{FF2B5EF4-FFF2-40B4-BE49-F238E27FC236}">
                <a16:creationId xmlns:a16="http://schemas.microsoft.com/office/drawing/2014/main" id="{5E1368BD-90C9-4E3B-B086-6F861A47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85" y="195528"/>
            <a:ext cx="3233471" cy="323347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34046B5-B0B1-404E-AA44-43579879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2974" y="3079805"/>
            <a:ext cx="3389064" cy="3841037"/>
          </a:xfrm>
          <a:prstGeom prst="rect">
            <a:avLst/>
          </a:prstGeom>
        </p:spPr>
      </p:pic>
      <p:sp>
        <p:nvSpPr>
          <p:cNvPr id="17" name="Başlık 1">
            <a:extLst>
              <a:ext uri="{FF2B5EF4-FFF2-40B4-BE49-F238E27FC236}">
                <a16:creationId xmlns:a16="http://schemas.microsoft.com/office/drawing/2014/main" id="{F7C6B042-8F73-43FE-A75A-9D21A9A9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11" y="195528"/>
            <a:ext cx="5500326" cy="6746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tr-TR" sz="2400" dirty="0">
                <a:solidFill>
                  <a:srgbClr val="FF0000"/>
                </a:solidFill>
                <a:latin typeface="+mn-lt"/>
              </a:rPr>
              <a:t>Top 10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Actors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by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their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Degree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Centralities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endParaRPr lang="en-US" sz="2400" kern="12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562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İçerik Yer Tutucusu 12">
            <a:extLst>
              <a:ext uri="{FF2B5EF4-FFF2-40B4-BE49-F238E27FC236}">
                <a16:creationId xmlns:a16="http://schemas.microsoft.com/office/drawing/2014/main" id="{5E1368BD-90C9-4E3B-B086-6F861A47D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85" y="195528"/>
            <a:ext cx="3233471" cy="323347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34046B5-B0B1-404E-AA44-43579879B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2974" y="3079805"/>
            <a:ext cx="3389064" cy="3841037"/>
          </a:xfrm>
          <a:prstGeom prst="rect">
            <a:avLst/>
          </a:prstGeom>
        </p:spPr>
      </p:pic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A01A664B-DD74-4499-AAB5-9F9C30B2A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42503"/>
              </p:ext>
            </p:extLst>
          </p:nvPr>
        </p:nvGraphicFramePr>
        <p:xfrm>
          <a:off x="871976" y="998146"/>
          <a:ext cx="4821814" cy="2784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429">
                  <a:extLst>
                    <a:ext uri="{9D8B030D-6E8A-4147-A177-3AD203B41FA5}">
                      <a16:colId xmlns:a16="http://schemas.microsoft.com/office/drawing/2014/main" val="63022007"/>
                    </a:ext>
                  </a:extLst>
                </a:gridCol>
                <a:gridCol w="2033078">
                  <a:extLst>
                    <a:ext uri="{9D8B030D-6E8A-4147-A177-3AD203B41FA5}">
                      <a16:colId xmlns:a16="http://schemas.microsoft.com/office/drawing/2014/main" val="3951829801"/>
                    </a:ext>
                  </a:extLst>
                </a:gridCol>
                <a:gridCol w="1529307">
                  <a:extLst>
                    <a:ext uri="{9D8B030D-6E8A-4147-A177-3AD203B41FA5}">
                      <a16:colId xmlns:a16="http://schemas.microsoft.com/office/drawing/2014/main" val="1765301028"/>
                    </a:ext>
                  </a:extLst>
                </a:gridCol>
              </a:tblGrid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Rank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Actor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Closeness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10673789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Kemal Sunal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0.68336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89909633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Hakkı Kıvanç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0.604286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5489901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Ali Şen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0.59915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3420095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İhsan Yüce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0.584254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83627063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Kenan Fosforoğlu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0.582645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3344505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Adile Naşit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0.573171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2677685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Hulisi Kentment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0.568548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8538464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Ayşen Gruda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0.563249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8634471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Reha Yurdakul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0.556579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1663258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Cevat Kurtuluş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0.547927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8401925"/>
                  </a:ext>
                </a:extLst>
              </a:tr>
            </a:tbl>
          </a:graphicData>
        </a:graphic>
      </p:graphicFrame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9F4B0D93-E260-4995-B191-859063F20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43175"/>
              </p:ext>
            </p:extLst>
          </p:nvPr>
        </p:nvGraphicFramePr>
        <p:xfrm>
          <a:off x="871976" y="3910504"/>
          <a:ext cx="4821814" cy="2620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812">
                  <a:extLst>
                    <a:ext uri="{9D8B030D-6E8A-4147-A177-3AD203B41FA5}">
                      <a16:colId xmlns:a16="http://schemas.microsoft.com/office/drawing/2014/main" val="1718450535"/>
                    </a:ext>
                  </a:extLst>
                </a:gridCol>
                <a:gridCol w="2576840">
                  <a:extLst>
                    <a:ext uri="{9D8B030D-6E8A-4147-A177-3AD203B41FA5}">
                      <a16:colId xmlns:a16="http://schemas.microsoft.com/office/drawing/2014/main" val="657841769"/>
                    </a:ext>
                  </a:extLst>
                </a:gridCol>
                <a:gridCol w="1054162">
                  <a:extLst>
                    <a:ext uri="{9D8B030D-6E8A-4147-A177-3AD203B41FA5}">
                      <a16:colId xmlns:a16="http://schemas.microsoft.com/office/drawing/2014/main" val="3910108507"/>
                    </a:ext>
                  </a:extLst>
                </a:gridCol>
              </a:tblGrid>
              <a:tr h="284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Rank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Closeness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55717406"/>
                  </a:ext>
                </a:extLst>
              </a:tr>
              <a:tr h="233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Haydar Zeytünlü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5557170"/>
                  </a:ext>
                </a:extLst>
              </a:tr>
              <a:tr h="233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Furkan Tezcan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214694"/>
                  </a:ext>
                </a:extLst>
              </a:tr>
              <a:tr h="233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Turgut Güneş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3391885"/>
                  </a:ext>
                </a:extLst>
              </a:tr>
              <a:tr h="233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Kenan Balık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768858"/>
                  </a:ext>
                </a:extLst>
              </a:tr>
              <a:tr h="233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Belit Şentürk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8621268"/>
                  </a:ext>
                </a:extLst>
              </a:tr>
              <a:tr h="233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Soner Karakuş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1209150"/>
                  </a:ext>
                </a:extLst>
              </a:tr>
              <a:tr h="233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İlker Su Osmanoğlu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7408330"/>
                  </a:ext>
                </a:extLst>
              </a:tr>
              <a:tr h="233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İsmail Suat Tuzlu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309793"/>
                  </a:ext>
                </a:extLst>
              </a:tr>
              <a:tr h="233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Onur Dilber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377184"/>
                  </a:ext>
                </a:extLst>
              </a:tr>
              <a:tr h="233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Ümit İbrahim Kantarcılar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905973"/>
                  </a:ext>
                </a:extLst>
              </a:tr>
            </a:tbl>
          </a:graphicData>
        </a:graphic>
      </p:graphicFrame>
      <p:sp>
        <p:nvSpPr>
          <p:cNvPr id="18" name="Başlık 1">
            <a:extLst>
              <a:ext uri="{FF2B5EF4-FFF2-40B4-BE49-F238E27FC236}">
                <a16:creationId xmlns:a16="http://schemas.microsoft.com/office/drawing/2014/main" id="{C868884D-73F4-44FB-B15D-08BF92397324}"/>
              </a:ext>
            </a:extLst>
          </p:cNvPr>
          <p:cNvSpPr txBox="1">
            <a:spLocks/>
          </p:cNvSpPr>
          <p:nvPr/>
        </p:nvSpPr>
        <p:spPr>
          <a:xfrm>
            <a:off x="702511" y="195528"/>
            <a:ext cx="5792557" cy="674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rgbClr val="FF0000"/>
                </a:solidFill>
                <a:latin typeface="+mn-lt"/>
              </a:rPr>
              <a:t>Top 10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Actors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by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their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Closeness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n-lt"/>
              </a:rPr>
              <a:t>Centralities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385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642</Words>
  <Application>Microsoft Office PowerPoint</Application>
  <PresentationFormat>Geniş ekran</PresentationFormat>
  <Paragraphs>370</Paragraphs>
  <Slides>15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Times New Roman</vt:lpstr>
      <vt:lpstr>Office Teması</vt:lpstr>
      <vt:lpstr>SE 434 01  Social Network Analysis  Term Project II</vt:lpstr>
      <vt:lpstr>Yeşilçam Period, 1970-1989</vt:lpstr>
      <vt:lpstr>Todays, 2018 and 2019</vt:lpstr>
      <vt:lpstr>Data Collection: Manually,  Python CSV converter, import CSV to Gephi</vt:lpstr>
      <vt:lpstr>All Data Shared in our GitHub Accounts</vt:lpstr>
      <vt:lpstr>Actors playing in 1970-1989  Turkish Comedy Films Network</vt:lpstr>
      <vt:lpstr>PowerPoint Sunusu</vt:lpstr>
      <vt:lpstr>Top 10 Actors by their Degree Centralities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Thanks for Listening..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434 01  Social Network Analysis  Term Project II</dc:title>
  <dc:creator>batuhan karslı</dc:creator>
  <cp:lastModifiedBy>batuhan karslı</cp:lastModifiedBy>
  <cp:revision>11</cp:revision>
  <dcterms:created xsi:type="dcterms:W3CDTF">2021-01-05T22:22:57Z</dcterms:created>
  <dcterms:modified xsi:type="dcterms:W3CDTF">2021-01-06T05:46:45Z</dcterms:modified>
</cp:coreProperties>
</file>