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 id="2147483964" r:id="rId2"/>
  </p:sldMasterIdLst>
  <p:notesMasterIdLst>
    <p:notesMasterId r:id="rId53"/>
  </p:notesMasterIdLst>
  <p:handoutMasterIdLst>
    <p:handoutMasterId r:id="rId54"/>
  </p:handoutMasterIdLst>
  <p:sldIdLst>
    <p:sldId id="380" r:id="rId3"/>
    <p:sldId id="441" r:id="rId4"/>
    <p:sldId id="443" r:id="rId5"/>
    <p:sldId id="487" r:id="rId6"/>
    <p:sldId id="444" r:id="rId7"/>
    <p:sldId id="445" r:id="rId8"/>
    <p:sldId id="488" r:id="rId9"/>
    <p:sldId id="489" r:id="rId10"/>
    <p:sldId id="494" r:id="rId11"/>
    <p:sldId id="495" r:id="rId12"/>
    <p:sldId id="496" r:id="rId13"/>
    <p:sldId id="447" r:id="rId14"/>
    <p:sldId id="497" r:id="rId15"/>
    <p:sldId id="448" r:id="rId16"/>
    <p:sldId id="449" r:id="rId17"/>
    <p:sldId id="451" r:id="rId18"/>
    <p:sldId id="498" r:id="rId19"/>
    <p:sldId id="499" r:id="rId20"/>
    <p:sldId id="500" r:id="rId21"/>
    <p:sldId id="452" r:id="rId22"/>
    <p:sldId id="502" r:id="rId23"/>
    <p:sldId id="503" r:id="rId24"/>
    <p:sldId id="504" r:id="rId25"/>
    <p:sldId id="511" r:id="rId26"/>
    <p:sldId id="512" r:id="rId27"/>
    <p:sldId id="513" r:id="rId28"/>
    <p:sldId id="514" r:id="rId29"/>
    <p:sldId id="505" r:id="rId30"/>
    <p:sldId id="506" r:id="rId31"/>
    <p:sldId id="515" r:id="rId32"/>
    <p:sldId id="507" r:id="rId33"/>
    <p:sldId id="516" r:id="rId34"/>
    <p:sldId id="517" r:id="rId35"/>
    <p:sldId id="508" r:id="rId36"/>
    <p:sldId id="509" r:id="rId37"/>
    <p:sldId id="510" r:id="rId38"/>
    <p:sldId id="454" r:id="rId39"/>
    <p:sldId id="501" r:id="rId40"/>
    <p:sldId id="453" r:id="rId41"/>
    <p:sldId id="455" r:id="rId42"/>
    <p:sldId id="456" r:id="rId43"/>
    <p:sldId id="457" r:id="rId44"/>
    <p:sldId id="458" r:id="rId45"/>
    <p:sldId id="459" r:id="rId46"/>
    <p:sldId id="490" r:id="rId47"/>
    <p:sldId id="491" r:id="rId48"/>
    <p:sldId id="462" r:id="rId49"/>
    <p:sldId id="463" r:id="rId50"/>
    <p:sldId id="492" r:id="rId51"/>
    <p:sldId id="464" r:id="rId52"/>
  </p:sldIdLst>
  <p:sldSz cx="9144000" cy="6858000" type="screen4x3"/>
  <p:notesSz cx="6781800" cy="9926638"/>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66"/>
    <a:srgbClr val="3333FF"/>
    <a:srgbClr val="660066"/>
    <a:srgbClr val="FF33CC"/>
    <a:srgbClr val="E1FFFF"/>
    <a:srgbClr val="CC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87050" autoAdjust="0"/>
  </p:normalViewPr>
  <p:slideViewPr>
    <p:cSldViewPr>
      <p:cViewPr varScale="1">
        <p:scale>
          <a:sx n="89" d="100"/>
          <a:sy n="89" d="100"/>
        </p:scale>
        <p:origin x="126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zh-CN" altLang="en-US"/>
          </a:p>
        </p:txBody>
      </p:sp>
      <p:sp>
        <p:nvSpPr>
          <p:cNvPr id="163843"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2B62E0EA-EB05-4F8E-BA2A-317D57D5F0CB}" type="datetimeFigureOut">
              <a:rPr lang="zh-CN" altLang="en-US"/>
              <a:pPr>
                <a:defRPr/>
              </a:pPr>
              <a:t>2014/9/24</a:t>
            </a:fld>
            <a:endParaRPr lang="en-US" altLang="zh-CN"/>
          </a:p>
        </p:txBody>
      </p:sp>
      <p:sp>
        <p:nvSpPr>
          <p:cNvPr id="163844"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en-US" altLang="zh-CN"/>
          </a:p>
        </p:txBody>
      </p:sp>
      <p:sp>
        <p:nvSpPr>
          <p:cNvPr id="163845"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smtClean="0"/>
            </a:lvl1pPr>
          </a:lstStyle>
          <a:p>
            <a:pPr>
              <a:defRPr/>
            </a:pPr>
            <a:fld id="{DA0BD79B-72F3-47B4-9762-D523E7DBD6CA}" type="slidenum">
              <a:rPr lang="zh-CN" altLang="en-US"/>
              <a:pPr>
                <a:defRPr/>
              </a:pPr>
              <a:t>‹#›</a:t>
            </a:fld>
            <a:endParaRPr lang="en-US" altLang="zh-CN"/>
          </a:p>
        </p:txBody>
      </p:sp>
    </p:spTree>
    <p:extLst>
      <p:ext uri="{BB962C8B-B14F-4D97-AF65-F5344CB8AC3E}">
        <p14:creationId xmlns:p14="http://schemas.microsoft.com/office/powerpoint/2010/main" val="3190139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6888"/>
          </a:xfrm>
          <a:prstGeom prst="rect">
            <a:avLst/>
          </a:prstGeom>
        </p:spPr>
        <p:txBody>
          <a:bodyPr vert="horz" lIns="91440" tIns="45720" rIns="91440" bIns="45720" rtlCol="0"/>
          <a:lstStyle>
            <a:lvl1pPr algn="l" eaLnBrk="1" hangingPunct="1">
              <a:defRPr sz="1200" b="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1750" y="0"/>
            <a:ext cx="2938463" cy="496888"/>
          </a:xfrm>
          <a:prstGeom prst="rect">
            <a:avLst/>
          </a:prstGeom>
        </p:spPr>
        <p:txBody>
          <a:bodyPr vert="horz" lIns="91440" tIns="45720" rIns="91440" bIns="45720" rtlCol="0"/>
          <a:lstStyle>
            <a:lvl1pPr algn="r" eaLnBrk="1" hangingPunct="1">
              <a:defRPr sz="1200" b="0">
                <a:latin typeface="Arial" charset="0"/>
                <a:ea typeface="宋体" charset="-122"/>
                <a:cs typeface="+mn-cs"/>
              </a:defRPr>
            </a:lvl1pPr>
          </a:lstStyle>
          <a:p>
            <a:pPr>
              <a:defRPr/>
            </a:pPr>
            <a:fld id="{574318D1-EA21-4ADB-92B9-A2F2E3793A26}" type="datetimeFigureOut">
              <a:rPr lang="zh-CN" altLang="en-US"/>
              <a:pPr>
                <a:defRPr/>
              </a:pPr>
              <a:t>2014/9/24</a:t>
            </a:fld>
            <a:endParaRPr lang="zh-CN" altLang="en-US"/>
          </a:p>
        </p:txBody>
      </p:sp>
      <p:sp>
        <p:nvSpPr>
          <p:cNvPr id="4" name="幻灯片图像占位符 3"/>
          <p:cNvSpPr>
            <a:spLocks noGrp="1" noRot="1" noChangeAspect="1"/>
          </p:cNvSpPr>
          <p:nvPr>
            <p:ph type="sldImg" idx="2"/>
          </p:nvPr>
        </p:nvSpPr>
        <p:spPr>
          <a:xfrm>
            <a:off x="909638" y="744538"/>
            <a:ext cx="4964112"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8163"/>
            <a:ext cx="2938463" cy="496887"/>
          </a:xfrm>
          <a:prstGeom prst="rect">
            <a:avLst/>
          </a:prstGeom>
        </p:spPr>
        <p:txBody>
          <a:bodyPr vert="horz" lIns="91440" tIns="45720" rIns="91440" bIns="45720" rtlCol="0" anchor="b"/>
          <a:lstStyle>
            <a:lvl1pPr algn="l" eaLnBrk="1" hangingPunct="1">
              <a:defRPr sz="1200" b="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6F78040F-CD2A-4873-9D17-7695531FF023}" type="slidenum">
              <a:rPr lang="zh-CN" altLang="en-US"/>
              <a:pPr>
                <a:defRPr/>
              </a:pPr>
              <a:t>‹#›</a:t>
            </a:fld>
            <a:endParaRPr lang="zh-CN" altLang="en-US"/>
          </a:p>
        </p:txBody>
      </p:sp>
    </p:spTree>
    <p:extLst>
      <p:ext uri="{BB962C8B-B14F-4D97-AF65-F5344CB8AC3E}">
        <p14:creationId xmlns:p14="http://schemas.microsoft.com/office/powerpoint/2010/main" val="3096823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EDD3A7-584A-43EA-A6BD-DCC4336F5F7A}" type="slidenum">
              <a:rPr lang="zh-CN" altLang="en-US">
                <a:latin typeface="Arial" panose="020B0604020202020204" pitchFamily="34" charset="0"/>
              </a:rPr>
              <a:pPr>
                <a:spcBef>
                  <a:spcPct val="0"/>
                </a:spcBef>
              </a:pPr>
              <a:t>1</a:t>
            </a:fld>
            <a:endParaRPr lang="zh-CN" altLang="en-US">
              <a:latin typeface="Arial" panose="020B0604020202020204" pitchFamily="34" charset="0"/>
            </a:endParaRPr>
          </a:p>
        </p:txBody>
      </p:sp>
    </p:spTree>
    <p:extLst>
      <p:ext uri="{BB962C8B-B14F-4D97-AF65-F5344CB8AC3E}">
        <p14:creationId xmlns:p14="http://schemas.microsoft.com/office/powerpoint/2010/main" val="54453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1C8AAB0-5EDC-41FB-BA14-0F1F897A8033}" type="slidenum">
              <a:rPr lang="zh-CN" altLang="en-US">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6874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C49CF33-E3E3-46E5-A7EB-1CA1E0196F56}" type="slidenum">
              <a:rPr lang="zh-CN" altLang="en-US">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6229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C9FFD4B-314F-4583-973A-E852D617F1CC}" type="slidenum">
              <a:rPr lang="zh-CN" altLang="en-US">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2129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2CF1311-F772-44EF-95EC-C43A908D297F}" type="slidenum">
              <a:rPr lang="zh-CN" altLang="en-US">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3095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A1A4410-60FD-40AE-943E-3821A79A6F78}" type="slidenum">
              <a:rPr lang="zh-CN" altLang="en-US">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7892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64615BF-4A64-40FE-AA0B-500E664223DA}" type="slidenum">
              <a:rPr lang="zh-CN" altLang="en-US">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6622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15E8751-A311-4E32-BA2C-7110EDC7E248}" type="slidenum">
              <a:rPr lang="zh-CN" altLang="en-US">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6619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4E49436-0C06-4B2B-9143-E774D6DADF40}" type="slidenum">
              <a:rPr lang="zh-CN" altLang="en-US">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2088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00EC571-50B4-4962-9737-2990ACE11B42}" type="slidenum">
              <a:rPr lang="zh-CN" altLang="en-US">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2320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7BDCEDF-D950-4E37-ABD9-E3BD3E045D81}" type="slidenum">
              <a:rPr lang="zh-CN" altLang="en-US">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8867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5B7A30B-944D-491B-8920-13A336DD2105}" type="slidenum">
              <a:rPr lang="zh-CN" altLang="en-US">
                <a:latin typeface="Arial" panose="020B0604020202020204" pitchFamily="34" charset="0"/>
              </a:rPr>
              <a:pPr>
                <a:spcBef>
                  <a:spcPct val="0"/>
                </a:spcBef>
              </a:pPr>
              <a:t>2</a:t>
            </a:fld>
            <a:endParaRPr lang="en-US" altLang="zh-CN">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3236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2D5CD02-8F90-481B-901E-8382785869B5}" type="slidenum">
              <a:rPr lang="zh-CN" altLang="en-US">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02203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256FC30-C279-4E48-92E7-89002AF5D7F8}" type="slidenum">
              <a:rPr lang="zh-CN" altLang="en-US">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6895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D92996C-0E30-4708-9638-3DEADADAB1B9}" type="slidenum">
              <a:rPr lang="zh-CN" altLang="en-US">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30835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5FED58-DB95-4DC9-AD57-08E4B3FE2BA9}" type="slidenum">
              <a:rPr lang="zh-CN" altLang="en-US">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2781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5FED58-DB95-4DC9-AD57-08E4B3FE2BA9}" type="slidenum">
              <a:rPr lang="zh-CN" altLang="en-US">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4845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5FED58-DB95-4DC9-AD57-08E4B3FE2BA9}" type="slidenum">
              <a:rPr lang="zh-CN" altLang="en-US">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4037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5FED58-DB95-4DC9-AD57-08E4B3FE2BA9}" type="slidenum">
              <a:rPr lang="zh-CN" altLang="en-US">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42912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25FED58-DB95-4DC9-AD57-08E4B3FE2BA9}" type="slidenum">
              <a:rPr lang="zh-CN" altLang="en-US">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00820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70D24E4-6A58-466F-ABC8-03701032821D}" type="slidenum">
              <a:rPr lang="zh-CN" altLang="en-US">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80574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BA2B57-ED5D-4270-80F6-9034C92E493A}" type="slidenum">
              <a:rPr lang="zh-CN" altLang="en-US">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989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46D3F6E-FF98-4648-B9E8-032440E0E53B}" type="slidenum">
              <a:rPr lang="zh-CN" altLang="en-US">
                <a:latin typeface="Arial" panose="020B0604020202020204" pitchFamily="34" charset="0"/>
              </a:rPr>
              <a:pPr>
                <a:spcBef>
                  <a:spcPct val="0"/>
                </a:spcBef>
              </a:pPr>
              <a:t>3</a:t>
            </a:fld>
            <a:endParaRPr lang="en-US" altLang="zh-CN">
              <a:latin typeface="Arial" panose="020B060402020202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10609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BA2B57-ED5D-4270-80F6-9034C92E493A}" type="slidenum">
              <a:rPr lang="zh-CN" altLang="en-US">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331022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6730883-5557-4957-BFBF-A83AFBED5AB3}" type="slidenum">
              <a:rPr lang="zh-CN" altLang="en-US">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28808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6730883-5557-4957-BFBF-A83AFBED5AB3}" type="slidenum">
              <a:rPr lang="zh-CN" altLang="en-US">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00394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6D4EB26-CBF6-4997-8DB5-14F59A9E92AE}" type="slidenum">
              <a:rPr lang="zh-CN" altLang="en-US">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9973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6D4EB26-CBF6-4997-8DB5-14F59A9E92AE}" type="slidenum">
              <a:rPr lang="zh-CN" altLang="en-US">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91414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EF227C-418B-4106-9A13-0783931FA13F}" type="slidenum">
              <a:rPr lang="zh-CN" altLang="en-US">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25609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5DAF7B1-3C9A-4514-9B91-DFE13AC37F7D}" type="slidenum">
              <a:rPr lang="zh-CN" altLang="en-US">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96492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A2AC527-31B6-4A13-BBC6-26D57BDB3B31}" type="slidenum">
              <a:rPr lang="zh-CN" altLang="en-US">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11786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0FD1AD-DB8A-44B1-9E87-2CFBFBCB7883}" type="slidenum">
              <a:rPr lang="zh-CN" altLang="en-US">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420067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0088212-10B6-491B-B76F-CD0BF939447A}" type="slidenum">
              <a:rPr lang="zh-CN" altLang="en-US">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5473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42D3C80-A90F-4AE6-9110-DA59160D3418}" type="slidenum">
              <a:rPr lang="zh-CN" altLang="en-US">
                <a:latin typeface="Arial" panose="020B0604020202020204" pitchFamily="34" charset="0"/>
              </a:rPr>
              <a:pPr>
                <a:spcBef>
                  <a:spcPct val="0"/>
                </a:spcBef>
              </a:pPr>
              <a:t>4</a:t>
            </a:fld>
            <a:endParaRPr lang="en-US" altLang="zh-CN">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00546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E8330DB-4EF8-472C-88B9-B9445AB343D4}" type="slidenum">
              <a:rPr lang="zh-CN" altLang="en-US">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139384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DB9BE89-A840-4490-BEE8-6360CB7084B5}" type="slidenum">
              <a:rPr lang="zh-CN" altLang="en-US">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78155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ED47A64-E92C-4411-A2F7-97F3E3322A05}" type="slidenum">
              <a:rPr lang="zh-CN" altLang="en-US">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58431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C9A0369-AEE7-4FB1-88B3-BBA2F35D5193}" type="slidenum">
              <a:rPr lang="zh-CN" altLang="en-US">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30812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575CABD-A6DA-4F45-AFBB-C624831EBA44}" type="slidenum">
              <a:rPr lang="zh-CN" altLang="en-US">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79628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560DA4-4AC7-4A35-952B-A3E4C9120684}" type="slidenum">
              <a:rPr lang="zh-CN" altLang="en-US">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176062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CBE6B2E-A4EE-49BF-B5AF-6A94495FC4AA}" type="slidenum">
              <a:rPr lang="zh-CN" altLang="en-US">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47751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B1F0AD5-2955-4E7C-9484-B9784ABCB615}" type="slidenum">
              <a:rPr lang="zh-CN" altLang="en-US">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13920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BB0BAD7-F7AB-4FBF-9339-56D1B44121CF}" type="slidenum">
              <a:rPr lang="zh-CN" altLang="en-US">
                <a:latin typeface="Arial" panose="020B0604020202020204" pitchFamily="34" charset="0"/>
              </a:rPr>
              <a:pPr>
                <a:spcBef>
                  <a:spcPct val="0"/>
                </a:spcBef>
              </a:pPr>
              <a:t>48</a:t>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03134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4111A98-704E-4A40-AEA0-8D9B617B156C}" type="slidenum">
              <a:rPr lang="zh-CN" altLang="en-US">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1248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ECE043C-32A9-49BF-B26C-799ABC0C8D15}" type="slidenum">
              <a:rPr lang="zh-CN" altLang="en-US">
                <a:latin typeface="Arial" panose="020B0604020202020204" pitchFamily="34" charset="0"/>
              </a:rPr>
              <a:pPr>
                <a:spcBef>
                  <a:spcPct val="0"/>
                </a:spcBef>
              </a:pPr>
              <a:t>5</a:t>
            </a:fld>
            <a:endParaRPr lang="en-US" altLang="zh-CN">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534398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633292-0EEC-4684-9027-95A905F60D5E}" type="slidenum">
              <a:rPr lang="zh-CN" altLang="en-US">
                <a:latin typeface="Arial" panose="020B0604020202020204" pitchFamily="34" charset="0"/>
              </a:rPr>
              <a:pPr>
                <a:spcBef>
                  <a:spcPct val="0"/>
                </a:spcBef>
              </a:pPr>
              <a:t>50</a:t>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09115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39215A7-9150-4059-930C-E5A083B33D22}" type="slidenum">
              <a:rPr lang="zh-CN" altLang="en-US">
                <a:latin typeface="Arial" panose="020B0604020202020204" pitchFamily="34" charset="0"/>
              </a:rPr>
              <a:pPr>
                <a:spcBef>
                  <a:spcPct val="0"/>
                </a:spcBef>
              </a:pPr>
              <a:t>6</a:t>
            </a:fld>
            <a:endParaRPr lang="en-US" altLang="zh-CN">
              <a:latin typeface="Arial" panose="020B0604020202020204" pitchFamily="34"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6774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3B100CA-426F-4C6E-9C3D-20F7594684AA}" type="slidenum">
              <a:rPr lang="zh-CN" altLang="en-US">
                <a:latin typeface="Arial" panose="020B0604020202020204" pitchFamily="34" charset="0"/>
              </a:rPr>
              <a:pPr>
                <a:spcBef>
                  <a:spcPct val="0"/>
                </a:spcBef>
              </a:pPr>
              <a:t>7</a:t>
            </a:fld>
            <a:endParaRPr lang="en-US" altLang="zh-CN">
              <a:latin typeface="Arial" panose="020B060402020202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2727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75C0004-64A1-4AFB-B7AC-8FE13D2B4E4B}" type="slidenum">
              <a:rPr lang="zh-CN" altLang="en-US">
                <a:latin typeface="Arial" panose="020B0604020202020204" pitchFamily="34" charset="0"/>
              </a:rPr>
              <a:pPr>
                <a:spcBef>
                  <a:spcPct val="0"/>
                </a:spcBef>
              </a:pPr>
              <a:t>8</a:t>
            </a:fld>
            <a:endParaRPr lang="en-US" altLang="zh-CN">
              <a:latin typeface="Arial" panose="020B0604020202020204" pitchFamily="34"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848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4BD935E-B0A7-46AB-8B9D-0FFF5B6CA38B}" type="slidenum">
              <a:rPr lang="zh-CN" altLang="en-US">
                <a:latin typeface="Arial" panose="020B0604020202020204" pitchFamily="34" charset="0"/>
              </a:rPr>
              <a:pPr>
                <a:spcBef>
                  <a:spcPct val="0"/>
                </a:spcBef>
              </a:pPr>
              <a:t>9</a:t>
            </a:fld>
            <a:endParaRPr lang="en-US" altLang="zh-CN">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86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AA304A7-BFAF-41D6-B711-F01711731758}" type="datetime1">
              <a:rPr lang="zh-CN" altLang="en-US"/>
              <a:pPr>
                <a:defRPr/>
              </a:pPr>
              <a:t>2014/9/24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E508C22C-EA56-4BF5-8D1D-7FE8DCB1DBE3}" type="slidenum">
              <a:rPr lang="zh-CN" altLang="en-US"/>
              <a:pPr>
                <a:defRPr/>
              </a:pPr>
              <a:t>‹#›</a:t>
            </a:fld>
            <a:endParaRPr lang="zh-CN" altLang="en-US"/>
          </a:p>
        </p:txBody>
      </p:sp>
    </p:spTree>
    <p:extLst>
      <p:ext uri="{BB962C8B-B14F-4D97-AF65-F5344CB8AC3E}">
        <p14:creationId xmlns:p14="http://schemas.microsoft.com/office/powerpoint/2010/main" val="9120700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BEBDEF3-F52A-4581-AD35-274C200D4D76}" type="datetime1">
              <a:rPr lang="zh-CN" altLang="en-US"/>
              <a:pPr>
                <a:defRPr/>
              </a:pPr>
              <a:t>2014/9/24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F10FA377-9ECF-413E-B0C5-E63F27FB55B0}" type="slidenum">
              <a:rPr lang="zh-CN" altLang="en-US"/>
              <a:pPr>
                <a:defRPr/>
              </a:pPr>
              <a:t>‹#›</a:t>
            </a:fld>
            <a:endParaRPr lang="zh-CN" altLang="en-US"/>
          </a:p>
        </p:txBody>
      </p:sp>
    </p:spTree>
    <p:extLst>
      <p:ext uri="{BB962C8B-B14F-4D97-AF65-F5344CB8AC3E}">
        <p14:creationId xmlns:p14="http://schemas.microsoft.com/office/powerpoint/2010/main" val="37080399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5C94C0-7ADF-4369-A4E5-44AD704C4B3F}" type="datetime1">
              <a:rPr lang="zh-CN" altLang="en-US"/>
              <a:pPr>
                <a:defRPr/>
              </a:pPr>
              <a:t>2014/9/24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5D50B9B-9CDE-469B-A0C0-C9BEFCBEAA91}" type="slidenum">
              <a:rPr lang="zh-CN" altLang="en-US"/>
              <a:pPr>
                <a:defRPr/>
              </a:pPr>
              <a:t>‹#›</a:t>
            </a:fld>
            <a:endParaRPr lang="zh-CN" altLang="en-US"/>
          </a:p>
        </p:txBody>
      </p:sp>
    </p:spTree>
    <p:extLst>
      <p:ext uri="{BB962C8B-B14F-4D97-AF65-F5344CB8AC3E}">
        <p14:creationId xmlns:p14="http://schemas.microsoft.com/office/powerpoint/2010/main" val="157228385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44563"/>
            <a:ext cx="9144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红色系校徽标准版"/>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75" y="38100"/>
            <a:ext cx="900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43000" y="-24"/>
            <a:ext cx="7115172" cy="914424"/>
          </a:xfrm>
        </p:spPr>
        <p:txBody>
          <a:bodyPr/>
          <a:lstStyle>
            <a:lvl1pPr algn="l">
              <a:defRPr sz="4400" b="1" baseline="0">
                <a:solidFill>
                  <a:srgbClr val="FF0000"/>
                </a:solidFill>
                <a:effectLst>
                  <a:outerShdw blurRad="38100" dist="38100" dir="2700000" algn="tl">
                    <a:srgbClr val="000000">
                      <a:alpha val="43137"/>
                    </a:srgbClr>
                  </a:outerShdw>
                </a:effectLst>
                <a:latin typeface="黑体" pitchFamily="2" charset="-122"/>
                <a:ea typeface="黑体" pitchFamily="2" charset="-122"/>
              </a:defRPr>
            </a:lvl1pPr>
          </a:lstStyle>
          <a:p>
            <a:r>
              <a:rPr lang="zh-CN" altLang="en-US" dirty="0" smtClean="0"/>
              <a:t>单击此处编辑母版</a:t>
            </a:r>
            <a:endParaRPr lang="zh-CN" altLang="en-US" dirty="0"/>
          </a:p>
        </p:txBody>
      </p:sp>
      <p:sp>
        <p:nvSpPr>
          <p:cNvPr id="3" name="内容占位符 2"/>
          <p:cNvSpPr>
            <a:spLocks noGrp="1"/>
          </p:cNvSpPr>
          <p:nvPr>
            <p:ph idx="1"/>
          </p:nvPr>
        </p:nvSpPr>
        <p:spPr>
          <a:xfrm>
            <a:off x="457200" y="1285860"/>
            <a:ext cx="8229600" cy="4840303"/>
          </a:xfrm>
        </p:spPr>
        <p:txBody>
          <a:bodyPr/>
          <a:lstStyle>
            <a:lvl1pPr>
              <a:defRPr baseline="0">
                <a:latin typeface="幼圆" pitchFamily="49" charset="-122"/>
                <a:ea typeface="黑体" pitchFamily="2" charset="-122"/>
              </a:defRPr>
            </a:lvl1pPr>
            <a:lvl2pPr>
              <a:defRPr baseline="0">
                <a:latin typeface="华文隶书" pitchFamily="2" charset="-122"/>
                <a:ea typeface="黑体" pitchFamily="2" charset="-122"/>
              </a:defRPr>
            </a:lvl2pPr>
            <a:lvl3pPr>
              <a:defRPr baseline="0">
                <a:latin typeface="幼圆" pitchFamily="49" charset="-122"/>
                <a:ea typeface="黑体" pitchFamily="2" charset="-122"/>
              </a:defRPr>
            </a:lvl3pPr>
            <a:lvl4pPr>
              <a:defRPr baseline="0">
                <a:latin typeface="幼圆" pitchFamily="49" charset="-122"/>
                <a:ea typeface="黑体" pitchFamily="2" charset="-122"/>
              </a:defRPr>
            </a:lvl4pPr>
            <a:lvl5pPr>
              <a:defRPr baseline="0">
                <a:latin typeface="幼圆" pitchFamily="49"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03FB4F02-48E1-4872-AD1C-DBC18BA7323D}" type="datetime1">
              <a:rPr lang="zh-CN" altLang="en-US"/>
              <a:pPr>
                <a:defRPr/>
              </a:pPr>
              <a:t>2014/9/24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smtClean="0"/>
            </a:lvl1pPr>
          </a:lstStyle>
          <a:p>
            <a:pPr>
              <a:defRPr/>
            </a:pPr>
            <a:fld id="{25121198-A4AF-4C55-BBC7-687FCB4DF22A}" type="slidenum">
              <a:rPr lang="zh-CN" altLang="en-US"/>
              <a:pPr>
                <a:defRPr/>
              </a:pPr>
              <a:t>‹#›</a:t>
            </a:fld>
            <a:endParaRPr lang="zh-CN" altLang="en-US"/>
          </a:p>
        </p:txBody>
      </p:sp>
    </p:spTree>
    <p:extLst>
      <p:ext uri="{BB962C8B-B14F-4D97-AF65-F5344CB8AC3E}">
        <p14:creationId xmlns:p14="http://schemas.microsoft.com/office/powerpoint/2010/main" val="30774817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0C51550-33AD-4E96-A902-41D5C4F26D8D}" type="datetime1">
              <a:rPr lang="zh-CN" altLang="en-US"/>
              <a:pPr>
                <a:defRPr/>
              </a:pPr>
              <a:t>2014/9/24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14645E4C-B067-4BFC-8D9D-4BD28338DE92}" type="slidenum">
              <a:rPr lang="zh-CN" altLang="en-US"/>
              <a:pPr>
                <a:defRPr/>
              </a:pPr>
              <a:t>‹#›</a:t>
            </a:fld>
            <a:endParaRPr lang="zh-CN" altLang="en-US"/>
          </a:p>
        </p:txBody>
      </p:sp>
    </p:spTree>
    <p:extLst>
      <p:ext uri="{BB962C8B-B14F-4D97-AF65-F5344CB8AC3E}">
        <p14:creationId xmlns:p14="http://schemas.microsoft.com/office/powerpoint/2010/main" val="37986978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0569A4-9D38-4B4E-8B91-C3589780157A}" type="datetime1">
              <a:rPr lang="zh-CN" altLang="en-US"/>
              <a:pPr>
                <a:defRPr/>
              </a:pPr>
              <a:t>2014/9/24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115403AE-1D46-4162-97D4-89859F552977}" type="slidenum">
              <a:rPr lang="zh-CN" altLang="en-US"/>
              <a:pPr>
                <a:defRPr/>
              </a:pPr>
              <a:t>‹#›</a:t>
            </a:fld>
            <a:endParaRPr lang="zh-CN" altLang="en-US"/>
          </a:p>
        </p:txBody>
      </p:sp>
    </p:spTree>
    <p:extLst>
      <p:ext uri="{BB962C8B-B14F-4D97-AF65-F5344CB8AC3E}">
        <p14:creationId xmlns:p14="http://schemas.microsoft.com/office/powerpoint/2010/main" val="22658605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4D2B877-A57C-4E97-8F76-FBF81770C710}" type="datetime1">
              <a:rPr lang="zh-CN" altLang="en-US"/>
              <a:pPr>
                <a:defRPr/>
              </a:pPr>
              <a:t>2014/9/24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56CEB240-F930-4F34-B0B4-A4EC6FF0FA4C}" type="slidenum">
              <a:rPr lang="zh-CN" altLang="en-US"/>
              <a:pPr>
                <a:defRPr/>
              </a:pPr>
              <a:t>‹#›</a:t>
            </a:fld>
            <a:endParaRPr lang="zh-CN" altLang="en-US"/>
          </a:p>
        </p:txBody>
      </p:sp>
    </p:spTree>
    <p:extLst>
      <p:ext uri="{BB962C8B-B14F-4D97-AF65-F5344CB8AC3E}">
        <p14:creationId xmlns:p14="http://schemas.microsoft.com/office/powerpoint/2010/main" val="17018668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6B3E057-2770-46F5-B6D1-A84F97C19982}" type="datetime1">
              <a:rPr lang="zh-CN" altLang="en-US"/>
              <a:pPr>
                <a:defRPr/>
              </a:pPr>
              <a:t>2014/9/24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smtClean="0"/>
            </a:lvl1pPr>
          </a:lstStyle>
          <a:p>
            <a:pPr>
              <a:defRPr/>
            </a:pPr>
            <a:fld id="{F3F7BCD1-CD1E-457E-8A6C-C4C885591C5E}" type="slidenum">
              <a:rPr lang="zh-CN" altLang="en-US"/>
              <a:pPr>
                <a:defRPr/>
              </a:pPr>
              <a:t>‹#›</a:t>
            </a:fld>
            <a:endParaRPr lang="zh-CN" altLang="en-US"/>
          </a:p>
        </p:txBody>
      </p:sp>
    </p:spTree>
    <p:extLst>
      <p:ext uri="{BB962C8B-B14F-4D97-AF65-F5344CB8AC3E}">
        <p14:creationId xmlns:p14="http://schemas.microsoft.com/office/powerpoint/2010/main" val="11244439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C154F99-E34A-4947-8547-F019463B2A91}" type="datetime1">
              <a:rPr lang="zh-CN" altLang="en-US"/>
              <a:pPr>
                <a:defRPr/>
              </a:pPr>
              <a:t>2014/9/24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smtClean="0"/>
            </a:lvl1pPr>
          </a:lstStyle>
          <a:p>
            <a:pPr>
              <a:defRPr/>
            </a:pPr>
            <a:fld id="{97557A79-9D99-4D44-B2CF-D14652515DCB}" type="slidenum">
              <a:rPr lang="zh-CN" altLang="en-US"/>
              <a:pPr>
                <a:defRPr/>
              </a:pPr>
              <a:t>‹#›</a:t>
            </a:fld>
            <a:endParaRPr lang="zh-CN" altLang="en-US"/>
          </a:p>
        </p:txBody>
      </p:sp>
    </p:spTree>
    <p:extLst>
      <p:ext uri="{BB962C8B-B14F-4D97-AF65-F5344CB8AC3E}">
        <p14:creationId xmlns:p14="http://schemas.microsoft.com/office/powerpoint/2010/main" val="9752294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EB65796-FA91-4B19-94C6-F8C3B2DB45A4}" type="datetime1">
              <a:rPr lang="zh-CN" altLang="en-US"/>
              <a:pPr>
                <a:defRPr/>
              </a:pPr>
              <a:t>2014/9/24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smtClean="0"/>
            </a:lvl1pPr>
          </a:lstStyle>
          <a:p>
            <a:pPr>
              <a:defRPr/>
            </a:pPr>
            <a:fld id="{8BEF206F-5396-4587-8229-AAD623554312}" type="slidenum">
              <a:rPr lang="zh-CN" altLang="en-US"/>
              <a:pPr>
                <a:defRPr/>
              </a:pPr>
              <a:t>‹#›</a:t>
            </a:fld>
            <a:endParaRPr lang="zh-CN" altLang="en-US"/>
          </a:p>
        </p:txBody>
      </p:sp>
    </p:spTree>
    <p:extLst>
      <p:ext uri="{BB962C8B-B14F-4D97-AF65-F5344CB8AC3E}">
        <p14:creationId xmlns:p14="http://schemas.microsoft.com/office/powerpoint/2010/main" val="21725411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2C54BEC-8105-45AA-8BB9-177606FA138C}" type="datetime1">
              <a:rPr lang="zh-CN" altLang="en-US"/>
              <a:pPr>
                <a:defRPr/>
              </a:pPr>
              <a:t>2014/9/24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B90A431C-9FEF-4DA7-96E2-AE610D8B04F6}" type="slidenum">
              <a:rPr lang="zh-CN" altLang="en-US"/>
              <a:pPr>
                <a:defRPr/>
              </a:pPr>
              <a:t>‹#›</a:t>
            </a:fld>
            <a:endParaRPr lang="zh-CN" altLang="en-US"/>
          </a:p>
        </p:txBody>
      </p:sp>
    </p:spTree>
    <p:extLst>
      <p:ext uri="{BB962C8B-B14F-4D97-AF65-F5344CB8AC3E}">
        <p14:creationId xmlns:p14="http://schemas.microsoft.com/office/powerpoint/2010/main" val="13055358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921EB3C-989E-43B2-AB8F-A0D74F859BE4}" type="datetime1">
              <a:rPr lang="zh-CN" altLang="en-US"/>
              <a:pPr>
                <a:defRPr/>
              </a:pPr>
              <a:t>2014/9/24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80D15ECC-3D17-41AC-B50B-164A3F301644}" type="slidenum">
              <a:rPr lang="zh-CN" altLang="en-US"/>
              <a:pPr>
                <a:defRPr/>
              </a:pPr>
              <a:t>‹#›</a:t>
            </a:fld>
            <a:endParaRPr lang="zh-CN" altLang="en-US"/>
          </a:p>
        </p:txBody>
      </p:sp>
    </p:spTree>
    <p:extLst>
      <p:ext uri="{BB962C8B-B14F-4D97-AF65-F5344CB8AC3E}">
        <p14:creationId xmlns:p14="http://schemas.microsoft.com/office/powerpoint/2010/main" val="35879272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4" descr="C:\Documents and Settings\Administrator\桌面\PPT 自动化系方嵘\色条.jpg"/>
          <p:cNvPicPr>
            <a:picLocks noChangeAspect="1" noChangeArrowheads="1"/>
          </p:cNvPicPr>
          <p:nvPr userDrawn="1"/>
        </p:nvPicPr>
        <p:blipFill>
          <a:blip r:embed="rId13" cstate="print">
            <a:lum/>
          </a:blip>
          <a:srcRect l="1562" t="18566" b="73162"/>
          <a:stretch>
            <a:fillRect/>
          </a:stretch>
        </p:blipFill>
        <p:spPr bwMode="auto">
          <a:xfrm>
            <a:off x="71406" y="3559269"/>
            <a:ext cx="8572560" cy="84045"/>
          </a:xfrm>
          <a:prstGeom prst="rect">
            <a:avLst/>
          </a:prstGeom>
          <a:noFill/>
          <a:effectLst>
            <a:outerShdw blurRad="114300" dir="5400000" sy="-23000" kx="-800400" algn="bl" rotWithShape="0">
              <a:srgbClr val="954995">
                <a:alpha val="82000"/>
              </a:srgbClr>
            </a:outerShdw>
          </a:effectLst>
          <a:scene3d>
            <a:camera prst="orthographicFront"/>
            <a:lightRig rig="soft" dir="t"/>
          </a:scene3d>
          <a:sp3d extrusionH="139700" contourW="12700" prstMaterial="softEdge">
            <a:bevelB prst="angle"/>
            <a:contourClr>
              <a:schemeClr val="bg1"/>
            </a:contourClr>
          </a:sp3d>
        </p:spPr>
      </p:pic>
      <p:sp>
        <p:nvSpPr>
          <p:cNvPr id="1027" name="文本占位符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D45BCA65-A543-493C-AC7B-EF384CB910C9}" type="datetime1">
              <a:rPr lang="zh-CN" altLang="en-US"/>
              <a:pPr>
                <a:defRPr/>
              </a:pPr>
              <a:t>2014/9/24</a:t>
            </a:fld>
            <a:endParaRPr lang="zh-CN" altLang="en-US"/>
          </a:p>
        </p:txBody>
      </p:sp>
      <p:sp>
        <p:nvSpPr>
          <p:cNvPr id="9"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0"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smtClean="0">
                <a:solidFill>
                  <a:srgbClr val="898989"/>
                </a:solidFill>
              </a:defRPr>
            </a:lvl1pPr>
          </a:lstStyle>
          <a:p>
            <a:pPr>
              <a:defRPr/>
            </a:pPr>
            <a:fld id="{A2BE789E-D8A2-4323-929E-ED81E4A6817F}" type="slidenum">
              <a:rPr lang="zh-CN" altLang="en-US"/>
              <a:pPr>
                <a:defRPr/>
              </a:pPr>
              <a:t>‹#›</a:t>
            </a:fld>
            <a:endParaRPr lang="zh-CN" altLang="en-US"/>
          </a:p>
        </p:txBody>
      </p:sp>
      <p:pic>
        <p:nvPicPr>
          <p:cNvPr id="1031" name="Picture 8" descr="红色系 小尺寸校徽展开式 (10mm以下使用) [转换]"/>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87338" y="336550"/>
            <a:ext cx="259238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Lst>
  <p:transition>
    <p:fade/>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宋体" charset="-122"/>
        </a:defRPr>
      </a:lvl2pPr>
      <a:lvl3pPr algn="ctr" rtl="0" eaLnBrk="0" fontAlgn="base" hangingPunct="0">
        <a:spcBef>
          <a:spcPct val="0"/>
        </a:spcBef>
        <a:spcAft>
          <a:spcPct val="0"/>
        </a:spcAft>
        <a:defRPr sz="4400">
          <a:solidFill>
            <a:schemeClr val="tx1"/>
          </a:solidFill>
          <a:latin typeface="Arial" charset="0"/>
          <a:ea typeface="宋体" charset="-122"/>
        </a:defRPr>
      </a:lvl3pPr>
      <a:lvl4pPr algn="ctr" rtl="0" eaLnBrk="0" fontAlgn="base" hangingPunct="0">
        <a:spcBef>
          <a:spcPct val="0"/>
        </a:spcBef>
        <a:spcAft>
          <a:spcPct val="0"/>
        </a:spcAft>
        <a:defRPr sz="4400">
          <a:solidFill>
            <a:schemeClr val="tx1"/>
          </a:solidFill>
          <a:latin typeface="Arial" charset="0"/>
          <a:ea typeface="宋体" charset="-122"/>
        </a:defRPr>
      </a:lvl4pPr>
      <a:lvl5pPr algn="ctr" rtl="0" eaLnBrk="0" fontAlgn="base" hangingPunct="0">
        <a:spcBef>
          <a:spcPct val="0"/>
        </a:spcBef>
        <a:spcAft>
          <a:spcPct val="0"/>
        </a:spcAft>
        <a:defRPr sz="4400">
          <a:solidFill>
            <a:schemeClr val="tx1"/>
          </a:solidFill>
          <a:latin typeface="Arial" charset="0"/>
          <a:ea typeface="宋体" charset="-122"/>
        </a:defRPr>
      </a:lvl5pPr>
      <a:lvl6pPr marL="457200" algn="ctr" rtl="0" fontAlgn="base">
        <a:spcBef>
          <a:spcPct val="0"/>
        </a:spcBef>
        <a:spcAft>
          <a:spcPct val="0"/>
        </a:spcAft>
        <a:defRPr sz="4400">
          <a:solidFill>
            <a:schemeClr val="tx1"/>
          </a:solidFill>
          <a:latin typeface="Arial" charset="0"/>
          <a:ea typeface="宋体" charset="-122"/>
        </a:defRPr>
      </a:lvl6pPr>
      <a:lvl7pPr marL="914400" algn="ctr" rtl="0" fontAlgn="base">
        <a:spcBef>
          <a:spcPct val="0"/>
        </a:spcBef>
        <a:spcAft>
          <a:spcPct val="0"/>
        </a:spcAft>
        <a:defRPr sz="4400">
          <a:solidFill>
            <a:schemeClr val="tx1"/>
          </a:solidFill>
          <a:latin typeface="Arial" charset="0"/>
          <a:ea typeface="宋体" charset="-122"/>
        </a:defRPr>
      </a:lvl7pPr>
      <a:lvl8pPr marL="1371600" algn="ctr" rtl="0" fontAlgn="base">
        <a:spcBef>
          <a:spcPct val="0"/>
        </a:spcBef>
        <a:spcAft>
          <a:spcPct val="0"/>
        </a:spcAft>
        <a:defRPr sz="4400">
          <a:solidFill>
            <a:schemeClr val="tx1"/>
          </a:solidFill>
          <a:latin typeface="Arial" charset="0"/>
          <a:ea typeface="宋体" charset="-122"/>
        </a:defRPr>
      </a:lvl8pPr>
      <a:lvl9pPr marL="1828800" algn="ctr"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1187450" y="152400"/>
            <a:ext cx="70437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F8C70EE5-F534-4DC5-AD26-4B35F0505E38}" type="datetime1">
              <a:rPr lang="zh-CN" altLang="en-US"/>
              <a:pPr>
                <a:defRPr/>
              </a:pPr>
              <a:t>2014/9/24</a:t>
            </a:fld>
            <a:endParaRPr lang="zh-CN" altLang="en-US"/>
          </a:p>
        </p:txBody>
      </p:sp>
      <p:sp>
        <p:nvSpPr>
          <p:cNvPr id="13"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4"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smtClean="0">
                <a:solidFill>
                  <a:srgbClr val="898989"/>
                </a:solidFill>
              </a:defRPr>
            </a:lvl1pPr>
          </a:lstStyle>
          <a:p>
            <a:pPr>
              <a:defRPr/>
            </a:pPr>
            <a:fld id="{CB590218-B7AF-4907-AE0D-EFCF3C2BDF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557" r:id="rId1"/>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bwMode="auto">
          <a:xfrm>
            <a:off x="0" y="1828800"/>
            <a:ext cx="8953500" cy="1470025"/>
          </a:xfrm>
          <a:prstGeom prst="rect">
            <a:avLst/>
          </a:prstGeom>
          <a:ln>
            <a:miter lim="800000"/>
            <a:headEnd/>
            <a:tailEnd/>
          </a:ln>
        </p:spPr>
        <p:txBody>
          <a:bodyPr anchor="ctr"/>
          <a:lstStyle/>
          <a:p>
            <a:pPr>
              <a:defRPr/>
            </a:pPr>
            <a:r>
              <a:rPr lang="zh-CN" altLang="en-US" sz="4000" b="1" dirty="0" smtClean="0">
                <a:solidFill>
                  <a:srgbClr val="1B13B7"/>
                </a:solidFill>
                <a:effectLst>
                  <a:outerShdw blurRad="38100" dist="38100" dir="2700000" algn="tl">
                    <a:srgbClr val="C0C0C0"/>
                  </a:outerShdw>
                </a:effectLst>
                <a:latin typeface="黑体" pitchFamily="49" charset="-122"/>
                <a:ea typeface="黑体" pitchFamily="49" charset="-122"/>
              </a:rPr>
              <a:t/>
            </a:r>
            <a:br>
              <a:rPr lang="zh-CN" altLang="en-US" sz="4000" b="1" dirty="0" smtClean="0">
                <a:solidFill>
                  <a:srgbClr val="1B13B7"/>
                </a:solidFill>
                <a:effectLst>
                  <a:outerShdw blurRad="38100" dist="38100" dir="2700000" algn="tl">
                    <a:srgbClr val="C0C0C0"/>
                  </a:outerShdw>
                </a:effectLst>
                <a:latin typeface="黑体" pitchFamily="49" charset="-122"/>
                <a:ea typeface="黑体" pitchFamily="49" charset="-122"/>
              </a:rPr>
            </a:br>
            <a:r>
              <a:rPr lang="en-US" altLang="zh-CN" sz="4000" b="1" dirty="0" smtClean="0">
                <a:solidFill>
                  <a:srgbClr val="C00000"/>
                </a:solidFill>
              </a:rPr>
              <a:t>CS427 </a:t>
            </a:r>
            <a:r>
              <a:rPr lang="en-US" altLang="zh-CN" sz="4000" b="1" dirty="0" err="1" smtClean="0">
                <a:solidFill>
                  <a:srgbClr val="C00000"/>
                </a:solidFill>
              </a:rPr>
              <a:t>Multicore</a:t>
            </a:r>
            <a:r>
              <a:rPr lang="en-US" altLang="zh-CN" sz="4000" b="1" dirty="0" smtClean="0">
                <a:solidFill>
                  <a:srgbClr val="C00000"/>
                </a:solidFill>
              </a:rPr>
              <a:t> Architecture and Parallel Computing</a:t>
            </a:r>
            <a:r>
              <a:rPr lang="en-US" altLang="zh-CN" sz="4000" b="1" dirty="0" smtClean="0">
                <a:solidFill>
                  <a:srgbClr val="FF0000"/>
                </a:solidFill>
                <a:effectLst>
                  <a:outerShdw blurRad="38100" dist="38100" dir="2700000" algn="tl">
                    <a:srgbClr val="C0C0C0"/>
                  </a:outerShdw>
                </a:effectLst>
                <a:latin typeface="微软雅黑" pitchFamily="34" charset="-122"/>
                <a:ea typeface="微软雅黑" pitchFamily="34" charset="-122"/>
              </a:rPr>
              <a:t/>
            </a:r>
            <a:br>
              <a:rPr lang="en-US" altLang="zh-CN" sz="4000" b="1" dirty="0" smtClean="0">
                <a:solidFill>
                  <a:srgbClr val="FF0000"/>
                </a:solidFill>
                <a:effectLst>
                  <a:outerShdw blurRad="38100" dist="38100" dir="2700000" algn="tl">
                    <a:srgbClr val="C0C0C0"/>
                  </a:outerShdw>
                </a:effectLst>
                <a:latin typeface="微软雅黑" pitchFamily="34" charset="-122"/>
                <a:ea typeface="微软雅黑" pitchFamily="34" charset="-122"/>
              </a:rPr>
            </a:br>
            <a:endParaRPr lang="zh-CN" altLang="en-US" sz="3600" b="1" dirty="0" smtClean="0">
              <a:solidFill>
                <a:srgbClr val="FF0000"/>
              </a:solidFill>
              <a:latin typeface="微软雅黑" pitchFamily="34" charset="-122"/>
              <a:ea typeface="微软雅黑" pitchFamily="34" charset="-122"/>
            </a:endParaRPr>
          </a:p>
        </p:txBody>
      </p:sp>
      <p:sp>
        <p:nvSpPr>
          <p:cNvPr id="17411" name="副标题 2"/>
          <p:cNvSpPr>
            <a:spLocks noGrp="1"/>
          </p:cNvSpPr>
          <p:nvPr>
            <p:ph type="subTitle" idx="4294967295"/>
          </p:nvPr>
        </p:nvSpPr>
        <p:spPr>
          <a:xfrm>
            <a:off x="1066800" y="4114800"/>
            <a:ext cx="7086600" cy="1524000"/>
          </a:xfrm>
        </p:spPr>
        <p:txBody>
          <a:bodyPr/>
          <a:lstStyle/>
          <a:p>
            <a:pPr marL="0" indent="0" algn="ctr" eaLnBrk="1" hangingPunct="1">
              <a:lnSpc>
                <a:spcPct val="110000"/>
              </a:lnSpc>
              <a:buFont typeface="Arial" panose="020B0604020202020204" pitchFamily="34" charset="0"/>
              <a:buNone/>
            </a:pPr>
            <a:r>
              <a:rPr lang="en-US" altLang="zh-CN" sz="3600" b="1" dirty="0" smtClean="0">
                <a:solidFill>
                  <a:srgbClr val="0070C0"/>
                </a:solidFill>
              </a:rPr>
              <a:t>Lecture 3 Multicore Systems</a:t>
            </a:r>
          </a:p>
          <a:p>
            <a:pPr marL="0" indent="0" algn="ctr" eaLnBrk="1" hangingPunct="1">
              <a:lnSpc>
                <a:spcPct val="110000"/>
              </a:lnSpc>
              <a:buFont typeface="Arial" panose="020B0604020202020204" pitchFamily="34" charset="0"/>
              <a:buNone/>
            </a:pPr>
            <a:endParaRPr lang="en-US" altLang="zh-CN" sz="2800" b="1" dirty="0" smtClean="0">
              <a:solidFill>
                <a:srgbClr val="00B050"/>
              </a:solidFill>
            </a:endParaRPr>
          </a:p>
          <a:p>
            <a:pPr marL="0" indent="0" algn="ctr" eaLnBrk="1" hangingPunct="1">
              <a:lnSpc>
                <a:spcPct val="110000"/>
              </a:lnSpc>
              <a:buFont typeface="Arial" panose="020B0604020202020204" pitchFamily="34" charset="0"/>
              <a:buNone/>
            </a:pPr>
            <a:r>
              <a:rPr lang="en-US" altLang="zh-CN" sz="2800" b="1" dirty="0" smtClean="0">
                <a:solidFill>
                  <a:srgbClr val="00B050"/>
                </a:solidFill>
              </a:rPr>
              <a:t>Li Jiang </a:t>
            </a:r>
          </a:p>
          <a:p>
            <a:pPr marL="0" indent="0" algn="ctr" eaLnBrk="1" hangingPunct="1">
              <a:lnSpc>
                <a:spcPct val="110000"/>
              </a:lnSpc>
              <a:buFont typeface="Arial" panose="020B0604020202020204" pitchFamily="34" charset="0"/>
              <a:buNone/>
            </a:pPr>
            <a:r>
              <a:rPr lang="en-US" altLang="zh-CN" sz="2800" b="1" dirty="0" smtClean="0">
                <a:solidFill>
                  <a:srgbClr val="00B050"/>
                </a:solidFill>
              </a:rPr>
              <a:t>2014/9/24</a:t>
            </a:r>
            <a:r>
              <a:rPr lang="en-US" altLang="zh-CN" sz="3600" b="1" dirty="0" smtClean="0">
                <a:solidFill>
                  <a:srgbClr val="FF0000"/>
                </a:solidFill>
              </a:rPr>
              <a:t> </a:t>
            </a:r>
            <a:endParaRPr lang="en-US" altLang="zh-CN" sz="3600" b="1" dirty="0" smtClean="0">
              <a:solidFill>
                <a:srgbClr val="FF0000"/>
              </a:solidFill>
            </a:endParaRPr>
          </a:p>
          <a:p>
            <a:pPr marL="0" indent="0" algn="ctr">
              <a:buFont typeface="Arial" panose="020B0604020202020204" pitchFamily="34" charset="0"/>
              <a:buNone/>
            </a:pPr>
            <a:endParaRPr lang="zh-CN" altLang="en-US" sz="4000" b="1" dirty="0" smtClean="0">
              <a:solidFill>
                <a:srgbClr val="000066"/>
              </a:solidFill>
              <a:latin typeface="微软雅黑" panose="020B0503020204020204" pitchFamily="34" charset="-122"/>
              <a:ea typeface="微软雅黑" panose="020B0503020204020204" pitchFamily="34" charset="-122"/>
            </a:endParaRPr>
          </a:p>
        </p:txBody>
      </p:sp>
      <p:sp>
        <p:nvSpPr>
          <p:cNvPr id="1741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4D0366-2666-483D-A185-0D488BF0FD2D}" type="slidenum">
              <a:rPr lang="zh-CN" altLang="en-US" sz="1200">
                <a:solidFill>
                  <a:srgbClr val="898989"/>
                </a:solidFill>
              </a:rPr>
              <a:pPr>
                <a:spcBef>
                  <a:spcPct val="0"/>
                </a:spcBef>
                <a:buFontTx/>
                <a:buNone/>
              </a:pPr>
              <a:t>1</a:t>
            </a:fld>
            <a:endParaRPr lang="zh-CN" altLang="en-US" sz="1200">
              <a:solidFill>
                <a:srgbClr val="898989"/>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3584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B9FB966-8AA6-43A1-8977-EE682F75EAB5}" type="slidenum">
              <a:rPr lang="zh-CN" altLang="en-US" sz="1200">
                <a:solidFill>
                  <a:srgbClr val="898989"/>
                </a:solidFill>
              </a:rPr>
              <a:pPr>
                <a:spcBef>
                  <a:spcPct val="0"/>
                </a:spcBef>
                <a:buFontTx/>
                <a:buNone/>
              </a:pPr>
              <a:t>10</a:t>
            </a:fld>
            <a:endParaRPr lang="zh-CN" altLang="en-US" sz="1200">
              <a:solidFill>
                <a:srgbClr val="898989"/>
              </a:solidFill>
            </a:endParaRPr>
          </a:p>
        </p:txBody>
      </p:sp>
      <p:grpSp>
        <p:nvGrpSpPr>
          <p:cNvPr id="35844" name="组合 43"/>
          <p:cNvGrpSpPr>
            <a:grpSpLocks/>
          </p:cNvGrpSpPr>
          <p:nvPr/>
        </p:nvGrpSpPr>
        <p:grpSpPr bwMode="auto">
          <a:xfrm>
            <a:off x="152400" y="1752600"/>
            <a:ext cx="6324600" cy="4713288"/>
            <a:chOff x="762000" y="1611312"/>
            <a:chExt cx="7924800" cy="5094288"/>
          </a:xfrm>
        </p:grpSpPr>
        <p:sp>
          <p:nvSpPr>
            <p:cNvPr id="7" name="Rectangle 13"/>
            <p:cNvSpPr/>
            <p:nvPr/>
          </p:nvSpPr>
          <p:spPr bwMode="auto">
            <a:xfrm>
              <a:off x="837588" y="5269453"/>
              <a:ext cx="7849212" cy="990032"/>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35849" name="Rectangle 5"/>
            <p:cNvSpPr>
              <a:spLocks noChangeArrowheads="1"/>
            </p:cNvSpPr>
            <p:nvPr/>
          </p:nvSpPr>
          <p:spPr bwMode="auto">
            <a:xfrm>
              <a:off x="838200" y="22971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50" name="Rectangle 6"/>
            <p:cNvSpPr>
              <a:spLocks noChangeArrowheads="1"/>
            </p:cNvSpPr>
            <p:nvPr/>
          </p:nvSpPr>
          <p:spPr bwMode="auto">
            <a:xfrm>
              <a:off x="838200" y="38973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51" name="Rectangle 7"/>
            <p:cNvSpPr>
              <a:spLocks noChangeArrowheads="1"/>
            </p:cNvSpPr>
            <p:nvPr/>
          </p:nvSpPr>
          <p:spPr bwMode="auto">
            <a:xfrm>
              <a:off x="838200" y="2906712"/>
              <a:ext cx="1828800" cy="9906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11" name="TextBox 10"/>
            <p:cNvSpPr txBox="1"/>
            <p:nvPr/>
          </p:nvSpPr>
          <p:spPr>
            <a:xfrm>
              <a:off x="891296" y="3896792"/>
              <a:ext cx="1722610" cy="646867"/>
            </a:xfrm>
            <a:prstGeom prst="rect">
              <a:avLst/>
            </a:prstGeom>
            <a:solidFill>
              <a:schemeClr val="accent6">
                <a:lumMod val="20000"/>
                <a:lumOff val="80000"/>
              </a:schemeClr>
            </a:solidFill>
          </p:spPr>
          <p:txBody>
            <a:bodyPr wrap="none">
              <a:spAutoFit/>
            </a:bodyPr>
            <a:lstStyle/>
            <a:p>
              <a:pPr algn="ctr" eaLnBrk="1" hangingPunct="1">
                <a:defRPr/>
              </a:pPr>
              <a:r>
                <a:rPr lang="en-US" altLang="zh-CN">
                  <a:solidFill>
                    <a:srgbClr val="000000"/>
                  </a:solidFill>
                  <a:cs typeface="Arial" pitchFamily="34" charset="0"/>
                </a:rPr>
                <a:t>256KB L2 </a:t>
              </a:r>
            </a:p>
            <a:p>
              <a:pPr algn="ctr" eaLnBrk="1" hangingPunct="1">
                <a:defRPr/>
              </a:pPr>
              <a:r>
                <a:rPr lang="en-US" altLang="zh-CN">
                  <a:solidFill>
                    <a:srgbClr val="000000"/>
                  </a:solidFill>
                  <a:cs typeface="Arial" pitchFamily="34" charset="0"/>
                </a:rPr>
                <a:t>Unified Cache</a:t>
              </a:r>
            </a:p>
          </p:txBody>
        </p:sp>
        <p:sp>
          <p:nvSpPr>
            <p:cNvPr id="35853" name="TextBox 9"/>
            <p:cNvSpPr txBox="1">
              <a:spLocks noChangeArrowheads="1"/>
            </p:cNvSpPr>
            <p:nvPr/>
          </p:nvSpPr>
          <p:spPr bwMode="auto">
            <a:xfrm>
              <a:off x="962025" y="22209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Instr Cache</a:t>
              </a:r>
            </a:p>
          </p:txBody>
        </p:sp>
        <p:sp>
          <p:nvSpPr>
            <p:cNvPr id="35854" name="Rectangle 10"/>
            <p:cNvSpPr>
              <a:spLocks noChangeArrowheads="1"/>
            </p:cNvSpPr>
            <p:nvPr/>
          </p:nvSpPr>
          <p:spPr bwMode="auto">
            <a:xfrm>
              <a:off x="838200" y="16875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55" name="TextBox 11"/>
            <p:cNvSpPr txBox="1">
              <a:spLocks noChangeArrowheads="1"/>
            </p:cNvSpPr>
            <p:nvPr/>
          </p:nvSpPr>
          <p:spPr bwMode="auto">
            <a:xfrm>
              <a:off x="962025" y="16113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Data Cache</a:t>
              </a:r>
            </a:p>
          </p:txBody>
        </p:sp>
        <p:sp>
          <p:nvSpPr>
            <p:cNvPr id="35856" name="TextBox 12"/>
            <p:cNvSpPr txBox="1">
              <a:spLocks noChangeArrowheads="1"/>
            </p:cNvSpPr>
            <p:nvPr/>
          </p:nvSpPr>
          <p:spPr bwMode="auto">
            <a:xfrm>
              <a:off x="3086100" y="5573712"/>
              <a:ext cx="335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t>Shared 8MB L3 Cache</a:t>
              </a:r>
            </a:p>
          </p:txBody>
        </p:sp>
        <p:sp>
          <p:nvSpPr>
            <p:cNvPr id="35857" name="TextBox 14"/>
            <p:cNvSpPr txBox="1">
              <a:spLocks noChangeArrowheads="1"/>
            </p:cNvSpPr>
            <p:nvPr/>
          </p:nvSpPr>
          <p:spPr bwMode="auto">
            <a:xfrm>
              <a:off x="2244725" y="6335712"/>
              <a:ext cx="491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Up to 16 GB Main Memory (DDR3 Interface)</a:t>
              </a:r>
            </a:p>
          </p:txBody>
        </p:sp>
        <p:sp>
          <p:nvSpPr>
            <p:cNvPr id="35858" name="TextBox 16"/>
            <p:cNvSpPr txBox="1">
              <a:spLocks noChangeArrowheads="1"/>
            </p:cNvSpPr>
            <p:nvPr/>
          </p:nvSpPr>
          <p:spPr bwMode="auto">
            <a:xfrm>
              <a:off x="1374775" y="321151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t>Proc</a:t>
              </a:r>
            </a:p>
          </p:txBody>
        </p:sp>
        <p:sp>
          <p:nvSpPr>
            <p:cNvPr id="35859" name="Rectangle 17"/>
            <p:cNvSpPr>
              <a:spLocks noChangeArrowheads="1"/>
            </p:cNvSpPr>
            <p:nvPr/>
          </p:nvSpPr>
          <p:spPr bwMode="auto">
            <a:xfrm>
              <a:off x="2819400" y="22971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60" name="Rectangle 18"/>
            <p:cNvSpPr>
              <a:spLocks noChangeArrowheads="1"/>
            </p:cNvSpPr>
            <p:nvPr/>
          </p:nvSpPr>
          <p:spPr bwMode="auto">
            <a:xfrm>
              <a:off x="2819400" y="38973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61" name="Rectangle 19"/>
            <p:cNvSpPr>
              <a:spLocks noChangeArrowheads="1"/>
            </p:cNvSpPr>
            <p:nvPr/>
          </p:nvSpPr>
          <p:spPr bwMode="auto">
            <a:xfrm>
              <a:off x="2819400" y="2906712"/>
              <a:ext cx="1828800" cy="9906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21" name="TextBox 20"/>
            <p:cNvSpPr txBox="1"/>
            <p:nvPr/>
          </p:nvSpPr>
          <p:spPr>
            <a:xfrm>
              <a:off x="2872496" y="3896792"/>
              <a:ext cx="1722610" cy="646867"/>
            </a:xfrm>
            <a:prstGeom prst="rect">
              <a:avLst/>
            </a:prstGeom>
            <a:solidFill>
              <a:schemeClr val="accent6">
                <a:lumMod val="20000"/>
                <a:lumOff val="80000"/>
              </a:schemeClr>
            </a:solidFill>
          </p:spPr>
          <p:txBody>
            <a:bodyPr wrap="none">
              <a:spAutoFit/>
            </a:bodyPr>
            <a:lstStyle/>
            <a:p>
              <a:pPr algn="ctr" eaLnBrk="1" hangingPunct="1">
                <a:defRPr/>
              </a:pPr>
              <a:r>
                <a:rPr lang="en-US" altLang="zh-CN">
                  <a:solidFill>
                    <a:srgbClr val="000000"/>
                  </a:solidFill>
                  <a:cs typeface="Arial" pitchFamily="34" charset="0"/>
                </a:rPr>
                <a:t>256KB L2 </a:t>
              </a:r>
            </a:p>
            <a:p>
              <a:pPr algn="ctr" eaLnBrk="1" hangingPunct="1">
                <a:defRPr/>
              </a:pPr>
              <a:r>
                <a:rPr lang="en-US" altLang="zh-CN">
                  <a:solidFill>
                    <a:srgbClr val="000000"/>
                  </a:solidFill>
                  <a:cs typeface="Arial" pitchFamily="34" charset="0"/>
                </a:rPr>
                <a:t>Unified Cache</a:t>
              </a:r>
            </a:p>
          </p:txBody>
        </p:sp>
        <p:sp>
          <p:nvSpPr>
            <p:cNvPr id="35863" name="TextBox 21"/>
            <p:cNvSpPr txBox="1">
              <a:spLocks noChangeArrowheads="1"/>
            </p:cNvSpPr>
            <p:nvPr/>
          </p:nvSpPr>
          <p:spPr bwMode="auto">
            <a:xfrm>
              <a:off x="2943225" y="22209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Instr Cache</a:t>
              </a:r>
            </a:p>
          </p:txBody>
        </p:sp>
        <p:sp>
          <p:nvSpPr>
            <p:cNvPr id="35864" name="Rectangle 22"/>
            <p:cNvSpPr>
              <a:spLocks noChangeArrowheads="1"/>
            </p:cNvSpPr>
            <p:nvPr/>
          </p:nvSpPr>
          <p:spPr bwMode="auto">
            <a:xfrm>
              <a:off x="2819400" y="16875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65" name="TextBox 23"/>
            <p:cNvSpPr txBox="1">
              <a:spLocks noChangeArrowheads="1"/>
            </p:cNvSpPr>
            <p:nvPr/>
          </p:nvSpPr>
          <p:spPr bwMode="auto">
            <a:xfrm>
              <a:off x="2943225" y="16113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Data Cache</a:t>
              </a:r>
            </a:p>
          </p:txBody>
        </p:sp>
        <p:sp>
          <p:nvSpPr>
            <p:cNvPr id="35866" name="TextBox 24"/>
            <p:cNvSpPr txBox="1">
              <a:spLocks noChangeArrowheads="1"/>
            </p:cNvSpPr>
            <p:nvPr/>
          </p:nvSpPr>
          <p:spPr bwMode="auto">
            <a:xfrm>
              <a:off x="3355975" y="321151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t>Proc</a:t>
              </a:r>
            </a:p>
          </p:txBody>
        </p:sp>
        <p:sp>
          <p:nvSpPr>
            <p:cNvPr id="35867" name="Rectangle 25"/>
            <p:cNvSpPr>
              <a:spLocks noChangeArrowheads="1"/>
            </p:cNvSpPr>
            <p:nvPr/>
          </p:nvSpPr>
          <p:spPr bwMode="auto">
            <a:xfrm>
              <a:off x="4876800" y="22971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68" name="Rectangle 26"/>
            <p:cNvSpPr>
              <a:spLocks noChangeArrowheads="1"/>
            </p:cNvSpPr>
            <p:nvPr/>
          </p:nvSpPr>
          <p:spPr bwMode="auto">
            <a:xfrm>
              <a:off x="4876800" y="38973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69" name="Rectangle 27"/>
            <p:cNvSpPr>
              <a:spLocks noChangeArrowheads="1"/>
            </p:cNvSpPr>
            <p:nvPr/>
          </p:nvSpPr>
          <p:spPr bwMode="auto">
            <a:xfrm>
              <a:off x="4876800" y="2906712"/>
              <a:ext cx="1828800" cy="9906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29" name="TextBox 28"/>
            <p:cNvSpPr txBox="1"/>
            <p:nvPr/>
          </p:nvSpPr>
          <p:spPr>
            <a:xfrm>
              <a:off x="4929284" y="3896792"/>
              <a:ext cx="1724598" cy="646867"/>
            </a:xfrm>
            <a:prstGeom prst="rect">
              <a:avLst/>
            </a:prstGeom>
            <a:solidFill>
              <a:schemeClr val="accent6">
                <a:lumMod val="20000"/>
                <a:lumOff val="80000"/>
              </a:schemeClr>
            </a:solidFill>
          </p:spPr>
          <p:txBody>
            <a:bodyPr wrap="none">
              <a:spAutoFit/>
            </a:bodyPr>
            <a:lstStyle/>
            <a:p>
              <a:pPr algn="ctr" eaLnBrk="1" hangingPunct="1">
                <a:defRPr/>
              </a:pPr>
              <a:r>
                <a:rPr lang="en-US" altLang="zh-CN">
                  <a:solidFill>
                    <a:srgbClr val="000000"/>
                  </a:solidFill>
                  <a:cs typeface="Arial" pitchFamily="34" charset="0"/>
                </a:rPr>
                <a:t>256KB L2 </a:t>
              </a:r>
            </a:p>
            <a:p>
              <a:pPr algn="ctr" eaLnBrk="1" hangingPunct="1">
                <a:defRPr/>
              </a:pPr>
              <a:r>
                <a:rPr lang="en-US" altLang="zh-CN">
                  <a:solidFill>
                    <a:srgbClr val="000000"/>
                  </a:solidFill>
                  <a:cs typeface="Arial" pitchFamily="34" charset="0"/>
                </a:rPr>
                <a:t>Unified Cache</a:t>
              </a:r>
            </a:p>
          </p:txBody>
        </p:sp>
        <p:sp>
          <p:nvSpPr>
            <p:cNvPr id="35871" name="TextBox 29"/>
            <p:cNvSpPr txBox="1">
              <a:spLocks noChangeArrowheads="1"/>
            </p:cNvSpPr>
            <p:nvPr/>
          </p:nvSpPr>
          <p:spPr bwMode="auto">
            <a:xfrm>
              <a:off x="5000625" y="22209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Instr Cache</a:t>
              </a:r>
            </a:p>
          </p:txBody>
        </p:sp>
        <p:sp>
          <p:nvSpPr>
            <p:cNvPr id="35872" name="Rectangle 30"/>
            <p:cNvSpPr>
              <a:spLocks noChangeArrowheads="1"/>
            </p:cNvSpPr>
            <p:nvPr/>
          </p:nvSpPr>
          <p:spPr bwMode="auto">
            <a:xfrm>
              <a:off x="4876800" y="16875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73" name="TextBox 31"/>
            <p:cNvSpPr txBox="1">
              <a:spLocks noChangeArrowheads="1"/>
            </p:cNvSpPr>
            <p:nvPr/>
          </p:nvSpPr>
          <p:spPr bwMode="auto">
            <a:xfrm>
              <a:off x="5000625" y="16113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Data Cache</a:t>
              </a:r>
            </a:p>
          </p:txBody>
        </p:sp>
        <p:sp>
          <p:nvSpPr>
            <p:cNvPr id="35874" name="TextBox 32"/>
            <p:cNvSpPr txBox="1">
              <a:spLocks noChangeArrowheads="1"/>
            </p:cNvSpPr>
            <p:nvPr/>
          </p:nvSpPr>
          <p:spPr bwMode="auto">
            <a:xfrm>
              <a:off x="5413375" y="321151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t>Proc</a:t>
              </a:r>
            </a:p>
          </p:txBody>
        </p:sp>
        <p:sp>
          <p:nvSpPr>
            <p:cNvPr id="35875" name="Rectangle 33"/>
            <p:cNvSpPr>
              <a:spLocks noChangeArrowheads="1"/>
            </p:cNvSpPr>
            <p:nvPr/>
          </p:nvSpPr>
          <p:spPr bwMode="auto">
            <a:xfrm>
              <a:off x="6858000" y="22971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76" name="Rectangle 34"/>
            <p:cNvSpPr>
              <a:spLocks noChangeArrowheads="1"/>
            </p:cNvSpPr>
            <p:nvPr/>
          </p:nvSpPr>
          <p:spPr bwMode="auto">
            <a:xfrm>
              <a:off x="6858000" y="38973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77" name="Rectangle 35"/>
            <p:cNvSpPr>
              <a:spLocks noChangeArrowheads="1"/>
            </p:cNvSpPr>
            <p:nvPr/>
          </p:nvSpPr>
          <p:spPr bwMode="auto">
            <a:xfrm>
              <a:off x="6858000" y="2906712"/>
              <a:ext cx="1828800" cy="9906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 name="TextBox 36"/>
            <p:cNvSpPr txBox="1"/>
            <p:nvPr/>
          </p:nvSpPr>
          <p:spPr>
            <a:xfrm>
              <a:off x="6910484" y="3896792"/>
              <a:ext cx="1724598" cy="646867"/>
            </a:xfrm>
            <a:prstGeom prst="rect">
              <a:avLst/>
            </a:prstGeom>
            <a:solidFill>
              <a:schemeClr val="accent6">
                <a:lumMod val="20000"/>
                <a:lumOff val="80000"/>
              </a:schemeClr>
            </a:solidFill>
          </p:spPr>
          <p:txBody>
            <a:bodyPr wrap="none">
              <a:spAutoFit/>
            </a:bodyPr>
            <a:lstStyle/>
            <a:p>
              <a:pPr algn="ctr" eaLnBrk="1" hangingPunct="1">
                <a:defRPr/>
              </a:pPr>
              <a:r>
                <a:rPr lang="en-US" altLang="zh-CN">
                  <a:solidFill>
                    <a:srgbClr val="000000"/>
                  </a:solidFill>
                  <a:cs typeface="Arial" pitchFamily="34" charset="0"/>
                </a:rPr>
                <a:t>256KB L2 </a:t>
              </a:r>
            </a:p>
            <a:p>
              <a:pPr algn="ctr" eaLnBrk="1" hangingPunct="1">
                <a:defRPr/>
              </a:pPr>
              <a:r>
                <a:rPr lang="en-US" altLang="zh-CN">
                  <a:solidFill>
                    <a:srgbClr val="000000"/>
                  </a:solidFill>
                  <a:cs typeface="Arial" pitchFamily="34" charset="0"/>
                </a:rPr>
                <a:t>Unified Cache</a:t>
              </a:r>
            </a:p>
          </p:txBody>
        </p:sp>
        <p:sp>
          <p:nvSpPr>
            <p:cNvPr id="35879" name="TextBox 37"/>
            <p:cNvSpPr txBox="1">
              <a:spLocks noChangeArrowheads="1"/>
            </p:cNvSpPr>
            <p:nvPr/>
          </p:nvSpPr>
          <p:spPr bwMode="auto">
            <a:xfrm>
              <a:off x="6981825" y="22209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Instr Cache</a:t>
              </a:r>
            </a:p>
          </p:txBody>
        </p:sp>
        <p:sp>
          <p:nvSpPr>
            <p:cNvPr id="35880" name="Rectangle 38"/>
            <p:cNvSpPr>
              <a:spLocks noChangeArrowheads="1"/>
            </p:cNvSpPr>
            <p:nvPr/>
          </p:nvSpPr>
          <p:spPr bwMode="auto">
            <a:xfrm>
              <a:off x="6858000" y="1687512"/>
              <a:ext cx="1828800" cy="609600"/>
            </a:xfrm>
            <a:prstGeom prst="rect">
              <a:avLst/>
            </a:prstGeom>
            <a:solidFill>
              <a:srgbClr val="C5D3FE"/>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5881" name="TextBox 39"/>
            <p:cNvSpPr txBox="1">
              <a:spLocks noChangeArrowheads="1"/>
            </p:cNvSpPr>
            <p:nvPr/>
          </p:nvSpPr>
          <p:spPr bwMode="auto">
            <a:xfrm>
              <a:off x="6981825" y="1611312"/>
              <a:ext cx="1581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00"/>
                  </a:solidFill>
                </a:rPr>
                <a:t>32KB L1 </a:t>
              </a:r>
            </a:p>
            <a:p>
              <a:pPr algn="ctr" eaLnBrk="1" hangingPunct="1">
                <a:spcBef>
                  <a:spcPct val="0"/>
                </a:spcBef>
                <a:buFontTx/>
                <a:buNone/>
              </a:pPr>
              <a:r>
                <a:rPr lang="en-US" altLang="zh-CN" sz="2000">
                  <a:solidFill>
                    <a:srgbClr val="000000"/>
                  </a:solidFill>
                </a:rPr>
                <a:t>Data Cache</a:t>
              </a:r>
            </a:p>
          </p:txBody>
        </p:sp>
        <p:sp>
          <p:nvSpPr>
            <p:cNvPr id="35882" name="TextBox 40"/>
            <p:cNvSpPr txBox="1">
              <a:spLocks noChangeArrowheads="1"/>
            </p:cNvSpPr>
            <p:nvPr/>
          </p:nvSpPr>
          <p:spPr bwMode="auto">
            <a:xfrm>
              <a:off x="7394575" y="321151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t>Proc</a:t>
              </a:r>
            </a:p>
          </p:txBody>
        </p:sp>
        <p:sp>
          <p:nvSpPr>
            <p:cNvPr id="35883" name="Left-Right Arrow 42"/>
            <p:cNvSpPr>
              <a:spLocks noChangeArrowheads="1"/>
            </p:cNvSpPr>
            <p:nvPr/>
          </p:nvSpPr>
          <p:spPr bwMode="auto">
            <a:xfrm>
              <a:off x="762000" y="4583112"/>
              <a:ext cx="7924800" cy="685800"/>
            </a:xfrm>
            <a:prstGeom prst="leftRightArrow">
              <a:avLst>
                <a:gd name="adj1" fmla="val 50000"/>
                <a:gd name="adj2" fmla="val 50021"/>
              </a:avLst>
            </a:prstGeom>
            <a:solidFill>
              <a:srgbClr val="66FFCC"/>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90"/>
                  </a:solidFill>
                </a:rPr>
                <a:t>Bus (Interconnect)</a:t>
              </a:r>
            </a:p>
          </p:txBody>
        </p:sp>
      </p:grpSp>
      <p:pic>
        <p:nvPicPr>
          <p:cNvPr id="35845" name="Picture 9" descr="http://images.anandtech.com/reviews/cpu/intel/Corei7/860/chip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447800"/>
            <a:ext cx="190500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Box 45"/>
          <p:cNvSpPr txBox="1">
            <a:spLocks noChangeArrowheads="1"/>
          </p:cNvSpPr>
          <p:nvPr/>
        </p:nvSpPr>
        <p:spPr bwMode="auto">
          <a:xfrm>
            <a:off x="457200" y="114300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Intel i7-860 Nehalem</a:t>
            </a:r>
            <a:endParaRPr lang="zh-CN" altLang="en-US" sz="2800">
              <a:solidFill>
                <a:srgbClr val="FF0000"/>
              </a:solidFill>
            </a:endParaRPr>
          </a:p>
        </p:txBody>
      </p:sp>
      <p:sp>
        <p:nvSpPr>
          <p:cNvPr id="47" name="TextBox 46"/>
          <p:cNvSpPr txBox="1"/>
          <p:nvPr/>
        </p:nvSpPr>
        <p:spPr>
          <a:xfrm>
            <a:off x="6705600" y="3260725"/>
            <a:ext cx="2209800" cy="3140075"/>
          </a:xfrm>
          <a:prstGeom prst="rect">
            <a:avLst/>
          </a:prstGeom>
          <a:noFill/>
        </p:spPr>
        <p:txBody>
          <a:bodyPr>
            <a:spAutoFit/>
          </a:bodyPr>
          <a:lstStyle/>
          <a:p>
            <a:pPr eaLnBrk="1" hangingPunct="1">
              <a:buFont typeface="Arial" pitchFamily="34" charset="0"/>
              <a:buChar char="•"/>
              <a:defRPr/>
            </a:pPr>
            <a:r>
              <a:rPr lang="en-US" altLang="zh-CN" b="0" dirty="0">
                <a:latin typeface="Comic Sans MS" pitchFamily="66" charset="0"/>
                <a:cs typeface="Arial" pitchFamily="34" charset="0"/>
              </a:rPr>
              <a:t> </a:t>
            </a:r>
            <a:r>
              <a:rPr lang="en-US" altLang="zh-CN" b="0" dirty="0">
                <a:latin typeface="+mn-lt"/>
                <a:cs typeface="Arial" pitchFamily="34" charset="0"/>
              </a:rPr>
              <a:t>Support for SSE 4.2 SIMD instruction set</a:t>
            </a:r>
          </a:p>
          <a:p>
            <a:pPr eaLnBrk="1" hangingPunct="1">
              <a:buFont typeface="Arial" pitchFamily="34" charset="0"/>
              <a:buChar char="•"/>
              <a:defRPr/>
            </a:pPr>
            <a:r>
              <a:rPr lang="en-US" altLang="zh-CN" b="0" dirty="0">
                <a:latin typeface="+mn-lt"/>
                <a:cs typeface="Arial" pitchFamily="34" charset="0"/>
              </a:rPr>
              <a:t> 8-way </a:t>
            </a:r>
            <a:r>
              <a:rPr lang="en-US" altLang="zh-CN" b="0" dirty="0" err="1">
                <a:latin typeface="+mn-lt"/>
                <a:cs typeface="Arial" pitchFamily="34" charset="0"/>
              </a:rPr>
              <a:t>hyperthreading</a:t>
            </a:r>
            <a:r>
              <a:rPr lang="en-US" altLang="zh-CN" b="0" dirty="0">
                <a:latin typeface="+mn-lt"/>
                <a:cs typeface="Arial" pitchFamily="34" charset="0"/>
              </a:rPr>
              <a:t> (executes two threads per core)</a:t>
            </a:r>
          </a:p>
          <a:p>
            <a:pPr eaLnBrk="1" hangingPunct="1">
              <a:buFont typeface="Arial" pitchFamily="34" charset="0"/>
              <a:buChar char="•"/>
              <a:defRPr/>
            </a:pPr>
            <a:r>
              <a:rPr lang="en-US" altLang="zh-CN" b="0" dirty="0">
                <a:latin typeface="+mn-lt"/>
                <a:cs typeface="Arial" pitchFamily="34" charset="0"/>
              </a:rPr>
              <a:t> </a:t>
            </a:r>
            <a:r>
              <a:rPr lang="en-US" altLang="zh-CN" b="0" dirty="0" err="1">
                <a:latin typeface="+mn-lt"/>
                <a:cs typeface="Arial" pitchFamily="34" charset="0"/>
              </a:rPr>
              <a:t>Multiscalar</a:t>
            </a:r>
            <a:r>
              <a:rPr lang="en-US" altLang="zh-CN" b="0" dirty="0">
                <a:latin typeface="+mn-lt"/>
                <a:cs typeface="Arial" pitchFamily="34" charset="0"/>
              </a:rPr>
              <a:t> execution (4-way issue per thread)</a:t>
            </a:r>
          </a:p>
          <a:p>
            <a:pPr eaLnBrk="1" hangingPunct="1">
              <a:defRPr/>
            </a:pPr>
            <a:endParaRPr lang="en-US" altLang="zh-CN" b="0" dirty="0">
              <a:latin typeface="+mn-lt"/>
              <a:cs typeface="Arial"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3789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A499574-B614-48D7-8314-32954B508393}" type="slidenum">
              <a:rPr lang="zh-CN" altLang="en-US" sz="1200">
                <a:solidFill>
                  <a:srgbClr val="898989"/>
                </a:solidFill>
              </a:rPr>
              <a:pPr>
                <a:spcBef>
                  <a:spcPct val="0"/>
                </a:spcBef>
                <a:buFontTx/>
                <a:buNone/>
              </a:pPr>
              <a:t>11</a:t>
            </a:fld>
            <a:endParaRPr lang="zh-CN" altLang="en-US" sz="1200">
              <a:solidFill>
                <a:srgbClr val="898989"/>
              </a:solidFill>
            </a:endParaRPr>
          </a:p>
        </p:txBody>
      </p:sp>
      <p:sp>
        <p:nvSpPr>
          <p:cNvPr id="37892" name="TextBox 45"/>
          <p:cNvSpPr txBox="1">
            <a:spLocks noChangeArrowheads="1"/>
          </p:cNvSpPr>
          <p:nvPr/>
        </p:nvSpPr>
        <p:spPr bwMode="auto">
          <a:xfrm>
            <a:off x="457200" y="11430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Sun UltraSparc T2 Niagara</a:t>
            </a:r>
            <a:endParaRPr lang="zh-CN" altLang="en-US" sz="2800">
              <a:solidFill>
                <a:srgbClr val="FF0000"/>
              </a:solidFill>
            </a:endParaRPr>
          </a:p>
        </p:txBody>
      </p:sp>
      <p:sp>
        <p:nvSpPr>
          <p:cNvPr id="47" name="TextBox 46"/>
          <p:cNvSpPr txBox="1"/>
          <p:nvPr/>
        </p:nvSpPr>
        <p:spPr>
          <a:xfrm>
            <a:off x="6705600" y="3662363"/>
            <a:ext cx="2209800" cy="2586037"/>
          </a:xfrm>
          <a:prstGeom prst="rect">
            <a:avLst/>
          </a:prstGeom>
          <a:noFill/>
        </p:spPr>
        <p:txBody>
          <a:bodyPr>
            <a:spAutoFit/>
          </a:bodyPr>
          <a:lstStyle/>
          <a:p>
            <a:pPr eaLnBrk="1" hangingPunct="1">
              <a:buFont typeface="Arial" pitchFamily="34" charset="0"/>
              <a:buChar char="•"/>
              <a:defRPr/>
            </a:pPr>
            <a:r>
              <a:rPr lang="en-US" altLang="zh-CN" b="0" dirty="0">
                <a:latin typeface="+mn-lt"/>
                <a:cs typeface="Arial" pitchFamily="34" charset="0"/>
              </a:rPr>
              <a:t> FPU </a:t>
            </a:r>
          </a:p>
          <a:p>
            <a:pPr eaLnBrk="1" hangingPunct="1">
              <a:buFont typeface="Arial" pitchFamily="34" charset="0"/>
              <a:buChar char="•"/>
              <a:defRPr/>
            </a:pPr>
            <a:r>
              <a:rPr lang="en-US" altLang="zh-CN" b="0" dirty="0">
                <a:latin typeface="+mn-lt"/>
                <a:cs typeface="Arial" pitchFamily="34" charset="0"/>
              </a:rPr>
              <a:t> Support for VIS 2.0 SIMD instruction set</a:t>
            </a:r>
          </a:p>
          <a:p>
            <a:pPr eaLnBrk="1" hangingPunct="1">
              <a:buFont typeface="Arial" pitchFamily="34" charset="0"/>
              <a:buChar char="•"/>
              <a:defRPr/>
            </a:pPr>
            <a:r>
              <a:rPr lang="en-US" altLang="zh-CN" b="0" dirty="0">
                <a:latin typeface="+mn-lt"/>
                <a:cs typeface="Arial" pitchFamily="34" charset="0"/>
              </a:rPr>
              <a:t> 64-way multithreading (8-way per processor, 8 processors)</a:t>
            </a:r>
          </a:p>
          <a:p>
            <a:pPr eaLnBrk="1" hangingPunct="1">
              <a:buFont typeface="Arial" pitchFamily="34" charset="0"/>
              <a:buChar char="•"/>
              <a:defRPr/>
            </a:pPr>
            <a:endParaRPr lang="en-US" altLang="zh-CN" b="0" dirty="0">
              <a:latin typeface="+mn-lt"/>
              <a:cs typeface="Arial" pitchFamily="34" charset="0"/>
            </a:endParaRPr>
          </a:p>
        </p:txBody>
      </p:sp>
      <p:grpSp>
        <p:nvGrpSpPr>
          <p:cNvPr id="37894" name="组合 43"/>
          <p:cNvGrpSpPr>
            <a:grpSpLocks/>
          </p:cNvGrpSpPr>
          <p:nvPr/>
        </p:nvGrpSpPr>
        <p:grpSpPr bwMode="auto">
          <a:xfrm>
            <a:off x="152400" y="1981200"/>
            <a:ext cx="6477000" cy="3841750"/>
            <a:chOff x="457200" y="1111250"/>
            <a:chExt cx="8229600" cy="3917950"/>
          </a:xfrm>
        </p:grpSpPr>
        <p:grpSp>
          <p:nvGrpSpPr>
            <p:cNvPr id="37896" name="Group 37"/>
            <p:cNvGrpSpPr>
              <a:grpSpLocks/>
            </p:cNvGrpSpPr>
            <p:nvPr/>
          </p:nvGrpSpPr>
          <p:grpSpPr bwMode="auto">
            <a:xfrm>
              <a:off x="3559175" y="3962400"/>
              <a:ext cx="990600" cy="1066800"/>
              <a:chOff x="3200400" y="4343400"/>
              <a:chExt cx="990600" cy="1066800"/>
            </a:xfrm>
          </p:grpSpPr>
          <p:sp>
            <p:nvSpPr>
              <p:cNvPr id="37961" name="Rectangle 17"/>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62" name="TextBox 18"/>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63" name="Rectangle 19"/>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64" name="TextBox 20"/>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897" name="Group 38"/>
            <p:cNvGrpSpPr>
              <a:grpSpLocks/>
            </p:cNvGrpSpPr>
            <p:nvPr/>
          </p:nvGrpSpPr>
          <p:grpSpPr bwMode="auto">
            <a:xfrm>
              <a:off x="2525713" y="3962400"/>
              <a:ext cx="990600" cy="1066800"/>
              <a:chOff x="3200400" y="4343400"/>
              <a:chExt cx="990600" cy="1066800"/>
            </a:xfrm>
          </p:grpSpPr>
          <p:sp>
            <p:nvSpPr>
              <p:cNvPr id="37957" name="Rectangle 39"/>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58" name="TextBox 40"/>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59" name="Rectangle 41"/>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60" name="TextBox 42"/>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898" name="Group 43"/>
            <p:cNvGrpSpPr>
              <a:grpSpLocks/>
            </p:cNvGrpSpPr>
            <p:nvPr/>
          </p:nvGrpSpPr>
          <p:grpSpPr bwMode="auto">
            <a:xfrm>
              <a:off x="1490663" y="3962400"/>
              <a:ext cx="990600" cy="1066800"/>
              <a:chOff x="3200400" y="4343400"/>
              <a:chExt cx="990600" cy="1066800"/>
            </a:xfrm>
          </p:grpSpPr>
          <p:sp>
            <p:nvSpPr>
              <p:cNvPr id="37953" name="Rectangle 44"/>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54" name="TextBox 45"/>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55" name="Rectangle 46"/>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56" name="TextBox 47"/>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899" name="Group 48"/>
            <p:cNvGrpSpPr>
              <a:grpSpLocks/>
            </p:cNvGrpSpPr>
            <p:nvPr/>
          </p:nvGrpSpPr>
          <p:grpSpPr bwMode="auto">
            <a:xfrm>
              <a:off x="457200" y="3962400"/>
              <a:ext cx="990600" cy="1066800"/>
              <a:chOff x="3200400" y="4343400"/>
              <a:chExt cx="990600" cy="1066800"/>
            </a:xfrm>
          </p:grpSpPr>
          <p:sp>
            <p:nvSpPr>
              <p:cNvPr id="37949" name="Rectangle 49"/>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50" name="TextBox 50"/>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51" name="Rectangle 51"/>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52" name="TextBox 52"/>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900" name="Group 53"/>
            <p:cNvGrpSpPr>
              <a:grpSpLocks/>
            </p:cNvGrpSpPr>
            <p:nvPr/>
          </p:nvGrpSpPr>
          <p:grpSpPr bwMode="auto">
            <a:xfrm>
              <a:off x="4594225" y="3962400"/>
              <a:ext cx="990600" cy="1066800"/>
              <a:chOff x="3200400" y="4343400"/>
              <a:chExt cx="990600" cy="1066800"/>
            </a:xfrm>
          </p:grpSpPr>
          <p:sp>
            <p:nvSpPr>
              <p:cNvPr id="37945" name="Rectangle 54"/>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46" name="TextBox 55"/>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47" name="Rectangle 56"/>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48" name="TextBox 57"/>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901" name="Group 58"/>
            <p:cNvGrpSpPr>
              <a:grpSpLocks/>
            </p:cNvGrpSpPr>
            <p:nvPr/>
          </p:nvGrpSpPr>
          <p:grpSpPr bwMode="auto">
            <a:xfrm>
              <a:off x="5627688" y="3962400"/>
              <a:ext cx="990600" cy="1066800"/>
              <a:chOff x="3200400" y="4343400"/>
              <a:chExt cx="990600" cy="1066800"/>
            </a:xfrm>
          </p:grpSpPr>
          <p:sp>
            <p:nvSpPr>
              <p:cNvPr id="37941" name="Rectangle 59"/>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42" name="TextBox 60"/>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43" name="Rectangle 61"/>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44" name="TextBox 62"/>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902" name="Group 63"/>
            <p:cNvGrpSpPr>
              <a:grpSpLocks/>
            </p:cNvGrpSpPr>
            <p:nvPr/>
          </p:nvGrpSpPr>
          <p:grpSpPr bwMode="auto">
            <a:xfrm>
              <a:off x="6662738" y="3962400"/>
              <a:ext cx="990600" cy="1066800"/>
              <a:chOff x="3200400" y="4343400"/>
              <a:chExt cx="990600" cy="1066800"/>
            </a:xfrm>
          </p:grpSpPr>
          <p:sp>
            <p:nvSpPr>
              <p:cNvPr id="37937" name="Rectangle 64"/>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38" name="TextBox 65"/>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39" name="Rectangle 66"/>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40" name="TextBox 67"/>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903" name="Group 68"/>
            <p:cNvGrpSpPr>
              <a:grpSpLocks/>
            </p:cNvGrpSpPr>
            <p:nvPr/>
          </p:nvGrpSpPr>
          <p:grpSpPr bwMode="auto">
            <a:xfrm>
              <a:off x="7696200" y="3962400"/>
              <a:ext cx="990600" cy="1066800"/>
              <a:chOff x="3200400" y="4343400"/>
              <a:chExt cx="990600" cy="1066800"/>
            </a:xfrm>
          </p:grpSpPr>
          <p:sp>
            <p:nvSpPr>
              <p:cNvPr id="37933" name="Rectangle 69"/>
              <p:cNvSpPr>
                <a:spLocks noChangeArrowheads="1"/>
              </p:cNvSpPr>
              <p:nvPr/>
            </p:nvSpPr>
            <p:spPr bwMode="auto">
              <a:xfrm>
                <a:off x="3200400" y="4343400"/>
                <a:ext cx="990600" cy="6858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34" name="TextBox 70"/>
              <p:cNvSpPr txBox="1">
                <a:spLocks noChangeArrowheads="1"/>
              </p:cNvSpPr>
              <p:nvPr/>
            </p:nvSpPr>
            <p:spPr bwMode="auto">
              <a:xfrm>
                <a:off x="3352800" y="4419600"/>
                <a:ext cx="754859" cy="4001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000090"/>
                    </a:solidFill>
                  </a:rPr>
                  <a:t>Proc</a:t>
                </a:r>
              </a:p>
            </p:txBody>
          </p:sp>
          <p:sp>
            <p:nvSpPr>
              <p:cNvPr id="37935" name="Rectangle 71"/>
              <p:cNvSpPr>
                <a:spLocks noChangeArrowheads="1"/>
              </p:cNvSpPr>
              <p:nvPr/>
            </p:nvSpPr>
            <p:spPr bwMode="auto">
              <a:xfrm>
                <a:off x="3200400" y="5029200"/>
                <a:ext cx="990600" cy="381000"/>
              </a:xfrm>
              <a:prstGeom prst="rect">
                <a:avLst/>
              </a:prstGeom>
              <a:solidFill>
                <a:srgbClr val="FFCC66"/>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zh-CN" sz="1800"/>
              </a:p>
            </p:txBody>
          </p:sp>
          <p:sp>
            <p:nvSpPr>
              <p:cNvPr id="37936" name="TextBox 72"/>
              <p:cNvSpPr txBox="1">
                <a:spLocks noChangeArrowheads="1"/>
              </p:cNvSpPr>
              <p:nvPr/>
            </p:nvSpPr>
            <p:spPr bwMode="auto">
              <a:xfrm>
                <a:off x="3352800" y="5029200"/>
                <a:ext cx="646331" cy="36933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000090"/>
                    </a:solidFill>
                  </a:rPr>
                  <a:t>FPU</a:t>
                </a:r>
              </a:p>
            </p:txBody>
          </p:sp>
        </p:grpSp>
        <p:grpSp>
          <p:nvGrpSpPr>
            <p:cNvPr id="37904" name="Group 82"/>
            <p:cNvGrpSpPr>
              <a:grpSpLocks/>
            </p:cNvGrpSpPr>
            <p:nvPr/>
          </p:nvGrpSpPr>
          <p:grpSpPr bwMode="auto">
            <a:xfrm>
              <a:off x="6706049" y="1120964"/>
              <a:ext cx="1980751" cy="1931635"/>
              <a:chOff x="6706049" y="1121103"/>
              <a:chExt cx="1980751" cy="1930766"/>
            </a:xfrm>
          </p:grpSpPr>
          <p:sp>
            <p:nvSpPr>
              <p:cNvPr id="78" name="Rectangle 74"/>
              <p:cNvSpPr/>
              <p:nvPr/>
            </p:nvSpPr>
            <p:spPr bwMode="auto">
              <a:xfrm>
                <a:off x="6706048" y="1143759"/>
                <a:ext cx="1980752" cy="684524"/>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79" name="TextBox 78"/>
              <p:cNvSpPr txBox="1"/>
              <p:nvPr/>
            </p:nvSpPr>
            <p:spPr>
              <a:xfrm>
                <a:off x="7042897" y="1121103"/>
                <a:ext cx="1415976" cy="707180"/>
              </a:xfrm>
              <a:prstGeom prst="rect">
                <a:avLst/>
              </a:prstGeom>
              <a:solidFill>
                <a:schemeClr val="accent6">
                  <a:lumMod val="20000"/>
                  <a:lumOff val="80000"/>
                </a:schemeClr>
              </a:solidFill>
            </p:spPr>
            <p:txBody>
              <a:bodyPr wrap="none">
                <a:spAutoFit/>
              </a:bodyPr>
              <a:lstStyle/>
              <a:p>
                <a:pPr algn="ctr" eaLnBrk="1" hangingPunct="1">
                  <a:defRPr/>
                </a:pPr>
                <a:r>
                  <a:rPr lang="en-US" altLang="zh-CN" sz="2000" dirty="0">
                    <a:solidFill>
                      <a:srgbClr val="000090"/>
                    </a:solidFill>
                    <a:cs typeface="Arial" pitchFamily="34" charset="0"/>
                  </a:rPr>
                  <a:t>Memory </a:t>
                </a:r>
              </a:p>
              <a:p>
                <a:pPr algn="ctr" eaLnBrk="1" hangingPunct="1">
                  <a:defRPr/>
                </a:pPr>
                <a:r>
                  <a:rPr lang="en-US" altLang="zh-CN" sz="2000" dirty="0">
                    <a:solidFill>
                      <a:srgbClr val="000090"/>
                    </a:solidFill>
                    <a:cs typeface="Arial" pitchFamily="34" charset="0"/>
                  </a:rPr>
                  <a:t>Controller</a:t>
                </a:r>
              </a:p>
            </p:txBody>
          </p:sp>
          <p:sp>
            <p:nvSpPr>
              <p:cNvPr id="80" name="Rectangle 76"/>
              <p:cNvSpPr/>
              <p:nvPr/>
            </p:nvSpPr>
            <p:spPr bwMode="auto">
              <a:xfrm>
                <a:off x="7696425" y="1828283"/>
                <a:ext cx="990376"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81" name="TextBox 80"/>
              <p:cNvSpPr txBox="1"/>
              <p:nvPr/>
            </p:nvSpPr>
            <p:spPr>
              <a:xfrm>
                <a:off x="7708527" y="1818573"/>
                <a:ext cx="901625"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sp>
            <p:nvSpPr>
              <p:cNvPr id="82" name="Rectangle 80"/>
              <p:cNvSpPr/>
              <p:nvPr/>
            </p:nvSpPr>
            <p:spPr bwMode="auto">
              <a:xfrm>
                <a:off x="6706048" y="1837992"/>
                <a:ext cx="990377"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83" name="TextBox 82"/>
              <p:cNvSpPr txBox="1"/>
              <p:nvPr/>
            </p:nvSpPr>
            <p:spPr>
              <a:xfrm>
                <a:off x="6718150" y="1828283"/>
                <a:ext cx="901626"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grpSp>
        <p:grpSp>
          <p:nvGrpSpPr>
            <p:cNvPr id="37905" name="Group 83"/>
            <p:cNvGrpSpPr>
              <a:grpSpLocks/>
            </p:cNvGrpSpPr>
            <p:nvPr/>
          </p:nvGrpSpPr>
          <p:grpSpPr bwMode="auto">
            <a:xfrm>
              <a:off x="4648649" y="1111250"/>
              <a:ext cx="1980751" cy="1931636"/>
              <a:chOff x="6706049" y="1120914"/>
              <a:chExt cx="1980751" cy="1930767"/>
            </a:xfrm>
          </p:grpSpPr>
          <p:sp>
            <p:nvSpPr>
              <p:cNvPr id="72" name="Rectangle 84"/>
              <p:cNvSpPr/>
              <p:nvPr/>
            </p:nvSpPr>
            <p:spPr bwMode="auto">
              <a:xfrm>
                <a:off x="6706048" y="1143570"/>
                <a:ext cx="1980752" cy="684524"/>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73" name="TextBox 72"/>
              <p:cNvSpPr txBox="1"/>
              <p:nvPr/>
            </p:nvSpPr>
            <p:spPr>
              <a:xfrm>
                <a:off x="7042897" y="1120914"/>
                <a:ext cx="1415976" cy="707180"/>
              </a:xfrm>
              <a:prstGeom prst="rect">
                <a:avLst/>
              </a:prstGeom>
              <a:solidFill>
                <a:schemeClr val="accent6">
                  <a:lumMod val="20000"/>
                  <a:lumOff val="80000"/>
                </a:schemeClr>
              </a:solidFill>
            </p:spPr>
            <p:txBody>
              <a:bodyPr wrap="none">
                <a:spAutoFit/>
              </a:bodyPr>
              <a:lstStyle/>
              <a:p>
                <a:pPr algn="ctr" eaLnBrk="1" hangingPunct="1">
                  <a:defRPr/>
                </a:pPr>
                <a:r>
                  <a:rPr lang="en-US" altLang="zh-CN" sz="2000">
                    <a:solidFill>
                      <a:srgbClr val="000090"/>
                    </a:solidFill>
                    <a:cs typeface="Arial" pitchFamily="34" charset="0"/>
                  </a:rPr>
                  <a:t>Memory </a:t>
                </a:r>
              </a:p>
              <a:p>
                <a:pPr algn="ctr" eaLnBrk="1" hangingPunct="1">
                  <a:defRPr/>
                </a:pPr>
                <a:r>
                  <a:rPr lang="en-US" altLang="zh-CN" sz="2000">
                    <a:solidFill>
                      <a:srgbClr val="000090"/>
                    </a:solidFill>
                    <a:cs typeface="Arial" pitchFamily="34" charset="0"/>
                  </a:rPr>
                  <a:t>Controller</a:t>
                </a:r>
              </a:p>
            </p:txBody>
          </p:sp>
          <p:sp>
            <p:nvSpPr>
              <p:cNvPr id="74" name="Rectangle 86"/>
              <p:cNvSpPr/>
              <p:nvPr/>
            </p:nvSpPr>
            <p:spPr bwMode="auto">
              <a:xfrm>
                <a:off x="7696424" y="1828094"/>
                <a:ext cx="990376"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75" name="TextBox 74"/>
              <p:cNvSpPr txBox="1"/>
              <p:nvPr/>
            </p:nvSpPr>
            <p:spPr>
              <a:xfrm>
                <a:off x="7708527" y="1818384"/>
                <a:ext cx="901625"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sp>
            <p:nvSpPr>
              <p:cNvPr id="76" name="Rectangle 88"/>
              <p:cNvSpPr/>
              <p:nvPr/>
            </p:nvSpPr>
            <p:spPr bwMode="auto">
              <a:xfrm>
                <a:off x="6968265" y="1820002"/>
                <a:ext cx="774551" cy="914317"/>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r>
                  <a:rPr lang="en-US" altLang="zh-CN" dirty="0">
                    <a:solidFill>
                      <a:srgbClr val="000090"/>
                    </a:solidFill>
                    <a:cs typeface="Arial" pitchFamily="34" charset="0"/>
                  </a:rPr>
                  <a:t>1</a:t>
                </a:r>
                <a:endParaRPr lang="zh-CN" altLang="zh-CN" dirty="0">
                  <a:cs typeface="Arial" pitchFamily="34" charset="0"/>
                </a:endParaRPr>
              </a:p>
            </p:txBody>
          </p:sp>
          <p:sp>
            <p:nvSpPr>
              <p:cNvPr id="77" name="TextBox 76"/>
              <p:cNvSpPr txBox="1"/>
              <p:nvPr/>
            </p:nvSpPr>
            <p:spPr>
              <a:xfrm>
                <a:off x="6718150" y="1828094"/>
                <a:ext cx="901626"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grpSp>
        <p:grpSp>
          <p:nvGrpSpPr>
            <p:cNvPr id="37906" name="Group 90"/>
            <p:cNvGrpSpPr>
              <a:grpSpLocks/>
            </p:cNvGrpSpPr>
            <p:nvPr/>
          </p:nvGrpSpPr>
          <p:grpSpPr bwMode="auto">
            <a:xfrm>
              <a:off x="2591249" y="1111250"/>
              <a:ext cx="1980751" cy="1931635"/>
              <a:chOff x="6706049" y="1120914"/>
              <a:chExt cx="1980751" cy="1930766"/>
            </a:xfrm>
          </p:grpSpPr>
          <p:sp>
            <p:nvSpPr>
              <p:cNvPr id="66" name="Rectangle 91"/>
              <p:cNvSpPr/>
              <p:nvPr/>
            </p:nvSpPr>
            <p:spPr bwMode="auto">
              <a:xfrm>
                <a:off x="6706048" y="1143570"/>
                <a:ext cx="1980752" cy="684524"/>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67" name="TextBox 66"/>
              <p:cNvSpPr txBox="1"/>
              <p:nvPr/>
            </p:nvSpPr>
            <p:spPr>
              <a:xfrm>
                <a:off x="7042897" y="1120914"/>
                <a:ext cx="1415976" cy="707180"/>
              </a:xfrm>
              <a:prstGeom prst="rect">
                <a:avLst/>
              </a:prstGeom>
              <a:solidFill>
                <a:schemeClr val="accent6">
                  <a:lumMod val="20000"/>
                  <a:lumOff val="80000"/>
                </a:schemeClr>
              </a:solidFill>
            </p:spPr>
            <p:txBody>
              <a:bodyPr wrap="none">
                <a:spAutoFit/>
              </a:bodyPr>
              <a:lstStyle/>
              <a:p>
                <a:pPr algn="ctr" eaLnBrk="1" hangingPunct="1">
                  <a:defRPr/>
                </a:pPr>
                <a:r>
                  <a:rPr lang="en-US" altLang="zh-CN" sz="2000">
                    <a:solidFill>
                      <a:srgbClr val="000090"/>
                    </a:solidFill>
                    <a:cs typeface="Arial" pitchFamily="34" charset="0"/>
                  </a:rPr>
                  <a:t>Memory </a:t>
                </a:r>
              </a:p>
              <a:p>
                <a:pPr algn="ctr" eaLnBrk="1" hangingPunct="1">
                  <a:defRPr/>
                </a:pPr>
                <a:r>
                  <a:rPr lang="en-US" altLang="zh-CN" sz="2000">
                    <a:solidFill>
                      <a:srgbClr val="000090"/>
                    </a:solidFill>
                    <a:cs typeface="Arial" pitchFamily="34" charset="0"/>
                  </a:rPr>
                  <a:t>Controller</a:t>
                </a:r>
              </a:p>
            </p:txBody>
          </p:sp>
          <p:sp>
            <p:nvSpPr>
              <p:cNvPr id="68" name="Rectangle 93"/>
              <p:cNvSpPr/>
              <p:nvPr/>
            </p:nvSpPr>
            <p:spPr bwMode="auto">
              <a:xfrm>
                <a:off x="7696425" y="1828094"/>
                <a:ext cx="990376"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69" name="TextBox 68"/>
              <p:cNvSpPr txBox="1"/>
              <p:nvPr/>
            </p:nvSpPr>
            <p:spPr>
              <a:xfrm>
                <a:off x="7708527" y="1818384"/>
                <a:ext cx="901625"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sp>
            <p:nvSpPr>
              <p:cNvPr id="70" name="Rectangle 95"/>
              <p:cNvSpPr/>
              <p:nvPr/>
            </p:nvSpPr>
            <p:spPr bwMode="auto">
              <a:xfrm>
                <a:off x="6706048" y="1837803"/>
                <a:ext cx="990377"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71" name="TextBox 70"/>
              <p:cNvSpPr txBox="1"/>
              <p:nvPr/>
            </p:nvSpPr>
            <p:spPr>
              <a:xfrm>
                <a:off x="6718150" y="1828094"/>
                <a:ext cx="901626"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grpSp>
        <p:grpSp>
          <p:nvGrpSpPr>
            <p:cNvPr id="37907" name="Group 97"/>
            <p:cNvGrpSpPr>
              <a:grpSpLocks/>
            </p:cNvGrpSpPr>
            <p:nvPr/>
          </p:nvGrpSpPr>
          <p:grpSpPr bwMode="auto">
            <a:xfrm>
              <a:off x="457200" y="1111250"/>
              <a:ext cx="1980751" cy="1931635"/>
              <a:chOff x="6705600" y="1120914"/>
              <a:chExt cx="1980751" cy="1930766"/>
            </a:xfrm>
          </p:grpSpPr>
          <p:sp>
            <p:nvSpPr>
              <p:cNvPr id="60" name="Rectangle 98"/>
              <p:cNvSpPr/>
              <p:nvPr/>
            </p:nvSpPr>
            <p:spPr bwMode="auto">
              <a:xfrm>
                <a:off x="6705600" y="1143570"/>
                <a:ext cx="1980752" cy="684524"/>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61" name="TextBox 60"/>
              <p:cNvSpPr txBox="1"/>
              <p:nvPr/>
            </p:nvSpPr>
            <p:spPr>
              <a:xfrm>
                <a:off x="7042450" y="1120914"/>
                <a:ext cx="1415976" cy="707180"/>
              </a:xfrm>
              <a:prstGeom prst="rect">
                <a:avLst/>
              </a:prstGeom>
              <a:solidFill>
                <a:schemeClr val="accent6">
                  <a:lumMod val="20000"/>
                  <a:lumOff val="80000"/>
                </a:schemeClr>
              </a:solidFill>
            </p:spPr>
            <p:txBody>
              <a:bodyPr wrap="none">
                <a:spAutoFit/>
              </a:bodyPr>
              <a:lstStyle/>
              <a:p>
                <a:pPr algn="ctr" eaLnBrk="1" hangingPunct="1">
                  <a:defRPr/>
                </a:pPr>
                <a:r>
                  <a:rPr lang="en-US" altLang="zh-CN" sz="2000">
                    <a:solidFill>
                      <a:srgbClr val="000090"/>
                    </a:solidFill>
                    <a:cs typeface="Arial" pitchFamily="34" charset="0"/>
                  </a:rPr>
                  <a:t>Memory </a:t>
                </a:r>
              </a:p>
              <a:p>
                <a:pPr algn="ctr" eaLnBrk="1" hangingPunct="1">
                  <a:defRPr/>
                </a:pPr>
                <a:r>
                  <a:rPr lang="en-US" altLang="zh-CN" sz="2000">
                    <a:solidFill>
                      <a:srgbClr val="000090"/>
                    </a:solidFill>
                    <a:cs typeface="Arial" pitchFamily="34" charset="0"/>
                  </a:rPr>
                  <a:t>Controller</a:t>
                </a:r>
              </a:p>
            </p:txBody>
          </p:sp>
          <p:sp>
            <p:nvSpPr>
              <p:cNvPr id="62" name="Rectangle 100"/>
              <p:cNvSpPr/>
              <p:nvPr/>
            </p:nvSpPr>
            <p:spPr bwMode="auto">
              <a:xfrm>
                <a:off x="7695977" y="1828094"/>
                <a:ext cx="990376"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63" name="TextBox 62"/>
              <p:cNvSpPr txBox="1"/>
              <p:nvPr/>
            </p:nvSpPr>
            <p:spPr>
              <a:xfrm>
                <a:off x="7708079" y="1818384"/>
                <a:ext cx="901625"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sp>
            <p:nvSpPr>
              <p:cNvPr id="64" name="Rectangle 102"/>
              <p:cNvSpPr/>
              <p:nvPr/>
            </p:nvSpPr>
            <p:spPr bwMode="auto">
              <a:xfrm>
                <a:off x="6705600" y="1837803"/>
                <a:ext cx="990377" cy="914316"/>
              </a:xfrm>
              <a:prstGeom prst="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zh-CN" altLang="zh-CN">
                  <a:cs typeface="Arial" pitchFamily="34" charset="0"/>
                </a:endParaRPr>
              </a:p>
            </p:txBody>
          </p:sp>
          <p:sp>
            <p:nvSpPr>
              <p:cNvPr id="65" name="TextBox 64"/>
              <p:cNvSpPr txBox="1"/>
              <p:nvPr/>
            </p:nvSpPr>
            <p:spPr>
              <a:xfrm>
                <a:off x="6717702" y="1828094"/>
                <a:ext cx="901626" cy="1223404"/>
              </a:xfrm>
              <a:prstGeom prst="rect">
                <a:avLst/>
              </a:prstGeom>
              <a:solidFill>
                <a:schemeClr val="accent6">
                  <a:lumMod val="20000"/>
                  <a:lumOff val="80000"/>
                </a:schemeClr>
              </a:solidFill>
            </p:spPr>
            <p:txBody>
              <a:bodyPr>
                <a:spAutoFit/>
              </a:bodyPr>
              <a:lstStyle/>
              <a:p>
                <a:pPr algn="ctr" eaLnBrk="1" hangingPunct="1">
                  <a:defRPr/>
                </a:pPr>
                <a:r>
                  <a:rPr lang="en-US" altLang="zh-CN" dirty="0">
                    <a:solidFill>
                      <a:srgbClr val="000090"/>
                    </a:solidFill>
                    <a:cs typeface="Arial" pitchFamily="34" charset="0"/>
                  </a:rPr>
                  <a:t>512KB</a:t>
                </a:r>
              </a:p>
              <a:p>
                <a:pPr algn="ctr" eaLnBrk="1" hangingPunct="1">
                  <a:defRPr/>
                </a:pPr>
                <a:r>
                  <a:rPr lang="en-US" altLang="zh-CN" dirty="0">
                    <a:solidFill>
                      <a:srgbClr val="000090"/>
                    </a:solidFill>
                    <a:cs typeface="Arial" pitchFamily="34" charset="0"/>
                  </a:rPr>
                  <a:t>L2 </a:t>
                </a:r>
              </a:p>
              <a:p>
                <a:pPr algn="ctr" eaLnBrk="1" hangingPunct="1">
                  <a:defRPr/>
                </a:pPr>
                <a:r>
                  <a:rPr lang="en-US" altLang="zh-CN" dirty="0">
                    <a:solidFill>
                      <a:srgbClr val="000090"/>
                    </a:solidFill>
                    <a:cs typeface="Arial" pitchFamily="34" charset="0"/>
                  </a:rPr>
                  <a:t>C$</a:t>
                </a:r>
              </a:p>
            </p:txBody>
          </p:sp>
        </p:grpSp>
        <p:sp>
          <p:nvSpPr>
            <p:cNvPr id="37908" name="Left-Right Arrow 104"/>
            <p:cNvSpPr>
              <a:spLocks noChangeArrowheads="1"/>
            </p:cNvSpPr>
            <p:nvPr/>
          </p:nvSpPr>
          <p:spPr bwMode="auto">
            <a:xfrm>
              <a:off x="457200" y="3287169"/>
              <a:ext cx="8229600" cy="621691"/>
            </a:xfrm>
            <a:prstGeom prst="leftRightArrow">
              <a:avLst>
                <a:gd name="adj1" fmla="val 50000"/>
                <a:gd name="adj2" fmla="val 50008"/>
              </a:avLst>
            </a:prstGeom>
            <a:solidFill>
              <a:srgbClr val="66FFCC"/>
            </a:solidFill>
            <a:ln w="12700">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a:solidFill>
                    <a:srgbClr val="000090"/>
                  </a:solidFill>
                </a:rPr>
                <a:t>Full Cross-Bar (Interconnect)</a:t>
              </a:r>
            </a:p>
          </p:txBody>
        </p:sp>
      </p:grpSp>
      <p:pic>
        <p:nvPicPr>
          <p:cNvPr id="37895" name="Picture 2" descr="http://www.rz.rwth-aachen.de/global/show_picture.asp?id=aaaaaaaaaaayzqc&amp;w=&amp;h=&amp;gray=&amp;neg=&amp;mirror=&amp;flip=&amp;rleft=&amp;rright=&amp;r180=&amp;thres=&amp;dither=&amp;crize=&amp;srgb=&amp;noise=&amp;cont=&amp;jitter=&amp;blur=&amp;edge=&amp;emboss=&amp;pseudo=&amp;painter=&amp;repair=&amp;sharpen=&amp;soften=&amp;gauss33=&amp;gauss55=&amp;light=&amp;contrast=&amp;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58913"/>
            <a:ext cx="21336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39939"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9E1F486-FD1A-48D3-946C-9DAB13E6FADA}" type="slidenum">
              <a:rPr lang="zh-CN" altLang="en-US" sz="1200">
                <a:solidFill>
                  <a:srgbClr val="898989"/>
                </a:solidFill>
              </a:rPr>
              <a:pPr>
                <a:spcBef>
                  <a:spcPct val="0"/>
                </a:spcBef>
                <a:buFontTx/>
                <a:buNone/>
              </a:pPr>
              <a:t>12</a:t>
            </a:fld>
            <a:endParaRPr lang="zh-CN" altLang="en-US" sz="1200">
              <a:solidFill>
                <a:srgbClr val="898989"/>
              </a:solidFill>
            </a:endParaRPr>
          </a:p>
        </p:txBody>
      </p:sp>
      <p:sp>
        <p:nvSpPr>
          <p:cNvPr id="39940" name="TextBox 5"/>
          <p:cNvSpPr txBox="1">
            <a:spLocks noChangeArrowheads="1"/>
          </p:cNvSpPr>
          <p:nvPr/>
        </p:nvSpPr>
        <p:spPr bwMode="auto">
          <a:xfrm>
            <a:off x="381000" y="121920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Nvidia Fermi GPU</a:t>
            </a:r>
          </a:p>
        </p:txBody>
      </p:sp>
      <p:pic>
        <p:nvPicPr>
          <p:cNvPr id="3994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56911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400"/>
            <a:ext cx="2514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41987"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14ACA0A-65FC-4193-AB90-6E8A41652BA9}" type="slidenum">
              <a:rPr lang="zh-CN" altLang="en-US" sz="1200">
                <a:solidFill>
                  <a:srgbClr val="898989"/>
                </a:solidFill>
              </a:rPr>
              <a:pPr>
                <a:spcBef>
                  <a:spcPct val="0"/>
                </a:spcBef>
                <a:buFontTx/>
                <a:buNone/>
              </a:pPr>
              <a:t>13</a:t>
            </a:fld>
            <a:endParaRPr lang="zh-CN" altLang="en-US" sz="1200">
              <a:solidFill>
                <a:srgbClr val="898989"/>
              </a:solidFill>
            </a:endParaRPr>
          </a:p>
        </p:txBody>
      </p:sp>
      <p:sp>
        <p:nvSpPr>
          <p:cNvPr id="41988" name="TextBox 5"/>
          <p:cNvSpPr txBox="1">
            <a:spLocks noChangeArrowheads="1"/>
          </p:cNvSpPr>
          <p:nvPr/>
        </p:nvSpPr>
        <p:spPr bwMode="auto">
          <a:xfrm>
            <a:off x="381000" y="1219200"/>
            <a:ext cx="3886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Apple A5X SoC</a:t>
            </a:r>
          </a:p>
          <a:p>
            <a:pPr eaLnBrk="1" hangingPunct="1">
              <a:spcBef>
                <a:spcPct val="0"/>
              </a:spcBef>
            </a:pPr>
            <a:endParaRPr lang="en-US" altLang="zh-CN" sz="2400" b="0"/>
          </a:p>
          <a:p>
            <a:pPr eaLnBrk="1" hangingPunct="1">
              <a:spcBef>
                <a:spcPct val="0"/>
              </a:spcBef>
            </a:pPr>
            <a:r>
              <a:rPr lang="en-US" altLang="zh-CN" sz="2400" b="0"/>
              <a:t> 2 ARM cores</a:t>
            </a:r>
          </a:p>
          <a:p>
            <a:pPr eaLnBrk="1" hangingPunct="1">
              <a:spcBef>
                <a:spcPct val="0"/>
              </a:spcBef>
            </a:pPr>
            <a:r>
              <a:rPr lang="en-US" altLang="zh-CN" sz="2400" b="0"/>
              <a:t> 4 GPU cores</a:t>
            </a:r>
          </a:p>
          <a:p>
            <a:pPr eaLnBrk="1" hangingPunct="1">
              <a:spcBef>
                <a:spcPct val="0"/>
              </a:spcBef>
            </a:pPr>
            <a:r>
              <a:rPr lang="en-US" altLang="zh-CN" sz="2400" b="0"/>
              <a:t> 2 GPU Primitive Engines</a:t>
            </a:r>
          </a:p>
          <a:p>
            <a:pPr eaLnBrk="1" hangingPunct="1">
              <a:spcBef>
                <a:spcPct val="0"/>
              </a:spcBef>
            </a:pPr>
            <a:r>
              <a:rPr lang="en-US" altLang="zh-CN" sz="2400" b="0"/>
              <a:t> Other SoC components: WIFI, Video, Audio, DDR controller, etc.</a:t>
            </a:r>
          </a:p>
        </p:txBody>
      </p:sp>
      <p:pic>
        <p:nvPicPr>
          <p:cNvPr id="419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219200"/>
            <a:ext cx="48561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System</a:t>
            </a:r>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52600"/>
            <a:ext cx="83613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1D74B51-FCDC-4590-BAD8-AD29561FE280}" type="slidenum">
              <a:rPr lang="zh-CN" altLang="en-US" sz="1200">
                <a:solidFill>
                  <a:srgbClr val="898989"/>
                </a:solidFill>
              </a:rPr>
              <a:pPr>
                <a:spcBef>
                  <a:spcPct val="0"/>
                </a:spcBef>
                <a:buFontTx/>
                <a:buNone/>
              </a:pPr>
              <a:t>14</a:t>
            </a:fld>
            <a:endParaRPr lang="zh-CN" altLang="en-US" sz="1200">
              <a:solidFill>
                <a:srgbClr val="898989"/>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Programming Abstraction</a:t>
            </a:r>
          </a:p>
        </p:txBody>
      </p:sp>
      <p:sp>
        <p:nvSpPr>
          <p:cNvPr id="460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14E7854-974C-4AD9-89F8-24331C4B7D5C}" type="slidenum">
              <a:rPr lang="zh-CN" altLang="en-US" sz="1200">
                <a:solidFill>
                  <a:srgbClr val="898989"/>
                </a:solidFill>
              </a:rPr>
              <a:pPr>
                <a:spcBef>
                  <a:spcPct val="0"/>
                </a:spcBef>
                <a:buFontTx/>
                <a:buNone/>
              </a:pPr>
              <a:t>15</a:t>
            </a:fld>
            <a:endParaRPr lang="zh-CN" altLang="en-US" sz="1200">
              <a:solidFill>
                <a:srgbClr val="898989"/>
              </a:solidFill>
            </a:endParaRPr>
          </a:p>
        </p:txBody>
      </p:sp>
      <p:pic>
        <p:nvPicPr>
          <p:cNvPr id="4608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300" y="3200400"/>
            <a:ext cx="84455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228600" y="1143000"/>
            <a:ext cx="8915400" cy="2820988"/>
          </a:xfrm>
          <a:prstGeom prst="rect">
            <a:avLst/>
          </a:prstGeom>
          <a:noFill/>
          <a:ln w="9525">
            <a:noFill/>
            <a:miter lim="800000"/>
            <a:headEnd/>
            <a:tailEnd/>
          </a:ln>
        </p:spPr>
        <p:txBody>
          <a:bodyPr lIns="63500" tIns="25400" rIns="63500" bIns="25400">
            <a:spAutoFit/>
          </a:bodyPr>
          <a:lstStyle/>
          <a:p>
            <a:pPr eaLnBrk="1" hangingPunct="1">
              <a:buFont typeface="Arial" pitchFamily="34" charset="0"/>
              <a:buChar char="•"/>
              <a:defRPr/>
            </a:pPr>
            <a:r>
              <a:rPr lang="en-US" altLang="zh-CN" sz="2200" b="0" dirty="0">
                <a:latin typeface="+mn-lt"/>
                <a:cs typeface="Arial" pitchFamily="34" charset="0"/>
              </a:rPr>
              <a:t> Distributed-memory program consists of named processes.</a:t>
            </a:r>
          </a:p>
          <a:p>
            <a:pPr eaLnBrk="1" hangingPunct="1">
              <a:defRPr/>
            </a:pPr>
            <a:r>
              <a:rPr lang="en-US" altLang="zh-CN" sz="2200" b="0" dirty="0">
                <a:latin typeface="+mn-lt"/>
                <a:cs typeface="Arial" pitchFamily="34" charset="0"/>
              </a:rPr>
              <a:t>• Process is a thread of control plus local address space -- NO shared data.</a:t>
            </a:r>
          </a:p>
          <a:p>
            <a:pPr eaLnBrk="1" hangingPunct="1">
              <a:defRPr/>
            </a:pPr>
            <a:r>
              <a:rPr lang="en-US" altLang="zh-CN" sz="2200" b="0" dirty="0">
                <a:latin typeface="+mn-lt"/>
                <a:cs typeface="Arial" pitchFamily="34" charset="0"/>
              </a:rPr>
              <a:t>• Logically shared data is partitioned over local processes.</a:t>
            </a:r>
          </a:p>
          <a:p>
            <a:pPr eaLnBrk="1" hangingPunct="1">
              <a:defRPr/>
            </a:pPr>
            <a:r>
              <a:rPr lang="en-US" altLang="zh-CN" sz="2200" b="0" dirty="0">
                <a:latin typeface="+mn-lt"/>
                <a:cs typeface="Arial" pitchFamily="34" charset="0"/>
              </a:rPr>
              <a:t>• Processes communicate by explicit send/receive pairs</a:t>
            </a:r>
          </a:p>
          <a:p>
            <a:pPr eaLnBrk="1" hangingPunct="1">
              <a:defRPr/>
            </a:pPr>
            <a:r>
              <a:rPr lang="en-US" altLang="zh-CN" sz="2200" b="0" dirty="0">
                <a:latin typeface="+mn-lt"/>
                <a:cs typeface="Arial" pitchFamily="34" charset="0"/>
              </a:rPr>
              <a:t>• Coordination is implicit in every communication event.</a:t>
            </a:r>
          </a:p>
          <a:p>
            <a:pPr eaLnBrk="1" hangingPunct="1">
              <a:defRPr/>
            </a:pPr>
            <a:endParaRPr lang="en-US" altLang="zh-CN" sz="2400" dirty="0">
              <a:cs typeface="Arial" pitchFamily="34" charset="0"/>
            </a:endParaRPr>
          </a:p>
          <a:p>
            <a:pPr eaLnBrk="1" hangingPunct="1">
              <a:defRPr/>
            </a:pPr>
            <a:endParaRPr lang="en-US" altLang="zh-CN" sz="2400" dirty="0">
              <a:cs typeface="Arial"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48131" name="Rectangle 101"/>
          <p:cNvSpPr>
            <a:spLocks noChangeArrowheads="1"/>
          </p:cNvSpPr>
          <p:nvPr/>
        </p:nvSpPr>
        <p:spPr bwMode="auto">
          <a:xfrm>
            <a:off x="4095750" y="6416675"/>
            <a:ext cx="495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chemeClr val="bg1"/>
                </a:solidFill>
              </a:rPr>
              <a:t>Year</a:t>
            </a:r>
            <a:endParaRPr lang="en-US" altLang="zh-CN" sz="1800" b="0">
              <a:solidFill>
                <a:schemeClr val="bg1"/>
              </a:solidFill>
            </a:endParaRPr>
          </a:p>
        </p:txBody>
      </p:sp>
      <p:sp>
        <p:nvSpPr>
          <p:cNvPr id="48132" name="Rectangle 11"/>
          <p:cNvSpPr>
            <a:spLocks noChangeArrowheads="1"/>
          </p:cNvSpPr>
          <p:nvPr/>
        </p:nvSpPr>
        <p:spPr bwMode="auto">
          <a:xfrm>
            <a:off x="7805738" y="1379538"/>
            <a:ext cx="1274762" cy="47005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48133"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054FEE5-852E-49C4-81DA-6B667294A843}" type="slidenum">
              <a:rPr lang="zh-CN" altLang="en-US" sz="1200">
                <a:solidFill>
                  <a:srgbClr val="898989"/>
                </a:solidFill>
              </a:rPr>
              <a:pPr>
                <a:spcBef>
                  <a:spcPct val="0"/>
                </a:spcBef>
                <a:buFontTx/>
                <a:buNone/>
              </a:pPr>
              <a:t>16</a:t>
            </a:fld>
            <a:endParaRPr lang="zh-CN" altLang="en-US" sz="1200">
              <a:solidFill>
                <a:srgbClr val="898989"/>
              </a:solidFill>
            </a:endParaRPr>
          </a:p>
        </p:txBody>
      </p:sp>
      <p:pic>
        <p:nvPicPr>
          <p:cNvPr id="4813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553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33800"/>
            <a:ext cx="73914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50179"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8B9B81B-3413-4076-8983-DE63FBED4A34}" type="slidenum">
              <a:rPr lang="zh-CN" altLang="en-US" sz="1200">
                <a:solidFill>
                  <a:srgbClr val="898989"/>
                </a:solidFill>
              </a:rPr>
              <a:pPr>
                <a:spcBef>
                  <a:spcPct val="0"/>
                </a:spcBef>
                <a:buFontTx/>
                <a:buNone/>
              </a:pPr>
              <a:t>17</a:t>
            </a:fld>
            <a:endParaRPr lang="zh-CN" altLang="en-US" sz="1200">
              <a:solidFill>
                <a:srgbClr val="898989"/>
              </a:solidFill>
            </a:endParaRPr>
          </a:p>
        </p:txBody>
      </p:sp>
      <p:sp>
        <p:nvSpPr>
          <p:cNvPr id="50180" name="TextBox 5"/>
          <p:cNvSpPr txBox="1">
            <a:spLocks noChangeArrowheads="1"/>
          </p:cNvSpPr>
          <p:nvPr/>
        </p:nvSpPr>
        <p:spPr bwMode="auto">
          <a:xfrm>
            <a:off x="381000" y="1219200"/>
            <a:ext cx="38862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Jaguar </a:t>
            </a:r>
          </a:p>
          <a:p>
            <a:pPr eaLnBrk="1" hangingPunct="1">
              <a:spcBef>
                <a:spcPct val="0"/>
              </a:spcBef>
            </a:pPr>
            <a:endParaRPr lang="en-US" altLang="zh-CN" sz="2400" b="0"/>
          </a:p>
          <a:p>
            <a:pPr eaLnBrk="1" hangingPunct="1">
              <a:spcBef>
                <a:spcPct val="0"/>
              </a:spcBef>
            </a:pPr>
            <a:r>
              <a:rPr lang="en-US" altLang="zh-CN" sz="2400" b="0"/>
              <a:t> Oak Ridge National Laboratories </a:t>
            </a:r>
          </a:p>
          <a:p>
            <a:pPr eaLnBrk="1" hangingPunct="1">
              <a:spcBef>
                <a:spcPct val="0"/>
              </a:spcBef>
            </a:pPr>
            <a:r>
              <a:rPr lang="en-US" altLang="zh-CN" sz="2400" b="0"/>
              <a:t> Cray XT5 supercomputer</a:t>
            </a:r>
          </a:p>
          <a:p>
            <a:pPr eaLnBrk="1" hangingPunct="1">
              <a:spcBef>
                <a:spcPct val="0"/>
              </a:spcBef>
            </a:pPr>
            <a:r>
              <a:rPr lang="en-US" altLang="zh-CN" sz="2400" b="0"/>
              <a:t> 2.33 Petaflops Peak</a:t>
            </a:r>
          </a:p>
          <a:p>
            <a:pPr eaLnBrk="1" hangingPunct="1">
              <a:spcBef>
                <a:spcPct val="0"/>
              </a:spcBef>
            </a:pPr>
            <a:r>
              <a:rPr lang="en-US" altLang="zh-CN" sz="2400" b="0"/>
              <a:t> 1.76 Petaflops Sustain</a:t>
            </a:r>
          </a:p>
          <a:p>
            <a:pPr eaLnBrk="1" hangingPunct="1">
              <a:spcBef>
                <a:spcPct val="0"/>
              </a:spcBef>
            </a:pPr>
            <a:r>
              <a:rPr lang="en-US" altLang="zh-CN" sz="2400" b="0"/>
              <a:t> 224256 AMD Opteron cores</a:t>
            </a:r>
          </a:p>
          <a:p>
            <a:pPr eaLnBrk="1" hangingPunct="1">
              <a:spcBef>
                <a:spcPct val="0"/>
              </a:spcBef>
            </a:pPr>
            <a:r>
              <a:rPr lang="en-US" altLang="zh-CN" sz="2400" b="0"/>
              <a:t> 3-dimensional toroidal mesh</a:t>
            </a:r>
          </a:p>
          <a:p>
            <a:pPr eaLnBrk="1" hangingPunct="1">
              <a:spcBef>
                <a:spcPct val="0"/>
              </a:spcBef>
              <a:buFontTx/>
              <a:buNone/>
            </a:pPr>
            <a:endParaRPr lang="en-US" altLang="zh-CN" sz="2400" b="0"/>
          </a:p>
        </p:txBody>
      </p:sp>
      <p:pic>
        <p:nvPicPr>
          <p:cNvPr id="50181" name="Picture 2" descr="http://www.nccs.gov/wp-content/themes/nightfall/img/jaguarXT5/gallery/jagu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4648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52227"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C876332-49F4-465A-A101-75E9229BDB0B}" type="slidenum">
              <a:rPr lang="zh-CN" altLang="en-US" sz="1200">
                <a:solidFill>
                  <a:srgbClr val="898989"/>
                </a:solidFill>
              </a:rPr>
              <a:pPr>
                <a:spcBef>
                  <a:spcPct val="0"/>
                </a:spcBef>
                <a:buFontTx/>
                <a:buNone/>
              </a:pPr>
              <a:t>18</a:t>
            </a:fld>
            <a:endParaRPr lang="zh-CN" altLang="en-US" sz="1200">
              <a:solidFill>
                <a:srgbClr val="898989"/>
              </a:solidFill>
            </a:endParaRPr>
          </a:p>
        </p:txBody>
      </p:sp>
      <p:sp>
        <p:nvSpPr>
          <p:cNvPr id="52228" name="TextBox 5"/>
          <p:cNvSpPr txBox="1">
            <a:spLocks noChangeArrowheads="1"/>
          </p:cNvSpPr>
          <p:nvPr/>
        </p:nvSpPr>
        <p:spPr bwMode="auto">
          <a:xfrm>
            <a:off x="228600" y="1219200"/>
            <a:ext cx="3886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Tianhe (TH-1A) </a:t>
            </a:r>
          </a:p>
          <a:p>
            <a:pPr eaLnBrk="1" hangingPunct="1">
              <a:spcBef>
                <a:spcPct val="0"/>
              </a:spcBef>
            </a:pPr>
            <a:endParaRPr lang="en-US" altLang="zh-CN" sz="2400" b="0"/>
          </a:p>
          <a:p>
            <a:pPr eaLnBrk="1" hangingPunct="1">
              <a:spcBef>
                <a:spcPct val="0"/>
              </a:spcBef>
            </a:pPr>
            <a:r>
              <a:rPr lang="en-US" altLang="zh-CN" sz="2400" b="0"/>
              <a:t> Chinese National University of Defense Technology</a:t>
            </a:r>
          </a:p>
          <a:p>
            <a:pPr eaLnBrk="1" hangingPunct="1">
              <a:spcBef>
                <a:spcPct val="0"/>
              </a:spcBef>
            </a:pPr>
            <a:r>
              <a:rPr lang="en-US" altLang="zh-CN" sz="2400" b="0"/>
              <a:t> 4.7 Petaflops Peak</a:t>
            </a:r>
          </a:p>
          <a:p>
            <a:pPr eaLnBrk="1" hangingPunct="1">
              <a:spcBef>
                <a:spcPct val="0"/>
              </a:spcBef>
            </a:pPr>
            <a:r>
              <a:rPr lang="en-US" altLang="zh-CN" sz="2400" b="0"/>
              <a:t> 2.5 Petaflops Sustain</a:t>
            </a:r>
          </a:p>
          <a:p>
            <a:pPr eaLnBrk="1" hangingPunct="1">
              <a:spcBef>
                <a:spcPct val="0"/>
              </a:spcBef>
            </a:pPr>
            <a:r>
              <a:rPr lang="en-US" altLang="zh-CN" sz="2400" b="0"/>
              <a:t> 14336 Intel X5760 (6-core) CPUs</a:t>
            </a:r>
          </a:p>
          <a:p>
            <a:pPr eaLnBrk="1" hangingPunct="1">
              <a:spcBef>
                <a:spcPct val="0"/>
              </a:spcBef>
            </a:pPr>
            <a:r>
              <a:rPr lang="en-US" altLang="zh-CN" sz="2400" b="0"/>
              <a:t> 7168 Nvidia M2050 Fermi GPUs</a:t>
            </a:r>
          </a:p>
          <a:p>
            <a:pPr eaLnBrk="1" hangingPunct="1">
              <a:spcBef>
                <a:spcPct val="0"/>
              </a:spcBef>
              <a:buFontTx/>
              <a:buNone/>
            </a:pPr>
            <a:endParaRPr lang="en-US" altLang="zh-CN" sz="2400">
              <a:solidFill>
                <a:srgbClr val="FF0000"/>
              </a:solidFill>
            </a:endParaRPr>
          </a:p>
          <a:p>
            <a:pPr eaLnBrk="1" hangingPunct="1">
              <a:spcBef>
                <a:spcPct val="0"/>
              </a:spcBef>
              <a:buFontTx/>
              <a:buNone/>
            </a:pPr>
            <a:r>
              <a:rPr lang="en-US" altLang="zh-CN" sz="2800">
                <a:solidFill>
                  <a:srgbClr val="FF0000"/>
                </a:solidFill>
              </a:rPr>
              <a:t>Tianhe (TH-2A) </a:t>
            </a:r>
          </a:p>
          <a:p>
            <a:pPr eaLnBrk="1" hangingPunct="1">
              <a:spcBef>
                <a:spcPct val="0"/>
              </a:spcBef>
            </a:pPr>
            <a:r>
              <a:rPr lang="en-US" altLang="zh-CN" sz="2400" b="0"/>
              <a:t> 54.9 Petaflops Peak</a:t>
            </a:r>
          </a:p>
          <a:p>
            <a:pPr eaLnBrk="1" hangingPunct="1">
              <a:spcBef>
                <a:spcPct val="0"/>
              </a:spcBef>
              <a:buFontTx/>
              <a:buNone/>
            </a:pPr>
            <a:endParaRPr lang="en-US" altLang="zh-CN" sz="2400" b="0"/>
          </a:p>
        </p:txBody>
      </p:sp>
      <p:pic>
        <p:nvPicPr>
          <p:cNvPr id="52229" name="Picture 2" descr="http://www.it.com.cn/desktop/image/2009/10/30/09/1030_pc_xw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76400"/>
            <a:ext cx="47625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54275"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5076871-5A48-4187-A5EC-352D62641B51}" type="slidenum">
              <a:rPr lang="zh-CN" altLang="en-US" sz="1200">
                <a:solidFill>
                  <a:srgbClr val="898989"/>
                </a:solidFill>
              </a:rPr>
              <a:pPr>
                <a:spcBef>
                  <a:spcPct val="0"/>
                </a:spcBef>
                <a:buFontTx/>
                <a:buNone/>
              </a:pPr>
              <a:t>19</a:t>
            </a:fld>
            <a:endParaRPr lang="zh-CN" altLang="en-US" sz="1200">
              <a:solidFill>
                <a:srgbClr val="898989"/>
              </a:solidFill>
            </a:endParaRPr>
          </a:p>
        </p:txBody>
      </p:sp>
      <p:sp>
        <p:nvSpPr>
          <p:cNvPr id="54276" name="TextBox 5"/>
          <p:cNvSpPr txBox="1">
            <a:spLocks noChangeArrowheads="1"/>
          </p:cNvSpPr>
          <p:nvPr/>
        </p:nvSpPr>
        <p:spPr bwMode="auto">
          <a:xfrm>
            <a:off x="228600" y="1219200"/>
            <a:ext cx="38862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IBM Sequoia </a:t>
            </a:r>
          </a:p>
          <a:p>
            <a:pPr eaLnBrk="1" hangingPunct="1">
              <a:spcBef>
                <a:spcPct val="0"/>
              </a:spcBef>
            </a:pPr>
            <a:endParaRPr lang="en-US" altLang="zh-CN" sz="2400" b="0"/>
          </a:p>
          <a:p>
            <a:pPr eaLnBrk="1" hangingPunct="1">
              <a:spcBef>
                <a:spcPct val="0"/>
              </a:spcBef>
            </a:pPr>
            <a:r>
              <a:rPr lang="en-US" altLang="zh-CN" sz="2400" b="0"/>
              <a:t> IBM+ Lawrence Livermore National Laboratory</a:t>
            </a:r>
          </a:p>
          <a:p>
            <a:pPr eaLnBrk="1" hangingPunct="1">
              <a:spcBef>
                <a:spcPct val="0"/>
              </a:spcBef>
            </a:pPr>
            <a:r>
              <a:rPr lang="en-US" altLang="zh-CN" sz="2400" b="0"/>
              <a:t> 20.1 Petaflops Peak</a:t>
            </a:r>
          </a:p>
          <a:p>
            <a:pPr eaLnBrk="1" hangingPunct="1">
              <a:spcBef>
                <a:spcPct val="0"/>
              </a:spcBef>
            </a:pPr>
            <a:r>
              <a:rPr lang="en-US" altLang="zh-CN" sz="2400" b="0"/>
              <a:t> 16.32 Petaflops Sustain</a:t>
            </a:r>
          </a:p>
          <a:p>
            <a:pPr eaLnBrk="1" hangingPunct="1">
              <a:spcBef>
                <a:spcPct val="0"/>
              </a:spcBef>
            </a:pPr>
            <a:r>
              <a:rPr lang="en-US" altLang="zh-CN" sz="2400" b="0"/>
              <a:t> 1572864 IBM PowerPC cores</a:t>
            </a:r>
          </a:p>
          <a:p>
            <a:pPr eaLnBrk="1" hangingPunct="1">
              <a:spcBef>
                <a:spcPct val="0"/>
              </a:spcBef>
            </a:pPr>
            <a:r>
              <a:rPr lang="en-US" altLang="zh-CN" sz="2400" b="0"/>
              <a:t> </a:t>
            </a:r>
            <a:r>
              <a:rPr lang="en-US" altLang="zh-CN" sz="2400" b="0">
                <a:solidFill>
                  <a:srgbClr val="FF0000"/>
                </a:solidFill>
              </a:rPr>
              <a:t>6MW of power !!</a:t>
            </a:r>
          </a:p>
          <a:p>
            <a:pPr eaLnBrk="1" hangingPunct="1">
              <a:spcBef>
                <a:spcPct val="0"/>
              </a:spcBef>
            </a:pPr>
            <a:r>
              <a:rPr lang="en-US" altLang="zh-CN" sz="2400" b="0">
                <a:solidFill>
                  <a:srgbClr val="FF0000"/>
                </a:solidFill>
              </a:rPr>
              <a:t> Huge amount of heat !!!</a:t>
            </a:r>
          </a:p>
          <a:p>
            <a:pPr eaLnBrk="1" hangingPunct="1">
              <a:spcBef>
                <a:spcPct val="0"/>
              </a:spcBef>
            </a:pPr>
            <a:endParaRPr lang="en-US" altLang="zh-CN" sz="2400" b="0"/>
          </a:p>
          <a:p>
            <a:pPr eaLnBrk="1" hangingPunct="1">
              <a:spcBef>
                <a:spcPct val="0"/>
              </a:spcBef>
              <a:buFontTx/>
              <a:buNone/>
            </a:pPr>
            <a:endParaRPr lang="en-US" altLang="zh-CN" sz="2400" b="0"/>
          </a:p>
        </p:txBody>
      </p:sp>
      <p:pic>
        <p:nvPicPr>
          <p:cNvPr id="54277" name="Picture 2" descr="http://indiannerve.com/wp-content/uploads/2012/09/IBM-Sequoia-supercomputer.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76400"/>
            <a:ext cx="45243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200" dirty="0" smtClean="0">
                <a:solidFill>
                  <a:srgbClr val="C00000"/>
                </a:solidFill>
                <a:effectLst>
                  <a:outerShdw blurRad="38100" dist="38100" dir="2700000" algn="tl">
                    <a:srgbClr val="C0C0C0"/>
                  </a:outerShdw>
                </a:effectLst>
                <a:latin typeface="Batang" pitchFamily="18" charset="-127"/>
                <a:ea typeface="Batang" pitchFamily="18" charset="-127"/>
              </a:rPr>
              <a:t>An Abstraction of </a:t>
            </a:r>
            <a:r>
              <a:rPr lang="en-US" altLang="zh-CN" sz="3200" dirty="0" err="1" smtClean="0">
                <a:solidFill>
                  <a:srgbClr val="C00000"/>
                </a:solidFill>
                <a:effectLst>
                  <a:outerShdw blurRad="38100" dist="38100" dir="2700000" algn="tl">
                    <a:srgbClr val="C0C0C0"/>
                  </a:outerShdw>
                </a:effectLst>
                <a:latin typeface="Batang" pitchFamily="18" charset="-127"/>
                <a:ea typeface="Batang" pitchFamily="18" charset="-127"/>
              </a:rPr>
              <a:t>Multicore</a:t>
            </a:r>
            <a:r>
              <a:rPr lang="en-US" altLang="zh-CN" sz="3200" dirty="0" smtClean="0">
                <a:solidFill>
                  <a:srgbClr val="C00000"/>
                </a:solidFill>
                <a:effectLst>
                  <a:outerShdw blurRad="38100" dist="38100" dir="2700000" algn="tl">
                    <a:srgbClr val="C0C0C0"/>
                  </a:outerShdw>
                </a:effectLst>
                <a:latin typeface="Batang" pitchFamily="18" charset="-127"/>
                <a:ea typeface="Batang" pitchFamily="18" charset="-127"/>
              </a:rPr>
              <a:t> System</a:t>
            </a:r>
          </a:p>
        </p:txBody>
      </p:sp>
      <p:sp>
        <p:nvSpPr>
          <p:cNvPr id="1945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B5D23C9-F751-43DB-BE1B-9CFFF7D17309}" type="slidenum">
              <a:rPr lang="zh-CN" altLang="en-US" sz="1200">
                <a:solidFill>
                  <a:srgbClr val="898989"/>
                </a:solidFill>
              </a:rPr>
              <a:pPr>
                <a:spcBef>
                  <a:spcPct val="0"/>
                </a:spcBef>
                <a:buFontTx/>
                <a:buNone/>
              </a:pPr>
              <a:t>2</a:t>
            </a:fld>
            <a:endParaRPr lang="zh-CN" altLang="en-US" sz="1200">
              <a:solidFill>
                <a:srgbClr val="898989"/>
              </a:solidFill>
            </a:endParaRPr>
          </a:p>
        </p:txBody>
      </p:sp>
      <p:sp>
        <p:nvSpPr>
          <p:cNvPr id="19460" name="Content Placeholder 2"/>
          <p:cNvSpPr>
            <a:spLocks noGrp="1"/>
          </p:cNvSpPr>
          <p:nvPr>
            <p:ph sz="half" idx="1"/>
          </p:nvPr>
        </p:nvSpPr>
        <p:spPr>
          <a:xfrm>
            <a:off x="990600" y="4495800"/>
            <a:ext cx="7620000" cy="1895475"/>
          </a:xfrm>
        </p:spPr>
        <p:txBody>
          <a:bodyPr/>
          <a:lstStyle/>
          <a:p>
            <a:r>
              <a:rPr lang="en-US" altLang="zh-CN" sz="2400" smtClean="0">
                <a:ea typeface="黑体" panose="02010609060101010101" pitchFamily="49" charset="-122"/>
              </a:rPr>
              <a:t>How is parallelism managed?</a:t>
            </a:r>
          </a:p>
          <a:p>
            <a:r>
              <a:rPr lang="en-US" altLang="zh-CN" sz="2400" smtClean="0">
                <a:ea typeface="黑体" panose="02010609060101010101" pitchFamily="49" charset="-122"/>
              </a:rPr>
              <a:t>Where is the memory physically located?</a:t>
            </a:r>
          </a:p>
          <a:p>
            <a:r>
              <a:rPr lang="en-US" altLang="zh-CN" sz="2400" smtClean="0">
                <a:ea typeface="黑体" panose="02010609060101010101" pitchFamily="49" charset="-122"/>
              </a:rPr>
              <a:t>How the processors work?</a:t>
            </a:r>
          </a:p>
          <a:p>
            <a:r>
              <a:rPr lang="en-US" altLang="zh-CN" sz="2400" smtClean="0">
                <a:ea typeface="黑体" panose="02010609060101010101" pitchFamily="49" charset="-122"/>
              </a:rPr>
              <a:t>What is the connectivity of the network?</a:t>
            </a:r>
          </a:p>
        </p:txBody>
      </p:sp>
      <p:pic>
        <p:nvPicPr>
          <p:cNvPr id="1946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2184400"/>
            <a:ext cx="35179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2" name="Group 15"/>
          <p:cNvGrpSpPr>
            <a:grpSpLocks/>
          </p:cNvGrpSpPr>
          <p:nvPr/>
        </p:nvGrpSpPr>
        <p:grpSpPr bwMode="auto">
          <a:xfrm>
            <a:off x="990600" y="3390900"/>
            <a:ext cx="6629400" cy="876300"/>
            <a:chOff x="990600" y="3619500"/>
            <a:chExt cx="6629400" cy="876300"/>
          </a:xfrm>
        </p:grpSpPr>
        <p:pic>
          <p:nvPicPr>
            <p:cNvPr id="1946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8500" y="3619500"/>
              <a:ext cx="3111500" cy="876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6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619500"/>
              <a:ext cx="31115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3" name="Group 14"/>
          <p:cNvGrpSpPr>
            <a:grpSpLocks/>
          </p:cNvGrpSpPr>
          <p:nvPr/>
        </p:nvGrpSpPr>
        <p:grpSpPr bwMode="auto">
          <a:xfrm>
            <a:off x="1676400" y="1066800"/>
            <a:ext cx="5257800" cy="977900"/>
            <a:chOff x="990600" y="1295400"/>
            <a:chExt cx="5257800" cy="977900"/>
          </a:xfrm>
        </p:grpSpPr>
        <p:pic>
          <p:nvPicPr>
            <p:cNvPr id="1946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295400"/>
              <a:ext cx="965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35400" y="1295400"/>
              <a:ext cx="965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83200" y="1295400"/>
              <a:ext cx="965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95400"/>
              <a:ext cx="965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Case Study</a:t>
            </a:r>
          </a:p>
        </p:txBody>
      </p:sp>
      <p:sp>
        <p:nvSpPr>
          <p:cNvPr id="5632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FAC30F3-533A-4337-B922-B12E1D854FF7}" type="slidenum">
              <a:rPr lang="zh-CN" altLang="en-US" sz="1200">
                <a:solidFill>
                  <a:srgbClr val="898989"/>
                </a:solidFill>
              </a:rPr>
              <a:pPr>
                <a:spcBef>
                  <a:spcPct val="0"/>
                </a:spcBef>
                <a:buFontTx/>
                <a:buNone/>
              </a:pPr>
              <a:t>20</a:t>
            </a:fld>
            <a:endParaRPr lang="zh-CN" altLang="en-US" sz="1200">
              <a:solidFill>
                <a:srgbClr val="898989"/>
              </a:solidFill>
            </a:endParaRPr>
          </a:p>
        </p:txBody>
      </p:sp>
      <p:pic>
        <p:nvPicPr>
          <p:cNvPr id="56324" name="Picture 5" descr="http://www.marketingpilgrim.com/wp-content/uploads/2008/12/google-data-center-leno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3000"/>
            <a:ext cx="4038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Box 6"/>
          <p:cNvSpPr txBox="1">
            <a:spLocks noChangeArrowheads="1"/>
          </p:cNvSpPr>
          <p:nvPr/>
        </p:nvSpPr>
        <p:spPr bwMode="auto">
          <a:xfrm>
            <a:off x="228600" y="1627188"/>
            <a:ext cx="38862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a:solidFill>
                  <a:srgbClr val="FF0000"/>
                </a:solidFill>
              </a:rPr>
              <a:t>Google Data Center </a:t>
            </a:r>
          </a:p>
          <a:p>
            <a:pPr eaLnBrk="1" hangingPunct="1">
              <a:spcBef>
                <a:spcPct val="0"/>
              </a:spcBef>
            </a:pPr>
            <a:endParaRPr lang="en-US" altLang="zh-CN" sz="2400" b="0"/>
          </a:p>
          <a:p>
            <a:pPr eaLnBrk="1" hangingPunct="1">
              <a:spcBef>
                <a:spcPct val="0"/>
              </a:spcBef>
            </a:pPr>
            <a:r>
              <a:rPr lang="en-US" altLang="zh-CN" sz="2400" b="0"/>
              <a:t> Power: build data center close to power source (Sun, wind, etc.) </a:t>
            </a:r>
          </a:p>
          <a:p>
            <a:pPr eaLnBrk="1" hangingPunct="1">
              <a:spcBef>
                <a:spcPct val="0"/>
              </a:spcBef>
            </a:pPr>
            <a:endParaRPr lang="en-US" altLang="zh-CN" sz="2400" b="0"/>
          </a:p>
          <a:p>
            <a:pPr eaLnBrk="1" hangingPunct="1">
              <a:spcBef>
                <a:spcPct val="0"/>
              </a:spcBef>
            </a:pPr>
            <a:r>
              <a:rPr lang="en-US" altLang="zh-CN" sz="2400" b="0"/>
              <a:t> Cooling: sea water cooled data center </a:t>
            </a:r>
          </a:p>
          <a:p>
            <a:pPr eaLnBrk="1" hangingPunct="1">
              <a:spcBef>
                <a:spcPct val="0"/>
              </a:spcBef>
              <a:buFontTx/>
              <a:buNone/>
            </a:pPr>
            <a:endParaRPr lang="en-US" altLang="zh-CN" sz="2400" b="0"/>
          </a:p>
        </p:txBody>
      </p:sp>
      <p:pic>
        <p:nvPicPr>
          <p:cNvPr id="56326" name="Picture 7" descr="http://assets.inhabitat.com/wp-content/blogs.dir/1/files/2011/05/GOOGLE-Sea-Water-Cooled-datad-Center-4-537x3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886200"/>
            <a:ext cx="41148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Interconnects</a:t>
            </a:r>
          </a:p>
        </p:txBody>
      </p:sp>
      <p:sp>
        <p:nvSpPr>
          <p:cNvPr id="8704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88DE337-C88E-409B-AD73-ACEF92CEDABA}" type="slidenum">
              <a:rPr lang="zh-CN" altLang="en-US" sz="1200">
                <a:solidFill>
                  <a:srgbClr val="898989"/>
                </a:solidFill>
              </a:rPr>
              <a:pPr>
                <a:spcBef>
                  <a:spcPct val="0"/>
                </a:spcBef>
                <a:buFontTx/>
                <a:buNone/>
              </a:pPr>
              <a:t>21</a:t>
            </a:fld>
            <a:endParaRPr lang="zh-CN" altLang="en-US" sz="1200">
              <a:solidFill>
                <a:srgbClr val="898989"/>
              </a:solidFill>
            </a:endParaRPr>
          </a:p>
        </p:txBody>
      </p:sp>
      <p:sp>
        <p:nvSpPr>
          <p:cNvPr id="87044" name="Content Placeholder 4"/>
          <p:cNvSpPr>
            <a:spLocks noGrp="1"/>
          </p:cNvSpPr>
          <p:nvPr>
            <p:ph idx="1"/>
          </p:nvPr>
        </p:nvSpPr>
        <p:spPr>
          <a:xfrm>
            <a:off x="684213" y="1125538"/>
            <a:ext cx="8270875" cy="5111750"/>
          </a:xfrm>
        </p:spPr>
        <p:txBody>
          <a:bodyPr/>
          <a:lstStyle/>
          <a:p>
            <a:endParaRPr lang="en-US" altLang="zh-CN" smtClean="0">
              <a:ea typeface="宋体" panose="02010600030101010101" pitchFamily="2" charset="-122"/>
            </a:endParaRPr>
          </a:p>
          <a:p>
            <a:r>
              <a:rPr lang="en-US" altLang="zh-CN" smtClean="0">
                <a:ea typeface="宋体" panose="02010600030101010101" pitchFamily="2" charset="-122"/>
              </a:rPr>
              <a:t>Affects performance of both distributed and shared memory systems.</a:t>
            </a:r>
            <a:br>
              <a:rPr lang="en-US" altLang="zh-CN" smtClean="0">
                <a:ea typeface="宋体" panose="02010600030101010101" pitchFamily="2" charset="-122"/>
              </a:rPr>
            </a:br>
            <a:endParaRPr lang="en-US" altLang="zh-CN" smtClean="0">
              <a:ea typeface="宋体" panose="02010600030101010101" pitchFamily="2" charset="-122"/>
            </a:endParaRPr>
          </a:p>
          <a:p>
            <a:r>
              <a:rPr lang="en-US" altLang="zh-CN" smtClean="0">
                <a:ea typeface="宋体" panose="02010600030101010101" pitchFamily="2" charset="-122"/>
              </a:rPr>
              <a:t>Two categories</a:t>
            </a:r>
          </a:p>
          <a:p>
            <a:pPr lvl="1">
              <a:buFont typeface="Wingdings" panose="05000000000000000000" pitchFamily="2" charset="2"/>
              <a:buChar char="Ø"/>
            </a:pPr>
            <a:r>
              <a:rPr lang="en-US" altLang="zh-CN" smtClean="0">
                <a:ea typeface="宋体" panose="02010600030101010101" pitchFamily="2" charset="-122"/>
              </a:rPr>
              <a:t>Shared memory interconnects</a:t>
            </a:r>
          </a:p>
          <a:p>
            <a:pPr lvl="1">
              <a:buFont typeface="Wingdings" panose="05000000000000000000" pitchFamily="2" charset="2"/>
              <a:buChar char="Ø"/>
            </a:pPr>
            <a:r>
              <a:rPr lang="en-US" altLang="zh-CN" smtClean="0">
                <a:ea typeface="宋体" panose="02010600030101010101" pitchFamily="2" charset="-122"/>
              </a:rPr>
              <a:t>Distributed memory interconnects</a:t>
            </a:r>
          </a:p>
        </p:txBody>
      </p:sp>
    </p:spTree>
    <p:extLst>
      <p:ext uri="{BB962C8B-B14F-4D97-AF65-F5344CB8AC3E}">
        <p14:creationId xmlns:p14="http://schemas.microsoft.com/office/powerpoint/2010/main" val="1015341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Shared Memory Interconnects</a:t>
            </a:r>
          </a:p>
        </p:txBody>
      </p:sp>
      <p:sp>
        <p:nvSpPr>
          <p:cNvPr id="890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6CA2335-3E46-4999-972B-DE5F39075E86}" type="slidenum">
              <a:rPr lang="zh-CN" altLang="en-US" sz="1200">
                <a:solidFill>
                  <a:srgbClr val="898989"/>
                </a:solidFill>
              </a:rPr>
              <a:pPr>
                <a:spcBef>
                  <a:spcPct val="0"/>
                </a:spcBef>
                <a:buFontTx/>
                <a:buNone/>
              </a:pPr>
              <a:t>22</a:t>
            </a:fld>
            <a:endParaRPr lang="zh-CN" altLang="en-US" sz="1200">
              <a:solidFill>
                <a:srgbClr val="898989"/>
              </a:solidFill>
            </a:endParaRPr>
          </a:p>
        </p:txBody>
      </p:sp>
      <p:sp>
        <p:nvSpPr>
          <p:cNvPr id="89092" name="Content Placeholder 2"/>
          <p:cNvSpPr>
            <a:spLocks noGrp="1"/>
          </p:cNvSpPr>
          <p:nvPr>
            <p:ph idx="1"/>
          </p:nvPr>
        </p:nvSpPr>
        <p:spPr>
          <a:xfrm>
            <a:off x="684213" y="1125538"/>
            <a:ext cx="8270875" cy="5111750"/>
          </a:xfrm>
        </p:spPr>
        <p:txBody>
          <a:bodyPr/>
          <a:lstStyle/>
          <a:p>
            <a:r>
              <a:rPr lang="en-US" altLang="zh-CN" dirty="0" smtClean="0">
                <a:ea typeface="宋体" panose="02010600030101010101" pitchFamily="2" charset="-122"/>
              </a:rPr>
              <a:t>Bus interconnect</a:t>
            </a:r>
          </a:p>
          <a:p>
            <a:pPr lvl="1">
              <a:buFont typeface="Wingdings" panose="05000000000000000000" pitchFamily="2" charset="2"/>
              <a:buChar char="Ø"/>
            </a:pPr>
            <a:r>
              <a:rPr lang="en-US" altLang="zh-CN" dirty="0" smtClean="0">
                <a:ea typeface="宋体" panose="02010600030101010101" pitchFamily="2" charset="-122"/>
              </a:rPr>
              <a:t>A collection of parallel communication wires together with some hardware that controls access to the bus.</a:t>
            </a:r>
          </a:p>
          <a:p>
            <a:pPr lvl="1">
              <a:buFont typeface="Wingdings" panose="05000000000000000000" pitchFamily="2" charset="2"/>
              <a:buChar char="Ø"/>
            </a:pPr>
            <a:r>
              <a:rPr lang="en-US" altLang="zh-CN" dirty="0" smtClean="0">
                <a:ea typeface="宋体" panose="02010600030101010101" pitchFamily="2" charset="-122"/>
              </a:rPr>
              <a:t>Communication wires are shared by the devices that are connected to it.</a:t>
            </a:r>
          </a:p>
          <a:p>
            <a:pPr lvl="1">
              <a:buFont typeface="Wingdings" panose="05000000000000000000" pitchFamily="2" charset="2"/>
              <a:buChar char="Ø"/>
            </a:pPr>
            <a:r>
              <a:rPr lang="en-US" altLang="zh-CN" dirty="0" smtClean="0">
                <a:ea typeface="宋体" panose="02010600030101010101" pitchFamily="2" charset="-122"/>
              </a:rPr>
              <a:t>As the number of devices connected to the bus increases, contention for use of the bus increases, and performance decreases.</a:t>
            </a:r>
          </a:p>
          <a:p>
            <a:r>
              <a:rPr lang="en-US" altLang="zh-CN" dirty="0" smtClean="0">
                <a:ea typeface="宋体" panose="02010600030101010101" pitchFamily="2" charset="-122"/>
              </a:rPr>
              <a:t>Switched interconnect</a:t>
            </a:r>
          </a:p>
          <a:p>
            <a:pPr lvl="1">
              <a:buFont typeface="Wingdings" panose="05000000000000000000" pitchFamily="2" charset="2"/>
              <a:buChar char="Ø"/>
            </a:pPr>
            <a:r>
              <a:rPr lang="en-US" altLang="zh-CN" dirty="0" smtClean="0">
                <a:ea typeface="宋体" panose="02010600030101010101" pitchFamily="2" charset="-122"/>
              </a:rPr>
              <a:t>Uses switches to control the routing of data among the connected devices.</a:t>
            </a:r>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27132509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Interconnects</a:t>
            </a:r>
          </a:p>
        </p:txBody>
      </p:sp>
      <p:sp>
        <p:nvSpPr>
          <p:cNvPr id="9113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961831D-D682-4A0E-8239-7A9DFC8F0C6D}" type="slidenum">
              <a:rPr lang="zh-CN" altLang="en-US" sz="1200">
                <a:solidFill>
                  <a:srgbClr val="898989"/>
                </a:solidFill>
              </a:rPr>
              <a:pPr>
                <a:spcBef>
                  <a:spcPct val="0"/>
                </a:spcBef>
                <a:buFontTx/>
                <a:buNone/>
              </a:pPr>
              <a:t>23</a:t>
            </a:fld>
            <a:endParaRPr lang="zh-CN" altLang="en-US" sz="1200">
              <a:solidFill>
                <a:srgbClr val="898989"/>
              </a:solidFill>
            </a:endParaRPr>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66838"/>
            <a:ext cx="75231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8"/>
          <p:cNvSpPr txBox="1">
            <a:spLocks noChangeArrowheads="1"/>
          </p:cNvSpPr>
          <p:nvPr/>
        </p:nvSpPr>
        <p:spPr bwMode="auto">
          <a:xfrm>
            <a:off x="2071688" y="5543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ring</a:t>
            </a:r>
            <a:endParaRPr lang="en-GB" altLang="zh-CN" sz="2000">
              <a:solidFill>
                <a:srgbClr val="000066"/>
              </a:solidFill>
            </a:endParaRPr>
          </a:p>
        </p:txBody>
      </p:sp>
      <p:sp>
        <p:nvSpPr>
          <p:cNvPr id="91142" name="Text Box 8"/>
          <p:cNvSpPr txBox="1">
            <a:spLocks noChangeArrowheads="1"/>
          </p:cNvSpPr>
          <p:nvPr/>
        </p:nvSpPr>
        <p:spPr bwMode="auto">
          <a:xfrm>
            <a:off x="5095875" y="55435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toroidal mesh</a:t>
            </a:r>
            <a:endParaRPr lang="en-GB" altLang="zh-CN" sz="2000">
              <a:solidFill>
                <a:srgbClr val="000066"/>
              </a:solidFill>
            </a:endParaRPr>
          </a:p>
        </p:txBody>
      </p:sp>
      <p:sp>
        <p:nvSpPr>
          <p:cNvPr id="2" name="文本框 1"/>
          <p:cNvSpPr txBox="1"/>
          <p:nvPr/>
        </p:nvSpPr>
        <p:spPr>
          <a:xfrm>
            <a:off x="381000" y="5987018"/>
            <a:ext cx="4891083" cy="369332"/>
          </a:xfrm>
          <a:prstGeom prst="rect">
            <a:avLst/>
          </a:prstGeom>
          <a:noFill/>
        </p:spPr>
        <p:txBody>
          <a:bodyPr wrap="none" rtlCol="0">
            <a:spAutoFit/>
          </a:bodyPr>
          <a:lstStyle/>
          <a:p>
            <a:r>
              <a:rPr lang="en-US" altLang="zh-CN" dirty="0" smtClean="0"/>
              <a:t>Suppose p processors? How many links?</a:t>
            </a:r>
            <a:endParaRPr lang="zh-CN" altLang="en-US" dirty="0"/>
          </a:p>
        </p:txBody>
      </p:sp>
    </p:spTree>
    <p:extLst>
      <p:ext uri="{BB962C8B-B14F-4D97-AF65-F5344CB8AC3E}">
        <p14:creationId xmlns:p14="http://schemas.microsoft.com/office/powerpoint/2010/main" val="91972409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Interconnects</a:t>
            </a:r>
          </a:p>
        </p:txBody>
      </p:sp>
      <p:sp>
        <p:nvSpPr>
          <p:cNvPr id="9113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961831D-D682-4A0E-8239-7A9DFC8F0C6D}" type="slidenum">
              <a:rPr lang="zh-CN" altLang="en-US" sz="1200">
                <a:solidFill>
                  <a:srgbClr val="898989"/>
                </a:solidFill>
              </a:rPr>
              <a:pPr>
                <a:spcBef>
                  <a:spcPct val="0"/>
                </a:spcBef>
                <a:buFontTx/>
                <a:buNone/>
              </a:pPr>
              <a:t>24</a:t>
            </a:fld>
            <a:endParaRPr lang="zh-CN" altLang="en-US" sz="1200">
              <a:solidFill>
                <a:srgbClr val="898989"/>
              </a:solidFill>
            </a:endParaRPr>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66838"/>
            <a:ext cx="75231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8"/>
          <p:cNvSpPr txBox="1">
            <a:spLocks noChangeArrowheads="1"/>
          </p:cNvSpPr>
          <p:nvPr/>
        </p:nvSpPr>
        <p:spPr bwMode="auto">
          <a:xfrm>
            <a:off x="2071688" y="5543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ring</a:t>
            </a:r>
            <a:endParaRPr lang="en-GB" altLang="zh-CN" sz="2000">
              <a:solidFill>
                <a:srgbClr val="000066"/>
              </a:solidFill>
            </a:endParaRPr>
          </a:p>
        </p:txBody>
      </p:sp>
      <p:sp>
        <p:nvSpPr>
          <p:cNvPr id="91142" name="Text Box 8"/>
          <p:cNvSpPr txBox="1">
            <a:spLocks noChangeArrowheads="1"/>
          </p:cNvSpPr>
          <p:nvPr/>
        </p:nvSpPr>
        <p:spPr bwMode="auto">
          <a:xfrm>
            <a:off x="5095875" y="55435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toroidal mesh</a:t>
            </a:r>
            <a:endParaRPr lang="en-GB" altLang="zh-CN" sz="2000">
              <a:solidFill>
                <a:srgbClr val="000066"/>
              </a:solidFill>
            </a:endParaRPr>
          </a:p>
        </p:txBody>
      </p:sp>
      <p:sp>
        <p:nvSpPr>
          <p:cNvPr id="2" name="文本框 1"/>
          <p:cNvSpPr txBox="1"/>
          <p:nvPr/>
        </p:nvSpPr>
        <p:spPr>
          <a:xfrm>
            <a:off x="381000" y="5987018"/>
            <a:ext cx="4891083" cy="369332"/>
          </a:xfrm>
          <a:prstGeom prst="rect">
            <a:avLst/>
          </a:prstGeom>
          <a:noFill/>
        </p:spPr>
        <p:txBody>
          <a:bodyPr wrap="none" rtlCol="0">
            <a:spAutoFit/>
          </a:bodyPr>
          <a:lstStyle/>
          <a:p>
            <a:r>
              <a:rPr lang="en-US" altLang="zh-CN" dirty="0" smtClean="0"/>
              <a:t>Suppose p processors? How many links?</a:t>
            </a:r>
            <a:endParaRPr lang="zh-CN" altLang="en-US" dirty="0"/>
          </a:p>
        </p:txBody>
      </p:sp>
      <p:sp>
        <p:nvSpPr>
          <p:cNvPr id="8" name="文本框 7"/>
          <p:cNvSpPr txBox="1"/>
          <p:nvPr/>
        </p:nvSpPr>
        <p:spPr>
          <a:xfrm>
            <a:off x="381000" y="6372285"/>
            <a:ext cx="2492990" cy="369332"/>
          </a:xfrm>
          <a:prstGeom prst="rect">
            <a:avLst/>
          </a:prstGeom>
          <a:noFill/>
        </p:spPr>
        <p:txBody>
          <a:bodyPr wrap="none" rtlCol="0">
            <a:spAutoFit/>
          </a:bodyPr>
          <a:lstStyle/>
          <a:p>
            <a:r>
              <a:rPr lang="en-US" altLang="zh-CN" dirty="0" smtClean="0"/>
              <a:t>(3 – 1)*p/2 + 1*p = 2p </a:t>
            </a:r>
            <a:endParaRPr lang="zh-CN" altLang="en-US" dirty="0"/>
          </a:p>
        </p:txBody>
      </p:sp>
      <p:sp>
        <p:nvSpPr>
          <p:cNvPr id="9" name="文本框 8"/>
          <p:cNvSpPr txBox="1"/>
          <p:nvPr/>
        </p:nvSpPr>
        <p:spPr>
          <a:xfrm>
            <a:off x="4953000" y="6372285"/>
            <a:ext cx="2492990" cy="369332"/>
          </a:xfrm>
          <a:prstGeom prst="rect">
            <a:avLst/>
          </a:prstGeom>
          <a:noFill/>
        </p:spPr>
        <p:txBody>
          <a:bodyPr wrap="none" rtlCol="0">
            <a:spAutoFit/>
          </a:bodyPr>
          <a:lstStyle/>
          <a:p>
            <a:r>
              <a:rPr lang="en-US" altLang="zh-CN" dirty="0" smtClean="0"/>
              <a:t>(5 – 1)*p/2 + 1*p = 3p </a:t>
            </a:r>
            <a:endParaRPr lang="zh-CN" altLang="en-US" dirty="0"/>
          </a:p>
        </p:txBody>
      </p:sp>
      <p:sp>
        <p:nvSpPr>
          <p:cNvPr id="3" name="文本框 2"/>
          <p:cNvSpPr txBox="1"/>
          <p:nvPr/>
        </p:nvSpPr>
        <p:spPr>
          <a:xfrm>
            <a:off x="381000" y="1600200"/>
            <a:ext cx="401904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smtClean="0"/>
              <a:t>How to measure the “connectivity”</a:t>
            </a:r>
            <a:endParaRPr lang="zh-CN" altLang="en-US" dirty="0"/>
          </a:p>
        </p:txBody>
      </p:sp>
    </p:spTree>
    <p:extLst>
      <p:ext uri="{BB962C8B-B14F-4D97-AF65-F5344CB8AC3E}">
        <p14:creationId xmlns:p14="http://schemas.microsoft.com/office/powerpoint/2010/main" val="15000698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Interconnects</a:t>
            </a:r>
          </a:p>
        </p:txBody>
      </p:sp>
      <p:sp>
        <p:nvSpPr>
          <p:cNvPr id="9113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961831D-D682-4A0E-8239-7A9DFC8F0C6D}" type="slidenum">
              <a:rPr lang="zh-CN" altLang="en-US" sz="1200">
                <a:solidFill>
                  <a:srgbClr val="898989"/>
                </a:solidFill>
              </a:rPr>
              <a:pPr>
                <a:spcBef>
                  <a:spcPct val="0"/>
                </a:spcBef>
                <a:buFontTx/>
                <a:buNone/>
              </a:pPr>
              <a:t>25</a:t>
            </a:fld>
            <a:endParaRPr lang="zh-CN" altLang="en-US" sz="1200">
              <a:solidFill>
                <a:srgbClr val="898989"/>
              </a:solidFill>
            </a:endParaRPr>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66838"/>
            <a:ext cx="75231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8"/>
          <p:cNvSpPr txBox="1">
            <a:spLocks noChangeArrowheads="1"/>
          </p:cNvSpPr>
          <p:nvPr/>
        </p:nvSpPr>
        <p:spPr bwMode="auto">
          <a:xfrm>
            <a:off x="2071688" y="5543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ring</a:t>
            </a:r>
            <a:endParaRPr lang="en-GB" altLang="zh-CN" sz="2000">
              <a:solidFill>
                <a:srgbClr val="000066"/>
              </a:solidFill>
            </a:endParaRPr>
          </a:p>
        </p:txBody>
      </p:sp>
      <p:sp>
        <p:nvSpPr>
          <p:cNvPr id="91142" name="Text Box 8"/>
          <p:cNvSpPr txBox="1">
            <a:spLocks noChangeArrowheads="1"/>
          </p:cNvSpPr>
          <p:nvPr/>
        </p:nvSpPr>
        <p:spPr bwMode="auto">
          <a:xfrm>
            <a:off x="5095875" y="55435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toroidal mesh</a:t>
            </a:r>
            <a:endParaRPr lang="en-GB" altLang="zh-CN" sz="2000">
              <a:solidFill>
                <a:srgbClr val="000066"/>
              </a:solidFill>
            </a:endParaRPr>
          </a:p>
        </p:txBody>
      </p:sp>
      <p:sp>
        <p:nvSpPr>
          <p:cNvPr id="2" name="文本框 1"/>
          <p:cNvSpPr txBox="1"/>
          <p:nvPr/>
        </p:nvSpPr>
        <p:spPr>
          <a:xfrm>
            <a:off x="381000" y="5987018"/>
            <a:ext cx="4891083" cy="369332"/>
          </a:xfrm>
          <a:prstGeom prst="rect">
            <a:avLst/>
          </a:prstGeom>
          <a:noFill/>
        </p:spPr>
        <p:txBody>
          <a:bodyPr wrap="none" rtlCol="0">
            <a:spAutoFit/>
          </a:bodyPr>
          <a:lstStyle/>
          <a:p>
            <a:r>
              <a:rPr lang="en-US" altLang="zh-CN" dirty="0" smtClean="0"/>
              <a:t>Suppose p processors? How many links?</a:t>
            </a:r>
            <a:endParaRPr lang="zh-CN" altLang="en-US" dirty="0"/>
          </a:p>
        </p:txBody>
      </p:sp>
      <p:sp>
        <p:nvSpPr>
          <p:cNvPr id="8" name="文本框 7"/>
          <p:cNvSpPr txBox="1"/>
          <p:nvPr/>
        </p:nvSpPr>
        <p:spPr>
          <a:xfrm>
            <a:off x="381000" y="6372285"/>
            <a:ext cx="2492990" cy="369332"/>
          </a:xfrm>
          <a:prstGeom prst="rect">
            <a:avLst/>
          </a:prstGeom>
          <a:noFill/>
        </p:spPr>
        <p:txBody>
          <a:bodyPr wrap="none" rtlCol="0">
            <a:spAutoFit/>
          </a:bodyPr>
          <a:lstStyle/>
          <a:p>
            <a:r>
              <a:rPr lang="en-US" altLang="zh-CN" dirty="0" smtClean="0"/>
              <a:t>(3 – 1)*p/2 + 1*p = 2p </a:t>
            </a:r>
            <a:endParaRPr lang="zh-CN" altLang="en-US" dirty="0"/>
          </a:p>
        </p:txBody>
      </p:sp>
      <p:sp>
        <p:nvSpPr>
          <p:cNvPr id="9" name="文本框 8"/>
          <p:cNvSpPr txBox="1"/>
          <p:nvPr/>
        </p:nvSpPr>
        <p:spPr>
          <a:xfrm>
            <a:off x="4953000" y="6372285"/>
            <a:ext cx="2492990" cy="369332"/>
          </a:xfrm>
          <a:prstGeom prst="rect">
            <a:avLst/>
          </a:prstGeom>
          <a:noFill/>
        </p:spPr>
        <p:txBody>
          <a:bodyPr wrap="none" rtlCol="0">
            <a:spAutoFit/>
          </a:bodyPr>
          <a:lstStyle/>
          <a:p>
            <a:r>
              <a:rPr lang="en-US" altLang="zh-CN" dirty="0" smtClean="0"/>
              <a:t>(5 – 1)*p/2 + 1*p = 3p </a:t>
            </a:r>
            <a:endParaRPr lang="zh-CN" altLang="en-US" dirty="0"/>
          </a:p>
        </p:txBody>
      </p:sp>
      <p:sp>
        <p:nvSpPr>
          <p:cNvPr id="3" name="文本框 2"/>
          <p:cNvSpPr txBox="1"/>
          <p:nvPr/>
        </p:nvSpPr>
        <p:spPr>
          <a:xfrm>
            <a:off x="76201" y="1600200"/>
            <a:ext cx="390590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How to measure the “connectivity”</a:t>
            </a:r>
            <a:endParaRPr lang="zh-CN" altLang="en-US" dirty="0"/>
          </a:p>
        </p:txBody>
      </p:sp>
    </p:spTree>
    <p:extLst>
      <p:ext uri="{BB962C8B-B14F-4D97-AF65-F5344CB8AC3E}">
        <p14:creationId xmlns:p14="http://schemas.microsoft.com/office/powerpoint/2010/main" val="232548464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Interconnects</a:t>
            </a:r>
          </a:p>
        </p:txBody>
      </p:sp>
      <p:sp>
        <p:nvSpPr>
          <p:cNvPr id="9113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961831D-D682-4A0E-8239-7A9DFC8F0C6D}" type="slidenum">
              <a:rPr lang="zh-CN" altLang="en-US" sz="1200">
                <a:solidFill>
                  <a:srgbClr val="898989"/>
                </a:solidFill>
              </a:rPr>
              <a:pPr>
                <a:spcBef>
                  <a:spcPct val="0"/>
                </a:spcBef>
                <a:buFontTx/>
                <a:buNone/>
              </a:pPr>
              <a:t>26</a:t>
            </a:fld>
            <a:endParaRPr lang="zh-CN" altLang="en-US" sz="1200">
              <a:solidFill>
                <a:srgbClr val="898989"/>
              </a:solidFill>
            </a:endParaRPr>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66838"/>
            <a:ext cx="75231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8"/>
          <p:cNvSpPr txBox="1">
            <a:spLocks noChangeArrowheads="1"/>
          </p:cNvSpPr>
          <p:nvPr/>
        </p:nvSpPr>
        <p:spPr bwMode="auto">
          <a:xfrm>
            <a:off x="2071688" y="5543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ring</a:t>
            </a:r>
            <a:endParaRPr lang="en-GB" altLang="zh-CN" sz="2000">
              <a:solidFill>
                <a:srgbClr val="000066"/>
              </a:solidFill>
            </a:endParaRPr>
          </a:p>
        </p:txBody>
      </p:sp>
      <p:sp>
        <p:nvSpPr>
          <p:cNvPr id="91142" name="Text Box 8"/>
          <p:cNvSpPr txBox="1">
            <a:spLocks noChangeArrowheads="1"/>
          </p:cNvSpPr>
          <p:nvPr/>
        </p:nvSpPr>
        <p:spPr bwMode="auto">
          <a:xfrm>
            <a:off x="5095875" y="55435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toroidal mesh</a:t>
            </a:r>
            <a:endParaRPr lang="en-GB" altLang="zh-CN" sz="2000">
              <a:solidFill>
                <a:srgbClr val="000066"/>
              </a:solidFill>
            </a:endParaRPr>
          </a:p>
        </p:txBody>
      </p:sp>
      <p:sp>
        <p:nvSpPr>
          <p:cNvPr id="2" name="文本框 1"/>
          <p:cNvSpPr txBox="1"/>
          <p:nvPr/>
        </p:nvSpPr>
        <p:spPr>
          <a:xfrm>
            <a:off x="381000" y="5987018"/>
            <a:ext cx="4891083" cy="369332"/>
          </a:xfrm>
          <a:prstGeom prst="rect">
            <a:avLst/>
          </a:prstGeom>
          <a:noFill/>
        </p:spPr>
        <p:txBody>
          <a:bodyPr wrap="none" rtlCol="0">
            <a:spAutoFit/>
          </a:bodyPr>
          <a:lstStyle/>
          <a:p>
            <a:r>
              <a:rPr lang="en-US" altLang="zh-CN" dirty="0" smtClean="0"/>
              <a:t>Suppose p processors? How many links?</a:t>
            </a:r>
            <a:endParaRPr lang="zh-CN" altLang="en-US" dirty="0"/>
          </a:p>
        </p:txBody>
      </p:sp>
      <p:sp>
        <p:nvSpPr>
          <p:cNvPr id="8" name="文本框 7"/>
          <p:cNvSpPr txBox="1"/>
          <p:nvPr/>
        </p:nvSpPr>
        <p:spPr>
          <a:xfrm>
            <a:off x="381000" y="6372285"/>
            <a:ext cx="2492990" cy="369332"/>
          </a:xfrm>
          <a:prstGeom prst="rect">
            <a:avLst/>
          </a:prstGeom>
          <a:noFill/>
        </p:spPr>
        <p:txBody>
          <a:bodyPr wrap="none" rtlCol="0">
            <a:spAutoFit/>
          </a:bodyPr>
          <a:lstStyle/>
          <a:p>
            <a:r>
              <a:rPr lang="en-US" altLang="zh-CN" dirty="0" smtClean="0"/>
              <a:t>(3 – 1)*p/2 + 1*p = 2p </a:t>
            </a:r>
            <a:endParaRPr lang="zh-CN" altLang="en-US" dirty="0"/>
          </a:p>
        </p:txBody>
      </p:sp>
      <p:sp>
        <p:nvSpPr>
          <p:cNvPr id="9" name="文本框 8"/>
          <p:cNvSpPr txBox="1"/>
          <p:nvPr/>
        </p:nvSpPr>
        <p:spPr>
          <a:xfrm>
            <a:off x="4953000" y="6372285"/>
            <a:ext cx="2492990" cy="369332"/>
          </a:xfrm>
          <a:prstGeom prst="rect">
            <a:avLst/>
          </a:prstGeom>
          <a:noFill/>
        </p:spPr>
        <p:txBody>
          <a:bodyPr wrap="none" rtlCol="0">
            <a:spAutoFit/>
          </a:bodyPr>
          <a:lstStyle/>
          <a:p>
            <a:r>
              <a:rPr lang="en-US" altLang="zh-CN" dirty="0" smtClean="0"/>
              <a:t>(5 – 1)*p/2 + 1*p = 3p </a:t>
            </a:r>
            <a:endParaRPr lang="zh-CN" altLang="en-US" dirty="0"/>
          </a:p>
        </p:txBody>
      </p:sp>
      <p:sp>
        <p:nvSpPr>
          <p:cNvPr id="3" name="文本框 2"/>
          <p:cNvSpPr txBox="1"/>
          <p:nvPr/>
        </p:nvSpPr>
        <p:spPr>
          <a:xfrm>
            <a:off x="76201" y="1600200"/>
            <a:ext cx="390590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How to measure the “connectivity”</a:t>
            </a:r>
            <a:endParaRPr lang="zh-CN" altLang="en-US" dirty="0"/>
          </a:p>
        </p:txBody>
      </p:sp>
      <p:sp>
        <p:nvSpPr>
          <p:cNvPr id="11" name="文本框 10"/>
          <p:cNvSpPr txBox="1"/>
          <p:nvPr/>
        </p:nvSpPr>
        <p:spPr>
          <a:xfrm>
            <a:off x="76201" y="2274649"/>
            <a:ext cx="3905908"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dirty="0" smtClean="0"/>
              <a:t>Bisection width:</a:t>
            </a:r>
          </a:p>
          <a:p>
            <a:r>
              <a:rPr lang="en-US" altLang="zh-CN" dirty="0" smtClean="0">
                <a:latin typeface="华文隶书" panose="02010800040101010101" pitchFamily="2" charset="-122"/>
                <a:ea typeface="华文隶书" panose="02010800040101010101" pitchFamily="2" charset="-122"/>
              </a:rPr>
              <a:t>The parallel system divided into 2 halves;</a:t>
            </a:r>
          </a:p>
          <a:p>
            <a:r>
              <a:rPr lang="en-US" altLang="zh-CN" dirty="0" smtClean="0">
                <a:latin typeface="华文隶书" panose="02010800040101010101" pitchFamily="2" charset="-122"/>
                <a:ea typeface="华文隶书" panose="02010800040101010101" pitchFamily="2" charset="-122"/>
              </a:rPr>
              <a:t>How many simultaneous communications can take Place “across the </a:t>
            </a:r>
            <a:r>
              <a:rPr lang="en-US" altLang="zh-CN" dirty="0" err="1" smtClean="0">
                <a:latin typeface="华文隶书" panose="02010800040101010101" pitchFamily="2" charset="-122"/>
                <a:ea typeface="华文隶书" panose="02010800040101010101" pitchFamily="2" charset="-122"/>
              </a:rPr>
              <a:t>divide”between</a:t>
            </a:r>
            <a:r>
              <a:rPr lang="en-US" altLang="zh-CN" dirty="0" smtClean="0">
                <a:latin typeface="华文隶书" panose="02010800040101010101" pitchFamily="2" charset="-122"/>
                <a:ea typeface="华文隶书" panose="02010800040101010101" pitchFamily="2" charset="-122"/>
              </a:rPr>
              <a:t> halves</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8695247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3600" dirty="0" smtClean="0">
                <a:solidFill>
                  <a:srgbClr val="C00000"/>
                </a:solidFill>
                <a:effectLst>
                  <a:outerShdw blurRad="38100" dist="38100" dir="2700000" algn="tl">
                    <a:srgbClr val="C0C0C0"/>
                  </a:outerShdw>
                </a:effectLst>
                <a:latin typeface="Batang" pitchFamily="18" charset="-127"/>
                <a:ea typeface="Batang" pitchFamily="18" charset="-127"/>
              </a:rPr>
              <a:t>Distributed Memory Interconnects</a:t>
            </a:r>
          </a:p>
        </p:txBody>
      </p:sp>
      <p:sp>
        <p:nvSpPr>
          <p:cNvPr id="9113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961831D-D682-4A0E-8239-7A9DFC8F0C6D}" type="slidenum">
              <a:rPr lang="zh-CN" altLang="en-US" sz="1200">
                <a:solidFill>
                  <a:srgbClr val="898989"/>
                </a:solidFill>
              </a:rPr>
              <a:pPr>
                <a:spcBef>
                  <a:spcPct val="0"/>
                </a:spcBef>
                <a:buFontTx/>
                <a:buNone/>
              </a:pPr>
              <a:t>27</a:t>
            </a:fld>
            <a:endParaRPr lang="zh-CN" altLang="en-US" sz="1200">
              <a:solidFill>
                <a:srgbClr val="898989"/>
              </a:solidFill>
            </a:endParaRPr>
          </a:p>
        </p:txBody>
      </p:sp>
      <p:pic>
        <p:nvPicPr>
          <p:cNvPr id="911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66838"/>
            <a:ext cx="75231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8"/>
          <p:cNvSpPr txBox="1">
            <a:spLocks noChangeArrowheads="1"/>
          </p:cNvSpPr>
          <p:nvPr/>
        </p:nvSpPr>
        <p:spPr bwMode="auto">
          <a:xfrm>
            <a:off x="2071688" y="5543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ring</a:t>
            </a:r>
            <a:endParaRPr lang="en-GB" altLang="zh-CN" sz="2000">
              <a:solidFill>
                <a:srgbClr val="000066"/>
              </a:solidFill>
            </a:endParaRPr>
          </a:p>
        </p:txBody>
      </p:sp>
      <p:sp>
        <p:nvSpPr>
          <p:cNvPr id="91142" name="Text Box 8"/>
          <p:cNvSpPr txBox="1">
            <a:spLocks noChangeArrowheads="1"/>
          </p:cNvSpPr>
          <p:nvPr/>
        </p:nvSpPr>
        <p:spPr bwMode="auto">
          <a:xfrm>
            <a:off x="5095875" y="5543550"/>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0066"/>
                </a:solidFill>
              </a:rPr>
              <a:t>toroidal mesh</a:t>
            </a:r>
            <a:endParaRPr lang="en-GB" altLang="zh-CN" sz="2000">
              <a:solidFill>
                <a:srgbClr val="000066"/>
              </a:solidFill>
            </a:endParaRPr>
          </a:p>
        </p:txBody>
      </p:sp>
      <p:sp>
        <p:nvSpPr>
          <p:cNvPr id="3" name="文本框 2"/>
          <p:cNvSpPr txBox="1"/>
          <p:nvPr/>
        </p:nvSpPr>
        <p:spPr>
          <a:xfrm>
            <a:off x="76201" y="1600200"/>
            <a:ext cx="3905908"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How to measure the “connectivity”</a:t>
            </a:r>
            <a:endParaRPr lang="zh-CN" altLang="en-US" dirty="0"/>
          </a:p>
        </p:txBody>
      </p:sp>
      <p:sp>
        <p:nvSpPr>
          <p:cNvPr id="11" name="文本框 10"/>
          <p:cNvSpPr txBox="1"/>
          <p:nvPr/>
        </p:nvSpPr>
        <p:spPr>
          <a:xfrm>
            <a:off x="76201" y="2274649"/>
            <a:ext cx="3905908"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dirty="0" smtClean="0"/>
              <a:t>Bisection width:</a:t>
            </a:r>
          </a:p>
          <a:p>
            <a:r>
              <a:rPr lang="en-US" altLang="zh-CN" dirty="0" smtClean="0">
                <a:latin typeface="华文隶书" panose="02010800040101010101" pitchFamily="2" charset="-122"/>
                <a:ea typeface="华文隶书" panose="02010800040101010101" pitchFamily="2" charset="-122"/>
              </a:rPr>
              <a:t>The parallel system divided into 2 halves;</a:t>
            </a:r>
          </a:p>
          <a:p>
            <a:r>
              <a:rPr lang="en-US" altLang="zh-CN" dirty="0" smtClean="0">
                <a:latin typeface="华文隶书" panose="02010800040101010101" pitchFamily="2" charset="-122"/>
                <a:ea typeface="华文隶书" panose="02010800040101010101" pitchFamily="2" charset="-122"/>
              </a:rPr>
              <a:t>How many simultaneous communications can take Place “across the </a:t>
            </a:r>
            <a:r>
              <a:rPr lang="en-US" altLang="zh-CN" dirty="0" err="1" smtClean="0">
                <a:latin typeface="华文隶书" panose="02010800040101010101" pitchFamily="2" charset="-122"/>
                <a:ea typeface="华文隶书" panose="02010800040101010101" pitchFamily="2" charset="-122"/>
              </a:rPr>
              <a:t>divide”between</a:t>
            </a:r>
            <a:r>
              <a:rPr lang="en-US" altLang="zh-CN" dirty="0" smtClean="0">
                <a:latin typeface="华文隶书" panose="02010800040101010101" pitchFamily="2" charset="-122"/>
                <a:ea typeface="华文隶书" panose="02010800040101010101" pitchFamily="2" charset="-122"/>
              </a:rPr>
              <a:t> halves</a:t>
            </a:r>
            <a:endParaRPr lang="zh-CN" altLang="en-US" dirty="0">
              <a:latin typeface="华文隶书" panose="02010800040101010101" pitchFamily="2" charset="-122"/>
              <a:ea typeface="华文隶书" panose="02010800040101010101" pitchFamily="2" charset="-122"/>
            </a:endParaRPr>
          </a:p>
        </p:txBody>
      </p:sp>
      <p:cxnSp>
        <p:nvCxnSpPr>
          <p:cNvPr id="5" name="直接连接符 4"/>
          <p:cNvCxnSpPr/>
          <p:nvPr/>
        </p:nvCxnSpPr>
        <p:spPr>
          <a:xfrm>
            <a:off x="6248400" y="1366838"/>
            <a:ext cx="76200" cy="4043362"/>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019800" y="6356350"/>
            <a:ext cx="756938" cy="369332"/>
          </a:xfrm>
          <a:prstGeom prst="rect">
            <a:avLst/>
          </a:prstGeom>
          <a:noFill/>
        </p:spPr>
        <p:txBody>
          <a:bodyPr wrap="none" rtlCol="0">
            <a:spAutoFit/>
          </a:bodyPr>
          <a:lstStyle/>
          <a:p>
            <a:r>
              <a:rPr lang="en-US" altLang="zh-CN" dirty="0" smtClean="0"/>
              <a:t>2*p</a:t>
            </a:r>
            <a:r>
              <a:rPr lang="en-US" altLang="zh-CN" baseline="30000" dirty="0" smtClean="0"/>
              <a:t>0.5</a:t>
            </a:r>
            <a:endParaRPr lang="zh-CN" altLang="en-US" baseline="30000" dirty="0"/>
          </a:p>
        </p:txBody>
      </p:sp>
    </p:spTree>
    <p:extLst>
      <p:ext uri="{BB962C8B-B14F-4D97-AF65-F5344CB8AC3E}">
        <p14:creationId xmlns:p14="http://schemas.microsoft.com/office/powerpoint/2010/main" val="39973380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Fully Connected Interconnects</a:t>
            </a:r>
          </a:p>
        </p:txBody>
      </p:sp>
      <p:sp>
        <p:nvSpPr>
          <p:cNvPr id="93187"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DA49048-87C3-49CA-B4CD-D146E01DEE11}" type="slidenum">
              <a:rPr lang="zh-CN" altLang="en-US" sz="1200">
                <a:solidFill>
                  <a:srgbClr val="898989"/>
                </a:solidFill>
              </a:rPr>
              <a:pPr>
                <a:spcBef>
                  <a:spcPct val="0"/>
                </a:spcBef>
                <a:buFontTx/>
                <a:buNone/>
              </a:pPr>
              <a:t>28</a:t>
            </a:fld>
            <a:endParaRPr lang="zh-CN" altLang="en-US" sz="1200">
              <a:solidFill>
                <a:srgbClr val="898989"/>
              </a:solidFill>
            </a:endParaRPr>
          </a:p>
        </p:txBody>
      </p:sp>
      <p:sp>
        <p:nvSpPr>
          <p:cNvPr id="93188" name="Content Placeholder 2"/>
          <p:cNvSpPr>
            <a:spLocks noGrp="1"/>
          </p:cNvSpPr>
          <p:nvPr>
            <p:ph idx="1"/>
          </p:nvPr>
        </p:nvSpPr>
        <p:spPr>
          <a:xfrm>
            <a:off x="533400" y="1476375"/>
            <a:ext cx="8270875" cy="1150938"/>
          </a:xfrm>
        </p:spPr>
        <p:txBody>
          <a:bodyPr/>
          <a:lstStyle/>
          <a:p>
            <a:r>
              <a:rPr lang="en-US" altLang="zh-CN" smtClean="0">
                <a:ea typeface="宋体" panose="02010600030101010101" pitchFamily="2" charset="-122"/>
              </a:rPr>
              <a:t>Each switch is directly connected to every other switch.</a:t>
            </a:r>
          </a:p>
        </p:txBody>
      </p:sp>
      <p:pic>
        <p:nvPicPr>
          <p:cNvPr id="93189" name="Picture 4" descr="f02-11-9780123742605.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2627313"/>
            <a:ext cx="403225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Rectangle 7"/>
          <p:cNvSpPr>
            <a:spLocks noChangeArrowheads="1"/>
          </p:cNvSpPr>
          <p:nvPr/>
        </p:nvSpPr>
        <p:spPr bwMode="auto">
          <a:xfrm rot="-2796285">
            <a:off x="1346200" y="3171826"/>
            <a:ext cx="2143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1800">
                <a:solidFill>
                  <a:srgbClr val="C00000"/>
                </a:solidFill>
              </a:rPr>
              <a:t>impractical</a:t>
            </a:r>
          </a:p>
        </p:txBody>
      </p:sp>
      <p:sp>
        <p:nvSpPr>
          <p:cNvPr id="2" name="文本框 1"/>
          <p:cNvSpPr txBox="1"/>
          <p:nvPr/>
        </p:nvSpPr>
        <p:spPr>
          <a:xfrm>
            <a:off x="838200" y="5715000"/>
            <a:ext cx="2916183" cy="369332"/>
          </a:xfrm>
          <a:prstGeom prst="rect">
            <a:avLst/>
          </a:prstGeom>
          <a:noFill/>
        </p:spPr>
        <p:txBody>
          <a:bodyPr wrap="none" rtlCol="0">
            <a:spAutoFit/>
          </a:bodyPr>
          <a:lstStyle/>
          <a:p>
            <a:r>
              <a:rPr lang="en-US" altLang="zh-CN" dirty="0" smtClean="0"/>
              <a:t>Bisection width: p/2 * p/2</a:t>
            </a:r>
            <a:endParaRPr lang="zh-CN" altLang="en-US" dirty="0"/>
          </a:p>
        </p:txBody>
      </p:sp>
      <p:sp>
        <p:nvSpPr>
          <p:cNvPr id="8" name="文本框 7"/>
          <p:cNvSpPr txBox="1"/>
          <p:nvPr/>
        </p:nvSpPr>
        <p:spPr>
          <a:xfrm>
            <a:off x="5151055" y="5715000"/>
            <a:ext cx="1851789" cy="369332"/>
          </a:xfrm>
          <a:prstGeom prst="rect">
            <a:avLst/>
          </a:prstGeom>
          <a:noFill/>
        </p:spPr>
        <p:txBody>
          <a:bodyPr wrap="none" rtlCol="0">
            <a:spAutoFit/>
          </a:bodyPr>
          <a:lstStyle/>
          <a:p>
            <a:r>
              <a:rPr lang="en-US" altLang="zh-CN" dirty="0" smtClean="0"/>
              <a:t>Links: (p-1)*p/2</a:t>
            </a:r>
            <a:endParaRPr lang="zh-CN" altLang="en-US" dirty="0"/>
          </a:p>
        </p:txBody>
      </p:sp>
    </p:spTree>
    <p:extLst>
      <p:ext uri="{BB962C8B-B14F-4D97-AF65-F5344CB8AC3E}">
        <p14:creationId xmlns:p14="http://schemas.microsoft.com/office/powerpoint/2010/main" val="2096427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Hypercubes</a:t>
            </a:r>
            <a:endPar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endParaRPr>
          </a:p>
        </p:txBody>
      </p:sp>
      <p:sp>
        <p:nvSpPr>
          <p:cNvPr id="952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5AF2F49-9D1D-46C4-88CF-5163758BB931}" type="slidenum">
              <a:rPr lang="zh-CN" altLang="en-US" sz="1200">
                <a:solidFill>
                  <a:srgbClr val="898989"/>
                </a:solidFill>
              </a:rPr>
              <a:pPr>
                <a:spcBef>
                  <a:spcPct val="0"/>
                </a:spcBef>
                <a:buFontTx/>
                <a:buNone/>
              </a:pPr>
              <a:t>29</a:t>
            </a:fld>
            <a:endParaRPr lang="zh-CN" altLang="en-US" sz="1200">
              <a:solidFill>
                <a:srgbClr val="898989"/>
              </a:solidFill>
            </a:endParaRPr>
          </a:p>
        </p:txBody>
      </p:sp>
      <p:pic>
        <p:nvPicPr>
          <p:cNvPr id="952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557338"/>
            <a:ext cx="81803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ChangeArrowheads="1"/>
          </p:cNvSpPr>
          <p:nvPr/>
        </p:nvSpPr>
        <p:spPr bwMode="auto">
          <a:xfrm>
            <a:off x="1116013" y="5084763"/>
            <a:ext cx="80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one-</a:t>
            </a:r>
            <a:endParaRPr lang="en-US" altLang="zh-CN" sz="2400"/>
          </a:p>
        </p:txBody>
      </p:sp>
      <p:sp>
        <p:nvSpPr>
          <p:cNvPr id="95238" name="Rectangle 6"/>
          <p:cNvSpPr>
            <a:spLocks noChangeArrowheads="1"/>
          </p:cNvSpPr>
          <p:nvPr/>
        </p:nvSpPr>
        <p:spPr bwMode="auto">
          <a:xfrm>
            <a:off x="5292725" y="5084763"/>
            <a:ext cx="2635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three-dimensional</a:t>
            </a:r>
            <a:endParaRPr lang="en-US" altLang="zh-CN" sz="2400"/>
          </a:p>
        </p:txBody>
      </p:sp>
      <p:sp>
        <p:nvSpPr>
          <p:cNvPr id="95239" name="Rectangle 7"/>
          <p:cNvSpPr>
            <a:spLocks noChangeArrowheads="1"/>
          </p:cNvSpPr>
          <p:nvPr/>
        </p:nvSpPr>
        <p:spPr bwMode="auto">
          <a:xfrm>
            <a:off x="3563938" y="5084763"/>
            <a:ext cx="766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two-</a:t>
            </a:r>
            <a:endParaRPr lang="en-US" altLang="zh-CN" sz="2400"/>
          </a:p>
        </p:txBody>
      </p:sp>
      <p:graphicFrame>
        <p:nvGraphicFramePr>
          <p:cNvPr id="12" name="表格 11"/>
          <p:cNvGraphicFramePr>
            <a:graphicFrameLocks noGrp="1"/>
          </p:cNvGraphicFramePr>
          <p:nvPr>
            <p:extLst>
              <p:ext uri="{D42A27DB-BD31-4B8C-83A1-F6EECF244321}">
                <p14:modId xmlns:p14="http://schemas.microsoft.com/office/powerpoint/2010/main" val="1558453112"/>
              </p:ext>
            </p:extLst>
          </p:nvPr>
        </p:nvGraphicFramePr>
        <p:xfrm>
          <a:off x="1282700" y="5726113"/>
          <a:ext cx="6870700" cy="741680"/>
        </p:xfrm>
        <a:graphic>
          <a:graphicData uri="http://schemas.openxmlformats.org/drawingml/2006/table">
            <a:tbl>
              <a:tblPr firstRow="1" bandRow="1">
                <a:tableStyleId>{5C22544A-7EE6-4342-B048-85BDC9FD1C3A}</a:tableStyleId>
              </a:tblPr>
              <a:tblGrid>
                <a:gridCol w="1717675"/>
                <a:gridCol w="1717675"/>
                <a:gridCol w="1717675"/>
                <a:gridCol w="1717675"/>
              </a:tblGrid>
              <a:tr h="370840">
                <a:tc>
                  <a:txBody>
                    <a:bodyPr/>
                    <a:lstStyle/>
                    <a:p>
                      <a:pPr algn="ctr"/>
                      <a:r>
                        <a:rPr lang="en-US" altLang="zh-CN" dirty="0" smtClean="0"/>
                        <a:t>Dimension</a:t>
                      </a:r>
                      <a:endParaRPr lang="zh-CN" altLang="en-US" dirty="0"/>
                    </a:p>
                  </a:txBody>
                  <a:tcPr/>
                </a:tc>
                <a:tc>
                  <a:txBody>
                    <a:bodyPr/>
                    <a:lstStyle/>
                    <a:p>
                      <a:pPr algn="ctr"/>
                      <a:r>
                        <a:rPr lang="en-US" altLang="zh-CN" dirty="0" smtClean="0"/>
                        <a:t>Node</a:t>
                      </a:r>
                      <a:endParaRPr lang="zh-CN" altLang="en-US" dirty="0"/>
                    </a:p>
                  </a:txBody>
                  <a:tcPr/>
                </a:tc>
                <a:tc>
                  <a:txBody>
                    <a:bodyPr/>
                    <a:lstStyle/>
                    <a:p>
                      <a:pPr algn="ctr"/>
                      <a:r>
                        <a:rPr lang="en-US" altLang="zh-CN" dirty="0" smtClean="0"/>
                        <a:t>Bisection </a:t>
                      </a:r>
                      <a:endParaRPr lang="zh-CN" altLang="en-US" dirty="0"/>
                    </a:p>
                  </a:txBody>
                  <a:tcPr/>
                </a:tc>
                <a:tc>
                  <a:txBody>
                    <a:bodyPr/>
                    <a:lstStyle/>
                    <a:p>
                      <a:pPr algn="ctr"/>
                      <a:r>
                        <a:rPr lang="en-US" altLang="zh-CN" dirty="0" smtClean="0"/>
                        <a:t>Links</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endParaRPr lang="zh-CN" altLang="en-US" baseline="30000" dirty="0"/>
                    </a:p>
                  </a:txBody>
                  <a:tcPr/>
                </a:tc>
                <a:tc>
                  <a:txBody>
                    <a:bodyPr/>
                    <a:lstStyle/>
                    <a:p>
                      <a:pPr algn="ctr"/>
                      <a:endParaRPr lang="zh-CN" altLang="en-US" dirty="0"/>
                    </a:p>
                  </a:txBody>
                  <a:tcPr/>
                </a:tc>
                <a:tc>
                  <a:txBody>
                    <a:bodyPr/>
                    <a:lstStyle/>
                    <a:p>
                      <a:pPr algn="ctr"/>
                      <a:endParaRPr lang="zh-CN" altLang="en-US" baseline="0" dirty="0"/>
                    </a:p>
                  </a:txBody>
                  <a:tcPr/>
                </a:tc>
              </a:tr>
            </a:tbl>
          </a:graphicData>
        </a:graphic>
      </p:graphicFrame>
    </p:spTree>
    <p:extLst>
      <p:ext uri="{BB962C8B-B14F-4D97-AF65-F5344CB8AC3E}">
        <p14:creationId xmlns:p14="http://schemas.microsoft.com/office/powerpoint/2010/main" val="28608834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Flynn’s Taxonomy</a:t>
            </a:r>
          </a:p>
        </p:txBody>
      </p:sp>
      <p:sp>
        <p:nvSpPr>
          <p:cNvPr id="215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3D877DC-CE89-4D32-A3B6-5AA53A99795E}" type="slidenum">
              <a:rPr lang="zh-CN" altLang="en-US" sz="1200">
                <a:solidFill>
                  <a:srgbClr val="898989"/>
                </a:solidFill>
              </a:rPr>
              <a:pPr>
                <a:spcBef>
                  <a:spcPct val="0"/>
                </a:spcBef>
                <a:buFontTx/>
                <a:buNone/>
              </a:pPr>
              <a:t>3</a:t>
            </a:fld>
            <a:endParaRPr lang="zh-CN" altLang="en-US" sz="1200">
              <a:solidFill>
                <a:srgbClr val="898989"/>
              </a:solidFill>
            </a:endParaRPr>
          </a:p>
        </p:txBody>
      </p:sp>
      <p:pic>
        <p:nvPicPr>
          <p:cNvPr id="2150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285875"/>
            <a:ext cx="55721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19"/>
          <p:cNvSpPr>
            <a:spLocks noChangeArrowheads="1"/>
          </p:cNvSpPr>
          <p:nvPr/>
        </p:nvSpPr>
        <p:spPr bwMode="auto">
          <a:xfrm rot="-1261456">
            <a:off x="587375" y="2676525"/>
            <a:ext cx="28797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rgbClr val="000000"/>
              </a:buClr>
              <a:buSzPct val="60000"/>
              <a:buFont typeface="Wingdings" panose="05000000000000000000" pitchFamily="2" charset="2"/>
              <a:buNone/>
            </a:pPr>
            <a:r>
              <a:rPr lang="en-US" altLang="zh-CN" sz="2000">
                <a:solidFill>
                  <a:srgbClr val="0066FF"/>
                </a:solidFill>
              </a:rPr>
              <a:t>classic von Neumann</a:t>
            </a:r>
          </a:p>
        </p:txBody>
      </p:sp>
      <p:sp>
        <p:nvSpPr>
          <p:cNvPr id="21510" name="Rectangle 20"/>
          <p:cNvSpPr>
            <a:spLocks noChangeArrowheads="1"/>
          </p:cNvSpPr>
          <p:nvPr/>
        </p:nvSpPr>
        <p:spPr bwMode="auto">
          <a:xfrm rot="1898227">
            <a:off x="6134100" y="2843213"/>
            <a:ext cx="1655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rgbClr val="000000"/>
              </a:buClr>
              <a:buSzPct val="60000"/>
              <a:buFont typeface="Wingdings" panose="05000000000000000000" pitchFamily="2" charset="2"/>
              <a:buNone/>
            </a:pPr>
            <a:r>
              <a:rPr lang="en-US" altLang="zh-CN" sz="2000">
                <a:solidFill>
                  <a:srgbClr val="0066FF"/>
                </a:solidFill>
              </a:rPr>
              <a:t>not covered</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Hypercubes</a:t>
            </a:r>
            <a:endPar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endParaRPr>
          </a:p>
        </p:txBody>
      </p:sp>
      <p:sp>
        <p:nvSpPr>
          <p:cNvPr id="952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5AF2F49-9D1D-46C4-88CF-5163758BB931}" type="slidenum">
              <a:rPr lang="zh-CN" altLang="en-US" sz="1200">
                <a:solidFill>
                  <a:srgbClr val="898989"/>
                </a:solidFill>
              </a:rPr>
              <a:pPr>
                <a:spcBef>
                  <a:spcPct val="0"/>
                </a:spcBef>
                <a:buFontTx/>
                <a:buNone/>
              </a:pPr>
              <a:t>30</a:t>
            </a:fld>
            <a:endParaRPr lang="zh-CN" altLang="en-US" sz="1200">
              <a:solidFill>
                <a:srgbClr val="898989"/>
              </a:solidFill>
            </a:endParaRPr>
          </a:p>
        </p:txBody>
      </p:sp>
      <p:pic>
        <p:nvPicPr>
          <p:cNvPr id="952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557338"/>
            <a:ext cx="81803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ChangeArrowheads="1"/>
          </p:cNvSpPr>
          <p:nvPr/>
        </p:nvSpPr>
        <p:spPr bwMode="auto">
          <a:xfrm>
            <a:off x="1116013" y="5084763"/>
            <a:ext cx="80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one-</a:t>
            </a:r>
            <a:endParaRPr lang="en-US" altLang="zh-CN" sz="2400"/>
          </a:p>
        </p:txBody>
      </p:sp>
      <p:sp>
        <p:nvSpPr>
          <p:cNvPr id="95238" name="Rectangle 6"/>
          <p:cNvSpPr>
            <a:spLocks noChangeArrowheads="1"/>
          </p:cNvSpPr>
          <p:nvPr/>
        </p:nvSpPr>
        <p:spPr bwMode="auto">
          <a:xfrm>
            <a:off x="5292725" y="5084763"/>
            <a:ext cx="2635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three-dimensional</a:t>
            </a:r>
            <a:endParaRPr lang="en-US" altLang="zh-CN" sz="2400"/>
          </a:p>
        </p:txBody>
      </p:sp>
      <p:sp>
        <p:nvSpPr>
          <p:cNvPr id="95239" name="Rectangle 7"/>
          <p:cNvSpPr>
            <a:spLocks noChangeArrowheads="1"/>
          </p:cNvSpPr>
          <p:nvPr/>
        </p:nvSpPr>
        <p:spPr bwMode="auto">
          <a:xfrm>
            <a:off x="3563938" y="5084763"/>
            <a:ext cx="766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latin typeface="NimbusRomNo9L-Regu"/>
              </a:rPr>
              <a:t>two-</a:t>
            </a:r>
            <a:endParaRPr lang="en-US" altLang="zh-CN" sz="2400"/>
          </a:p>
        </p:txBody>
      </p:sp>
      <p:graphicFrame>
        <p:nvGraphicFramePr>
          <p:cNvPr id="3" name="表格 2"/>
          <p:cNvGraphicFramePr>
            <a:graphicFrameLocks noGrp="1"/>
          </p:cNvGraphicFramePr>
          <p:nvPr/>
        </p:nvGraphicFramePr>
        <p:xfrm>
          <a:off x="1282700" y="5726113"/>
          <a:ext cx="6870700" cy="741680"/>
        </p:xfrm>
        <a:graphic>
          <a:graphicData uri="http://schemas.openxmlformats.org/drawingml/2006/table">
            <a:tbl>
              <a:tblPr firstRow="1" bandRow="1">
                <a:tableStyleId>{5C22544A-7EE6-4342-B048-85BDC9FD1C3A}</a:tableStyleId>
              </a:tblPr>
              <a:tblGrid>
                <a:gridCol w="1717675"/>
                <a:gridCol w="1717675"/>
                <a:gridCol w="1717675"/>
                <a:gridCol w="1717675"/>
              </a:tblGrid>
              <a:tr h="370840">
                <a:tc>
                  <a:txBody>
                    <a:bodyPr/>
                    <a:lstStyle/>
                    <a:p>
                      <a:pPr algn="ctr"/>
                      <a:r>
                        <a:rPr lang="en-US" altLang="zh-CN" dirty="0" smtClean="0"/>
                        <a:t>Dimension</a:t>
                      </a:r>
                      <a:endParaRPr lang="zh-CN" altLang="en-US" dirty="0"/>
                    </a:p>
                  </a:txBody>
                  <a:tcPr/>
                </a:tc>
                <a:tc>
                  <a:txBody>
                    <a:bodyPr/>
                    <a:lstStyle/>
                    <a:p>
                      <a:pPr algn="ctr"/>
                      <a:r>
                        <a:rPr lang="en-US" altLang="zh-CN" dirty="0" smtClean="0"/>
                        <a:t>Node</a:t>
                      </a:r>
                      <a:endParaRPr lang="zh-CN" altLang="en-US" dirty="0"/>
                    </a:p>
                  </a:txBody>
                  <a:tcPr/>
                </a:tc>
                <a:tc>
                  <a:txBody>
                    <a:bodyPr/>
                    <a:lstStyle/>
                    <a:p>
                      <a:pPr algn="ctr"/>
                      <a:r>
                        <a:rPr lang="en-US" altLang="zh-CN" dirty="0" smtClean="0"/>
                        <a:t>Bisection </a:t>
                      </a:r>
                      <a:endParaRPr lang="zh-CN" altLang="en-US" dirty="0"/>
                    </a:p>
                  </a:txBody>
                  <a:tcPr/>
                </a:tc>
                <a:tc>
                  <a:txBody>
                    <a:bodyPr/>
                    <a:lstStyle/>
                    <a:p>
                      <a:pPr algn="ctr"/>
                      <a:r>
                        <a:rPr lang="en-US" altLang="zh-CN" dirty="0" smtClean="0"/>
                        <a:t>Links</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en-US" altLang="zh-CN" dirty="0" smtClean="0"/>
                        <a:t>2</a:t>
                      </a:r>
                      <a:r>
                        <a:rPr lang="en-US" altLang="zh-CN" baseline="30000" dirty="0" smtClean="0"/>
                        <a:t>d</a:t>
                      </a:r>
                      <a:endParaRPr lang="zh-CN" altLang="en-US" baseline="30000"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1+d=1+log</a:t>
                      </a:r>
                      <a:r>
                        <a:rPr lang="en-US" altLang="zh-CN" baseline="-25000" dirty="0" smtClean="0"/>
                        <a:t>2</a:t>
                      </a:r>
                      <a:r>
                        <a:rPr lang="en-US" altLang="zh-CN" baseline="0" dirty="0" smtClean="0"/>
                        <a:t>(p)</a:t>
                      </a:r>
                      <a:endParaRPr lang="zh-CN" altLang="en-US" baseline="0" dirty="0"/>
                    </a:p>
                  </a:txBody>
                  <a:tcPr/>
                </a:tc>
              </a:tr>
            </a:tbl>
          </a:graphicData>
        </a:graphic>
      </p:graphicFrame>
    </p:spTree>
    <p:extLst>
      <p:ext uri="{BB962C8B-B14F-4D97-AF65-F5344CB8AC3E}">
        <p14:creationId xmlns:p14="http://schemas.microsoft.com/office/powerpoint/2010/main" val="353692102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Crossbar Interconnects</a:t>
            </a:r>
          </a:p>
        </p:txBody>
      </p:sp>
      <p:sp>
        <p:nvSpPr>
          <p:cNvPr id="97283"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74476A6-C2A4-447F-8207-1B0EC37B3B06}" type="slidenum">
              <a:rPr lang="zh-CN" altLang="en-US" sz="1200">
                <a:solidFill>
                  <a:srgbClr val="898989"/>
                </a:solidFill>
              </a:rPr>
              <a:pPr>
                <a:spcBef>
                  <a:spcPct val="0"/>
                </a:spcBef>
                <a:buFontTx/>
                <a:buNone/>
              </a:pPr>
              <a:t>31</a:t>
            </a:fld>
            <a:endParaRPr lang="zh-CN" altLang="en-US" sz="1200">
              <a:solidFill>
                <a:srgbClr val="898989"/>
              </a:solidFill>
            </a:endParaRPr>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675" y="1484313"/>
            <a:ext cx="5421525"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1710920741"/>
              </p:ext>
            </p:extLst>
          </p:nvPr>
        </p:nvGraphicFramePr>
        <p:xfrm>
          <a:off x="1502611" y="5614670"/>
          <a:ext cx="5153025" cy="741680"/>
        </p:xfrm>
        <a:graphic>
          <a:graphicData uri="http://schemas.openxmlformats.org/drawingml/2006/table">
            <a:tbl>
              <a:tblPr firstRow="1" bandRow="1">
                <a:tableStyleId>{5C22544A-7EE6-4342-B048-85BDC9FD1C3A}</a:tableStyleId>
              </a:tblPr>
              <a:tblGrid>
                <a:gridCol w="1717675"/>
                <a:gridCol w="1717675"/>
                <a:gridCol w="1717675"/>
              </a:tblGrid>
              <a:tr h="370840">
                <a:tc>
                  <a:txBody>
                    <a:bodyPr/>
                    <a:lstStyle/>
                    <a:p>
                      <a:pPr algn="ctr"/>
                      <a:r>
                        <a:rPr lang="en-US" altLang="zh-CN" dirty="0" smtClean="0"/>
                        <a:t>Node</a:t>
                      </a:r>
                      <a:endParaRPr lang="zh-CN" altLang="en-US" dirty="0"/>
                    </a:p>
                  </a:txBody>
                  <a:tcPr/>
                </a:tc>
                <a:tc>
                  <a:txBody>
                    <a:bodyPr/>
                    <a:lstStyle/>
                    <a:p>
                      <a:pPr algn="ctr"/>
                      <a:r>
                        <a:rPr lang="en-US" altLang="zh-CN" dirty="0" smtClean="0"/>
                        <a:t>Switch</a:t>
                      </a:r>
                      <a:endParaRPr lang="zh-CN" altLang="en-US" dirty="0"/>
                    </a:p>
                  </a:txBody>
                  <a:tcPr/>
                </a:tc>
                <a:tc>
                  <a:txBody>
                    <a:bodyPr/>
                    <a:lstStyle/>
                    <a:p>
                      <a:pPr algn="ctr"/>
                      <a:r>
                        <a:rPr lang="en-US" altLang="zh-CN" dirty="0" smtClean="0"/>
                        <a:t>Bisection </a:t>
                      </a:r>
                      <a:endParaRPr lang="zh-CN" altLang="en-US" dirty="0"/>
                    </a:p>
                  </a:txBody>
                  <a:tcPr/>
                </a:tc>
              </a:tr>
              <a:tr h="370840">
                <a:tc>
                  <a:txBody>
                    <a:bodyPr/>
                    <a:lstStyle/>
                    <a:p>
                      <a:pPr algn="ctr"/>
                      <a:r>
                        <a:rPr lang="en-US" altLang="zh-CN" dirty="0" smtClean="0"/>
                        <a:t>P</a:t>
                      </a:r>
                      <a:endParaRPr lang="zh-CN" altLang="en-US" dirty="0"/>
                    </a:p>
                  </a:txBody>
                  <a:tcPr/>
                </a:tc>
                <a:tc>
                  <a:txBody>
                    <a:bodyPr/>
                    <a:lstStyle/>
                    <a:p>
                      <a:pPr algn="ctr"/>
                      <a:endParaRPr lang="zh-CN" altLang="en-US" baseline="30000" dirty="0"/>
                    </a:p>
                  </a:txBody>
                  <a:tcPr/>
                </a:tc>
                <a:tc>
                  <a:txBody>
                    <a:bodyPr/>
                    <a:lstStyle/>
                    <a:p>
                      <a:pPr algn="ctr"/>
                      <a:endParaRPr lang="zh-CN" altLang="en-US" dirty="0"/>
                    </a:p>
                  </a:txBody>
                  <a:tcPr/>
                </a:tc>
              </a:tr>
            </a:tbl>
          </a:graphicData>
        </a:graphic>
      </p:graphicFrame>
    </p:spTree>
    <p:extLst>
      <p:ext uri="{BB962C8B-B14F-4D97-AF65-F5344CB8AC3E}">
        <p14:creationId xmlns:p14="http://schemas.microsoft.com/office/powerpoint/2010/main" val="349623730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Crossbar Interconnects</a:t>
            </a:r>
          </a:p>
        </p:txBody>
      </p:sp>
      <p:sp>
        <p:nvSpPr>
          <p:cNvPr id="97283"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74476A6-C2A4-447F-8207-1B0EC37B3B06}" type="slidenum">
              <a:rPr lang="zh-CN" altLang="en-US" sz="1200">
                <a:solidFill>
                  <a:srgbClr val="898989"/>
                </a:solidFill>
              </a:rPr>
              <a:pPr>
                <a:spcBef>
                  <a:spcPct val="0"/>
                </a:spcBef>
                <a:buFontTx/>
                <a:buNone/>
              </a:pPr>
              <a:t>32</a:t>
            </a:fld>
            <a:endParaRPr lang="zh-CN" altLang="en-US" sz="1200">
              <a:solidFill>
                <a:srgbClr val="898989"/>
              </a:solidFill>
            </a:endParaRPr>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675" y="1484313"/>
            <a:ext cx="5421525"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1502611" y="5614670"/>
          <a:ext cx="5153025" cy="741680"/>
        </p:xfrm>
        <a:graphic>
          <a:graphicData uri="http://schemas.openxmlformats.org/drawingml/2006/table">
            <a:tbl>
              <a:tblPr firstRow="1" bandRow="1">
                <a:tableStyleId>{5C22544A-7EE6-4342-B048-85BDC9FD1C3A}</a:tableStyleId>
              </a:tblPr>
              <a:tblGrid>
                <a:gridCol w="1717675"/>
                <a:gridCol w="1717675"/>
                <a:gridCol w="1717675"/>
              </a:tblGrid>
              <a:tr h="370840">
                <a:tc>
                  <a:txBody>
                    <a:bodyPr/>
                    <a:lstStyle/>
                    <a:p>
                      <a:pPr algn="ctr"/>
                      <a:r>
                        <a:rPr lang="en-US" altLang="zh-CN" dirty="0" smtClean="0"/>
                        <a:t>Node</a:t>
                      </a:r>
                      <a:endParaRPr lang="zh-CN" altLang="en-US" dirty="0"/>
                    </a:p>
                  </a:txBody>
                  <a:tcPr/>
                </a:tc>
                <a:tc>
                  <a:txBody>
                    <a:bodyPr/>
                    <a:lstStyle/>
                    <a:p>
                      <a:pPr algn="ctr"/>
                      <a:r>
                        <a:rPr lang="en-US" altLang="zh-CN" dirty="0" smtClean="0"/>
                        <a:t>Switch</a:t>
                      </a:r>
                      <a:endParaRPr lang="zh-CN" altLang="en-US" dirty="0"/>
                    </a:p>
                  </a:txBody>
                  <a:tcPr/>
                </a:tc>
                <a:tc>
                  <a:txBody>
                    <a:bodyPr/>
                    <a:lstStyle/>
                    <a:p>
                      <a:pPr algn="ctr"/>
                      <a:r>
                        <a:rPr lang="en-US" altLang="zh-CN" dirty="0" smtClean="0"/>
                        <a:t>Bisection </a:t>
                      </a:r>
                      <a:endParaRPr lang="zh-CN" altLang="en-US" dirty="0"/>
                    </a:p>
                  </a:txBody>
                  <a:tcPr/>
                </a:tc>
              </a:tr>
              <a:tr h="370840">
                <a:tc>
                  <a:txBody>
                    <a:bodyPr/>
                    <a:lstStyle/>
                    <a:p>
                      <a:pPr algn="ctr"/>
                      <a:r>
                        <a:rPr lang="en-US" altLang="zh-CN" dirty="0" smtClean="0"/>
                        <a:t>P</a:t>
                      </a:r>
                      <a:endParaRPr lang="zh-CN" altLang="en-US" dirty="0"/>
                    </a:p>
                  </a:txBody>
                  <a:tcPr/>
                </a:tc>
                <a:tc>
                  <a:txBody>
                    <a:bodyPr/>
                    <a:lstStyle/>
                    <a:p>
                      <a:pPr algn="ctr"/>
                      <a:r>
                        <a:rPr lang="en-US" altLang="zh-CN" dirty="0" smtClean="0"/>
                        <a:t>P*P</a:t>
                      </a:r>
                      <a:endParaRPr lang="zh-CN" altLang="en-US" baseline="30000" dirty="0"/>
                    </a:p>
                  </a:txBody>
                  <a:tcPr/>
                </a:tc>
                <a:tc>
                  <a:txBody>
                    <a:bodyPr/>
                    <a:lstStyle/>
                    <a:p>
                      <a:pPr algn="ctr"/>
                      <a:r>
                        <a:rPr lang="en-US" altLang="zh-CN" dirty="0" smtClean="0"/>
                        <a:t>P</a:t>
                      </a:r>
                      <a:endParaRPr lang="zh-CN" altLang="en-US" dirty="0"/>
                    </a:p>
                  </a:txBody>
                  <a:tcPr/>
                </a:tc>
              </a:tr>
            </a:tbl>
          </a:graphicData>
        </a:graphic>
      </p:graphicFrame>
    </p:spTree>
    <p:extLst>
      <p:ext uri="{BB962C8B-B14F-4D97-AF65-F5344CB8AC3E}">
        <p14:creationId xmlns:p14="http://schemas.microsoft.com/office/powerpoint/2010/main" val="225302795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Omega Network</a:t>
            </a:r>
          </a:p>
        </p:txBody>
      </p:sp>
      <p:sp>
        <p:nvSpPr>
          <p:cNvPr id="99331"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D83973E-10CC-4BAC-8DF6-B8D70B064009}" type="slidenum">
              <a:rPr lang="zh-CN" altLang="en-US" sz="1200">
                <a:solidFill>
                  <a:srgbClr val="898989"/>
                </a:solidFill>
              </a:rPr>
              <a:pPr>
                <a:spcBef>
                  <a:spcPct val="0"/>
                </a:spcBef>
                <a:buFontTx/>
                <a:buNone/>
              </a:pPr>
              <a:t>33</a:t>
            </a:fld>
            <a:endParaRPr lang="zh-CN" altLang="en-US" sz="1200">
              <a:solidFill>
                <a:srgbClr val="898989"/>
              </a:solidFill>
            </a:endParaRPr>
          </a:p>
        </p:txBody>
      </p:sp>
      <p:pic>
        <p:nvPicPr>
          <p:cNvPr id="993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390910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1004469247"/>
              </p:ext>
            </p:extLst>
          </p:nvPr>
        </p:nvGraphicFramePr>
        <p:xfrm>
          <a:off x="1502611" y="5614670"/>
          <a:ext cx="5153025" cy="741680"/>
        </p:xfrm>
        <a:graphic>
          <a:graphicData uri="http://schemas.openxmlformats.org/drawingml/2006/table">
            <a:tbl>
              <a:tblPr firstRow="1" bandRow="1">
                <a:tableStyleId>{5C22544A-7EE6-4342-B048-85BDC9FD1C3A}</a:tableStyleId>
              </a:tblPr>
              <a:tblGrid>
                <a:gridCol w="1717675"/>
                <a:gridCol w="1717675"/>
                <a:gridCol w="1717675"/>
              </a:tblGrid>
              <a:tr h="370840">
                <a:tc>
                  <a:txBody>
                    <a:bodyPr/>
                    <a:lstStyle/>
                    <a:p>
                      <a:pPr algn="ctr"/>
                      <a:r>
                        <a:rPr lang="en-US" altLang="zh-CN" dirty="0" smtClean="0"/>
                        <a:t>Node</a:t>
                      </a:r>
                      <a:endParaRPr lang="zh-CN" altLang="en-US" dirty="0"/>
                    </a:p>
                  </a:txBody>
                  <a:tcPr/>
                </a:tc>
                <a:tc>
                  <a:txBody>
                    <a:bodyPr/>
                    <a:lstStyle/>
                    <a:p>
                      <a:pPr algn="ctr"/>
                      <a:r>
                        <a:rPr lang="en-US" altLang="zh-CN" dirty="0" smtClean="0"/>
                        <a:t>Switch</a:t>
                      </a:r>
                      <a:endParaRPr lang="zh-CN" altLang="en-US" dirty="0"/>
                    </a:p>
                  </a:txBody>
                  <a:tcPr/>
                </a:tc>
                <a:tc>
                  <a:txBody>
                    <a:bodyPr/>
                    <a:lstStyle/>
                    <a:p>
                      <a:pPr algn="ctr"/>
                      <a:r>
                        <a:rPr lang="en-US" altLang="zh-CN" dirty="0" smtClean="0"/>
                        <a:t>Bisection </a:t>
                      </a:r>
                      <a:endParaRPr lang="zh-CN" altLang="en-US" dirty="0"/>
                    </a:p>
                  </a:txBody>
                  <a:tcPr/>
                </a:tc>
              </a:tr>
              <a:tr h="370840">
                <a:tc>
                  <a:txBody>
                    <a:bodyPr/>
                    <a:lstStyle/>
                    <a:p>
                      <a:pPr algn="ctr"/>
                      <a:r>
                        <a:rPr lang="en-US" altLang="zh-CN" dirty="0" smtClean="0"/>
                        <a:t>P</a:t>
                      </a:r>
                      <a:endParaRPr lang="zh-CN" altLang="en-US" dirty="0"/>
                    </a:p>
                  </a:txBody>
                  <a:tcPr/>
                </a:tc>
                <a:tc>
                  <a:txBody>
                    <a:bodyPr/>
                    <a:lstStyle/>
                    <a:p>
                      <a:pPr algn="ctr"/>
                      <a:endParaRPr lang="zh-CN" altLang="en-US" baseline="30000" dirty="0"/>
                    </a:p>
                  </a:txBody>
                  <a:tcPr/>
                </a:tc>
                <a:tc>
                  <a:txBody>
                    <a:bodyPr/>
                    <a:lstStyle/>
                    <a:p>
                      <a:pPr algn="ctr"/>
                      <a:endParaRPr lang="zh-CN" altLang="en-US" dirty="0"/>
                    </a:p>
                  </a:txBody>
                  <a:tcPr/>
                </a:tc>
              </a:tr>
            </a:tbl>
          </a:graphicData>
        </a:graphic>
      </p:graphicFrame>
    </p:spTree>
    <p:extLst>
      <p:ext uri="{BB962C8B-B14F-4D97-AF65-F5344CB8AC3E}">
        <p14:creationId xmlns:p14="http://schemas.microsoft.com/office/powerpoint/2010/main" val="223795916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Omega Network</a:t>
            </a:r>
          </a:p>
        </p:txBody>
      </p:sp>
      <p:sp>
        <p:nvSpPr>
          <p:cNvPr id="99331"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D83973E-10CC-4BAC-8DF6-B8D70B064009}" type="slidenum">
              <a:rPr lang="zh-CN" altLang="en-US" sz="1200">
                <a:solidFill>
                  <a:srgbClr val="898989"/>
                </a:solidFill>
              </a:rPr>
              <a:pPr>
                <a:spcBef>
                  <a:spcPct val="0"/>
                </a:spcBef>
                <a:buFontTx/>
                <a:buNone/>
              </a:pPr>
              <a:t>34</a:t>
            </a:fld>
            <a:endParaRPr lang="zh-CN" altLang="en-US" sz="1200">
              <a:solidFill>
                <a:srgbClr val="898989"/>
              </a:solidFill>
            </a:endParaRPr>
          </a:p>
        </p:txBody>
      </p:sp>
      <p:pic>
        <p:nvPicPr>
          <p:cNvPr id="993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390910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240324257"/>
              </p:ext>
            </p:extLst>
          </p:nvPr>
        </p:nvGraphicFramePr>
        <p:xfrm>
          <a:off x="1502611" y="5614670"/>
          <a:ext cx="5153025" cy="741680"/>
        </p:xfrm>
        <a:graphic>
          <a:graphicData uri="http://schemas.openxmlformats.org/drawingml/2006/table">
            <a:tbl>
              <a:tblPr firstRow="1" bandRow="1">
                <a:tableStyleId>{5C22544A-7EE6-4342-B048-85BDC9FD1C3A}</a:tableStyleId>
              </a:tblPr>
              <a:tblGrid>
                <a:gridCol w="1717675"/>
                <a:gridCol w="1717675"/>
                <a:gridCol w="1717675"/>
              </a:tblGrid>
              <a:tr h="370840">
                <a:tc>
                  <a:txBody>
                    <a:bodyPr/>
                    <a:lstStyle/>
                    <a:p>
                      <a:pPr algn="ctr"/>
                      <a:r>
                        <a:rPr lang="en-US" altLang="zh-CN" dirty="0" smtClean="0"/>
                        <a:t>Node</a:t>
                      </a:r>
                      <a:endParaRPr lang="zh-CN" altLang="en-US" dirty="0"/>
                    </a:p>
                  </a:txBody>
                  <a:tcPr/>
                </a:tc>
                <a:tc>
                  <a:txBody>
                    <a:bodyPr/>
                    <a:lstStyle/>
                    <a:p>
                      <a:pPr algn="ctr"/>
                      <a:r>
                        <a:rPr lang="en-US" altLang="zh-CN" dirty="0" smtClean="0"/>
                        <a:t>Switch</a:t>
                      </a:r>
                      <a:endParaRPr lang="zh-CN" altLang="en-US" dirty="0"/>
                    </a:p>
                  </a:txBody>
                  <a:tcPr/>
                </a:tc>
                <a:tc>
                  <a:txBody>
                    <a:bodyPr/>
                    <a:lstStyle/>
                    <a:p>
                      <a:pPr algn="ctr"/>
                      <a:r>
                        <a:rPr lang="en-US" altLang="zh-CN" dirty="0" smtClean="0"/>
                        <a:t>Bisection </a:t>
                      </a:r>
                      <a:endParaRPr lang="zh-CN" altLang="en-US" dirty="0"/>
                    </a:p>
                  </a:txBody>
                  <a:tcPr/>
                </a:tc>
              </a:tr>
              <a:tr h="370840">
                <a:tc>
                  <a:txBody>
                    <a:bodyPr/>
                    <a:lstStyle/>
                    <a:p>
                      <a:pPr algn="ctr"/>
                      <a:r>
                        <a:rPr lang="en-US" altLang="zh-CN" dirty="0" smtClean="0"/>
                        <a:t>P</a:t>
                      </a:r>
                      <a:endParaRPr lang="zh-CN" altLang="en-US" dirty="0"/>
                    </a:p>
                  </a:txBody>
                  <a:tcPr/>
                </a:tc>
                <a:tc>
                  <a:txBody>
                    <a:bodyPr/>
                    <a:lstStyle/>
                    <a:p>
                      <a:pPr algn="ctr"/>
                      <a:r>
                        <a:rPr lang="en-US" altLang="zh-CN" dirty="0" smtClean="0"/>
                        <a:t>1/2*log</a:t>
                      </a:r>
                      <a:r>
                        <a:rPr lang="en-US" altLang="zh-CN" baseline="-25000" dirty="0" smtClean="0"/>
                        <a:t>2</a:t>
                      </a:r>
                      <a:r>
                        <a:rPr lang="en-US" altLang="zh-CN" dirty="0" smtClean="0"/>
                        <a:t>P*(2*2)</a:t>
                      </a:r>
                      <a:endParaRPr lang="zh-CN" altLang="en-US" baseline="30000" dirty="0"/>
                    </a:p>
                  </a:txBody>
                  <a:tcPr/>
                </a:tc>
                <a:tc>
                  <a:txBody>
                    <a:bodyPr/>
                    <a:lstStyle/>
                    <a:p>
                      <a:pPr algn="ctr"/>
                      <a:r>
                        <a:rPr lang="en-US" altLang="zh-CN" dirty="0" smtClean="0"/>
                        <a:t>P</a:t>
                      </a:r>
                      <a:endParaRPr lang="zh-CN" altLang="en-US" dirty="0"/>
                    </a:p>
                  </a:txBody>
                  <a:tcPr/>
                </a:tc>
              </a:tr>
            </a:tbl>
          </a:graphicData>
        </a:graphic>
      </p:graphicFrame>
    </p:spTree>
    <p:extLst>
      <p:ext uri="{BB962C8B-B14F-4D97-AF65-F5344CB8AC3E}">
        <p14:creationId xmlns:p14="http://schemas.microsoft.com/office/powerpoint/2010/main" val="17246180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Network Parameters</a:t>
            </a:r>
          </a:p>
        </p:txBody>
      </p:sp>
      <p:sp>
        <p:nvSpPr>
          <p:cNvPr id="101379"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968E8DA-587A-4DBE-A831-F3BF2B567098}" type="slidenum">
              <a:rPr lang="zh-CN" altLang="en-US" sz="1200">
                <a:solidFill>
                  <a:srgbClr val="898989"/>
                </a:solidFill>
              </a:rPr>
              <a:pPr>
                <a:spcBef>
                  <a:spcPct val="0"/>
                </a:spcBef>
                <a:buFontTx/>
                <a:buNone/>
              </a:pPr>
              <a:t>35</a:t>
            </a:fld>
            <a:endParaRPr lang="zh-CN" altLang="en-US" sz="1200">
              <a:solidFill>
                <a:srgbClr val="898989"/>
              </a:solidFill>
            </a:endParaRPr>
          </a:p>
        </p:txBody>
      </p:sp>
      <p:sp>
        <p:nvSpPr>
          <p:cNvPr id="101380" name="Content Placeholder 2"/>
          <p:cNvSpPr>
            <a:spLocks noGrp="1"/>
          </p:cNvSpPr>
          <p:nvPr>
            <p:ph idx="1"/>
          </p:nvPr>
        </p:nvSpPr>
        <p:spPr>
          <a:xfrm>
            <a:off x="468313" y="1136650"/>
            <a:ext cx="8486775" cy="5111750"/>
          </a:xfrm>
        </p:spPr>
        <p:txBody>
          <a:bodyPr/>
          <a:lstStyle/>
          <a:p>
            <a:pPr>
              <a:buFont typeface="Arial" panose="020B0604020202020204" pitchFamily="34" charset="0"/>
              <a:buNone/>
            </a:pPr>
            <a:r>
              <a:rPr lang="en-US" altLang="zh-CN" smtClean="0">
                <a:ea typeface="宋体" panose="02010600030101010101" pitchFamily="2" charset="-122"/>
              </a:rPr>
              <a:t>  Any time data is transmitted, we’re interested in how long it will take for the data to finish transmission.</a:t>
            </a:r>
          </a:p>
          <a:p>
            <a:r>
              <a:rPr lang="en-US" altLang="zh-CN" smtClean="0">
                <a:solidFill>
                  <a:srgbClr val="C00000"/>
                </a:solidFill>
                <a:ea typeface="宋体" panose="02010600030101010101" pitchFamily="2" charset="-122"/>
              </a:rPr>
              <a:t>Latency</a:t>
            </a:r>
          </a:p>
          <a:p>
            <a:pPr lvl="1">
              <a:buFont typeface="Wingdings" panose="05000000000000000000" pitchFamily="2" charset="2"/>
              <a:buChar char="Ø"/>
            </a:pPr>
            <a:r>
              <a:rPr lang="en-US" altLang="zh-CN" smtClean="0">
                <a:ea typeface="宋体" panose="02010600030101010101" pitchFamily="2" charset="-122"/>
              </a:rPr>
              <a:t>The time that elapses between the source’s beginning to transmit the data and the destination’s starting to receive the first byte.</a:t>
            </a:r>
          </a:p>
          <a:p>
            <a:r>
              <a:rPr lang="en-US" altLang="zh-CN" smtClean="0">
                <a:solidFill>
                  <a:srgbClr val="C00000"/>
                </a:solidFill>
                <a:ea typeface="宋体" panose="02010600030101010101" pitchFamily="2" charset="-122"/>
              </a:rPr>
              <a:t>Bandwidth</a:t>
            </a:r>
          </a:p>
          <a:p>
            <a:pPr lvl="1">
              <a:buFont typeface="Wingdings" panose="05000000000000000000" pitchFamily="2" charset="2"/>
              <a:buChar char="Ø"/>
            </a:pPr>
            <a:r>
              <a:rPr lang="en-US" altLang="zh-CN" smtClean="0">
                <a:ea typeface="宋体" panose="02010600030101010101" pitchFamily="2" charset="-122"/>
              </a:rPr>
              <a:t>The rate at which the destination receives data after it has started to receive the first byte.</a:t>
            </a:r>
          </a:p>
        </p:txBody>
      </p:sp>
    </p:spTree>
    <p:extLst>
      <p:ext uri="{BB962C8B-B14F-4D97-AF65-F5344CB8AC3E}">
        <p14:creationId xmlns:p14="http://schemas.microsoft.com/office/powerpoint/2010/main" val="47243659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Data Transmission Time</a:t>
            </a:r>
          </a:p>
        </p:txBody>
      </p:sp>
      <p:sp>
        <p:nvSpPr>
          <p:cNvPr id="103427"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F7E25FD-FFDE-41B5-91F6-9253B7F5B521}" type="slidenum">
              <a:rPr lang="zh-CN" altLang="en-US" sz="1200">
                <a:solidFill>
                  <a:srgbClr val="898989"/>
                </a:solidFill>
              </a:rPr>
              <a:pPr>
                <a:spcBef>
                  <a:spcPct val="0"/>
                </a:spcBef>
                <a:buFontTx/>
                <a:buNone/>
              </a:pPr>
              <a:t>36</a:t>
            </a:fld>
            <a:endParaRPr lang="zh-CN" altLang="en-US" sz="1200">
              <a:solidFill>
                <a:srgbClr val="898989"/>
              </a:solidFill>
            </a:endParaRPr>
          </a:p>
        </p:txBody>
      </p:sp>
      <p:sp>
        <p:nvSpPr>
          <p:cNvPr id="103428" name="Rectangle 2"/>
          <p:cNvSpPr>
            <a:spLocks noChangeArrowheads="1"/>
          </p:cNvSpPr>
          <p:nvPr/>
        </p:nvSpPr>
        <p:spPr bwMode="auto">
          <a:xfrm>
            <a:off x="762000" y="1585913"/>
            <a:ext cx="1005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800">
                <a:latin typeface="NimbusRomNo9L-Regu"/>
              </a:rPr>
              <a:t>Message transmission time </a:t>
            </a:r>
            <a:r>
              <a:rPr lang="en-US" altLang="zh-CN" sz="2800">
                <a:latin typeface="CMR10"/>
              </a:rPr>
              <a:t>= </a:t>
            </a:r>
            <a:r>
              <a:rPr lang="en-US" altLang="zh-CN" sz="2800">
                <a:latin typeface="NimbusRomNo9L-ReguItal"/>
              </a:rPr>
              <a:t>l </a:t>
            </a:r>
            <a:r>
              <a:rPr lang="en-US" altLang="zh-CN" sz="2800">
                <a:latin typeface="CMR10"/>
              </a:rPr>
              <a:t>+ </a:t>
            </a:r>
            <a:r>
              <a:rPr lang="en-US" altLang="zh-CN" sz="2800">
                <a:latin typeface="NimbusRomNo9L-ReguItal"/>
              </a:rPr>
              <a:t>n </a:t>
            </a:r>
            <a:r>
              <a:rPr lang="en-US" altLang="zh-CN" sz="2800">
                <a:latin typeface="CMMI10"/>
              </a:rPr>
              <a:t>/ </a:t>
            </a:r>
            <a:r>
              <a:rPr lang="en-US" altLang="zh-CN" sz="2800">
                <a:latin typeface="NimbusRomNo9L-ReguItal"/>
              </a:rPr>
              <a:t>b</a:t>
            </a:r>
            <a:endParaRPr lang="en-US" altLang="zh-CN" sz="2800"/>
          </a:p>
        </p:txBody>
      </p:sp>
      <p:sp>
        <p:nvSpPr>
          <p:cNvPr id="103429" name="Rectangle 3"/>
          <p:cNvSpPr>
            <a:spLocks noChangeArrowheads="1"/>
          </p:cNvSpPr>
          <p:nvPr/>
        </p:nvSpPr>
        <p:spPr bwMode="auto">
          <a:xfrm>
            <a:off x="1841500" y="2809875"/>
            <a:ext cx="259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solidFill>
                  <a:srgbClr val="00B050"/>
                </a:solidFill>
                <a:latin typeface="NimbusRomNo9L-Regu"/>
              </a:rPr>
              <a:t>latency (seconds)</a:t>
            </a:r>
            <a:endParaRPr lang="en-US" altLang="zh-CN" sz="2400">
              <a:solidFill>
                <a:srgbClr val="00B050"/>
              </a:solidFill>
            </a:endParaRPr>
          </a:p>
        </p:txBody>
      </p:sp>
      <p:sp>
        <p:nvSpPr>
          <p:cNvPr id="103430" name="Rectangle 4"/>
          <p:cNvSpPr>
            <a:spLocks noChangeArrowheads="1"/>
          </p:cNvSpPr>
          <p:nvPr/>
        </p:nvSpPr>
        <p:spPr bwMode="auto">
          <a:xfrm>
            <a:off x="2057400" y="4537075"/>
            <a:ext cx="422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solidFill>
                  <a:srgbClr val="C00000"/>
                </a:solidFill>
                <a:latin typeface="NimbusRomNo9L-Regu"/>
              </a:rPr>
              <a:t>bandwidth (bytes per second)</a:t>
            </a:r>
            <a:endParaRPr lang="en-US" altLang="zh-CN" sz="2400">
              <a:solidFill>
                <a:srgbClr val="C00000"/>
              </a:solidFill>
            </a:endParaRPr>
          </a:p>
        </p:txBody>
      </p:sp>
      <p:sp>
        <p:nvSpPr>
          <p:cNvPr id="103431" name="Rectangle 5"/>
          <p:cNvSpPr>
            <a:spLocks noChangeArrowheads="1"/>
          </p:cNvSpPr>
          <p:nvPr/>
        </p:nvSpPr>
        <p:spPr bwMode="auto">
          <a:xfrm>
            <a:off x="2819400" y="3673475"/>
            <a:ext cx="3694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400">
                <a:solidFill>
                  <a:srgbClr val="0066FF"/>
                </a:solidFill>
                <a:latin typeface="NimbusRomNo9L-Regu"/>
              </a:rPr>
              <a:t>length of message (bytes)</a:t>
            </a:r>
            <a:endParaRPr lang="en-US" altLang="zh-CN" sz="2400">
              <a:solidFill>
                <a:srgbClr val="0066FF"/>
              </a:solidFill>
            </a:endParaRPr>
          </a:p>
        </p:txBody>
      </p:sp>
      <p:sp>
        <p:nvSpPr>
          <p:cNvPr id="103432" name="Freeform 6"/>
          <p:cNvSpPr>
            <a:spLocks noChangeArrowheads="1"/>
          </p:cNvSpPr>
          <p:nvPr/>
        </p:nvSpPr>
        <p:spPr bwMode="auto">
          <a:xfrm>
            <a:off x="4476750" y="2205038"/>
            <a:ext cx="2251075" cy="874712"/>
          </a:xfrm>
          <a:custGeom>
            <a:avLst/>
            <a:gdLst>
              <a:gd name="T0" fmla="*/ 0 w 2249714"/>
              <a:gd name="T1" fmla="*/ 820853 h 873276"/>
              <a:gd name="T2" fmla="*/ 2010250 w 2249714"/>
              <a:gd name="T3" fmla="*/ 820853 h 873276"/>
              <a:gd name="T4" fmla="*/ 1485838 w 2249714"/>
              <a:gd name="T5" fmla="*/ 454401 h 873276"/>
              <a:gd name="T6" fmla="*/ 1995684 w 2249714"/>
              <a:gd name="T7" fmla="*/ 410426 h 873276"/>
              <a:gd name="T8" fmla="*/ 1864580 w 2249714"/>
              <a:gd name="T9" fmla="*/ 0 h 873276"/>
              <a:gd name="T10" fmla="*/ 0 60000 65536"/>
              <a:gd name="T11" fmla="*/ 0 60000 65536"/>
              <a:gd name="T12" fmla="*/ 0 60000 65536"/>
              <a:gd name="T13" fmla="*/ 0 60000 65536"/>
              <a:gd name="T14" fmla="*/ 0 60000 65536"/>
              <a:gd name="T15" fmla="*/ 0 w 2249714"/>
              <a:gd name="T16" fmla="*/ 0 h 873276"/>
              <a:gd name="T17" fmla="*/ 2249714 w 2249714"/>
              <a:gd name="T18" fmla="*/ 873276 h 873276"/>
            </a:gdLst>
            <a:ahLst/>
            <a:cxnLst>
              <a:cxn ang="T10">
                <a:pos x="T0" y="T1"/>
              </a:cxn>
              <a:cxn ang="T11">
                <a:pos x="T2" y="T3"/>
              </a:cxn>
              <a:cxn ang="T12">
                <a:pos x="T4" y="T5"/>
              </a:cxn>
              <a:cxn ang="T13">
                <a:pos x="T6" y="T7"/>
              </a:cxn>
              <a:cxn ang="T14">
                <a:pos x="T8" y="T9"/>
              </a:cxn>
            </a:cxnLst>
            <a:rect l="T15" t="T16" r="T17" b="T18"/>
            <a:pathLst>
              <a:path w="2249714" h="873276">
                <a:moveTo>
                  <a:pt x="0" y="812800"/>
                </a:moveTo>
                <a:cubicBezTo>
                  <a:pt x="878114" y="843038"/>
                  <a:pt x="1756228" y="873276"/>
                  <a:pt x="2002971" y="812800"/>
                </a:cubicBezTo>
                <a:cubicBezTo>
                  <a:pt x="2249714" y="752324"/>
                  <a:pt x="1482876" y="517676"/>
                  <a:pt x="1480457" y="449943"/>
                </a:cubicBezTo>
                <a:cubicBezTo>
                  <a:pt x="1478038" y="382210"/>
                  <a:pt x="1925562" y="481390"/>
                  <a:pt x="1988457" y="406400"/>
                </a:cubicBezTo>
                <a:cubicBezTo>
                  <a:pt x="2051352" y="331410"/>
                  <a:pt x="1954590" y="165705"/>
                  <a:pt x="1857828" y="0"/>
                </a:cubicBezTo>
              </a:path>
            </a:pathLst>
          </a:custGeom>
          <a:noFill/>
          <a:ln w="9525" algn="ctr">
            <a:solidFill>
              <a:srgbClr val="00B05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3433" name="Freeform 7"/>
          <p:cNvSpPr>
            <a:spLocks noChangeArrowheads="1"/>
          </p:cNvSpPr>
          <p:nvPr/>
        </p:nvSpPr>
        <p:spPr bwMode="auto">
          <a:xfrm>
            <a:off x="6807200" y="2133600"/>
            <a:ext cx="590550" cy="1797050"/>
          </a:xfrm>
          <a:custGeom>
            <a:avLst/>
            <a:gdLst>
              <a:gd name="T0" fmla="*/ 138311 w 590247"/>
              <a:gd name="T1" fmla="*/ 1783452 h 1797353"/>
              <a:gd name="T2" fmla="*/ 516846 w 590247"/>
              <a:gd name="T3" fmla="*/ 1710953 h 1797353"/>
              <a:gd name="T4" fmla="*/ 36399 w 590247"/>
              <a:gd name="T5" fmla="*/ 1275968 h 1797353"/>
              <a:gd name="T6" fmla="*/ 589641 w 590247"/>
              <a:gd name="T7" fmla="*/ 1029471 h 1797353"/>
              <a:gd name="T8" fmla="*/ 21837 w 590247"/>
              <a:gd name="T9" fmla="*/ 710480 h 1797353"/>
              <a:gd name="T10" fmla="*/ 458610 w 590247"/>
              <a:gd name="T11" fmla="*/ 405992 h 1797353"/>
              <a:gd name="T12" fmla="*/ 65518 w 590247"/>
              <a:gd name="T13" fmla="*/ 391490 h 1797353"/>
              <a:gd name="T14" fmla="*/ 65518 w 590247"/>
              <a:gd name="T15" fmla="*/ 0 h 1797353"/>
              <a:gd name="T16" fmla="*/ 0 60000 65536"/>
              <a:gd name="T17" fmla="*/ 0 60000 65536"/>
              <a:gd name="T18" fmla="*/ 0 60000 65536"/>
              <a:gd name="T19" fmla="*/ 0 60000 65536"/>
              <a:gd name="T20" fmla="*/ 0 60000 65536"/>
              <a:gd name="T21" fmla="*/ 0 60000 65536"/>
              <a:gd name="T22" fmla="*/ 0 60000 65536"/>
              <a:gd name="T23" fmla="*/ 0 60000 65536"/>
              <a:gd name="T24" fmla="*/ 0 w 590247"/>
              <a:gd name="T25" fmla="*/ 0 h 1797353"/>
              <a:gd name="T26" fmla="*/ 590247 w 590247"/>
              <a:gd name="T27" fmla="*/ 1797353 h 17973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0247" h="1797353">
                <a:moveTo>
                  <a:pt x="137885" y="1785258"/>
                </a:moveTo>
                <a:cubicBezTo>
                  <a:pt x="335037" y="1791305"/>
                  <a:pt x="532190" y="1797353"/>
                  <a:pt x="515257" y="1712686"/>
                </a:cubicBezTo>
                <a:cubicBezTo>
                  <a:pt x="498324" y="1628019"/>
                  <a:pt x="24190" y="1390953"/>
                  <a:pt x="36285" y="1277258"/>
                </a:cubicBezTo>
                <a:cubicBezTo>
                  <a:pt x="48380" y="1163563"/>
                  <a:pt x="590247" y="1124858"/>
                  <a:pt x="587828" y="1030515"/>
                </a:cubicBezTo>
                <a:cubicBezTo>
                  <a:pt x="585409" y="936172"/>
                  <a:pt x="43542" y="815219"/>
                  <a:pt x="21771" y="711200"/>
                </a:cubicBezTo>
                <a:cubicBezTo>
                  <a:pt x="0" y="607181"/>
                  <a:pt x="449943" y="459619"/>
                  <a:pt x="457200" y="406400"/>
                </a:cubicBezTo>
                <a:cubicBezTo>
                  <a:pt x="464457" y="353181"/>
                  <a:pt x="130628" y="459619"/>
                  <a:pt x="65314" y="391886"/>
                </a:cubicBezTo>
                <a:cubicBezTo>
                  <a:pt x="0" y="324153"/>
                  <a:pt x="32657" y="162076"/>
                  <a:pt x="65314" y="0"/>
                </a:cubicBezTo>
              </a:path>
            </a:pathLst>
          </a:custGeom>
          <a:noFill/>
          <a:ln w="9525" algn="ctr">
            <a:solidFill>
              <a:srgbClr val="0066FF"/>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03434" name="Freeform 8"/>
          <p:cNvSpPr>
            <a:spLocks noChangeArrowheads="1"/>
          </p:cNvSpPr>
          <p:nvPr/>
        </p:nvSpPr>
        <p:spPr bwMode="auto">
          <a:xfrm>
            <a:off x="6697663" y="2176463"/>
            <a:ext cx="1824037" cy="2852737"/>
          </a:xfrm>
          <a:custGeom>
            <a:avLst/>
            <a:gdLst>
              <a:gd name="T0" fmla="*/ 0 w 1823962"/>
              <a:gd name="T1" fmla="*/ 2601766 h 2852058"/>
              <a:gd name="T2" fmla="*/ 1626003 w 1823962"/>
              <a:gd name="T3" fmla="*/ 2674445 h 2852058"/>
              <a:gd name="T4" fmla="*/ 1190466 w 1823962"/>
              <a:gd name="T5" fmla="*/ 1511644 h 2852058"/>
              <a:gd name="T6" fmla="*/ 1756661 w 1823962"/>
              <a:gd name="T7" fmla="*/ 901170 h 2852058"/>
              <a:gd name="T8" fmla="*/ 972698 w 1823962"/>
              <a:gd name="T9" fmla="*/ 959311 h 2852058"/>
              <a:gd name="T10" fmla="*/ 1204985 w 1823962"/>
              <a:gd name="T11" fmla="*/ 174420 h 2852058"/>
              <a:gd name="T12" fmla="*/ 812999 w 1823962"/>
              <a:gd name="T13" fmla="*/ 218027 h 2852058"/>
              <a:gd name="T14" fmla="*/ 783964 w 1823962"/>
              <a:gd name="T15" fmla="*/ 0 h 2852058"/>
              <a:gd name="T16" fmla="*/ 0 60000 65536"/>
              <a:gd name="T17" fmla="*/ 0 60000 65536"/>
              <a:gd name="T18" fmla="*/ 0 60000 65536"/>
              <a:gd name="T19" fmla="*/ 0 60000 65536"/>
              <a:gd name="T20" fmla="*/ 0 60000 65536"/>
              <a:gd name="T21" fmla="*/ 0 60000 65536"/>
              <a:gd name="T22" fmla="*/ 0 60000 65536"/>
              <a:gd name="T23" fmla="*/ 0 60000 65536"/>
              <a:gd name="T24" fmla="*/ 0 w 1823962"/>
              <a:gd name="T25" fmla="*/ 0 h 2852058"/>
              <a:gd name="T26" fmla="*/ 1823962 w 1823962"/>
              <a:gd name="T27" fmla="*/ 2852058 h 28520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3962" h="2852058">
                <a:moveTo>
                  <a:pt x="0" y="2598057"/>
                </a:moveTo>
                <a:cubicBezTo>
                  <a:pt x="713619" y="2725057"/>
                  <a:pt x="1427238" y="2852058"/>
                  <a:pt x="1625600" y="2670629"/>
                </a:cubicBezTo>
                <a:cubicBezTo>
                  <a:pt x="1823962" y="2489201"/>
                  <a:pt x="1168400" y="1804610"/>
                  <a:pt x="1190171" y="1509486"/>
                </a:cubicBezTo>
                <a:cubicBezTo>
                  <a:pt x="1211942" y="1214362"/>
                  <a:pt x="1792514" y="991810"/>
                  <a:pt x="1756228" y="899886"/>
                </a:cubicBezTo>
                <a:cubicBezTo>
                  <a:pt x="1719942" y="807962"/>
                  <a:pt x="1064381" y="1078895"/>
                  <a:pt x="972457" y="957943"/>
                </a:cubicBezTo>
                <a:cubicBezTo>
                  <a:pt x="880533" y="836991"/>
                  <a:pt x="1231294" y="297543"/>
                  <a:pt x="1204685" y="174172"/>
                </a:cubicBezTo>
                <a:cubicBezTo>
                  <a:pt x="1178076" y="50801"/>
                  <a:pt x="882952" y="246744"/>
                  <a:pt x="812800" y="217715"/>
                </a:cubicBezTo>
                <a:cubicBezTo>
                  <a:pt x="742648" y="188686"/>
                  <a:pt x="763209" y="94343"/>
                  <a:pt x="783771" y="0"/>
                </a:cubicBezTo>
              </a:path>
            </a:pathLst>
          </a:custGeom>
          <a:noFill/>
          <a:ln w="9525" algn="ctr">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extLst>
      <p:ext uri="{BB962C8B-B14F-4D97-AF65-F5344CB8AC3E}">
        <p14:creationId xmlns:p14="http://schemas.microsoft.com/office/powerpoint/2010/main" val="73800354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Memory Consistency Models</a:t>
            </a:r>
          </a:p>
        </p:txBody>
      </p:sp>
      <p:sp>
        <p:nvSpPr>
          <p:cNvPr id="58371" name="灯片编号占位符 5"/>
          <p:cNvSpPr>
            <a:spLocks noGrp="1"/>
          </p:cNvSpPr>
          <p:nvPr>
            <p:ph type="sldNum" sz="quarter" idx="12"/>
          </p:nvPr>
        </p:nvSpPr>
        <p:spPr bwMode="auto">
          <a:xfrm>
            <a:off x="6400800" y="639127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1ADAD12-8350-4191-A364-7F9943116C47}" type="slidenum">
              <a:rPr lang="en-US" altLang="zh-CN" sz="1200">
                <a:solidFill>
                  <a:srgbClr val="898989"/>
                </a:solidFill>
              </a:rPr>
              <a:pPr>
                <a:spcBef>
                  <a:spcPct val="0"/>
                </a:spcBef>
                <a:buFontTx/>
                <a:buNone/>
              </a:pPr>
              <a:t>37</a:t>
            </a:fld>
            <a:endParaRPr lang="en-US" altLang="zh-CN" sz="1200">
              <a:solidFill>
                <a:srgbClr val="898989"/>
              </a:solidFill>
            </a:endParaRPr>
          </a:p>
        </p:txBody>
      </p:sp>
      <p:sp>
        <p:nvSpPr>
          <p:cNvPr id="58372" name="Rectangle 3"/>
          <p:cNvSpPr txBox="1">
            <a:spLocks noChangeArrowheads="1"/>
          </p:cNvSpPr>
          <p:nvPr/>
        </p:nvSpPr>
        <p:spPr bwMode="auto">
          <a:xfrm>
            <a:off x="304800" y="1066800"/>
            <a:ext cx="83058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800100" indent="-34290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r>
              <a:rPr lang="en-US" altLang="zh-CN" sz="2000" dirty="0"/>
              <a:t>A memory consistency model gives the rules on when a write by one processor can be observed by a read on another, across different addresses.</a:t>
            </a:r>
          </a:p>
          <a:p>
            <a:endParaRPr lang="en-US" altLang="zh-CN" sz="2000" dirty="0"/>
          </a:p>
          <a:p>
            <a:pPr lvl="1">
              <a:buFont typeface="Wingdings" panose="05000000000000000000" pitchFamily="2" charset="2"/>
              <a:buChar char="Ø"/>
            </a:pPr>
            <a:r>
              <a:rPr lang="en-US" altLang="zh-CN" sz="2400" b="0" dirty="0">
                <a:latin typeface="华文隶书" panose="02010800040101010101" pitchFamily="2" charset="-122"/>
                <a:ea typeface="华文隶书" panose="02010800040101010101" pitchFamily="2" charset="-122"/>
              </a:rPr>
              <a:t>Strict Consistency: demand write operations are seen in order in which they were actually issued, which is essentially impossible to secure in distributed system as deciding global time is impossible.</a:t>
            </a:r>
          </a:p>
          <a:p>
            <a:pPr lvl="1">
              <a:buFont typeface="Wingdings" panose="05000000000000000000" pitchFamily="2" charset="2"/>
              <a:buChar char="Ø"/>
            </a:pPr>
            <a:endParaRPr lang="en-US" altLang="zh-CN" sz="2400" b="0" dirty="0">
              <a:latin typeface="华文隶书" panose="02010800040101010101" pitchFamily="2" charset="-122"/>
              <a:ea typeface="华文隶书" panose="02010800040101010101" pitchFamily="2" charset="-122"/>
            </a:endParaRPr>
          </a:p>
          <a:p>
            <a:pPr lvl="1">
              <a:buFont typeface="Wingdings" panose="05000000000000000000" pitchFamily="2" charset="2"/>
              <a:buChar char="Ø"/>
            </a:pPr>
            <a:r>
              <a:rPr lang="en-US" altLang="zh-CN" sz="2400" b="0" dirty="0">
                <a:latin typeface="华文隶书" panose="02010800040101010101" pitchFamily="2" charset="-122"/>
                <a:ea typeface="华文隶书" panose="02010800040101010101" pitchFamily="2" charset="-122"/>
              </a:rPr>
              <a:t>Sequential Consistency: every node of the system sees the write operations on the same memory part in the same order, although the order may be different from the real time issuing the operations.</a:t>
            </a:r>
          </a:p>
          <a:p>
            <a:pPr lvl="1">
              <a:buFont typeface="Wingdings" panose="05000000000000000000" pitchFamily="2" charset="2"/>
              <a:buChar char="Ø"/>
            </a:pPr>
            <a:endParaRPr lang="en-US" altLang="zh-CN" sz="2400" b="0" dirty="0">
              <a:latin typeface="华文隶书" panose="02010800040101010101" pitchFamily="2" charset="-122"/>
              <a:ea typeface="华文隶书" panose="02010800040101010101" pitchFamily="2" charset="-122"/>
            </a:endParaRPr>
          </a:p>
          <a:p>
            <a:pPr lvl="1">
              <a:buFont typeface="Wingdings" panose="05000000000000000000" pitchFamily="2" charset="2"/>
              <a:buChar char="Ø"/>
            </a:pPr>
            <a:r>
              <a:rPr lang="en-US" altLang="zh-CN" sz="2400" b="0" dirty="0">
                <a:latin typeface="华文隶书" panose="02010800040101010101" pitchFamily="2" charset="-122"/>
                <a:ea typeface="华文隶书" panose="02010800040101010101" pitchFamily="2" charset="-122"/>
              </a:rPr>
              <a:t>Casual Consistency: A system provides causal consistency if memory operations that potentially are causally related are seen by every node of the system in the same order. </a:t>
            </a:r>
            <a:endParaRPr lang="en-US" altLang="zh-CN" sz="2000" b="0" dirty="0">
              <a:latin typeface="幼圆" panose="02010509060101010101" pitchFamily="49" charset="-122"/>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Memory Consistency Models</a:t>
            </a:r>
          </a:p>
        </p:txBody>
      </p:sp>
      <p:sp>
        <p:nvSpPr>
          <p:cNvPr id="60419" name="灯片编号占位符 5"/>
          <p:cNvSpPr>
            <a:spLocks noGrp="1"/>
          </p:cNvSpPr>
          <p:nvPr>
            <p:ph type="sldNum" sz="quarter" idx="12"/>
          </p:nvPr>
        </p:nvSpPr>
        <p:spPr bwMode="auto">
          <a:xfrm>
            <a:off x="6400800" y="639127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62FA074-801D-4838-A1FA-5FF8D9A81F67}" type="slidenum">
              <a:rPr lang="en-US" altLang="zh-CN" sz="1200">
                <a:solidFill>
                  <a:srgbClr val="898989"/>
                </a:solidFill>
              </a:rPr>
              <a:pPr>
                <a:spcBef>
                  <a:spcPct val="0"/>
                </a:spcBef>
                <a:buFontTx/>
                <a:buNone/>
              </a:pPr>
              <a:t>38</a:t>
            </a:fld>
            <a:endParaRPr lang="en-US" altLang="zh-CN" sz="1200">
              <a:solidFill>
                <a:srgbClr val="898989"/>
              </a:solidFill>
            </a:endParaRPr>
          </a:p>
        </p:txBody>
      </p:sp>
      <p:sp>
        <p:nvSpPr>
          <p:cNvPr id="31748" name="Rectangle 3"/>
          <p:cNvSpPr txBox="1">
            <a:spLocks noChangeArrowheads="1"/>
          </p:cNvSpPr>
          <p:nvPr/>
        </p:nvSpPr>
        <p:spPr bwMode="auto">
          <a:xfrm>
            <a:off x="304800" y="1266825"/>
            <a:ext cx="8305800" cy="4067175"/>
          </a:xfrm>
          <a:prstGeom prst="rect">
            <a:avLst/>
          </a:prstGeom>
          <a:noFill/>
          <a:ln w="9525">
            <a:noFill/>
            <a:miter lim="800000"/>
            <a:headEnd/>
            <a:tailEnd/>
          </a:ln>
        </p:spPr>
        <p:txBody>
          <a:bodyPr/>
          <a:lstStyle/>
          <a:p>
            <a:pPr eaLnBrk="1" hangingPunct="1">
              <a:buFont typeface="Arial" pitchFamily="34" charset="0"/>
              <a:buChar char="•"/>
              <a:defRPr/>
            </a:pPr>
            <a:r>
              <a:rPr lang="en-US" altLang="zh-CN" sz="2000" dirty="0">
                <a:cs typeface="Arial" pitchFamily="34" charset="0"/>
              </a:rPr>
              <a:t>  </a:t>
            </a:r>
            <a:r>
              <a:rPr lang="en-US" altLang="zh-CN" sz="2800" dirty="0">
                <a:cs typeface="Arial" pitchFamily="34" charset="0"/>
              </a:rPr>
              <a:t>Release consistency</a:t>
            </a:r>
          </a:p>
          <a:p>
            <a:pPr lvl="1" eaLnBrk="1" hangingPunct="1">
              <a:buFont typeface="Wingdings" pitchFamily="2" charset="2"/>
              <a:buChar char="Ø"/>
              <a:defRPr/>
            </a:pPr>
            <a:endParaRPr lang="en-US" altLang="zh-CN" sz="2400" b="0" dirty="0">
              <a:latin typeface="华文隶书" pitchFamily="2" charset="-122"/>
              <a:ea typeface="华文隶书" pitchFamily="2" charset="-122"/>
              <a:cs typeface="Arial" pitchFamily="34" charset="0"/>
            </a:endParaRPr>
          </a:p>
          <a:p>
            <a:pPr lvl="1" eaLnBrk="1" hangingPunct="1">
              <a:buFont typeface="Wingdings" pitchFamily="2" charset="2"/>
              <a:buChar char="Ø"/>
              <a:defRPr/>
            </a:pPr>
            <a:r>
              <a:rPr lang="en-US" altLang="zh-CN" sz="2400" b="0" dirty="0">
                <a:latin typeface="华文隶书" pitchFamily="2" charset="-122"/>
                <a:ea typeface="华文隶书" pitchFamily="2" charset="-122"/>
                <a:cs typeface="Arial" pitchFamily="34" charset="0"/>
              </a:rPr>
              <a:t>Systems of this kind are </a:t>
            </a:r>
            <a:r>
              <a:rPr lang="en-US" altLang="zh-CN" sz="2400" b="0" dirty="0" smtClean="0">
                <a:latin typeface="华文隶书" pitchFamily="2" charset="-122"/>
                <a:ea typeface="华文隶书" pitchFamily="2" charset="-122"/>
                <a:cs typeface="Arial" pitchFamily="34" charset="0"/>
              </a:rPr>
              <a:t>characterized </a:t>
            </a:r>
            <a:r>
              <a:rPr lang="en-US" altLang="zh-CN" sz="2400" b="0" dirty="0">
                <a:latin typeface="华文隶书" pitchFamily="2" charset="-122"/>
                <a:ea typeface="华文隶书" pitchFamily="2" charset="-122"/>
                <a:cs typeface="Arial" pitchFamily="34" charset="0"/>
              </a:rPr>
              <a:t>by the existence of two special </a:t>
            </a:r>
            <a:r>
              <a:rPr lang="en-US" altLang="zh-CN" sz="2400" b="0" dirty="0" smtClean="0">
                <a:latin typeface="华文隶书" pitchFamily="2" charset="-122"/>
                <a:ea typeface="华文隶书" pitchFamily="2" charset="-122"/>
                <a:cs typeface="Arial" pitchFamily="34" charset="0"/>
              </a:rPr>
              <a:t>synchronization </a:t>
            </a:r>
            <a:r>
              <a:rPr lang="en-US" altLang="zh-CN" sz="2400" b="0" dirty="0">
                <a:latin typeface="华文隶书" pitchFamily="2" charset="-122"/>
                <a:ea typeface="华文隶书" pitchFamily="2" charset="-122"/>
                <a:cs typeface="Arial" pitchFamily="34" charset="0"/>
              </a:rPr>
              <a:t>operations, release and acquire. </a:t>
            </a:r>
          </a:p>
          <a:p>
            <a:pPr lvl="1" eaLnBrk="1" hangingPunct="1">
              <a:buFont typeface="Wingdings" pitchFamily="2" charset="2"/>
              <a:buChar char="Ø"/>
              <a:defRPr/>
            </a:pPr>
            <a:endParaRPr lang="en-US" altLang="zh-CN" sz="2400" b="0" dirty="0">
              <a:latin typeface="华文隶书" pitchFamily="2" charset="-122"/>
              <a:ea typeface="华文隶书" pitchFamily="2" charset="-122"/>
              <a:cs typeface="Arial" pitchFamily="34" charset="0"/>
            </a:endParaRPr>
          </a:p>
          <a:p>
            <a:pPr lvl="1" eaLnBrk="1" hangingPunct="1">
              <a:buFont typeface="Wingdings" pitchFamily="2" charset="2"/>
              <a:buChar char="Ø"/>
              <a:defRPr/>
            </a:pPr>
            <a:r>
              <a:rPr lang="en-US" altLang="zh-CN" sz="2400" b="0" dirty="0">
                <a:latin typeface="华文隶书" pitchFamily="2" charset="-122"/>
                <a:ea typeface="华文隶书" pitchFamily="2" charset="-122"/>
                <a:cs typeface="Arial" pitchFamily="34" charset="0"/>
              </a:rPr>
              <a:t>Before issuing a write to a memory object a node must acquire the object via a special operation, and later release it. Therefore the application that runs within the operation acquire and release constitutes the critical region.</a:t>
            </a:r>
          </a:p>
          <a:p>
            <a:pPr lvl="1" eaLnBrk="1" hangingPunct="1">
              <a:buFont typeface="Wingdings" pitchFamily="2" charset="2"/>
              <a:buChar char="Ø"/>
              <a:defRPr/>
            </a:pPr>
            <a:endParaRPr lang="en-US" altLang="zh-CN" sz="2400" b="0" dirty="0">
              <a:latin typeface="华文隶书" pitchFamily="2" charset="-122"/>
              <a:ea typeface="华文隶书" pitchFamily="2" charset="-122"/>
              <a:cs typeface="Arial" pitchFamily="34" charset="0"/>
            </a:endParaRPr>
          </a:p>
          <a:p>
            <a:pPr lvl="1" eaLnBrk="1" hangingPunct="1">
              <a:buFont typeface="Wingdings" pitchFamily="2" charset="2"/>
              <a:buChar char="Ø"/>
              <a:defRPr/>
            </a:pPr>
            <a:r>
              <a:rPr lang="en-US" altLang="zh-CN" sz="2400" b="0" dirty="0">
                <a:latin typeface="华文隶书" pitchFamily="2" charset="-122"/>
                <a:ea typeface="华文隶书" pitchFamily="2" charset="-122"/>
                <a:cs typeface="Arial" pitchFamily="34" charset="0"/>
              </a:rPr>
              <a:t>The system is said to provide release consistency, if all write operations by a certain node are seen by the other nodes after the former releases the object and before the latter acquire it.</a:t>
            </a:r>
          </a:p>
          <a:p>
            <a:pPr marL="342900" indent="-342900">
              <a:spcBef>
                <a:spcPct val="20000"/>
              </a:spcBef>
              <a:buFont typeface="Arial" pitchFamily="34" charset="0"/>
              <a:buChar char="•"/>
              <a:defRPr/>
            </a:pPr>
            <a:endParaRPr lang="en-US" altLang="zh-CN" sz="2000" b="0" dirty="0">
              <a:latin typeface="幼圆" pitchFamily="49" charset="-122"/>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Cache Coherence</a:t>
            </a:r>
          </a:p>
        </p:txBody>
      </p:sp>
      <p:sp>
        <p:nvSpPr>
          <p:cNvPr id="62467"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A407D9E-6196-418E-A4DC-6EC32D1E9A9C}" type="slidenum">
              <a:rPr lang="zh-CN" altLang="en-US" sz="1200">
                <a:solidFill>
                  <a:srgbClr val="898989"/>
                </a:solidFill>
              </a:rPr>
              <a:pPr>
                <a:spcBef>
                  <a:spcPct val="0"/>
                </a:spcBef>
                <a:buFontTx/>
                <a:buNone/>
              </a:pPr>
              <a:t>39</a:t>
            </a:fld>
            <a:endParaRPr lang="zh-CN" altLang="en-US" sz="1200">
              <a:solidFill>
                <a:srgbClr val="898989"/>
              </a:solidFill>
            </a:endParaRPr>
          </a:p>
        </p:txBody>
      </p:sp>
      <p:sp>
        <p:nvSpPr>
          <p:cNvPr id="62468" name="Content Placeholder 2"/>
          <p:cNvSpPr>
            <a:spLocks noGrp="1"/>
          </p:cNvSpPr>
          <p:nvPr>
            <p:ph idx="1"/>
          </p:nvPr>
        </p:nvSpPr>
        <p:spPr>
          <a:xfrm>
            <a:off x="304800" y="1219200"/>
            <a:ext cx="8305800" cy="4010025"/>
          </a:xfrm>
        </p:spPr>
        <p:txBody>
          <a:bodyPr/>
          <a:lstStyle/>
          <a:p>
            <a:r>
              <a:rPr lang="en-US" altLang="zh-CN" sz="2800" smtClean="0">
                <a:ea typeface="宋体" panose="02010600030101010101" pitchFamily="2" charset="-122"/>
              </a:rPr>
              <a:t>Programmers have no control over caches and when they get updated.</a:t>
            </a:r>
          </a:p>
        </p:txBody>
      </p:sp>
      <p:pic>
        <p:nvPicPr>
          <p:cNvPr id="624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029200"/>
            <a:ext cx="6553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70" name="Group 4"/>
          <p:cNvGrpSpPr>
            <a:grpSpLocks/>
          </p:cNvGrpSpPr>
          <p:nvPr/>
        </p:nvGrpSpPr>
        <p:grpSpPr bwMode="auto">
          <a:xfrm>
            <a:off x="762000" y="2406650"/>
            <a:ext cx="7924800" cy="2470150"/>
            <a:chOff x="672" y="784"/>
            <a:chExt cx="4899" cy="1796"/>
          </a:xfrm>
        </p:grpSpPr>
        <p:sp>
          <p:nvSpPr>
            <p:cNvPr id="62471" name="Rectangle 5"/>
            <p:cNvSpPr>
              <a:spLocks noChangeArrowheads="1"/>
            </p:cNvSpPr>
            <p:nvPr/>
          </p:nvSpPr>
          <p:spPr bwMode="auto">
            <a:xfrm>
              <a:off x="2152" y="1275"/>
              <a:ext cx="8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cache-1</a:t>
              </a:r>
            </a:p>
          </p:txBody>
        </p:sp>
        <p:sp>
          <p:nvSpPr>
            <p:cNvPr id="62472" name="Rectangle 6"/>
            <p:cNvSpPr>
              <a:spLocks noChangeArrowheads="1"/>
            </p:cNvSpPr>
            <p:nvPr/>
          </p:nvSpPr>
          <p:spPr bwMode="auto">
            <a:xfrm>
              <a:off x="897" y="1212"/>
              <a:ext cx="1224" cy="4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73" name="Line 7"/>
            <p:cNvSpPr>
              <a:spLocks noChangeShapeType="1"/>
            </p:cNvSpPr>
            <p:nvPr/>
          </p:nvSpPr>
          <p:spPr bwMode="auto">
            <a:xfrm>
              <a:off x="1493" y="1104"/>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8"/>
            <p:cNvSpPr>
              <a:spLocks noChangeShapeType="1"/>
            </p:cNvSpPr>
            <p:nvPr/>
          </p:nvSpPr>
          <p:spPr bwMode="auto">
            <a:xfrm>
              <a:off x="897" y="1328"/>
              <a:ext cx="1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9"/>
            <p:cNvSpPr>
              <a:spLocks noChangeShapeType="1"/>
            </p:cNvSpPr>
            <p:nvPr/>
          </p:nvSpPr>
          <p:spPr bwMode="auto">
            <a:xfrm>
              <a:off x="912" y="1536"/>
              <a:ext cx="11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Rectangle 10"/>
            <p:cNvSpPr>
              <a:spLocks noChangeArrowheads="1"/>
            </p:cNvSpPr>
            <p:nvPr/>
          </p:nvSpPr>
          <p:spPr bwMode="auto">
            <a:xfrm>
              <a:off x="672" y="1287"/>
              <a:ext cx="82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latin typeface="Verdana" panose="020B0604030504040204" pitchFamily="34" charset="0"/>
                </a:rPr>
                <a:t>A	2</a:t>
              </a:r>
            </a:p>
          </p:txBody>
        </p:sp>
        <p:sp>
          <p:nvSpPr>
            <p:cNvPr id="62477" name="Rectangle 11"/>
            <p:cNvSpPr>
              <a:spLocks noChangeArrowheads="1"/>
            </p:cNvSpPr>
            <p:nvPr/>
          </p:nvSpPr>
          <p:spPr bwMode="auto">
            <a:xfrm>
              <a:off x="844" y="1780"/>
              <a:ext cx="3908" cy="216"/>
            </a:xfrm>
            <a:prstGeom prst="rect">
              <a:avLst/>
            </a:prstGeom>
            <a:solidFill>
              <a:schemeClr val="accent1"/>
            </a:solidFill>
            <a:ln w="9525">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78" name="Rectangle 12"/>
            <p:cNvSpPr>
              <a:spLocks noChangeArrowheads="1"/>
            </p:cNvSpPr>
            <p:nvPr/>
          </p:nvSpPr>
          <p:spPr bwMode="auto">
            <a:xfrm>
              <a:off x="2139" y="1760"/>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CPU-Memory bus</a:t>
              </a:r>
            </a:p>
          </p:txBody>
        </p:sp>
        <p:sp>
          <p:nvSpPr>
            <p:cNvPr id="62479" name="Rectangle 13"/>
            <p:cNvSpPr>
              <a:spLocks noChangeArrowheads="1"/>
            </p:cNvSpPr>
            <p:nvPr/>
          </p:nvSpPr>
          <p:spPr bwMode="auto">
            <a:xfrm>
              <a:off x="965" y="784"/>
              <a:ext cx="1000" cy="3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80" name="Rectangle 14"/>
            <p:cNvSpPr>
              <a:spLocks noChangeArrowheads="1"/>
            </p:cNvSpPr>
            <p:nvPr/>
          </p:nvSpPr>
          <p:spPr bwMode="auto">
            <a:xfrm>
              <a:off x="1228" y="828"/>
              <a:ext cx="6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CPU-1</a:t>
              </a:r>
            </a:p>
          </p:txBody>
        </p:sp>
        <p:sp>
          <p:nvSpPr>
            <p:cNvPr id="62481" name="Line 15"/>
            <p:cNvSpPr>
              <a:spLocks noChangeShapeType="1"/>
            </p:cNvSpPr>
            <p:nvPr/>
          </p:nvSpPr>
          <p:spPr bwMode="auto">
            <a:xfrm>
              <a:off x="1481" y="1680"/>
              <a:ext cx="0" cy="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Rectangle 16"/>
            <p:cNvSpPr>
              <a:spLocks noChangeArrowheads="1"/>
            </p:cNvSpPr>
            <p:nvPr/>
          </p:nvSpPr>
          <p:spPr bwMode="auto">
            <a:xfrm>
              <a:off x="3457" y="796"/>
              <a:ext cx="1000" cy="3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83" name="Rectangle 17"/>
            <p:cNvSpPr>
              <a:spLocks noChangeArrowheads="1"/>
            </p:cNvSpPr>
            <p:nvPr/>
          </p:nvSpPr>
          <p:spPr bwMode="auto">
            <a:xfrm>
              <a:off x="3696" y="840"/>
              <a:ext cx="6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CPU-2</a:t>
              </a:r>
            </a:p>
          </p:txBody>
        </p:sp>
        <p:sp>
          <p:nvSpPr>
            <p:cNvPr id="62484" name="Line 18"/>
            <p:cNvSpPr>
              <a:spLocks noChangeShapeType="1"/>
            </p:cNvSpPr>
            <p:nvPr/>
          </p:nvSpPr>
          <p:spPr bwMode="auto">
            <a:xfrm>
              <a:off x="4045" y="1696"/>
              <a:ext cx="0" cy="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19"/>
            <p:cNvSpPr>
              <a:spLocks noChangeArrowheads="1"/>
            </p:cNvSpPr>
            <p:nvPr/>
          </p:nvSpPr>
          <p:spPr bwMode="auto">
            <a:xfrm>
              <a:off x="4696" y="1299"/>
              <a:ext cx="8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cache-2</a:t>
              </a:r>
            </a:p>
          </p:txBody>
        </p:sp>
        <p:sp>
          <p:nvSpPr>
            <p:cNvPr id="62486" name="Rectangle 20"/>
            <p:cNvSpPr>
              <a:spLocks noChangeArrowheads="1"/>
            </p:cNvSpPr>
            <p:nvPr/>
          </p:nvSpPr>
          <p:spPr bwMode="auto">
            <a:xfrm>
              <a:off x="3441" y="1236"/>
              <a:ext cx="1224" cy="4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87" name="Line 21"/>
            <p:cNvSpPr>
              <a:spLocks noChangeShapeType="1"/>
            </p:cNvSpPr>
            <p:nvPr/>
          </p:nvSpPr>
          <p:spPr bwMode="auto">
            <a:xfrm>
              <a:off x="4037" y="1128"/>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22"/>
            <p:cNvSpPr>
              <a:spLocks noChangeShapeType="1"/>
            </p:cNvSpPr>
            <p:nvPr/>
          </p:nvSpPr>
          <p:spPr bwMode="auto">
            <a:xfrm>
              <a:off x="3441" y="1352"/>
              <a:ext cx="1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23"/>
            <p:cNvSpPr>
              <a:spLocks noChangeShapeType="1"/>
            </p:cNvSpPr>
            <p:nvPr/>
          </p:nvSpPr>
          <p:spPr bwMode="auto">
            <a:xfrm>
              <a:off x="3449" y="1552"/>
              <a:ext cx="1204" cy="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0" name="Rectangle 24"/>
            <p:cNvSpPr>
              <a:spLocks noChangeArrowheads="1"/>
            </p:cNvSpPr>
            <p:nvPr/>
          </p:nvSpPr>
          <p:spPr bwMode="auto">
            <a:xfrm>
              <a:off x="3216" y="1311"/>
              <a:ext cx="82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latin typeface="Verdana" panose="020B0604030504040204" pitchFamily="34" charset="0"/>
                </a:rPr>
                <a:t>A	2</a:t>
              </a:r>
            </a:p>
          </p:txBody>
        </p:sp>
        <p:sp>
          <p:nvSpPr>
            <p:cNvPr id="62491" name="Rectangle 25"/>
            <p:cNvSpPr>
              <a:spLocks noChangeArrowheads="1"/>
            </p:cNvSpPr>
            <p:nvPr/>
          </p:nvSpPr>
          <p:spPr bwMode="auto">
            <a:xfrm>
              <a:off x="3487" y="2187"/>
              <a:ext cx="91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memory</a:t>
              </a:r>
            </a:p>
          </p:txBody>
        </p:sp>
        <p:sp>
          <p:nvSpPr>
            <p:cNvPr id="62492" name="Rectangle 26"/>
            <p:cNvSpPr>
              <a:spLocks noChangeArrowheads="1"/>
            </p:cNvSpPr>
            <p:nvPr/>
          </p:nvSpPr>
          <p:spPr bwMode="auto">
            <a:xfrm>
              <a:off x="2232" y="2124"/>
              <a:ext cx="1224" cy="4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2493" name="Line 27"/>
            <p:cNvSpPr>
              <a:spLocks noChangeShapeType="1"/>
            </p:cNvSpPr>
            <p:nvPr/>
          </p:nvSpPr>
          <p:spPr bwMode="auto">
            <a:xfrm>
              <a:off x="2828" y="2016"/>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4" name="Line 28"/>
            <p:cNvSpPr>
              <a:spLocks noChangeShapeType="1"/>
            </p:cNvSpPr>
            <p:nvPr/>
          </p:nvSpPr>
          <p:spPr bwMode="auto">
            <a:xfrm>
              <a:off x="2232" y="2240"/>
              <a:ext cx="12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29"/>
            <p:cNvSpPr>
              <a:spLocks noChangeShapeType="1"/>
            </p:cNvSpPr>
            <p:nvPr/>
          </p:nvSpPr>
          <p:spPr bwMode="auto">
            <a:xfrm>
              <a:off x="2240" y="2440"/>
              <a:ext cx="12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30"/>
            <p:cNvSpPr>
              <a:spLocks noChangeArrowheads="1"/>
            </p:cNvSpPr>
            <p:nvPr/>
          </p:nvSpPr>
          <p:spPr bwMode="auto">
            <a:xfrm>
              <a:off x="2007" y="2199"/>
              <a:ext cx="121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latin typeface="Verdana" panose="020B0604030504040204" pitchFamily="34" charset="0"/>
                </a:rPr>
                <a:t>A	2</a:t>
              </a:r>
              <a:r>
                <a:rPr lang="en-US" altLang="zh-CN" sz="2400">
                  <a:solidFill>
                    <a:srgbClr val="0000FF"/>
                  </a:solidFill>
                  <a:latin typeface="Verdana" panose="020B0604030504040204" pitchFamily="34" charset="0"/>
                </a:rPr>
                <a:t>-&gt;7</a:t>
              </a: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F10D4DC-D73E-4024-94CD-6EC08D6F8D3F}" type="slidenum">
              <a:rPr lang="zh-CN" altLang="en-US" sz="1200">
                <a:solidFill>
                  <a:srgbClr val="898989"/>
                </a:solidFill>
              </a:rPr>
              <a:pPr>
                <a:spcBef>
                  <a:spcPct val="0"/>
                </a:spcBef>
                <a:buFontTx/>
                <a:buNone/>
              </a:pPr>
              <a:t>4</a:t>
            </a:fld>
            <a:endParaRPr lang="zh-CN" altLang="en-US" sz="1200">
              <a:solidFill>
                <a:srgbClr val="898989"/>
              </a:solidFill>
            </a:endParaRPr>
          </a:p>
        </p:txBody>
      </p:sp>
      <p:sp>
        <p:nvSpPr>
          <p:cNvPr id="132" name="标题 131"/>
          <p:cNvSpPr>
            <a:spLocks noGrp="1"/>
          </p:cNvSpPr>
          <p:nvPr>
            <p:ph type="title"/>
          </p:nvPr>
        </p:nvSpPr>
        <p:spPr>
          <a:xfrm>
            <a:off x="1143000" y="0"/>
            <a:ext cx="7115175" cy="914400"/>
          </a:xfrm>
        </p:spPr>
        <p:txBody>
          <a:bodyPr/>
          <a:lstStyle/>
          <a:p>
            <a:pPr>
              <a:defRPr/>
            </a:pPr>
            <a:r>
              <a:rPr lang="en-US" altLang="zh-CN" dirty="0" smtClean="0">
                <a:solidFill>
                  <a:srgbClr val="C00000"/>
                </a:solidFill>
                <a:effectLst>
                  <a:outerShdw blurRad="38100" dist="38100" dir="2700000" algn="tl">
                    <a:srgbClr val="C0C0C0"/>
                  </a:outerShdw>
                </a:effectLst>
                <a:latin typeface="Batang" pitchFamily="18" charset="-127"/>
                <a:ea typeface="Batang" pitchFamily="18" charset="-127"/>
              </a:rPr>
              <a:t>MIMD Subdivision</a:t>
            </a:r>
            <a:endParaRPr lang="zh-CN" altLang="en-US" dirty="0"/>
          </a:p>
        </p:txBody>
      </p:sp>
      <p:sp>
        <p:nvSpPr>
          <p:cNvPr id="23556" name="TextBox 144"/>
          <p:cNvSpPr txBox="1">
            <a:spLocks noChangeArrowheads="1"/>
          </p:cNvSpPr>
          <p:nvPr/>
        </p:nvSpPr>
        <p:spPr bwMode="auto">
          <a:xfrm>
            <a:off x="533400" y="1219200"/>
            <a:ext cx="7696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pPr>
            <a:r>
              <a:rPr lang="en-US" altLang="zh-CN" sz="2800"/>
              <a:t>  </a:t>
            </a:r>
            <a:r>
              <a:rPr lang="en-US" altLang="zh-CN"/>
              <a:t>SPMD</a:t>
            </a:r>
          </a:p>
          <a:p>
            <a:pPr lvl="1" eaLnBrk="1" hangingPunct="1">
              <a:spcBef>
                <a:spcPct val="0"/>
              </a:spcBef>
              <a:buFont typeface="Wingdings" panose="05000000000000000000" pitchFamily="2" charset="2"/>
              <a:buChar char="Ø"/>
            </a:pPr>
            <a:r>
              <a:rPr lang="en-US" altLang="zh-CN">
                <a:solidFill>
                  <a:srgbClr val="FF0000"/>
                </a:solidFill>
                <a:latin typeface="华文隶书" panose="02010800040101010101" pitchFamily="2" charset="-122"/>
                <a:ea typeface="黑体" panose="02010609060101010101" pitchFamily="49" charset="-122"/>
              </a:rPr>
              <a:t>Single Program Multiple Data</a:t>
            </a:r>
            <a:r>
              <a:rPr lang="en-US" altLang="zh-CN" b="0">
                <a:latin typeface="华文隶书" panose="02010800040101010101" pitchFamily="2" charset="-122"/>
                <a:ea typeface="黑体" panose="02010609060101010101" pitchFamily="49" charset="-122"/>
              </a:rPr>
              <a:t>: Multiple autonomous processors simultaneously executing the same program (but at independent points, rather than in the lockstep that SIMD imposes) on different data.</a:t>
            </a:r>
          </a:p>
          <a:p>
            <a:pPr eaLnBrk="1" hangingPunct="1">
              <a:spcBef>
                <a:spcPct val="0"/>
              </a:spcBef>
            </a:pPr>
            <a:endParaRPr lang="en-US" altLang="zh-CN" sz="2800"/>
          </a:p>
          <a:p>
            <a:pPr eaLnBrk="1" hangingPunct="1">
              <a:spcBef>
                <a:spcPct val="0"/>
              </a:spcBef>
            </a:pPr>
            <a:r>
              <a:rPr lang="en-US" altLang="zh-CN" sz="2800"/>
              <a:t>  MPMD</a:t>
            </a:r>
          </a:p>
          <a:p>
            <a:pPr lvl="1" eaLnBrk="1" hangingPunct="1">
              <a:spcBef>
                <a:spcPct val="0"/>
              </a:spcBef>
              <a:buFont typeface="Wingdings" panose="05000000000000000000" pitchFamily="2" charset="2"/>
              <a:buChar char="Ø"/>
            </a:pPr>
            <a:r>
              <a:rPr lang="en-US" altLang="zh-CN">
                <a:solidFill>
                  <a:srgbClr val="FF0000"/>
                </a:solidFill>
                <a:latin typeface="华文隶书" panose="02010800040101010101" pitchFamily="2" charset="-122"/>
                <a:ea typeface="黑体" panose="02010609060101010101" pitchFamily="49" charset="-122"/>
              </a:rPr>
              <a:t>Multiple Program Multiple Data</a:t>
            </a:r>
            <a:r>
              <a:rPr lang="en-US" altLang="zh-CN" b="0">
                <a:latin typeface="华文隶书" panose="02010800040101010101" pitchFamily="2" charset="-122"/>
                <a:ea typeface="黑体" panose="02010609060101010101" pitchFamily="49" charset="-122"/>
              </a:rPr>
              <a:t>: Multiple autonomous processors simultaneously operating at least 2 independent programs. The "host" runs one program that farms out data to all the other nodes which all run a second program.</a:t>
            </a:r>
            <a:endParaRPr lang="zh-CN" altLang="en-US" b="0">
              <a:latin typeface="华文隶书" panose="02010800040101010101" pitchFamily="2" charset="-122"/>
              <a:ea typeface="黑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Snooping Cache Coherence</a:t>
            </a:r>
          </a:p>
        </p:txBody>
      </p:sp>
      <p:sp>
        <p:nvSpPr>
          <p:cNvPr id="645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C53530A-968B-40CE-B515-E1465E08DC62}" type="slidenum">
              <a:rPr lang="zh-CN" altLang="en-US" sz="1200">
                <a:solidFill>
                  <a:srgbClr val="898989"/>
                </a:solidFill>
              </a:rPr>
              <a:pPr>
                <a:spcBef>
                  <a:spcPct val="0"/>
                </a:spcBef>
                <a:buFontTx/>
                <a:buNone/>
              </a:pPr>
              <a:t>40</a:t>
            </a:fld>
            <a:endParaRPr lang="zh-CN" altLang="en-US" sz="1200">
              <a:solidFill>
                <a:srgbClr val="898989"/>
              </a:solidFill>
            </a:endParaRPr>
          </a:p>
        </p:txBody>
      </p:sp>
      <p:sp>
        <p:nvSpPr>
          <p:cNvPr id="64516" name="Rectangle 3"/>
          <p:cNvSpPr>
            <a:spLocks noChangeArrowheads="1"/>
          </p:cNvSpPr>
          <p:nvPr/>
        </p:nvSpPr>
        <p:spPr bwMode="auto">
          <a:xfrm>
            <a:off x="1460500" y="2374900"/>
            <a:ext cx="7366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17" name="Rectangle 4"/>
          <p:cNvSpPr>
            <a:spLocks noChangeArrowheads="1"/>
          </p:cNvSpPr>
          <p:nvPr/>
        </p:nvSpPr>
        <p:spPr bwMode="auto">
          <a:xfrm>
            <a:off x="1219200" y="548640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spcBef>
                <a:spcPct val="30000"/>
              </a:spcBef>
              <a:buFontTx/>
              <a:buNone/>
            </a:pPr>
            <a:r>
              <a:rPr lang="en-US" altLang="zh-CN" sz="2400"/>
              <a:t>   Use snoopy mechanism to keep all processors’ view of memory coherent</a:t>
            </a:r>
          </a:p>
        </p:txBody>
      </p:sp>
      <p:sp>
        <p:nvSpPr>
          <p:cNvPr id="64518" name="Rectangle 5"/>
          <p:cNvSpPr>
            <a:spLocks noChangeArrowheads="1"/>
          </p:cNvSpPr>
          <p:nvPr/>
        </p:nvSpPr>
        <p:spPr bwMode="auto">
          <a:xfrm>
            <a:off x="1554163" y="24765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r>
              <a:rPr lang="en-US" altLang="zh-CN" sz="2400" baseline="-25000">
                <a:solidFill>
                  <a:srgbClr val="56127A"/>
                </a:solidFill>
                <a:latin typeface="Verdana" panose="020B0604030504040204" pitchFamily="34" charset="0"/>
              </a:rPr>
              <a:t>1</a:t>
            </a:r>
          </a:p>
        </p:txBody>
      </p:sp>
      <p:sp>
        <p:nvSpPr>
          <p:cNvPr id="64519" name="Rectangle 6"/>
          <p:cNvSpPr>
            <a:spLocks noChangeArrowheads="1"/>
          </p:cNvSpPr>
          <p:nvPr/>
        </p:nvSpPr>
        <p:spPr bwMode="auto">
          <a:xfrm>
            <a:off x="1460500" y="3365500"/>
            <a:ext cx="7366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0" name="Rectangle 7"/>
          <p:cNvSpPr>
            <a:spLocks noChangeArrowheads="1"/>
          </p:cNvSpPr>
          <p:nvPr/>
        </p:nvSpPr>
        <p:spPr bwMode="auto">
          <a:xfrm>
            <a:off x="1554163" y="34671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r>
              <a:rPr lang="en-US" altLang="zh-CN" sz="2400" baseline="-25000">
                <a:solidFill>
                  <a:srgbClr val="56127A"/>
                </a:solidFill>
                <a:latin typeface="Verdana" panose="020B0604030504040204" pitchFamily="34" charset="0"/>
              </a:rPr>
              <a:t>2</a:t>
            </a:r>
          </a:p>
        </p:txBody>
      </p:sp>
      <p:sp>
        <p:nvSpPr>
          <p:cNvPr id="64521" name="Rectangle 8"/>
          <p:cNvSpPr>
            <a:spLocks noChangeArrowheads="1"/>
          </p:cNvSpPr>
          <p:nvPr/>
        </p:nvSpPr>
        <p:spPr bwMode="auto">
          <a:xfrm>
            <a:off x="1460500" y="4356100"/>
            <a:ext cx="7366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2" name="Rectangle 9"/>
          <p:cNvSpPr>
            <a:spLocks noChangeArrowheads="1"/>
          </p:cNvSpPr>
          <p:nvPr/>
        </p:nvSpPr>
        <p:spPr bwMode="auto">
          <a:xfrm>
            <a:off x="1554163" y="4457700"/>
            <a:ext cx="56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r>
              <a:rPr lang="en-US" altLang="zh-CN" sz="2400" baseline="-25000">
                <a:solidFill>
                  <a:srgbClr val="56127A"/>
                </a:solidFill>
                <a:latin typeface="Verdana" panose="020B0604030504040204" pitchFamily="34" charset="0"/>
              </a:rPr>
              <a:t>3</a:t>
            </a:r>
          </a:p>
        </p:txBody>
      </p:sp>
      <p:sp>
        <p:nvSpPr>
          <p:cNvPr id="64523" name="Rectangle 10"/>
          <p:cNvSpPr>
            <a:spLocks noChangeArrowheads="1"/>
          </p:cNvSpPr>
          <p:nvPr/>
        </p:nvSpPr>
        <p:spPr bwMode="auto">
          <a:xfrm>
            <a:off x="2984500" y="2374900"/>
            <a:ext cx="8128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4" name="Rectangle 11"/>
          <p:cNvSpPr>
            <a:spLocks noChangeArrowheads="1"/>
          </p:cNvSpPr>
          <p:nvPr/>
        </p:nvSpPr>
        <p:spPr bwMode="auto">
          <a:xfrm>
            <a:off x="2927350" y="2427288"/>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56127A"/>
                </a:solidFill>
                <a:latin typeface="Verdana" panose="020B0604030504040204" pitchFamily="34" charset="0"/>
              </a:rPr>
              <a:t>Snoopy</a:t>
            </a:r>
          </a:p>
          <a:p>
            <a:pPr eaLnBrk="1" hangingPunct="1">
              <a:spcBef>
                <a:spcPct val="0"/>
              </a:spcBef>
              <a:buFontTx/>
              <a:buNone/>
            </a:pPr>
            <a:r>
              <a:rPr lang="en-US" altLang="zh-CN" sz="1800">
                <a:solidFill>
                  <a:srgbClr val="56127A"/>
                </a:solidFill>
                <a:latin typeface="Verdana" panose="020B0604030504040204" pitchFamily="34" charset="0"/>
              </a:rPr>
              <a:t> Cache</a:t>
            </a:r>
          </a:p>
        </p:txBody>
      </p:sp>
      <p:sp>
        <p:nvSpPr>
          <p:cNvPr id="64525" name="Rectangle 12"/>
          <p:cNvSpPr>
            <a:spLocks noChangeArrowheads="1"/>
          </p:cNvSpPr>
          <p:nvPr/>
        </p:nvSpPr>
        <p:spPr bwMode="auto">
          <a:xfrm>
            <a:off x="2984500" y="3365500"/>
            <a:ext cx="8128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6" name="Rectangle 13"/>
          <p:cNvSpPr>
            <a:spLocks noChangeArrowheads="1"/>
          </p:cNvSpPr>
          <p:nvPr/>
        </p:nvSpPr>
        <p:spPr bwMode="auto">
          <a:xfrm>
            <a:off x="2984500" y="4356100"/>
            <a:ext cx="812800" cy="660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7" name="Rectangle 14"/>
          <p:cNvSpPr>
            <a:spLocks noChangeArrowheads="1"/>
          </p:cNvSpPr>
          <p:nvPr/>
        </p:nvSpPr>
        <p:spPr bwMode="auto">
          <a:xfrm>
            <a:off x="5422900" y="2222500"/>
            <a:ext cx="1574800" cy="1422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8" name="Rectangle 15"/>
          <p:cNvSpPr>
            <a:spLocks noChangeArrowheads="1"/>
          </p:cNvSpPr>
          <p:nvPr/>
        </p:nvSpPr>
        <p:spPr bwMode="auto">
          <a:xfrm>
            <a:off x="5651500" y="4051300"/>
            <a:ext cx="1041400" cy="1041400"/>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29" name="Rectangle 16"/>
          <p:cNvSpPr>
            <a:spLocks noChangeArrowheads="1"/>
          </p:cNvSpPr>
          <p:nvPr/>
        </p:nvSpPr>
        <p:spPr bwMode="auto">
          <a:xfrm>
            <a:off x="5745163" y="4381500"/>
            <a:ext cx="884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DMA</a:t>
            </a:r>
          </a:p>
        </p:txBody>
      </p:sp>
      <p:sp>
        <p:nvSpPr>
          <p:cNvPr id="64530" name="Rectangle 17"/>
          <p:cNvSpPr>
            <a:spLocks noChangeArrowheads="1"/>
          </p:cNvSpPr>
          <p:nvPr/>
        </p:nvSpPr>
        <p:spPr bwMode="auto">
          <a:xfrm>
            <a:off x="5516563" y="2552700"/>
            <a:ext cx="1522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Physical</a:t>
            </a:r>
          </a:p>
          <a:p>
            <a:pPr eaLnBrk="1" hangingPunct="1">
              <a:spcBef>
                <a:spcPct val="0"/>
              </a:spcBef>
              <a:buFontTx/>
              <a:buNone/>
            </a:pPr>
            <a:r>
              <a:rPr lang="en-US" altLang="zh-CN" sz="2400">
                <a:solidFill>
                  <a:srgbClr val="56127A"/>
                </a:solidFill>
                <a:latin typeface="Verdana" panose="020B0604030504040204" pitchFamily="34" charset="0"/>
              </a:rPr>
              <a:t> Memory</a:t>
            </a:r>
          </a:p>
        </p:txBody>
      </p:sp>
      <p:sp>
        <p:nvSpPr>
          <p:cNvPr id="64531" name="Line 18"/>
          <p:cNvSpPr>
            <a:spLocks noChangeShapeType="1"/>
          </p:cNvSpPr>
          <p:nvPr/>
        </p:nvSpPr>
        <p:spPr bwMode="auto">
          <a:xfrm>
            <a:off x="2209800" y="27432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19"/>
          <p:cNvSpPr>
            <a:spLocks noChangeShapeType="1"/>
          </p:cNvSpPr>
          <p:nvPr/>
        </p:nvSpPr>
        <p:spPr bwMode="auto">
          <a:xfrm>
            <a:off x="2209800" y="37338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20"/>
          <p:cNvSpPr>
            <a:spLocks noChangeShapeType="1"/>
          </p:cNvSpPr>
          <p:nvPr/>
        </p:nvSpPr>
        <p:spPr bwMode="auto">
          <a:xfrm>
            <a:off x="2209800" y="47244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21"/>
          <p:cNvSpPr>
            <a:spLocks noChangeShapeType="1"/>
          </p:cNvSpPr>
          <p:nvPr/>
        </p:nvSpPr>
        <p:spPr bwMode="auto">
          <a:xfrm>
            <a:off x="4572000" y="1905000"/>
            <a:ext cx="0" cy="335280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Line 22"/>
          <p:cNvSpPr>
            <a:spLocks noChangeShapeType="1"/>
          </p:cNvSpPr>
          <p:nvPr/>
        </p:nvSpPr>
        <p:spPr bwMode="auto">
          <a:xfrm>
            <a:off x="3810000" y="27432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Line 23"/>
          <p:cNvSpPr>
            <a:spLocks noChangeShapeType="1"/>
          </p:cNvSpPr>
          <p:nvPr/>
        </p:nvSpPr>
        <p:spPr bwMode="auto">
          <a:xfrm>
            <a:off x="3810000" y="37338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24"/>
          <p:cNvSpPr>
            <a:spLocks noChangeShapeType="1"/>
          </p:cNvSpPr>
          <p:nvPr/>
        </p:nvSpPr>
        <p:spPr bwMode="auto">
          <a:xfrm>
            <a:off x="3810000" y="4724400"/>
            <a:ext cx="7620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25"/>
          <p:cNvSpPr>
            <a:spLocks noChangeShapeType="1"/>
          </p:cNvSpPr>
          <p:nvPr/>
        </p:nvSpPr>
        <p:spPr bwMode="auto">
          <a:xfrm>
            <a:off x="4572000" y="4495800"/>
            <a:ext cx="10668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Line 26"/>
          <p:cNvSpPr>
            <a:spLocks noChangeShapeType="1"/>
          </p:cNvSpPr>
          <p:nvPr/>
        </p:nvSpPr>
        <p:spPr bwMode="auto">
          <a:xfrm>
            <a:off x="4572000" y="2971800"/>
            <a:ext cx="838200" cy="0"/>
          </a:xfrm>
          <a:prstGeom prst="line">
            <a:avLst/>
          </a:prstGeom>
          <a:noFill/>
          <a:ln w="38100" cmpd="dbl">
            <a:solidFill>
              <a:schemeClr val="accent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Rectangle 27"/>
          <p:cNvSpPr>
            <a:spLocks noChangeArrowheads="1"/>
          </p:cNvSpPr>
          <p:nvPr/>
        </p:nvSpPr>
        <p:spPr bwMode="auto">
          <a:xfrm>
            <a:off x="4029075" y="1357313"/>
            <a:ext cx="1209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0"/>
              </a:spcBef>
              <a:buFontTx/>
              <a:buNone/>
            </a:pPr>
            <a:r>
              <a:rPr lang="en-US" altLang="zh-CN" sz="2000">
                <a:solidFill>
                  <a:srgbClr val="56127A"/>
                </a:solidFill>
                <a:latin typeface="Verdana" panose="020B0604030504040204" pitchFamily="34" charset="0"/>
              </a:rPr>
              <a:t>Memory</a:t>
            </a:r>
          </a:p>
          <a:p>
            <a:pPr eaLnBrk="1" hangingPunct="1">
              <a:lnSpc>
                <a:spcPct val="80000"/>
              </a:lnSpc>
              <a:spcBef>
                <a:spcPct val="0"/>
              </a:spcBef>
              <a:buFontTx/>
              <a:buNone/>
            </a:pPr>
            <a:r>
              <a:rPr lang="en-US" altLang="zh-CN" sz="2000">
                <a:solidFill>
                  <a:srgbClr val="56127A"/>
                </a:solidFill>
                <a:latin typeface="Verdana" panose="020B0604030504040204" pitchFamily="34" charset="0"/>
              </a:rPr>
              <a:t>   Bus</a:t>
            </a:r>
          </a:p>
        </p:txBody>
      </p:sp>
      <p:sp>
        <p:nvSpPr>
          <p:cNvPr id="64541" name="Rectangle 28"/>
          <p:cNvSpPr>
            <a:spLocks noChangeArrowheads="1"/>
          </p:cNvSpPr>
          <p:nvPr/>
        </p:nvSpPr>
        <p:spPr bwMode="auto">
          <a:xfrm>
            <a:off x="2917825" y="3417888"/>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56127A"/>
                </a:solidFill>
                <a:latin typeface="Verdana" panose="020B0604030504040204" pitchFamily="34" charset="0"/>
              </a:rPr>
              <a:t>Snoopy</a:t>
            </a:r>
          </a:p>
          <a:p>
            <a:pPr eaLnBrk="1" hangingPunct="1">
              <a:spcBef>
                <a:spcPct val="0"/>
              </a:spcBef>
              <a:buFontTx/>
              <a:buNone/>
            </a:pPr>
            <a:r>
              <a:rPr lang="en-US" altLang="zh-CN" sz="1800">
                <a:solidFill>
                  <a:srgbClr val="56127A"/>
                </a:solidFill>
                <a:latin typeface="Verdana" panose="020B0604030504040204" pitchFamily="34" charset="0"/>
              </a:rPr>
              <a:t> Cache</a:t>
            </a:r>
          </a:p>
        </p:txBody>
      </p:sp>
      <p:sp>
        <p:nvSpPr>
          <p:cNvPr id="64542" name="Rectangle 29"/>
          <p:cNvSpPr>
            <a:spLocks noChangeArrowheads="1"/>
          </p:cNvSpPr>
          <p:nvPr/>
        </p:nvSpPr>
        <p:spPr bwMode="auto">
          <a:xfrm>
            <a:off x="2911475" y="4410075"/>
            <a:ext cx="944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56127A"/>
                </a:solidFill>
                <a:latin typeface="Verdana" panose="020B0604030504040204" pitchFamily="34" charset="0"/>
              </a:rPr>
              <a:t>Snoopy</a:t>
            </a:r>
          </a:p>
          <a:p>
            <a:pPr eaLnBrk="1" hangingPunct="1">
              <a:spcBef>
                <a:spcPct val="0"/>
              </a:spcBef>
              <a:buFontTx/>
              <a:buNone/>
            </a:pPr>
            <a:r>
              <a:rPr lang="en-US" altLang="zh-CN" sz="1800">
                <a:solidFill>
                  <a:srgbClr val="56127A"/>
                </a:solidFill>
                <a:latin typeface="Verdana" panose="020B0604030504040204" pitchFamily="34" charset="0"/>
              </a:rPr>
              <a:t> Cache</a:t>
            </a:r>
          </a:p>
        </p:txBody>
      </p:sp>
      <p:sp>
        <p:nvSpPr>
          <p:cNvPr id="64543" name="Line 30"/>
          <p:cNvSpPr>
            <a:spLocks noChangeShapeType="1"/>
          </p:cNvSpPr>
          <p:nvPr/>
        </p:nvSpPr>
        <p:spPr bwMode="auto">
          <a:xfrm>
            <a:off x="6705600" y="4572000"/>
            <a:ext cx="457200" cy="0"/>
          </a:xfrm>
          <a:prstGeom prst="line">
            <a:avLst/>
          </a:prstGeom>
          <a:noFill/>
          <a:ln w="38100" cmpd="dbl">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4" name="Rectangle 31"/>
          <p:cNvSpPr>
            <a:spLocks noChangeArrowheads="1"/>
          </p:cNvSpPr>
          <p:nvPr/>
        </p:nvSpPr>
        <p:spPr bwMode="auto">
          <a:xfrm>
            <a:off x="7058025" y="4437063"/>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 DISKS</a:t>
            </a:r>
          </a:p>
        </p:txBody>
      </p:sp>
      <p:sp>
        <p:nvSpPr>
          <p:cNvPr id="64545" name="Oval 32"/>
          <p:cNvSpPr>
            <a:spLocks noChangeArrowheads="1"/>
          </p:cNvSpPr>
          <p:nvPr/>
        </p:nvSpPr>
        <p:spPr bwMode="auto">
          <a:xfrm>
            <a:off x="7175500" y="4889500"/>
            <a:ext cx="889000" cy="2794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46" name="Oval 33"/>
          <p:cNvSpPr>
            <a:spLocks noChangeArrowheads="1"/>
          </p:cNvSpPr>
          <p:nvPr/>
        </p:nvSpPr>
        <p:spPr bwMode="auto">
          <a:xfrm>
            <a:off x="7175500" y="4051300"/>
            <a:ext cx="889000" cy="2794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4547" name="Line 34"/>
          <p:cNvSpPr>
            <a:spLocks noChangeShapeType="1"/>
          </p:cNvSpPr>
          <p:nvPr/>
        </p:nvSpPr>
        <p:spPr bwMode="auto">
          <a:xfrm>
            <a:off x="7162800" y="4191000"/>
            <a:ext cx="0" cy="8382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8" name="Line 35"/>
          <p:cNvSpPr>
            <a:spLocks noChangeShapeType="1"/>
          </p:cNvSpPr>
          <p:nvPr/>
        </p:nvSpPr>
        <p:spPr bwMode="auto">
          <a:xfrm>
            <a:off x="8077200" y="4191000"/>
            <a:ext cx="0" cy="838200"/>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Snooping Cache Coherence</a:t>
            </a:r>
          </a:p>
        </p:txBody>
      </p:sp>
      <p:sp>
        <p:nvSpPr>
          <p:cNvPr id="66563"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F9E00EB-55A5-4671-9B10-05F40C2BB203}" type="slidenum">
              <a:rPr lang="zh-CN" altLang="en-US" sz="1200">
                <a:solidFill>
                  <a:srgbClr val="898989"/>
                </a:solidFill>
              </a:rPr>
              <a:pPr>
                <a:spcBef>
                  <a:spcPct val="0"/>
                </a:spcBef>
                <a:buFontTx/>
                <a:buNone/>
              </a:pPr>
              <a:t>41</a:t>
            </a:fld>
            <a:endParaRPr lang="zh-CN" altLang="en-US" sz="1200">
              <a:solidFill>
                <a:srgbClr val="898989"/>
              </a:solidFill>
            </a:endParaRPr>
          </a:p>
        </p:txBody>
      </p:sp>
      <p:sp>
        <p:nvSpPr>
          <p:cNvPr id="66564" name="Content Placeholder 2"/>
          <p:cNvSpPr>
            <a:spLocks noGrp="1"/>
          </p:cNvSpPr>
          <p:nvPr>
            <p:ph idx="1"/>
          </p:nvPr>
        </p:nvSpPr>
        <p:spPr>
          <a:xfrm>
            <a:off x="533400" y="1125538"/>
            <a:ext cx="8270875" cy="5111750"/>
          </a:xfrm>
        </p:spPr>
        <p:txBody>
          <a:bodyPr/>
          <a:lstStyle/>
          <a:p>
            <a:r>
              <a:rPr lang="en-US" altLang="zh-CN" sz="2800" smtClean="0">
                <a:ea typeface="宋体" panose="02010600030101010101" pitchFamily="2" charset="-122"/>
              </a:rPr>
              <a:t>The cores share a bus .</a:t>
            </a:r>
          </a:p>
          <a:p>
            <a:r>
              <a:rPr lang="en-US" altLang="zh-CN" sz="2800" smtClean="0">
                <a:ea typeface="宋体" panose="02010600030101010101" pitchFamily="2" charset="-122"/>
              </a:rPr>
              <a:t>Any signal transmitted on the bus can be “seen” by all cores connected to the bus.</a:t>
            </a:r>
          </a:p>
          <a:p>
            <a:r>
              <a:rPr lang="en-US" altLang="zh-CN" sz="2800" smtClean="0">
                <a:ea typeface="宋体" panose="02010600030101010101" pitchFamily="2" charset="-122"/>
              </a:rPr>
              <a:t>When core 0 updates the copy of x stored in its cache it also broadcasts this information across the bus.</a:t>
            </a:r>
          </a:p>
          <a:p>
            <a:r>
              <a:rPr lang="en-US" altLang="zh-CN" sz="2800" smtClean="0">
                <a:ea typeface="宋体" panose="02010600030101010101" pitchFamily="2" charset="-122"/>
              </a:rPr>
              <a:t>If core 1 is “snooping” the bus, it will see that x has been updated and it can mark its copy of x as invalid.</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Snooping Cache Protocols</a:t>
            </a:r>
          </a:p>
        </p:txBody>
      </p:sp>
      <p:sp>
        <p:nvSpPr>
          <p:cNvPr id="68611"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CF7F850-6EDD-4C33-9327-D05524CB1835}" type="slidenum">
              <a:rPr lang="zh-CN" altLang="en-US" sz="1200">
                <a:solidFill>
                  <a:srgbClr val="898989"/>
                </a:solidFill>
              </a:rPr>
              <a:pPr>
                <a:spcBef>
                  <a:spcPct val="0"/>
                </a:spcBef>
                <a:buFontTx/>
                <a:buNone/>
              </a:pPr>
              <a:t>42</a:t>
            </a:fld>
            <a:endParaRPr lang="zh-CN" altLang="en-US" sz="1200">
              <a:solidFill>
                <a:srgbClr val="898989"/>
              </a:solidFill>
            </a:endParaRPr>
          </a:p>
        </p:txBody>
      </p:sp>
      <p:sp>
        <p:nvSpPr>
          <p:cNvPr id="68612" name="Oval 3"/>
          <p:cNvSpPr>
            <a:spLocks noChangeArrowheads="1"/>
          </p:cNvSpPr>
          <p:nvPr/>
        </p:nvSpPr>
        <p:spPr bwMode="auto">
          <a:xfrm>
            <a:off x="5727700" y="3171825"/>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8613" name="Oval 4"/>
          <p:cNvSpPr>
            <a:spLocks noChangeArrowheads="1"/>
          </p:cNvSpPr>
          <p:nvPr/>
        </p:nvSpPr>
        <p:spPr bwMode="auto">
          <a:xfrm>
            <a:off x="2984500" y="5153025"/>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8614" name="Oval 5"/>
          <p:cNvSpPr>
            <a:spLocks noChangeArrowheads="1"/>
          </p:cNvSpPr>
          <p:nvPr/>
        </p:nvSpPr>
        <p:spPr bwMode="auto">
          <a:xfrm>
            <a:off x="5727700" y="5153025"/>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8615" name="Rectangle 6"/>
          <p:cNvSpPr>
            <a:spLocks noChangeArrowheads="1"/>
          </p:cNvSpPr>
          <p:nvPr/>
        </p:nvSpPr>
        <p:spPr bwMode="auto">
          <a:xfrm>
            <a:off x="5876925" y="3311525"/>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p>
        </p:txBody>
      </p:sp>
      <p:sp>
        <p:nvSpPr>
          <p:cNvPr id="68616" name="Rectangle 7"/>
          <p:cNvSpPr>
            <a:spLocks noChangeArrowheads="1"/>
          </p:cNvSpPr>
          <p:nvPr/>
        </p:nvSpPr>
        <p:spPr bwMode="auto">
          <a:xfrm>
            <a:off x="3159125" y="5292725"/>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S</a:t>
            </a:r>
          </a:p>
        </p:txBody>
      </p:sp>
      <p:sp>
        <p:nvSpPr>
          <p:cNvPr id="68617" name="Rectangle 8"/>
          <p:cNvSpPr>
            <a:spLocks noChangeArrowheads="1"/>
          </p:cNvSpPr>
          <p:nvPr/>
        </p:nvSpPr>
        <p:spPr bwMode="auto">
          <a:xfrm>
            <a:off x="5962650" y="5292725"/>
            <a:ext cx="31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I</a:t>
            </a:r>
          </a:p>
        </p:txBody>
      </p:sp>
      <p:grpSp>
        <p:nvGrpSpPr>
          <p:cNvPr id="68618" name="Group 9"/>
          <p:cNvGrpSpPr>
            <a:grpSpLocks/>
          </p:cNvGrpSpPr>
          <p:nvPr/>
        </p:nvGrpSpPr>
        <p:grpSpPr bwMode="auto">
          <a:xfrm>
            <a:off x="762000" y="1373188"/>
            <a:ext cx="5959475" cy="1633537"/>
            <a:chOff x="496" y="835"/>
            <a:chExt cx="3754" cy="1029"/>
          </a:xfrm>
        </p:grpSpPr>
        <p:sp>
          <p:nvSpPr>
            <p:cNvPr id="68645" name="Rectangle 10"/>
            <p:cNvSpPr>
              <a:spLocks noChangeArrowheads="1"/>
            </p:cNvSpPr>
            <p:nvPr/>
          </p:nvSpPr>
          <p:spPr bwMode="auto">
            <a:xfrm>
              <a:off x="3200" y="835"/>
              <a:ext cx="105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M</a:t>
              </a:r>
              <a:r>
                <a:rPr lang="en-US" altLang="zh-CN" sz="2000">
                  <a:latin typeface="Verdana" panose="020B0604030504040204" pitchFamily="34" charset="0"/>
                </a:rPr>
                <a:t>: Modified</a:t>
              </a:r>
            </a:p>
            <a:p>
              <a:pPr eaLnBrk="1" hangingPunct="1">
                <a:spcBef>
                  <a:spcPct val="0"/>
                </a:spcBef>
                <a:buFontTx/>
                <a:buNone/>
              </a:pPr>
              <a:r>
                <a:rPr lang="en-US" altLang="zh-CN" sz="2000">
                  <a:solidFill>
                    <a:srgbClr val="56127A"/>
                  </a:solidFill>
                  <a:latin typeface="Verdana" panose="020B0604030504040204" pitchFamily="34" charset="0"/>
                </a:rPr>
                <a:t>S</a:t>
              </a:r>
              <a:r>
                <a:rPr lang="en-US" altLang="zh-CN" sz="2000">
                  <a:latin typeface="Verdana" panose="020B0604030504040204" pitchFamily="34" charset="0"/>
                </a:rPr>
                <a:t>: Shared</a:t>
              </a:r>
              <a:r>
                <a:rPr lang="en-US" altLang="zh-CN" sz="2000">
                  <a:solidFill>
                    <a:schemeClr val="accent2"/>
                  </a:solidFill>
                  <a:latin typeface="Verdana" panose="020B0604030504040204" pitchFamily="34" charset="0"/>
                </a:rPr>
                <a:t> </a:t>
              </a:r>
              <a:endParaRPr lang="en-US" altLang="zh-CN" sz="2000">
                <a:latin typeface="Verdana" panose="020B0604030504040204" pitchFamily="34" charset="0"/>
              </a:endParaRPr>
            </a:p>
            <a:p>
              <a:pPr eaLnBrk="1" hangingPunct="1">
                <a:spcBef>
                  <a:spcPct val="0"/>
                </a:spcBef>
                <a:buFontTx/>
                <a:buNone/>
              </a:pPr>
              <a:r>
                <a:rPr lang="en-US" altLang="zh-CN" sz="2000">
                  <a:solidFill>
                    <a:srgbClr val="56127A"/>
                  </a:solidFill>
                  <a:latin typeface="Verdana" panose="020B0604030504040204" pitchFamily="34" charset="0"/>
                </a:rPr>
                <a:t> I</a:t>
              </a:r>
              <a:r>
                <a:rPr lang="en-US" altLang="zh-CN" sz="2000">
                  <a:latin typeface="Verdana" panose="020B0604030504040204" pitchFamily="34" charset="0"/>
                </a:rPr>
                <a:t>: Invalid</a:t>
              </a:r>
            </a:p>
          </p:txBody>
        </p:sp>
        <p:sp>
          <p:nvSpPr>
            <p:cNvPr id="68646" name="Rectangle 11"/>
            <p:cNvSpPr>
              <a:spLocks noChangeArrowheads="1"/>
            </p:cNvSpPr>
            <p:nvPr/>
          </p:nvSpPr>
          <p:spPr bwMode="auto">
            <a:xfrm>
              <a:off x="496" y="854"/>
              <a:ext cx="25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i="1">
                  <a:solidFill>
                    <a:srgbClr val="56127A"/>
                  </a:solidFill>
                  <a:latin typeface="Verdana" panose="020B0604030504040204" pitchFamily="34" charset="0"/>
                </a:rPr>
                <a:t>Each </a:t>
              </a:r>
              <a:r>
                <a:rPr lang="en-US" altLang="zh-CN" sz="2000">
                  <a:solidFill>
                    <a:srgbClr val="56127A"/>
                  </a:solidFill>
                  <a:latin typeface="Verdana" panose="020B0604030504040204" pitchFamily="34" charset="0"/>
                </a:rPr>
                <a:t>cache line has state bits</a:t>
              </a:r>
            </a:p>
          </p:txBody>
        </p:sp>
        <p:sp>
          <p:nvSpPr>
            <p:cNvPr id="68647" name="Rectangle 12"/>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68648" name="Line 13"/>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9" name="Line 14"/>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0" name="Rectangle 15"/>
            <p:cNvSpPr>
              <a:spLocks noChangeArrowheads="1"/>
            </p:cNvSpPr>
            <p:nvPr/>
          </p:nvSpPr>
          <p:spPr bwMode="auto">
            <a:xfrm>
              <a:off x="1382" y="1267"/>
              <a:ext cx="10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56127A"/>
                  </a:solidFill>
                  <a:latin typeface="Verdana" panose="020B0604030504040204" pitchFamily="34" charset="0"/>
                </a:rPr>
                <a:t>Address tag</a:t>
              </a:r>
            </a:p>
          </p:txBody>
        </p:sp>
        <p:sp>
          <p:nvSpPr>
            <p:cNvPr id="68651" name="Rectangle 16"/>
            <p:cNvSpPr>
              <a:spLocks noChangeArrowheads="1"/>
            </p:cNvSpPr>
            <p:nvPr/>
          </p:nvSpPr>
          <p:spPr bwMode="auto">
            <a:xfrm>
              <a:off x="647" y="1530"/>
              <a:ext cx="47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0"/>
                </a:spcBef>
                <a:buFontTx/>
                <a:buNone/>
              </a:pPr>
              <a:r>
                <a:rPr lang="en-US" altLang="zh-CN" sz="1800">
                  <a:solidFill>
                    <a:srgbClr val="56127A"/>
                  </a:solidFill>
                  <a:latin typeface="Verdana" panose="020B0604030504040204" pitchFamily="34" charset="0"/>
                </a:rPr>
                <a:t>state</a:t>
              </a:r>
            </a:p>
            <a:p>
              <a:pPr eaLnBrk="1" hangingPunct="1">
                <a:lnSpc>
                  <a:spcPct val="80000"/>
                </a:lnSpc>
                <a:spcBef>
                  <a:spcPct val="0"/>
                </a:spcBef>
                <a:buFontTx/>
                <a:buNone/>
              </a:pPr>
              <a:r>
                <a:rPr lang="en-US" altLang="zh-CN" sz="1800">
                  <a:solidFill>
                    <a:srgbClr val="56127A"/>
                  </a:solidFill>
                  <a:latin typeface="Verdana" panose="020B0604030504040204" pitchFamily="34" charset="0"/>
                </a:rPr>
                <a:t> bits</a:t>
              </a:r>
            </a:p>
          </p:txBody>
        </p:sp>
        <p:sp>
          <p:nvSpPr>
            <p:cNvPr id="68652" name="Line 17"/>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3" name="Line 18"/>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9"/>
          <p:cNvGrpSpPr>
            <a:grpSpLocks/>
          </p:cNvGrpSpPr>
          <p:nvPr/>
        </p:nvGrpSpPr>
        <p:grpSpPr bwMode="auto">
          <a:xfrm>
            <a:off x="2363788" y="2649538"/>
            <a:ext cx="3429000" cy="923925"/>
            <a:chOff x="2407" y="1938"/>
            <a:chExt cx="1376" cy="311"/>
          </a:xfrm>
        </p:grpSpPr>
        <p:sp>
          <p:nvSpPr>
            <p:cNvPr id="68643" name="Line 20"/>
            <p:cNvSpPr>
              <a:spLocks noChangeShapeType="1"/>
            </p:cNvSpPr>
            <p:nvPr/>
          </p:nvSpPr>
          <p:spPr bwMode="auto">
            <a:xfrm>
              <a:off x="3691" y="2144"/>
              <a:ext cx="92" cy="26"/>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Rectangle 21"/>
            <p:cNvSpPr>
              <a:spLocks noChangeArrowheads="1"/>
            </p:cNvSpPr>
            <p:nvPr/>
          </p:nvSpPr>
          <p:spPr bwMode="auto">
            <a:xfrm>
              <a:off x="2407" y="1938"/>
              <a:ext cx="137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Write miss</a:t>
              </a:r>
            </a:p>
            <a:p>
              <a:pPr eaLnBrk="1" hangingPunct="1">
                <a:spcBef>
                  <a:spcPct val="0"/>
                </a:spcBef>
                <a:buFontTx/>
                <a:buNone/>
              </a:pPr>
              <a:r>
                <a:rPr lang="en-US" altLang="zh-CN" sz="1800">
                  <a:latin typeface="Verdana" panose="020B0604030504040204" pitchFamily="34" charset="0"/>
                </a:rPr>
                <a:t>(P1 gets line from memory)</a:t>
              </a:r>
            </a:p>
            <a:p>
              <a:pPr eaLnBrk="1" hangingPunct="1">
                <a:spcBef>
                  <a:spcPct val="0"/>
                </a:spcBef>
                <a:buFontTx/>
                <a:buNone/>
              </a:pPr>
              <a:endParaRPr lang="en-US" altLang="zh-CN" sz="1800">
                <a:latin typeface="Verdana" panose="020B0604030504040204" pitchFamily="34" charset="0"/>
              </a:endParaRPr>
            </a:p>
          </p:txBody>
        </p:sp>
      </p:grpSp>
      <p:grpSp>
        <p:nvGrpSpPr>
          <p:cNvPr id="4" name="Group 22"/>
          <p:cNvGrpSpPr>
            <a:grpSpLocks/>
          </p:cNvGrpSpPr>
          <p:nvPr/>
        </p:nvGrpSpPr>
        <p:grpSpPr bwMode="auto">
          <a:xfrm>
            <a:off x="6232525" y="3921125"/>
            <a:ext cx="2454275" cy="1406525"/>
            <a:chOff x="3840" y="2448"/>
            <a:chExt cx="1546" cy="886"/>
          </a:xfrm>
        </p:grpSpPr>
        <p:sp>
          <p:nvSpPr>
            <p:cNvPr id="68641" name="Line 23"/>
            <p:cNvSpPr>
              <a:spLocks noChangeShapeType="1"/>
            </p:cNvSpPr>
            <p:nvPr/>
          </p:nvSpPr>
          <p:spPr bwMode="auto">
            <a:xfrm>
              <a:off x="3840" y="2448"/>
              <a:ext cx="0" cy="768"/>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Rectangle 24"/>
            <p:cNvSpPr>
              <a:spLocks noChangeArrowheads="1"/>
            </p:cNvSpPr>
            <p:nvPr/>
          </p:nvSpPr>
          <p:spPr bwMode="auto">
            <a:xfrm>
              <a:off x="3984" y="2752"/>
              <a:ext cx="140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Other processor</a:t>
              </a:r>
            </a:p>
            <a:p>
              <a:pPr eaLnBrk="1" hangingPunct="1">
                <a:spcBef>
                  <a:spcPct val="0"/>
                </a:spcBef>
                <a:buFontTx/>
                <a:buNone/>
              </a:pPr>
              <a:r>
                <a:rPr lang="en-US" altLang="zh-CN" sz="1800">
                  <a:latin typeface="Verdana" panose="020B0604030504040204" pitchFamily="34" charset="0"/>
                </a:rPr>
                <a:t>intent to write (P</a:t>
              </a:r>
              <a:r>
                <a:rPr lang="en-US" altLang="zh-CN" sz="1800" baseline="-25000">
                  <a:latin typeface="Verdana" panose="020B0604030504040204" pitchFamily="34" charset="0"/>
                </a:rPr>
                <a:t>1</a:t>
              </a:r>
              <a:r>
                <a:rPr lang="en-US" altLang="zh-CN" sz="1800">
                  <a:latin typeface="Verdana" panose="020B0604030504040204" pitchFamily="34" charset="0"/>
                </a:rPr>
                <a:t> writes back)</a:t>
              </a:r>
            </a:p>
          </p:txBody>
        </p:sp>
      </p:grpSp>
      <p:grpSp>
        <p:nvGrpSpPr>
          <p:cNvPr id="5" name="Group 25"/>
          <p:cNvGrpSpPr>
            <a:grpSpLocks/>
          </p:cNvGrpSpPr>
          <p:nvPr/>
        </p:nvGrpSpPr>
        <p:grpSpPr bwMode="auto">
          <a:xfrm>
            <a:off x="0" y="4479925"/>
            <a:ext cx="3429000" cy="762000"/>
            <a:chOff x="998" y="3118"/>
            <a:chExt cx="946" cy="480"/>
          </a:xfrm>
        </p:grpSpPr>
        <p:sp>
          <p:nvSpPr>
            <p:cNvPr id="68639" name="Line 26"/>
            <p:cNvSpPr>
              <a:spLocks noChangeShapeType="1"/>
            </p:cNvSpPr>
            <p:nvPr/>
          </p:nvSpPr>
          <p:spPr bwMode="auto">
            <a:xfrm>
              <a:off x="1566" y="3454"/>
              <a:ext cx="294" cy="144"/>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Rectangle 27"/>
            <p:cNvSpPr>
              <a:spLocks noChangeArrowheads="1"/>
            </p:cNvSpPr>
            <p:nvPr/>
          </p:nvSpPr>
          <p:spPr bwMode="auto">
            <a:xfrm>
              <a:off x="998" y="3118"/>
              <a:ext cx="94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zh-CN" sz="1800">
                  <a:latin typeface="Verdana" panose="020B0604030504040204" pitchFamily="34" charset="0"/>
                </a:rPr>
                <a:t> Read miss</a:t>
              </a:r>
            </a:p>
            <a:p>
              <a:pPr eaLnBrk="1" hangingPunct="1">
                <a:lnSpc>
                  <a:spcPct val="90000"/>
                </a:lnSpc>
                <a:spcBef>
                  <a:spcPct val="0"/>
                </a:spcBef>
                <a:buFontTx/>
                <a:buNone/>
              </a:pPr>
              <a:r>
                <a:rPr lang="en-US" altLang="zh-CN" sz="1800">
                  <a:latin typeface="Verdana" panose="020B0604030504040204" pitchFamily="34" charset="0"/>
                </a:rPr>
                <a:t>(P1 gets line from memory)</a:t>
              </a:r>
            </a:p>
          </p:txBody>
        </p:sp>
      </p:grpSp>
      <p:grpSp>
        <p:nvGrpSpPr>
          <p:cNvPr id="6" name="Group 28"/>
          <p:cNvGrpSpPr>
            <a:grpSpLocks/>
          </p:cNvGrpSpPr>
          <p:nvPr/>
        </p:nvGrpSpPr>
        <p:grpSpPr bwMode="auto">
          <a:xfrm>
            <a:off x="3581400" y="3692525"/>
            <a:ext cx="2373313" cy="1600200"/>
            <a:chOff x="2256" y="2304"/>
            <a:chExt cx="1495" cy="1008"/>
          </a:xfrm>
        </p:grpSpPr>
        <p:sp>
          <p:nvSpPr>
            <p:cNvPr id="68637" name="Line 29"/>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Rectangle 30"/>
            <p:cNvSpPr>
              <a:spLocks noChangeArrowheads="1"/>
            </p:cNvSpPr>
            <p:nvPr/>
          </p:nvSpPr>
          <p:spPr bwMode="auto">
            <a:xfrm rot="-2160000">
              <a:off x="2409" y="2781"/>
              <a:ext cx="1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intent to write</a:t>
              </a:r>
            </a:p>
          </p:txBody>
        </p:sp>
      </p:grpSp>
      <p:grpSp>
        <p:nvGrpSpPr>
          <p:cNvPr id="8" name="Group 31"/>
          <p:cNvGrpSpPr>
            <a:grpSpLocks/>
          </p:cNvGrpSpPr>
          <p:nvPr/>
        </p:nvGrpSpPr>
        <p:grpSpPr bwMode="auto">
          <a:xfrm>
            <a:off x="3717925" y="5521325"/>
            <a:ext cx="2020888" cy="693738"/>
            <a:chOff x="2342" y="3456"/>
            <a:chExt cx="1273" cy="437"/>
          </a:xfrm>
        </p:grpSpPr>
        <p:sp>
          <p:nvSpPr>
            <p:cNvPr id="68635" name="Line 32"/>
            <p:cNvSpPr>
              <a:spLocks noChangeShapeType="1"/>
            </p:cNvSpPr>
            <p:nvPr/>
          </p:nvSpPr>
          <p:spPr bwMode="auto">
            <a:xfrm>
              <a:off x="2352" y="3456"/>
              <a:ext cx="1248" cy="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Rectangle 33"/>
            <p:cNvSpPr>
              <a:spLocks noChangeArrowheads="1"/>
            </p:cNvSpPr>
            <p:nvPr/>
          </p:nvSpPr>
          <p:spPr bwMode="auto">
            <a:xfrm>
              <a:off x="2342" y="3489"/>
              <a:ext cx="12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Other processor</a:t>
              </a:r>
            </a:p>
            <a:p>
              <a:pPr eaLnBrk="1" hangingPunct="1">
                <a:spcBef>
                  <a:spcPct val="0"/>
                </a:spcBef>
                <a:buFontTx/>
                <a:buNone/>
              </a:pPr>
              <a:r>
                <a:rPr lang="en-US" altLang="zh-CN" sz="1800">
                  <a:latin typeface="Verdana" panose="020B0604030504040204" pitchFamily="34" charset="0"/>
                </a:rPr>
                <a:t>intent to write</a:t>
              </a:r>
            </a:p>
          </p:txBody>
        </p:sp>
      </p:grpSp>
      <p:grpSp>
        <p:nvGrpSpPr>
          <p:cNvPr id="9" name="Group 34"/>
          <p:cNvGrpSpPr>
            <a:grpSpLocks/>
          </p:cNvGrpSpPr>
          <p:nvPr/>
        </p:nvGrpSpPr>
        <p:grpSpPr bwMode="auto">
          <a:xfrm>
            <a:off x="838200" y="5446713"/>
            <a:ext cx="2501900" cy="844550"/>
            <a:chOff x="528" y="3409"/>
            <a:chExt cx="1576" cy="532"/>
          </a:xfrm>
        </p:grpSpPr>
        <p:sp>
          <p:nvSpPr>
            <p:cNvPr id="68633" name="Arc 35"/>
            <p:cNvSpPr>
              <a:spLocks/>
            </p:cNvSpPr>
            <p:nvPr/>
          </p:nvSpPr>
          <p:spPr bwMode="auto">
            <a:xfrm>
              <a:off x="1632" y="3409"/>
              <a:ext cx="472" cy="432"/>
            </a:xfrm>
            <a:custGeom>
              <a:avLst/>
              <a:gdLst>
                <a:gd name="T0" fmla="*/ 0 w 42457"/>
                <a:gd name="T1" fmla="*/ 0 h 43200"/>
                <a:gd name="T2" fmla="*/ 0 w 42457"/>
                <a:gd name="T3" fmla="*/ 0 h 43200"/>
                <a:gd name="T4" fmla="*/ 0 w 42457"/>
                <a:gd name="T5" fmla="*/ 0 h 43200"/>
                <a:gd name="T6" fmla="*/ 0 60000 65536"/>
                <a:gd name="T7" fmla="*/ 0 60000 65536"/>
                <a:gd name="T8" fmla="*/ 0 60000 65536"/>
                <a:gd name="T9" fmla="*/ 0 w 42457"/>
                <a:gd name="T10" fmla="*/ 0 h 43200"/>
                <a:gd name="T11" fmla="*/ 42457 w 42457"/>
                <a:gd name="T12" fmla="*/ 43200 h 43200"/>
              </a:gdLst>
              <a:ahLst/>
              <a:cxnLst>
                <a:cxn ang="T6">
                  <a:pos x="T0" y="T1"/>
                </a:cxn>
                <a:cxn ang="T7">
                  <a:pos x="T2" y="T3"/>
                </a:cxn>
                <a:cxn ang="T8">
                  <a:pos x="T4" y="T5"/>
                </a:cxn>
              </a:cxnLst>
              <a:rect l="T9" t="T10" r="T11" b="T12"/>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lnTo>
                    <a:pt x="42456" y="27217"/>
                  </a:lnTo>
                  <a:close/>
                </a:path>
              </a:pathLst>
            </a:custGeom>
            <a:noFill/>
            <a:ln w="25400" cap="rnd">
              <a:solidFill>
                <a:schemeClr val="hlink"/>
              </a:solidFill>
              <a:round/>
              <a:headEnd type="stealth" w="lg"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34" name="Rectangle 36"/>
            <p:cNvSpPr>
              <a:spLocks noChangeArrowheads="1"/>
            </p:cNvSpPr>
            <p:nvPr/>
          </p:nvSpPr>
          <p:spPr bwMode="auto">
            <a:xfrm>
              <a:off x="528" y="3537"/>
              <a:ext cx="101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Read by any</a:t>
              </a:r>
            </a:p>
            <a:p>
              <a:pPr eaLnBrk="1" hangingPunct="1">
                <a:spcBef>
                  <a:spcPct val="0"/>
                </a:spcBef>
                <a:buFontTx/>
                <a:buNone/>
              </a:pPr>
              <a:r>
                <a:rPr lang="en-US" altLang="zh-CN" sz="1800">
                  <a:latin typeface="Verdana" panose="020B0604030504040204" pitchFamily="34" charset="0"/>
                </a:rPr>
                <a:t> processor</a:t>
              </a:r>
            </a:p>
          </p:txBody>
        </p:sp>
      </p:grpSp>
      <p:grpSp>
        <p:nvGrpSpPr>
          <p:cNvPr id="10" name="Group 37"/>
          <p:cNvGrpSpPr>
            <a:grpSpLocks/>
          </p:cNvGrpSpPr>
          <p:nvPr/>
        </p:nvGrpSpPr>
        <p:grpSpPr bwMode="auto">
          <a:xfrm>
            <a:off x="6219825" y="3059113"/>
            <a:ext cx="1739900" cy="641350"/>
            <a:chOff x="3918" y="1905"/>
            <a:chExt cx="1096" cy="404"/>
          </a:xfrm>
        </p:grpSpPr>
        <p:sp>
          <p:nvSpPr>
            <p:cNvPr id="68631" name="Arc 38"/>
            <p:cNvSpPr>
              <a:spLocks/>
            </p:cNvSpPr>
            <p:nvPr/>
          </p:nvSpPr>
          <p:spPr bwMode="auto">
            <a:xfrm>
              <a:off x="3918" y="1921"/>
              <a:ext cx="354" cy="288"/>
            </a:xfrm>
            <a:custGeom>
              <a:avLst/>
              <a:gdLst>
                <a:gd name="T0" fmla="*/ 0 w 39877"/>
                <a:gd name="T1" fmla="*/ 0 h 43200"/>
                <a:gd name="T2" fmla="*/ 0 w 39877"/>
                <a:gd name="T3" fmla="*/ 0 h 43200"/>
                <a:gd name="T4" fmla="*/ 0 w 39877"/>
                <a:gd name="T5" fmla="*/ 0 h 43200"/>
                <a:gd name="T6" fmla="*/ 0 60000 65536"/>
                <a:gd name="T7" fmla="*/ 0 60000 65536"/>
                <a:gd name="T8" fmla="*/ 0 60000 65536"/>
                <a:gd name="T9" fmla="*/ 0 w 39877"/>
                <a:gd name="T10" fmla="*/ 0 h 43200"/>
                <a:gd name="T11" fmla="*/ 39877 w 39877"/>
                <a:gd name="T12" fmla="*/ 43200 h 43200"/>
              </a:gdLst>
              <a:ahLst/>
              <a:cxnLst>
                <a:cxn ang="T6">
                  <a:pos x="T0" y="T1"/>
                </a:cxn>
                <a:cxn ang="T7">
                  <a:pos x="T2" y="T3"/>
                </a:cxn>
                <a:cxn ang="T8">
                  <a:pos x="T4" y="T5"/>
                </a:cxn>
              </a:cxnLst>
              <a:rect l="T9" t="T10" r="T11" b="T12"/>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lnTo>
                    <a:pt x="0" y="10088"/>
                  </a:lnTo>
                  <a:close/>
                </a:path>
              </a:pathLst>
            </a:custGeom>
            <a:noFill/>
            <a:ln w="25400" cap="rnd">
              <a:solidFill>
                <a:schemeClr val="hlink"/>
              </a:solidFill>
              <a:round/>
              <a:headEnd type="stealth" w="lg"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32" name="Rectangle 39"/>
            <p:cNvSpPr>
              <a:spLocks noChangeArrowheads="1"/>
            </p:cNvSpPr>
            <p:nvPr/>
          </p:nvSpPr>
          <p:spPr bwMode="auto">
            <a:xfrm>
              <a:off x="4262" y="1905"/>
              <a:ext cx="7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reads</a:t>
              </a:r>
            </a:p>
            <a:p>
              <a:pPr eaLnBrk="1" hangingPunct="1">
                <a:spcBef>
                  <a:spcPct val="0"/>
                </a:spcBef>
                <a:buFontTx/>
                <a:buNone/>
              </a:pPr>
              <a:r>
                <a:rPr lang="en-US" altLang="zh-CN" sz="1800">
                  <a:latin typeface="Verdana" panose="020B0604030504040204" pitchFamily="34" charset="0"/>
                </a:rPr>
                <a:t>or writes</a:t>
              </a:r>
            </a:p>
          </p:txBody>
        </p:sp>
      </p:grpSp>
      <p:sp>
        <p:nvSpPr>
          <p:cNvPr id="68626" name="Text Box 40"/>
          <p:cNvSpPr txBox="1">
            <a:spLocks noChangeArrowheads="1"/>
          </p:cNvSpPr>
          <p:nvPr/>
        </p:nvSpPr>
        <p:spPr bwMode="auto">
          <a:xfrm>
            <a:off x="6461125" y="5851525"/>
            <a:ext cx="2189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Verdana" panose="020B0604030504040204" pitchFamily="34" charset="0"/>
              </a:rPr>
              <a:t>Cache state in processor P</a:t>
            </a:r>
            <a:r>
              <a:rPr lang="en-US" altLang="zh-CN" sz="2000" baseline="-25000">
                <a:latin typeface="Verdana" panose="020B0604030504040204" pitchFamily="34" charset="0"/>
              </a:rPr>
              <a:t>1</a:t>
            </a:r>
            <a:endParaRPr lang="en-US" altLang="zh-CN" sz="2000">
              <a:latin typeface="Verdana" panose="020B0604030504040204" pitchFamily="34" charset="0"/>
            </a:endParaRPr>
          </a:p>
        </p:txBody>
      </p:sp>
      <p:grpSp>
        <p:nvGrpSpPr>
          <p:cNvPr id="11" name="Group 41"/>
          <p:cNvGrpSpPr>
            <a:grpSpLocks/>
          </p:cNvGrpSpPr>
          <p:nvPr/>
        </p:nvGrpSpPr>
        <p:grpSpPr bwMode="auto">
          <a:xfrm>
            <a:off x="2460625" y="3452813"/>
            <a:ext cx="3254375" cy="1725612"/>
            <a:chOff x="1550" y="2153"/>
            <a:chExt cx="2050" cy="1087"/>
          </a:xfrm>
        </p:grpSpPr>
        <p:sp>
          <p:nvSpPr>
            <p:cNvPr id="68629" name="Rectangle 42"/>
            <p:cNvSpPr>
              <a:spLocks noChangeArrowheads="1"/>
            </p:cNvSpPr>
            <p:nvPr/>
          </p:nvSpPr>
          <p:spPr bwMode="auto">
            <a:xfrm>
              <a:off x="1550" y="2153"/>
              <a:ext cx="173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Other processor reads</a:t>
              </a:r>
            </a:p>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writes back)</a:t>
              </a:r>
            </a:p>
          </p:txBody>
        </p:sp>
        <p:sp>
          <p:nvSpPr>
            <p:cNvPr id="68630" name="Freeform 43"/>
            <p:cNvSpPr>
              <a:spLocks/>
            </p:cNvSpPr>
            <p:nvPr/>
          </p:nvSpPr>
          <p:spPr bwMode="auto">
            <a:xfrm>
              <a:off x="2192" y="2232"/>
              <a:ext cx="1408" cy="1008"/>
            </a:xfrm>
            <a:custGeom>
              <a:avLst/>
              <a:gdLst>
                <a:gd name="T0" fmla="*/ 0 w 1408"/>
                <a:gd name="T1" fmla="*/ 1008 h 1008"/>
                <a:gd name="T2" fmla="*/ 520 w 1408"/>
                <a:gd name="T3" fmla="*/ 376 h 1008"/>
                <a:gd name="T4" fmla="*/ 1408 w 1408"/>
                <a:gd name="T5" fmla="*/ 0 h 1008"/>
                <a:gd name="T6" fmla="*/ 0 60000 65536"/>
                <a:gd name="T7" fmla="*/ 0 60000 65536"/>
                <a:gd name="T8" fmla="*/ 0 60000 65536"/>
                <a:gd name="T9" fmla="*/ 0 w 1408"/>
                <a:gd name="T10" fmla="*/ 0 h 1008"/>
                <a:gd name="T11" fmla="*/ 1408 w 1408"/>
                <a:gd name="T12" fmla="*/ 1008 h 1008"/>
              </a:gdLst>
              <a:ahLst/>
              <a:cxnLst>
                <a:cxn ang="T6">
                  <a:pos x="T0" y="T1"/>
                </a:cxn>
                <a:cxn ang="T7">
                  <a:pos x="T2" y="T3"/>
                </a:cxn>
                <a:cxn ang="T8">
                  <a:pos x="T4" y="T5"/>
                </a:cxn>
              </a:cxnLst>
              <a:rect l="T9" t="T10" r="T11" b="T12"/>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8628" name="TextBox 89"/>
          <p:cNvSpPr txBox="1">
            <a:spLocks noChangeArrowheads="1"/>
          </p:cNvSpPr>
          <p:nvPr/>
        </p:nvSpPr>
        <p:spPr bwMode="auto">
          <a:xfrm>
            <a:off x="381000" y="1066800"/>
            <a:ext cx="206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FF0000"/>
                </a:solidFill>
              </a:rPr>
              <a:t>MSI Protocol</a:t>
            </a:r>
            <a:endParaRPr lang="zh-CN" altLang="en-US" sz="240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10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Example</a:t>
            </a:r>
          </a:p>
        </p:txBody>
      </p:sp>
      <p:sp>
        <p:nvSpPr>
          <p:cNvPr id="706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69390C8-0830-47BC-8275-AA7825E07871}" type="slidenum">
              <a:rPr lang="zh-CN" altLang="en-US" sz="1200">
                <a:solidFill>
                  <a:srgbClr val="898989"/>
                </a:solidFill>
              </a:rPr>
              <a:pPr>
                <a:spcBef>
                  <a:spcPct val="0"/>
                </a:spcBef>
                <a:buFontTx/>
                <a:buNone/>
              </a:pPr>
              <a:t>43</a:t>
            </a:fld>
            <a:endParaRPr lang="zh-CN" altLang="en-US" sz="1200">
              <a:solidFill>
                <a:srgbClr val="898989"/>
              </a:solidFill>
            </a:endParaRPr>
          </a:p>
        </p:txBody>
      </p:sp>
      <p:sp>
        <p:nvSpPr>
          <p:cNvPr id="78" name="Arc 3"/>
          <p:cNvSpPr>
            <a:spLocks/>
          </p:cNvSpPr>
          <p:nvPr/>
        </p:nvSpPr>
        <p:spPr bwMode="auto">
          <a:xfrm>
            <a:off x="6518275" y="1133475"/>
            <a:ext cx="561975" cy="457200"/>
          </a:xfrm>
          <a:custGeom>
            <a:avLst/>
            <a:gdLst>
              <a:gd name="T0" fmla="*/ 0 w 39877"/>
              <a:gd name="T1" fmla="*/ 2147483646 h 43200"/>
              <a:gd name="T2" fmla="*/ 2147483646 w 39877"/>
              <a:gd name="T3" fmla="*/ 2147483646 h 43200"/>
              <a:gd name="T4" fmla="*/ 2147483646 w 39877"/>
              <a:gd name="T5" fmla="*/ 2147483646 h 43200"/>
              <a:gd name="T6" fmla="*/ 0 60000 65536"/>
              <a:gd name="T7" fmla="*/ 0 60000 65536"/>
              <a:gd name="T8" fmla="*/ 0 60000 65536"/>
              <a:gd name="T9" fmla="*/ 0 w 39877"/>
              <a:gd name="T10" fmla="*/ 0 h 43200"/>
              <a:gd name="T11" fmla="*/ 39877 w 39877"/>
              <a:gd name="T12" fmla="*/ 43200 h 43200"/>
            </a:gdLst>
            <a:ahLst/>
            <a:cxnLst>
              <a:cxn ang="T6">
                <a:pos x="T0" y="T1"/>
              </a:cxn>
              <a:cxn ang="T7">
                <a:pos x="T2" y="T3"/>
              </a:cxn>
              <a:cxn ang="T8">
                <a:pos x="T4" y="T5"/>
              </a:cxn>
            </a:cxnLst>
            <a:rect l="T9" t="T10" r="T11" b="T12"/>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lnTo>
                  <a:pt x="0" y="10088"/>
                </a:lnTo>
                <a:close/>
              </a:path>
            </a:pathLst>
          </a:custGeom>
          <a:noFill/>
          <a:ln w="25400" cap="rnd">
            <a:solidFill>
              <a:schemeClr val="hlink"/>
            </a:solidFill>
            <a:round/>
            <a:headEnd type="stealth" w="lg"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Line 4"/>
          <p:cNvSpPr>
            <a:spLocks noChangeShapeType="1"/>
          </p:cNvSpPr>
          <p:nvPr/>
        </p:nvSpPr>
        <p:spPr bwMode="auto">
          <a:xfrm flipH="1" flipV="1">
            <a:off x="6699250" y="1741488"/>
            <a:ext cx="533400" cy="22860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2" name="Oval 5"/>
          <p:cNvSpPr>
            <a:spLocks noChangeArrowheads="1"/>
          </p:cNvSpPr>
          <p:nvPr/>
        </p:nvSpPr>
        <p:spPr bwMode="auto">
          <a:xfrm>
            <a:off x="6026150" y="1220788"/>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63" name="Oval 6"/>
          <p:cNvSpPr>
            <a:spLocks noChangeArrowheads="1"/>
          </p:cNvSpPr>
          <p:nvPr/>
        </p:nvSpPr>
        <p:spPr bwMode="auto">
          <a:xfrm>
            <a:off x="3282950" y="2844800"/>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64" name="Oval 7"/>
          <p:cNvSpPr>
            <a:spLocks noChangeArrowheads="1"/>
          </p:cNvSpPr>
          <p:nvPr/>
        </p:nvSpPr>
        <p:spPr bwMode="auto">
          <a:xfrm>
            <a:off x="6026150" y="2844800"/>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65" name="Rectangle 8"/>
          <p:cNvSpPr>
            <a:spLocks noChangeArrowheads="1"/>
          </p:cNvSpPr>
          <p:nvPr/>
        </p:nvSpPr>
        <p:spPr bwMode="auto">
          <a:xfrm>
            <a:off x="6175375" y="1360488"/>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p>
        </p:txBody>
      </p:sp>
      <p:sp>
        <p:nvSpPr>
          <p:cNvPr id="70666" name="Rectangle 9"/>
          <p:cNvSpPr>
            <a:spLocks noChangeArrowheads="1"/>
          </p:cNvSpPr>
          <p:nvPr/>
        </p:nvSpPr>
        <p:spPr bwMode="auto">
          <a:xfrm>
            <a:off x="3457575" y="2984500"/>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S</a:t>
            </a:r>
          </a:p>
        </p:txBody>
      </p:sp>
      <p:sp>
        <p:nvSpPr>
          <p:cNvPr id="70667" name="Rectangle 10"/>
          <p:cNvSpPr>
            <a:spLocks noChangeArrowheads="1"/>
          </p:cNvSpPr>
          <p:nvPr/>
        </p:nvSpPr>
        <p:spPr bwMode="auto">
          <a:xfrm>
            <a:off x="6261100" y="2984500"/>
            <a:ext cx="31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I</a:t>
            </a:r>
          </a:p>
        </p:txBody>
      </p:sp>
      <p:sp>
        <p:nvSpPr>
          <p:cNvPr id="86" name="Line 11"/>
          <p:cNvSpPr>
            <a:spLocks noChangeShapeType="1"/>
          </p:cNvSpPr>
          <p:nvPr/>
        </p:nvSpPr>
        <p:spPr bwMode="auto">
          <a:xfrm>
            <a:off x="4032250" y="3213100"/>
            <a:ext cx="1981200" cy="0"/>
          </a:xfrm>
          <a:prstGeom prst="line">
            <a:avLst/>
          </a:prstGeom>
          <a:noFill/>
          <a:ln w="25400">
            <a:solidFill>
              <a:schemeClr val="accent2"/>
            </a:solidFill>
            <a:prstDash val="lgDashDotDot"/>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12"/>
          <p:cNvSpPr>
            <a:spLocks noChangeShapeType="1"/>
          </p:cNvSpPr>
          <p:nvPr/>
        </p:nvSpPr>
        <p:spPr bwMode="auto">
          <a:xfrm>
            <a:off x="6394450" y="1970088"/>
            <a:ext cx="0" cy="91440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Rectangle 13"/>
          <p:cNvSpPr>
            <a:spLocks noChangeArrowheads="1"/>
          </p:cNvSpPr>
          <p:nvPr/>
        </p:nvSpPr>
        <p:spPr bwMode="auto">
          <a:xfrm>
            <a:off x="7216775" y="1793875"/>
            <a:ext cx="1265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Write miss</a:t>
            </a:r>
          </a:p>
        </p:txBody>
      </p:sp>
      <p:sp>
        <p:nvSpPr>
          <p:cNvPr id="89" name="Rectangle 14"/>
          <p:cNvSpPr>
            <a:spLocks noChangeArrowheads="1"/>
          </p:cNvSpPr>
          <p:nvPr/>
        </p:nvSpPr>
        <p:spPr bwMode="auto">
          <a:xfrm>
            <a:off x="1974850" y="2679700"/>
            <a:ext cx="766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zh-CN" sz="1800">
                <a:latin typeface="Verdana" panose="020B0604030504040204" pitchFamily="34" charset="0"/>
              </a:rPr>
              <a:t> Read</a:t>
            </a:r>
          </a:p>
          <a:p>
            <a:pPr eaLnBrk="1" hangingPunct="1">
              <a:lnSpc>
                <a:spcPct val="90000"/>
              </a:lnSpc>
              <a:spcBef>
                <a:spcPct val="0"/>
              </a:spcBef>
              <a:buFontTx/>
              <a:buNone/>
            </a:pPr>
            <a:r>
              <a:rPr lang="en-US" altLang="zh-CN" sz="1800">
                <a:latin typeface="Verdana" panose="020B0604030504040204" pitchFamily="34" charset="0"/>
              </a:rPr>
              <a:t> miss</a:t>
            </a:r>
          </a:p>
        </p:txBody>
      </p:sp>
      <p:sp>
        <p:nvSpPr>
          <p:cNvPr id="90" name="Rectangle 15"/>
          <p:cNvSpPr>
            <a:spLocks noChangeArrowheads="1"/>
          </p:cNvSpPr>
          <p:nvPr/>
        </p:nvSpPr>
        <p:spPr bwMode="auto">
          <a:xfrm rot="-1801670">
            <a:off x="4252913" y="2325688"/>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intent to write</a:t>
            </a:r>
          </a:p>
        </p:txBody>
      </p:sp>
      <p:sp>
        <p:nvSpPr>
          <p:cNvPr id="91" name="Rectangle 16"/>
          <p:cNvSpPr>
            <a:spLocks noChangeArrowheads="1"/>
          </p:cNvSpPr>
          <p:nvPr/>
        </p:nvSpPr>
        <p:spPr bwMode="auto">
          <a:xfrm>
            <a:off x="4016375" y="3265488"/>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intent to write</a:t>
            </a:r>
          </a:p>
        </p:txBody>
      </p:sp>
      <p:sp>
        <p:nvSpPr>
          <p:cNvPr id="92" name="Rectangle 17"/>
          <p:cNvSpPr>
            <a:spLocks noChangeArrowheads="1"/>
          </p:cNvSpPr>
          <p:nvPr/>
        </p:nvSpPr>
        <p:spPr bwMode="auto">
          <a:xfrm>
            <a:off x="3443288" y="1347788"/>
            <a:ext cx="162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reads,</a:t>
            </a:r>
          </a:p>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writes back</a:t>
            </a:r>
          </a:p>
        </p:txBody>
      </p:sp>
      <p:sp>
        <p:nvSpPr>
          <p:cNvPr id="93" name="Rectangle 18"/>
          <p:cNvSpPr>
            <a:spLocks noChangeArrowheads="1"/>
          </p:cNvSpPr>
          <p:nvPr/>
        </p:nvSpPr>
        <p:spPr bwMode="auto">
          <a:xfrm>
            <a:off x="7064375" y="1108075"/>
            <a:ext cx="1081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reads</a:t>
            </a:r>
          </a:p>
          <a:p>
            <a:pPr eaLnBrk="1" hangingPunct="1">
              <a:spcBef>
                <a:spcPct val="0"/>
              </a:spcBef>
              <a:buFontTx/>
              <a:buNone/>
            </a:pPr>
            <a:r>
              <a:rPr lang="en-US" altLang="zh-CN" sz="1800">
                <a:latin typeface="Verdana" panose="020B0604030504040204" pitchFamily="34" charset="0"/>
              </a:rPr>
              <a:t>or writes</a:t>
            </a:r>
          </a:p>
        </p:txBody>
      </p:sp>
      <p:sp>
        <p:nvSpPr>
          <p:cNvPr id="94" name="Rectangle 19"/>
          <p:cNvSpPr>
            <a:spLocks noChangeArrowheads="1"/>
          </p:cNvSpPr>
          <p:nvPr/>
        </p:nvSpPr>
        <p:spPr bwMode="auto">
          <a:xfrm>
            <a:off x="6394450" y="2274888"/>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intent to write</a:t>
            </a:r>
          </a:p>
        </p:txBody>
      </p:sp>
      <p:sp>
        <p:nvSpPr>
          <p:cNvPr id="70677" name="Rectangle 20"/>
          <p:cNvSpPr>
            <a:spLocks noChangeArrowheads="1"/>
          </p:cNvSpPr>
          <p:nvPr/>
        </p:nvSpPr>
        <p:spPr bwMode="auto">
          <a:xfrm>
            <a:off x="1878013" y="11096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Verdana" panose="020B0604030504040204" pitchFamily="34" charset="0"/>
              </a:rPr>
              <a:t>P</a:t>
            </a:r>
            <a:r>
              <a:rPr lang="en-US" altLang="zh-CN" sz="2400" baseline="-25000">
                <a:latin typeface="Verdana" panose="020B0604030504040204" pitchFamily="34" charset="0"/>
              </a:rPr>
              <a:t>1</a:t>
            </a:r>
            <a:endParaRPr lang="en-US" altLang="zh-CN" sz="2400">
              <a:latin typeface="Verdana" panose="020B0604030504040204" pitchFamily="34" charset="0"/>
            </a:endParaRPr>
          </a:p>
        </p:txBody>
      </p:sp>
      <p:sp>
        <p:nvSpPr>
          <p:cNvPr id="96" name="Arc 21"/>
          <p:cNvSpPr>
            <a:spLocks/>
          </p:cNvSpPr>
          <p:nvPr/>
        </p:nvSpPr>
        <p:spPr bwMode="auto">
          <a:xfrm>
            <a:off x="6505575" y="3903663"/>
            <a:ext cx="561975" cy="457200"/>
          </a:xfrm>
          <a:custGeom>
            <a:avLst/>
            <a:gdLst>
              <a:gd name="T0" fmla="*/ 0 w 39877"/>
              <a:gd name="T1" fmla="*/ 2147483646 h 43200"/>
              <a:gd name="T2" fmla="*/ 2147483646 w 39877"/>
              <a:gd name="T3" fmla="*/ 2147483646 h 43200"/>
              <a:gd name="T4" fmla="*/ 2147483646 w 39877"/>
              <a:gd name="T5" fmla="*/ 2147483646 h 43200"/>
              <a:gd name="T6" fmla="*/ 0 60000 65536"/>
              <a:gd name="T7" fmla="*/ 0 60000 65536"/>
              <a:gd name="T8" fmla="*/ 0 60000 65536"/>
              <a:gd name="T9" fmla="*/ 0 w 39877"/>
              <a:gd name="T10" fmla="*/ 0 h 43200"/>
              <a:gd name="T11" fmla="*/ 39877 w 39877"/>
              <a:gd name="T12" fmla="*/ 43200 h 43200"/>
            </a:gdLst>
            <a:ahLst/>
            <a:cxnLst>
              <a:cxn ang="T6">
                <a:pos x="T0" y="T1"/>
              </a:cxn>
              <a:cxn ang="T7">
                <a:pos x="T2" y="T3"/>
              </a:cxn>
              <a:cxn ang="T8">
                <a:pos x="T4" y="T5"/>
              </a:cxn>
            </a:cxnLst>
            <a:rect l="T9" t="T10" r="T11" b="T12"/>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lnTo>
                  <a:pt x="0" y="10088"/>
                </a:lnTo>
                <a:close/>
              </a:path>
            </a:pathLst>
          </a:custGeom>
          <a:noFill/>
          <a:ln w="25400" cap="rnd">
            <a:solidFill>
              <a:schemeClr val="hlink"/>
            </a:solidFill>
            <a:round/>
            <a:headEnd type="stealth" w="lg"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7" name="Line 22"/>
          <p:cNvSpPr>
            <a:spLocks noChangeShapeType="1"/>
          </p:cNvSpPr>
          <p:nvPr/>
        </p:nvSpPr>
        <p:spPr bwMode="auto">
          <a:xfrm flipH="1" flipV="1">
            <a:off x="6686550" y="4511675"/>
            <a:ext cx="533400" cy="22860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0" name="Oval 23"/>
          <p:cNvSpPr>
            <a:spLocks noChangeArrowheads="1"/>
          </p:cNvSpPr>
          <p:nvPr/>
        </p:nvSpPr>
        <p:spPr bwMode="auto">
          <a:xfrm>
            <a:off x="5988050" y="3990975"/>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81" name="Oval 24"/>
          <p:cNvSpPr>
            <a:spLocks noChangeArrowheads="1"/>
          </p:cNvSpPr>
          <p:nvPr/>
        </p:nvSpPr>
        <p:spPr bwMode="auto">
          <a:xfrm>
            <a:off x="3270250" y="5614988"/>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82" name="Oval 25"/>
          <p:cNvSpPr>
            <a:spLocks noChangeArrowheads="1"/>
          </p:cNvSpPr>
          <p:nvPr/>
        </p:nvSpPr>
        <p:spPr bwMode="auto">
          <a:xfrm>
            <a:off x="6013450" y="5614988"/>
            <a:ext cx="736600" cy="736600"/>
          </a:xfrm>
          <a:prstGeom prst="ellipse">
            <a:avLst/>
          </a:prstGeom>
          <a:solidFill>
            <a:schemeClr val="bg1"/>
          </a:solidFill>
          <a:ln w="25400">
            <a:solidFill>
              <a:schemeClr val="accent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683" name="Rectangle 26"/>
          <p:cNvSpPr>
            <a:spLocks noChangeArrowheads="1"/>
          </p:cNvSpPr>
          <p:nvPr/>
        </p:nvSpPr>
        <p:spPr bwMode="auto">
          <a:xfrm>
            <a:off x="6162675" y="4130675"/>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M</a:t>
            </a:r>
          </a:p>
        </p:txBody>
      </p:sp>
      <p:sp>
        <p:nvSpPr>
          <p:cNvPr id="70684" name="Rectangle 27"/>
          <p:cNvSpPr>
            <a:spLocks noChangeArrowheads="1"/>
          </p:cNvSpPr>
          <p:nvPr/>
        </p:nvSpPr>
        <p:spPr bwMode="auto">
          <a:xfrm>
            <a:off x="3444875" y="5754688"/>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S</a:t>
            </a:r>
          </a:p>
        </p:txBody>
      </p:sp>
      <p:sp>
        <p:nvSpPr>
          <p:cNvPr id="70685" name="Rectangle 28"/>
          <p:cNvSpPr>
            <a:spLocks noChangeArrowheads="1"/>
          </p:cNvSpPr>
          <p:nvPr/>
        </p:nvSpPr>
        <p:spPr bwMode="auto">
          <a:xfrm>
            <a:off x="6248400" y="5754688"/>
            <a:ext cx="31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solidFill>
                  <a:srgbClr val="56127A"/>
                </a:solidFill>
                <a:latin typeface="Verdana" panose="020B0604030504040204" pitchFamily="34" charset="0"/>
              </a:rPr>
              <a:t>I</a:t>
            </a:r>
          </a:p>
        </p:txBody>
      </p:sp>
      <p:sp>
        <p:nvSpPr>
          <p:cNvPr id="104" name="Line 29"/>
          <p:cNvSpPr>
            <a:spLocks noChangeShapeType="1"/>
          </p:cNvSpPr>
          <p:nvPr/>
        </p:nvSpPr>
        <p:spPr bwMode="auto">
          <a:xfrm>
            <a:off x="4019550" y="5983288"/>
            <a:ext cx="1981200" cy="0"/>
          </a:xfrm>
          <a:prstGeom prst="line">
            <a:avLst/>
          </a:prstGeom>
          <a:noFill/>
          <a:ln w="25400" cap="rnd">
            <a:solidFill>
              <a:schemeClr val="bg2"/>
            </a:solidFill>
            <a:prstDash val="sysDot"/>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30"/>
          <p:cNvSpPr>
            <a:spLocks noChangeShapeType="1"/>
          </p:cNvSpPr>
          <p:nvPr/>
        </p:nvSpPr>
        <p:spPr bwMode="auto">
          <a:xfrm>
            <a:off x="6381750" y="4740275"/>
            <a:ext cx="0" cy="91440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31"/>
          <p:cNvSpPr>
            <a:spLocks noChangeArrowheads="1"/>
          </p:cNvSpPr>
          <p:nvPr/>
        </p:nvSpPr>
        <p:spPr bwMode="auto">
          <a:xfrm>
            <a:off x="7204075" y="4564063"/>
            <a:ext cx="1265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Write miss</a:t>
            </a:r>
          </a:p>
        </p:txBody>
      </p:sp>
      <p:sp>
        <p:nvSpPr>
          <p:cNvPr id="107" name="Rectangle 32"/>
          <p:cNvSpPr>
            <a:spLocks noChangeArrowheads="1"/>
          </p:cNvSpPr>
          <p:nvPr/>
        </p:nvSpPr>
        <p:spPr bwMode="auto">
          <a:xfrm>
            <a:off x="1962150" y="5449888"/>
            <a:ext cx="766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zh-CN" sz="1800">
                <a:latin typeface="Verdana" panose="020B0604030504040204" pitchFamily="34" charset="0"/>
              </a:rPr>
              <a:t> Read</a:t>
            </a:r>
          </a:p>
          <a:p>
            <a:pPr eaLnBrk="1" hangingPunct="1">
              <a:lnSpc>
                <a:spcPct val="90000"/>
              </a:lnSpc>
              <a:spcBef>
                <a:spcPct val="0"/>
              </a:spcBef>
              <a:buFontTx/>
              <a:buNone/>
            </a:pPr>
            <a:r>
              <a:rPr lang="en-US" altLang="zh-CN" sz="1800">
                <a:latin typeface="Verdana" panose="020B0604030504040204" pitchFamily="34" charset="0"/>
              </a:rPr>
              <a:t> miss</a:t>
            </a:r>
          </a:p>
        </p:txBody>
      </p:sp>
      <p:sp>
        <p:nvSpPr>
          <p:cNvPr id="108" name="Rectangle 33"/>
          <p:cNvSpPr>
            <a:spLocks noChangeArrowheads="1"/>
          </p:cNvSpPr>
          <p:nvPr/>
        </p:nvSpPr>
        <p:spPr bwMode="auto">
          <a:xfrm rot="-1801670">
            <a:off x="4240213" y="5095875"/>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intent to write</a:t>
            </a:r>
          </a:p>
        </p:txBody>
      </p:sp>
      <p:sp>
        <p:nvSpPr>
          <p:cNvPr id="109" name="Rectangle 34"/>
          <p:cNvSpPr>
            <a:spLocks noChangeArrowheads="1"/>
          </p:cNvSpPr>
          <p:nvPr/>
        </p:nvSpPr>
        <p:spPr bwMode="auto">
          <a:xfrm>
            <a:off x="4003675" y="6035675"/>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intent to write</a:t>
            </a:r>
          </a:p>
        </p:txBody>
      </p:sp>
      <p:sp>
        <p:nvSpPr>
          <p:cNvPr id="110" name="Rectangle 35"/>
          <p:cNvSpPr>
            <a:spLocks noChangeArrowheads="1"/>
          </p:cNvSpPr>
          <p:nvPr/>
        </p:nvSpPr>
        <p:spPr bwMode="auto">
          <a:xfrm>
            <a:off x="3494088" y="4016375"/>
            <a:ext cx="162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reads,</a:t>
            </a:r>
          </a:p>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writes back</a:t>
            </a:r>
          </a:p>
        </p:txBody>
      </p:sp>
      <p:sp>
        <p:nvSpPr>
          <p:cNvPr id="111" name="Rectangle 36"/>
          <p:cNvSpPr>
            <a:spLocks noChangeArrowheads="1"/>
          </p:cNvSpPr>
          <p:nvPr/>
        </p:nvSpPr>
        <p:spPr bwMode="auto">
          <a:xfrm>
            <a:off x="7051675" y="3878263"/>
            <a:ext cx="1081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a:t>
            </a:r>
            <a:r>
              <a:rPr lang="en-US" altLang="zh-CN" sz="1800">
                <a:latin typeface="Verdana" panose="020B0604030504040204" pitchFamily="34" charset="0"/>
              </a:rPr>
              <a:t> reads</a:t>
            </a:r>
          </a:p>
          <a:p>
            <a:pPr eaLnBrk="1" hangingPunct="1">
              <a:spcBef>
                <a:spcPct val="0"/>
              </a:spcBef>
              <a:buFontTx/>
              <a:buNone/>
            </a:pPr>
            <a:r>
              <a:rPr lang="en-US" altLang="zh-CN" sz="1800">
                <a:latin typeface="Verdana" panose="020B0604030504040204" pitchFamily="34" charset="0"/>
              </a:rPr>
              <a:t>or writes</a:t>
            </a:r>
          </a:p>
        </p:txBody>
      </p:sp>
      <p:sp>
        <p:nvSpPr>
          <p:cNvPr id="112" name="Rectangle 37"/>
          <p:cNvSpPr>
            <a:spLocks noChangeArrowheads="1"/>
          </p:cNvSpPr>
          <p:nvPr/>
        </p:nvSpPr>
        <p:spPr bwMode="auto">
          <a:xfrm>
            <a:off x="6381750" y="5045075"/>
            <a:ext cx="191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a:t>
            </a:r>
            <a:r>
              <a:rPr lang="en-US" altLang="zh-CN" sz="1800">
                <a:latin typeface="Verdana" panose="020B0604030504040204" pitchFamily="34" charset="0"/>
              </a:rPr>
              <a:t> intent to write</a:t>
            </a:r>
          </a:p>
        </p:txBody>
      </p:sp>
      <p:sp>
        <p:nvSpPr>
          <p:cNvPr id="113" name="Freeform 38"/>
          <p:cNvSpPr>
            <a:spLocks/>
          </p:cNvSpPr>
          <p:nvPr/>
        </p:nvSpPr>
        <p:spPr bwMode="auto">
          <a:xfrm>
            <a:off x="3822700" y="1614488"/>
            <a:ext cx="2222500" cy="1270000"/>
          </a:xfrm>
          <a:custGeom>
            <a:avLst/>
            <a:gdLst>
              <a:gd name="T0" fmla="*/ 2147483646 w 1400"/>
              <a:gd name="T1" fmla="*/ 0 h 800"/>
              <a:gd name="T2" fmla="*/ 2147483646 w 1400"/>
              <a:gd name="T3" fmla="*/ 2147483646 h 800"/>
              <a:gd name="T4" fmla="*/ 0 w 1400"/>
              <a:gd name="T5" fmla="*/ 2147483646 h 800"/>
              <a:gd name="T6" fmla="*/ 0 60000 65536"/>
              <a:gd name="T7" fmla="*/ 0 60000 65536"/>
              <a:gd name="T8" fmla="*/ 0 60000 65536"/>
              <a:gd name="T9" fmla="*/ 0 w 1400"/>
              <a:gd name="T10" fmla="*/ 0 h 800"/>
              <a:gd name="T11" fmla="*/ 1400 w 1400"/>
              <a:gd name="T12" fmla="*/ 800 h 800"/>
            </a:gdLst>
            <a:ahLst/>
            <a:cxnLst>
              <a:cxn ang="T6">
                <a:pos x="T0" y="T1"/>
              </a:cxn>
              <a:cxn ang="T7">
                <a:pos x="T2" y="T3"/>
              </a:cxn>
              <a:cxn ang="T8">
                <a:pos x="T4" y="T5"/>
              </a:cxn>
            </a:cxnLst>
            <a:rect l="T9" t="T10" r="T11" b="T12"/>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4" name="Freeform 39"/>
          <p:cNvSpPr>
            <a:spLocks/>
          </p:cNvSpPr>
          <p:nvPr/>
        </p:nvSpPr>
        <p:spPr bwMode="auto">
          <a:xfrm>
            <a:off x="3733800" y="4319588"/>
            <a:ext cx="2222500" cy="1270000"/>
          </a:xfrm>
          <a:custGeom>
            <a:avLst/>
            <a:gdLst>
              <a:gd name="T0" fmla="*/ 2147483646 w 1400"/>
              <a:gd name="T1" fmla="*/ 0 h 800"/>
              <a:gd name="T2" fmla="*/ 2147483646 w 1400"/>
              <a:gd name="T3" fmla="*/ 2147483646 h 800"/>
              <a:gd name="T4" fmla="*/ 0 w 1400"/>
              <a:gd name="T5" fmla="*/ 2147483646 h 800"/>
              <a:gd name="T6" fmla="*/ 0 60000 65536"/>
              <a:gd name="T7" fmla="*/ 0 60000 65536"/>
              <a:gd name="T8" fmla="*/ 0 60000 65536"/>
              <a:gd name="T9" fmla="*/ 0 w 1400"/>
              <a:gd name="T10" fmla="*/ 0 h 800"/>
              <a:gd name="T11" fmla="*/ 1400 w 1400"/>
              <a:gd name="T12" fmla="*/ 800 h 800"/>
            </a:gdLst>
            <a:ahLst/>
            <a:cxnLst>
              <a:cxn ang="T6">
                <a:pos x="T0" y="T1"/>
              </a:cxn>
              <a:cxn ang="T7">
                <a:pos x="T2" y="T3"/>
              </a:cxn>
              <a:cxn ang="T8">
                <a:pos x="T4" y="T5"/>
              </a:cxn>
            </a:cxnLst>
            <a:rect l="T9" t="T10" r="T11" b="T12"/>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5" name="Line 40"/>
          <p:cNvSpPr>
            <a:spLocks noChangeShapeType="1"/>
          </p:cNvSpPr>
          <p:nvPr/>
        </p:nvSpPr>
        <p:spPr bwMode="auto">
          <a:xfrm flipV="1">
            <a:off x="3867150" y="4511675"/>
            <a:ext cx="2209800" cy="1295400"/>
          </a:xfrm>
          <a:prstGeom prst="line">
            <a:avLst/>
          </a:prstGeom>
          <a:noFill/>
          <a:ln w="25400">
            <a:solidFill>
              <a:schemeClr val="accent2"/>
            </a:solidFill>
            <a:prstDash val="lgDashDotDot"/>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41"/>
          <p:cNvSpPr>
            <a:spLocks noChangeShapeType="1"/>
          </p:cNvSpPr>
          <p:nvPr/>
        </p:nvSpPr>
        <p:spPr bwMode="auto">
          <a:xfrm>
            <a:off x="2647950" y="5678488"/>
            <a:ext cx="685800" cy="152400"/>
          </a:xfrm>
          <a:prstGeom prst="line">
            <a:avLst/>
          </a:prstGeom>
          <a:noFill/>
          <a:ln w="25400">
            <a:solidFill>
              <a:schemeClr val="accent2"/>
            </a:solidFill>
            <a:prstDash val="dashDot"/>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42"/>
          <p:cNvSpPr>
            <a:spLocks noChangeShapeType="1"/>
          </p:cNvSpPr>
          <p:nvPr/>
        </p:nvSpPr>
        <p:spPr bwMode="auto">
          <a:xfrm flipV="1">
            <a:off x="3879850" y="1741488"/>
            <a:ext cx="2209800" cy="1295400"/>
          </a:xfrm>
          <a:prstGeom prst="line">
            <a:avLst/>
          </a:prstGeom>
          <a:noFill/>
          <a:ln w="25400" cap="rnd">
            <a:solidFill>
              <a:schemeClr val="bg2"/>
            </a:solidFill>
            <a:prstDash val="sysDot"/>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43"/>
          <p:cNvSpPr>
            <a:spLocks noChangeShapeType="1"/>
          </p:cNvSpPr>
          <p:nvPr/>
        </p:nvSpPr>
        <p:spPr bwMode="auto">
          <a:xfrm>
            <a:off x="2660650" y="2908300"/>
            <a:ext cx="685800" cy="152400"/>
          </a:xfrm>
          <a:prstGeom prst="line">
            <a:avLst/>
          </a:prstGeom>
          <a:noFill/>
          <a:ln w="25400">
            <a:solidFill>
              <a:schemeClr val="hlink"/>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1" name="Rectangle 44"/>
          <p:cNvSpPr>
            <a:spLocks noChangeArrowheads="1"/>
          </p:cNvSpPr>
          <p:nvPr/>
        </p:nvSpPr>
        <p:spPr bwMode="auto">
          <a:xfrm>
            <a:off x="1866900" y="1084263"/>
            <a:ext cx="6642100" cy="2560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0702" name="Rectangle 45"/>
          <p:cNvSpPr>
            <a:spLocks noChangeArrowheads="1"/>
          </p:cNvSpPr>
          <p:nvPr/>
        </p:nvSpPr>
        <p:spPr bwMode="auto">
          <a:xfrm>
            <a:off x="1885950" y="38655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a:latin typeface="Verdana" panose="020B0604030504040204" pitchFamily="34" charset="0"/>
              </a:rPr>
              <a:t>P</a:t>
            </a:r>
            <a:r>
              <a:rPr lang="en-US" altLang="zh-CN" sz="2400" baseline="-25000">
                <a:latin typeface="Verdana" panose="020B0604030504040204" pitchFamily="34" charset="0"/>
              </a:rPr>
              <a:t>2</a:t>
            </a:r>
            <a:endParaRPr lang="en-US" altLang="zh-CN" sz="2400">
              <a:latin typeface="Verdana" panose="020B0604030504040204" pitchFamily="34" charset="0"/>
            </a:endParaRPr>
          </a:p>
        </p:txBody>
      </p:sp>
      <p:sp>
        <p:nvSpPr>
          <p:cNvPr id="70703" name="Rectangle 46"/>
          <p:cNvSpPr>
            <a:spLocks noChangeArrowheads="1"/>
          </p:cNvSpPr>
          <p:nvPr/>
        </p:nvSpPr>
        <p:spPr bwMode="auto">
          <a:xfrm>
            <a:off x="1874838" y="3840163"/>
            <a:ext cx="6642100" cy="2560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122" name="Rectangle 47"/>
          <p:cNvSpPr>
            <a:spLocks noChangeArrowheads="1"/>
          </p:cNvSpPr>
          <p:nvPr/>
        </p:nvSpPr>
        <p:spPr bwMode="auto">
          <a:xfrm>
            <a:off x="355600" y="1223963"/>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 </a:t>
            </a:r>
            <a:r>
              <a:rPr lang="en-US" altLang="zh-CN" sz="1800">
                <a:latin typeface="Verdana" panose="020B0604030504040204" pitchFamily="34" charset="0"/>
              </a:rPr>
              <a:t>reads</a:t>
            </a:r>
          </a:p>
        </p:txBody>
      </p:sp>
      <p:sp>
        <p:nvSpPr>
          <p:cNvPr id="123" name="Rectangle 48"/>
          <p:cNvSpPr>
            <a:spLocks noChangeArrowheads="1"/>
          </p:cNvSpPr>
          <p:nvPr/>
        </p:nvSpPr>
        <p:spPr bwMode="auto">
          <a:xfrm>
            <a:off x="355600" y="1528763"/>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 </a:t>
            </a:r>
            <a:r>
              <a:rPr lang="en-US" altLang="zh-CN" sz="1800">
                <a:latin typeface="Verdana" panose="020B0604030504040204" pitchFamily="34" charset="0"/>
              </a:rPr>
              <a:t>writes</a:t>
            </a:r>
          </a:p>
        </p:txBody>
      </p:sp>
      <p:sp>
        <p:nvSpPr>
          <p:cNvPr id="124" name="Rectangle 49"/>
          <p:cNvSpPr>
            <a:spLocks noChangeArrowheads="1"/>
          </p:cNvSpPr>
          <p:nvPr/>
        </p:nvSpPr>
        <p:spPr bwMode="auto">
          <a:xfrm>
            <a:off x="355600" y="1843088"/>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 </a:t>
            </a:r>
            <a:r>
              <a:rPr lang="en-US" altLang="zh-CN" sz="1800">
                <a:latin typeface="Verdana" panose="020B0604030504040204" pitchFamily="34" charset="0"/>
              </a:rPr>
              <a:t>reads</a:t>
            </a:r>
          </a:p>
        </p:txBody>
      </p:sp>
      <p:sp>
        <p:nvSpPr>
          <p:cNvPr id="125" name="Rectangle 50"/>
          <p:cNvSpPr>
            <a:spLocks noChangeArrowheads="1"/>
          </p:cNvSpPr>
          <p:nvPr/>
        </p:nvSpPr>
        <p:spPr bwMode="auto">
          <a:xfrm>
            <a:off x="355600" y="2119313"/>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 </a:t>
            </a:r>
            <a:r>
              <a:rPr lang="en-US" altLang="zh-CN" sz="1800">
                <a:latin typeface="Verdana" panose="020B0604030504040204" pitchFamily="34" charset="0"/>
              </a:rPr>
              <a:t>writes</a:t>
            </a:r>
          </a:p>
        </p:txBody>
      </p:sp>
      <p:sp>
        <p:nvSpPr>
          <p:cNvPr id="126" name="Rectangle 51"/>
          <p:cNvSpPr>
            <a:spLocks noChangeArrowheads="1"/>
          </p:cNvSpPr>
          <p:nvPr/>
        </p:nvSpPr>
        <p:spPr bwMode="auto">
          <a:xfrm>
            <a:off x="346075" y="2719388"/>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 </a:t>
            </a:r>
            <a:r>
              <a:rPr lang="en-US" altLang="zh-CN" sz="1800">
                <a:latin typeface="Verdana" panose="020B0604030504040204" pitchFamily="34" charset="0"/>
              </a:rPr>
              <a:t>writes</a:t>
            </a:r>
          </a:p>
        </p:txBody>
      </p:sp>
      <p:sp>
        <p:nvSpPr>
          <p:cNvPr id="127" name="Rectangle 52"/>
          <p:cNvSpPr>
            <a:spLocks noChangeArrowheads="1"/>
          </p:cNvSpPr>
          <p:nvPr/>
        </p:nvSpPr>
        <p:spPr bwMode="auto">
          <a:xfrm>
            <a:off x="346075" y="3014663"/>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2 </a:t>
            </a:r>
            <a:r>
              <a:rPr lang="en-US" altLang="zh-CN" sz="1800">
                <a:latin typeface="Verdana" panose="020B0604030504040204" pitchFamily="34" charset="0"/>
              </a:rPr>
              <a:t>writes</a:t>
            </a:r>
          </a:p>
        </p:txBody>
      </p:sp>
      <p:sp>
        <p:nvSpPr>
          <p:cNvPr id="128" name="Rectangle 53"/>
          <p:cNvSpPr>
            <a:spLocks noChangeArrowheads="1"/>
          </p:cNvSpPr>
          <p:nvPr/>
        </p:nvSpPr>
        <p:spPr bwMode="auto">
          <a:xfrm>
            <a:off x="361950" y="2416175"/>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 </a:t>
            </a:r>
            <a:r>
              <a:rPr lang="en-US" altLang="zh-CN" sz="1800">
                <a:latin typeface="Verdana" panose="020B0604030504040204" pitchFamily="34" charset="0"/>
              </a:rPr>
              <a:t>reads</a:t>
            </a:r>
          </a:p>
        </p:txBody>
      </p:sp>
      <p:sp>
        <p:nvSpPr>
          <p:cNvPr id="129" name="Rectangle 54"/>
          <p:cNvSpPr>
            <a:spLocks noChangeArrowheads="1"/>
          </p:cNvSpPr>
          <p:nvPr/>
        </p:nvSpPr>
        <p:spPr bwMode="auto">
          <a:xfrm>
            <a:off x="346075" y="3328988"/>
            <a:ext cx="134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P</a:t>
            </a:r>
            <a:r>
              <a:rPr lang="en-US" altLang="zh-CN" sz="1800" baseline="-25000">
                <a:latin typeface="Verdana" panose="020B0604030504040204" pitchFamily="34" charset="0"/>
              </a:rPr>
              <a:t>1 </a:t>
            </a:r>
            <a:r>
              <a:rPr lang="en-US" altLang="zh-CN" sz="1800">
                <a:latin typeface="Verdana" panose="020B0604030504040204" pitchFamily="34" charset="0"/>
              </a:rPr>
              <a:t>writes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p:cTn id="11" dur="500" fill="hold"/>
                                        <p:tgtEl>
                                          <p:spTgt spid="89"/>
                                        </p:tgtEl>
                                        <p:attrNameLst>
                                          <p:attrName>ppt_w</p:attrName>
                                        </p:attrNameLst>
                                      </p:cBhvr>
                                      <p:tavLst>
                                        <p:tav tm="0">
                                          <p:val>
                                            <p:fltVal val="0"/>
                                          </p:val>
                                        </p:tav>
                                        <p:tav tm="100000">
                                          <p:val>
                                            <p:strVal val="#ppt_w"/>
                                          </p:val>
                                        </p:tav>
                                      </p:tavLst>
                                    </p:anim>
                                    <p:anim calcmode="lin" valueType="num">
                                      <p:cBhvr>
                                        <p:cTn id="12" dur="500" fill="hold"/>
                                        <p:tgtEl>
                                          <p:spTgt spid="89"/>
                                        </p:tgtEl>
                                        <p:attrNameLst>
                                          <p:attrName>ppt_h</p:attrName>
                                        </p:attrNameLst>
                                      </p:cBhvr>
                                      <p:tavLst>
                                        <p:tav tm="0">
                                          <p:val>
                                            <p:fltVal val="0"/>
                                          </p:val>
                                        </p:tav>
                                        <p:tav tm="100000">
                                          <p:val>
                                            <p:strVal val="#ppt_h"/>
                                          </p:val>
                                        </p:tav>
                                      </p:tavLst>
                                    </p:anim>
                                    <p:animEffect transition="in" filter="fade">
                                      <p:cBhvr>
                                        <p:cTn id="13" dur="500"/>
                                        <p:tgtEl>
                                          <p:spTgt spid="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blinds(horizontal)">
                                      <p:cBhvr>
                                        <p:cTn id="16" dur="500"/>
                                        <p:tgtEl>
                                          <p:spTgt spid="1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p:cTn id="25" dur="500" fill="hold"/>
                                        <p:tgtEl>
                                          <p:spTgt spid="90"/>
                                        </p:tgtEl>
                                        <p:attrNameLst>
                                          <p:attrName>ppt_w</p:attrName>
                                        </p:attrNameLst>
                                      </p:cBhvr>
                                      <p:tavLst>
                                        <p:tav tm="0">
                                          <p:val>
                                            <p:fltVal val="0"/>
                                          </p:val>
                                        </p:tav>
                                        <p:tav tm="100000">
                                          <p:val>
                                            <p:strVal val="#ppt_w"/>
                                          </p:val>
                                        </p:tav>
                                      </p:tavLst>
                                    </p:anim>
                                    <p:anim calcmode="lin" valueType="num">
                                      <p:cBhvr>
                                        <p:cTn id="26" dur="500" fill="hold"/>
                                        <p:tgtEl>
                                          <p:spTgt spid="90"/>
                                        </p:tgtEl>
                                        <p:attrNameLst>
                                          <p:attrName>ppt_h</p:attrName>
                                        </p:attrNameLst>
                                      </p:cBhvr>
                                      <p:tavLst>
                                        <p:tav tm="0">
                                          <p:val>
                                            <p:fltVal val="0"/>
                                          </p:val>
                                        </p:tav>
                                        <p:tav tm="100000">
                                          <p:val>
                                            <p:strVal val="#ppt_h"/>
                                          </p:val>
                                        </p:tav>
                                      </p:tavLst>
                                    </p:anim>
                                    <p:animEffect transition="in" filter="fade">
                                      <p:cBhvr>
                                        <p:cTn id="27" dur="500"/>
                                        <p:tgtEl>
                                          <p:spTgt spid="90"/>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 calcmode="lin" valueType="num">
                                      <p:cBhvr>
                                        <p:cTn id="30" dur="500" fill="hold"/>
                                        <p:tgtEl>
                                          <p:spTgt spid="117"/>
                                        </p:tgtEl>
                                        <p:attrNameLst>
                                          <p:attrName>ppt_w</p:attrName>
                                        </p:attrNameLst>
                                      </p:cBhvr>
                                      <p:tavLst>
                                        <p:tav tm="0">
                                          <p:val>
                                            <p:fltVal val="0"/>
                                          </p:val>
                                        </p:tav>
                                        <p:tav tm="100000">
                                          <p:val>
                                            <p:strVal val="#ppt_w"/>
                                          </p:val>
                                        </p:tav>
                                      </p:tavLst>
                                    </p:anim>
                                    <p:anim calcmode="lin" valueType="num">
                                      <p:cBhvr>
                                        <p:cTn id="31" dur="500" fill="hold"/>
                                        <p:tgtEl>
                                          <p:spTgt spid="117"/>
                                        </p:tgtEl>
                                        <p:attrNameLst>
                                          <p:attrName>ppt_h</p:attrName>
                                        </p:attrNameLst>
                                      </p:cBhvr>
                                      <p:tavLst>
                                        <p:tav tm="0">
                                          <p:val>
                                            <p:fltVal val="0"/>
                                          </p:val>
                                        </p:tav>
                                        <p:tav tm="100000">
                                          <p:val>
                                            <p:strVal val="#ppt_h"/>
                                          </p:val>
                                        </p:tav>
                                      </p:tavLst>
                                    </p:anim>
                                    <p:animEffect transition="in" filter="fade">
                                      <p:cBhvr>
                                        <p:cTn id="32" dur="500"/>
                                        <p:tgtEl>
                                          <p:spTgt spid="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Effect transition="in" filter="fade">
                                      <p:cBhvr>
                                        <p:cTn id="39" dur="500"/>
                                        <p:tgtEl>
                                          <p:spTgt spid="93"/>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 calcmode="lin" valueType="num">
                                      <p:cBhvr>
                                        <p:cTn id="42" dur="500" fill="hold"/>
                                        <p:tgtEl>
                                          <p:spTgt spid="78"/>
                                        </p:tgtEl>
                                        <p:attrNameLst>
                                          <p:attrName>ppt_w</p:attrName>
                                        </p:attrNameLst>
                                      </p:cBhvr>
                                      <p:tavLst>
                                        <p:tav tm="0">
                                          <p:val>
                                            <p:fltVal val="0"/>
                                          </p:val>
                                        </p:tav>
                                        <p:tav tm="100000">
                                          <p:val>
                                            <p:strVal val="#ppt_w"/>
                                          </p:val>
                                        </p:tav>
                                      </p:tavLst>
                                    </p:anim>
                                    <p:anim calcmode="lin" valueType="num">
                                      <p:cBhvr>
                                        <p:cTn id="43" dur="500" fill="hold"/>
                                        <p:tgtEl>
                                          <p:spTgt spid="78"/>
                                        </p:tgtEl>
                                        <p:attrNameLst>
                                          <p:attrName>ppt_h</p:attrName>
                                        </p:attrNameLst>
                                      </p:cBhvr>
                                      <p:tavLst>
                                        <p:tav tm="0">
                                          <p:val>
                                            <p:fltVal val="0"/>
                                          </p:val>
                                        </p:tav>
                                        <p:tav tm="100000">
                                          <p:val>
                                            <p:strVal val="#ppt_h"/>
                                          </p:val>
                                        </p:tav>
                                      </p:tavLst>
                                    </p:anim>
                                    <p:animEffect transition="in" filter="fade">
                                      <p:cBhvr>
                                        <p:cTn id="44" dur="500"/>
                                        <p:tgtEl>
                                          <p:spTgt spid="7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107"/>
                                        </p:tgtEl>
                                        <p:attrNameLst>
                                          <p:attrName>style.visibility</p:attrName>
                                        </p:attrNameLst>
                                      </p:cBhvr>
                                      <p:to>
                                        <p:strVal val="visible"/>
                                      </p:to>
                                    </p:set>
                                    <p:anim calcmode="lin" valueType="num">
                                      <p:cBhvr>
                                        <p:cTn id="53" dur="500" fill="hold"/>
                                        <p:tgtEl>
                                          <p:spTgt spid="107"/>
                                        </p:tgtEl>
                                        <p:attrNameLst>
                                          <p:attrName>ppt_w</p:attrName>
                                        </p:attrNameLst>
                                      </p:cBhvr>
                                      <p:tavLst>
                                        <p:tav tm="0">
                                          <p:val>
                                            <p:fltVal val="0"/>
                                          </p:val>
                                        </p:tav>
                                        <p:tav tm="100000">
                                          <p:val>
                                            <p:strVal val="#ppt_w"/>
                                          </p:val>
                                        </p:tav>
                                      </p:tavLst>
                                    </p:anim>
                                    <p:anim calcmode="lin" valueType="num">
                                      <p:cBhvr>
                                        <p:cTn id="54" dur="500" fill="hold"/>
                                        <p:tgtEl>
                                          <p:spTgt spid="107"/>
                                        </p:tgtEl>
                                        <p:attrNameLst>
                                          <p:attrName>ppt_h</p:attrName>
                                        </p:attrNameLst>
                                      </p:cBhvr>
                                      <p:tavLst>
                                        <p:tav tm="0">
                                          <p:val>
                                            <p:fltVal val="0"/>
                                          </p:val>
                                        </p:tav>
                                        <p:tav tm="100000">
                                          <p:val>
                                            <p:strVal val="#ppt_h"/>
                                          </p:val>
                                        </p:tav>
                                      </p:tavLst>
                                    </p:anim>
                                    <p:animEffect transition="in" filter="fade">
                                      <p:cBhvr>
                                        <p:cTn id="55" dur="500"/>
                                        <p:tgtEl>
                                          <p:spTgt spid="107"/>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16"/>
                                        </p:tgtEl>
                                        <p:attrNameLst>
                                          <p:attrName>style.visibility</p:attrName>
                                        </p:attrNameLst>
                                      </p:cBhvr>
                                      <p:to>
                                        <p:strVal val="visible"/>
                                      </p:to>
                                    </p:set>
                                    <p:anim calcmode="lin" valueType="num">
                                      <p:cBhvr>
                                        <p:cTn id="58" dur="500" fill="hold"/>
                                        <p:tgtEl>
                                          <p:spTgt spid="116"/>
                                        </p:tgtEl>
                                        <p:attrNameLst>
                                          <p:attrName>ppt_w</p:attrName>
                                        </p:attrNameLst>
                                      </p:cBhvr>
                                      <p:tavLst>
                                        <p:tav tm="0">
                                          <p:val>
                                            <p:fltVal val="0"/>
                                          </p:val>
                                        </p:tav>
                                        <p:tav tm="100000">
                                          <p:val>
                                            <p:strVal val="#ppt_w"/>
                                          </p:val>
                                        </p:tav>
                                      </p:tavLst>
                                    </p:anim>
                                    <p:anim calcmode="lin" valueType="num">
                                      <p:cBhvr>
                                        <p:cTn id="59" dur="500" fill="hold"/>
                                        <p:tgtEl>
                                          <p:spTgt spid="116"/>
                                        </p:tgtEl>
                                        <p:attrNameLst>
                                          <p:attrName>ppt_h</p:attrName>
                                        </p:attrNameLst>
                                      </p:cBhvr>
                                      <p:tavLst>
                                        <p:tav tm="0">
                                          <p:val>
                                            <p:fltVal val="0"/>
                                          </p:val>
                                        </p:tav>
                                        <p:tav tm="100000">
                                          <p:val>
                                            <p:strVal val="#ppt_h"/>
                                          </p:val>
                                        </p:tav>
                                      </p:tavLst>
                                    </p:anim>
                                    <p:animEffect transition="in" filter="fade">
                                      <p:cBhvr>
                                        <p:cTn id="60" dur="500"/>
                                        <p:tgtEl>
                                          <p:spTgt spid="1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ntr" presetSubtype="0" fill="hold" grpId="0" nodeType="clickEffect">
                                  <p:stCondLst>
                                    <p:cond delay="0"/>
                                  </p:stCondLst>
                                  <p:childTnLst>
                                    <p:set>
                                      <p:cBhvr>
                                        <p:cTn id="64" dur="1" fill="hold">
                                          <p:stCondLst>
                                            <p:cond delay="0"/>
                                          </p:stCondLst>
                                        </p:cTn>
                                        <p:tgtEl>
                                          <p:spTgt spid="113"/>
                                        </p:tgtEl>
                                        <p:attrNameLst>
                                          <p:attrName>style.visibility</p:attrName>
                                        </p:attrNameLst>
                                      </p:cBhvr>
                                      <p:to>
                                        <p:strVal val="visible"/>
                                      </p:to>
                                    </p:set>
                                    <p:anim calcmode="lin" valueType="num">
                                      <p:cBhvr>
                                        <p:cTn id="65" dur="500" fill="hold"/>
                                        <p:tgtEl>
                                          <p:spTgt spid="113"/>
                                        </p:tgtEl>
                                        <p:attrNameLst>
                                          <p:attrName>ppt_w</p:attrName>
                                        </p:attrNameLst>
                                      </p:cBhvr>
                                      <p:tavLst>
                                        <p:tav tm="0">
                                          <p:val>
                                            <p:fltVal val="0"/>
                                          </p:val>
                                        </p:tav>
                                        <p:tav tm="100000">
                                          <p:val>
                                            <p:strVal val="#ppt_w"/>
                                          </p:val>
                                        </p:tav>
                                      </p:tavLst>
                                    </p:anim>
                                    <p:anim calcmode="lin" valueType="num">
                                      <p:cBhvr>
                                        <p:cTn id="66" dur="500" fill="hold"/>
                                        <p:tgtEl>
                                          <p:spTgt spid="113"/>
                                        </p:tgtEl>
                                        <p:attrNameLst>
                                          <p:attrName>ppt_h</p:attrName>
                                        </p:attrNameLst>
                                      </p:cBhvr>
                                      <p:tavLst>
                                        <p:tav tm="0">
                                          <p:val>
                                            <p:fltVal val="0"/>
                                          </p:val>
                                        </p:tav>
                                        <p:tav tm="100000">
                                          <p:val>
                                            <p:strVal val="#ppt_h"/>
                                          </p:val>
                                        </p:tav>
                                      </p:tavLst>
                                    </p:anim>
                                    <p:animEffect transition="in" filter="fade">
                                      <p:cBhvr>
                                        <p:cTn id="67" dur="500"/>
                                        <p:tgtEl>
                                          <p:spTgt spid="113"/>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92"/>
                                        </p:tgtEl>
                                        <p:attrNameLst>
                                          <p:attrName>style.visibility</p:attrName>
                                        </p:attrNameLst>
                                      </p:cBhvr>
                                      <p:to>
                                        <p:strVal val="visible"/>
                                      </p:to>
                                    </p:set>
                                    <p:anim calcmode="lin" valueType="num">
                                      <p:cBhvr>
                                        <p:cTn id="70" dur="500" fill="hold"/>
                                        <p:tgtEl>
                                          <p:spTgt spid="92"/>
                                        </p:tgtEl>
                                        <p:attrNameLst>
                                          <p:attrName>ppt_w</p:attrName>
                                        </p:attrNameLst>
                                      </p:cBhvr>
                                      <p:tavLst>
                                        <p:tav tm="0">
                                          <p:val>
                                            <p:fltVal val="0"/>
                                          </p:val>
                                        </p:tav>
                                        <p:tav tm="100000">
                                          <p:val>
                                            <p:strVal val="#ppt_w"/>
                                          </p:val>
                                        </p:tav>
                                      </p:tavLst>
                                    </p:anim>
                                    <p:anim calcmode="lin" valueType="num">
                                      <p:cBhvr>
                                        <p:cTn id="71" dur="500" fill="hold"/>
                                        <p:tgtEl>
                                          <p:spTgt spid="92"/>
                                        </p:tgtEl>
                                        <p:attrNameLst>
                                          <p:attrName>ppt_h</p:attrName>
                                        </p:attrNameLst>
                                      </p:cBhvr>
                                      <p:tavLst>
                                        <p:tav tm="0">
                                          <p:val>
                                            <p:fltVal val="0"/>
                                          </p:val>
                                        </p:tav>
                                        <p:tav tm="100000">
                                          <p:val>
                                            <p:strVal val="#ppt_h"/>
                                          </p:val>
                                        </p:tav>
                                      </p:tavLst>
                                    </p:anim>
                                    <p:animEffect transition="in" filter="fade">
                                      <p:cBhvr>
                                        <p:cTn id="72" dur="500"/>
                                        <p:tgtEl>
                                          <p:spTgt spid="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86"/>
                                        </p:tgtEl>
                                        <p:attrNameLst>
                                          <p:attrName>style.visibility</p:attrName>
                                        </p:attrNameLst>
                                      </p:cBhvr>
                                      <p:to>
                                        <p:strVal val="visible"/>
                                      </p:to>
                                    </p:set>
                                    <p:anim calcmode="lin" valueType="num">
                                      <p:cBhvr>
                                        <p:cTn id="81" dur="500" fill="hold"/>
                                        <p:tgtEl>
                                          <p:spTgt spid="86"/>
                                        </p:tgtEl>
                                        <p:attrNameLst>
                                          <p:attrName>ppt_w</p:attrName>
                                        </p:attrNameLst>
                                      </p:cBhvr>
                                      <p:tavLst>
                                        <p:tav tm="0">
                                          <p:val>
                                            <p:fltVal val="0"/>
                                          </p:val>
                                        </p:tav>
                                        <p:tav tm="100000">
                                          <p:val>
                                            <p:strVal val="#ppt_w"/>
                                          </p:val>
                                        </p:tav>
                                      </p:tavLst>
                                    </p:anim>
                                    <p:anim calcmode="lin" valueType="num">
                                      <p:cBhvr>
                                        <p:cTn id="82" dur="500" fill="hold"/>
                                        <p:tgtEl>
                                          <p:spTgt spid="86"/>
                                        </p:tgtEl>
                                        <p:attrNameLst>
                                          <p:attrName>ppt_h</p:attrName>
                                        </p:attrNameLst>
                                      </p:cBhvr>
                                      <p:tavLst>
                                        <p:tav tm="0">
                                          <p:val>
                                            <p:fltVal val="0"/>
                                          </p:val>
                                        </p:tav>
                                        <p:tav tm="100000">
                                          <p:val>
                                            <p:strVal val="#ppt_h"/>
                                          </p:val>
                                        </p:tav>
                                      </p:tavLst>
                                    </p:anim>
                                    <p:animEffect transition="in" filter="fade">
                                      <p:cBhvr>
                                        <p:cTn id="83" dur="500"/>
                                        <p:tgtEl>
                                          <p:spTgt spid="86"/>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91"/>
                                        </p:tgtEl>
                                        <p:attrNameLst>
                                          <p:attrName>style.visibility</p:attrName>
                                        </p:attrNameLst>
                                      </p:cBhvr>
                                      <p:to>
                                        <p:strVal val="visible"/>
                                      </p:to>
                                    </p:set>
                                    <p:anim calcmode="lin" valueType="num">
                                      <p:cBhvr>
                                        <p:cTn id="86" dur="500" fill="hold"/>
                                        <p:tgtEl>
                                          <p:spTgt spid="91"/>
                                        </p:tgtEl>
                                        <p:attrNameLst>
                                          <p:attrName>ppt_w</p:attrName>
                                        </p:attrNameLst>
                                      </p:cBhvr>
                                      <p:tavLst>
                                        <p:tav tm="0">
                                          <p:val>
                                            <p:fltVal val="0"/>
                                          </p:val>
                                        </p:tav>
                                        <p:tav tm="100000">
                                          <p:val>
                                            <p:strVal val="#ppt_w"/>
                                          </p:val>
                                        </p:tav>
                                      </p:tavLst>
                                    </p:anim>
                                    <p:anim calcmode="lin" valueType="num">
                                      <p:cBhvr>
                                        <p:cTn id="87" dur="500" fill="hold"/>
                                        <p:tgtEl>
                                          <p:spTgt spid="91"/>
                                        </p:tgtEl>
                                        <p:attrNameLst>
                                          <p:attrName>ppt_h</p:attrName>
                                        </p:attrNameLst>
                                      </p:cBhvr>
                                      <p:tavLst>
                                        <p:tav tm="0">
                                          <p:val>
                                            <p:fltVal val="0"/>
                                          </p:val>
                                        </p:tav>
                                        <p:tav tm="100000">
                                          <p:val>
                                            <p:strVal val="#ppt_h"/>
                                          </p:val>
                                        </p:tav>
                                      </p:tavLst>
                                    </p:anim>
                                    <p:animEffect transition="in" filter="fade">
                                      <p:cBhvr>
                                        <p:cTn id="88" dur="500"/>
                                        <p:tgtEl>
                                          <p:spTgt spid="9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115"/>
                                        </p:tgtEl>
                                        <p:attrNameLst>
                                          <p:attrName>style.visibility</p:attrName>
                                        </p:attrNameLst>
                                      </p:cBhvr>
                                      <p:to>
                                        <p:strVal val="visible"/>
                                      </p:to>
                                    </p:set>
                                    <p:anim calcmode="lin" valueType="num">
                                      <p:cBhvr>
                                        <p:cTn id="93" dur="500" fill="hold"/>
                                        <p:tgtEl>
                                          <p:spTgt spid="115"/>
                                        </p:tgtEl>
                                        <p:attrNameLst>
                                          <p:attrName>ppt_w</p:attrName>
                                        </p:attrNameLst>
                                      </p:cBhvr>
                                      <p:tavLst>
                                        <p:tav tm="0">
                                          <p:val>
                                            <p:fltVal val="0"/>
                                          </p:val>
                                        </p:tav>
                                        <p:tav tm="100000">
                                          <p:val>
                                            <p:strVal val="#ppt_w"/>
                                          </p:val>
                                        </p:tav>
                                      </p:tavLst>
                                    </p:anim>
                                    <p:anim calcmode="lin" valueType="num">
                                      <p:cBhvr>
                                        <p:cTn id="94" dur="500" fill="hold"/>
                                        <p:tgtEl>
                                          <p:spTgt spid="115"/>
                                        </p:tgtEl>
                                        <p:attrNameLst>
                                          <p:attrName>ppt_h</p:attrName>
                                        </p:attrNameLst>
                                      </p:cBhvr>
                                      <p:tavLst>
                                        <p:tav tm="0">
                                          <p:val>
                                            <p:fltVal val="0"/>
                                          </p:val>
                                        </p:tav>
                                        <p:tav tm="100000">
                                          <p:val>
                                            <p:strVal val="#ppt_h"/>
                                          </p:val>
                                        </p:tav>
                                      </p:tavLst>
                                    </p:anim>
                                    <p:animEffect transition="in" filter="fade">
                                      <p:cBhvr>
                                        <p:cTn id="95" dur="500"/>
                                        <p:tgtEl>
                                          <p:spTgt spid="115"/>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108"/>
                                        </p:tgtEl>
                                        <p:attrNameLst>
                                          <p:attrName>style.visibility</p:attrName>
                                        </p:attrNameLst>
                                      </p:cBhvr>
                                      <p:to>
                                        <p:strVal val="visible"/>
                                      </p:to>
                                    </p:set>
                                    <p:anim calcmode="lin" valueType="num">
                                      <p:cBhvr>
                                        <p:cTn id="98" dur="500" fill="hold"/>
                                        <p:tgtEl>
                                          <p:spTgt spid="108"/>
                                        </p:tgtEl>
                                        <p:attrNameLst>
                                          <p:attrName>ppt_w</p:attrName>
                                        </p:attrNameLst>
                                      </p:cBhvr>
                                      <p:tavLst>
                                        <p:tav tm="0">
                                          <p:val>
                                            <p:fltVal val="0"/>
                                          </p:val>
                                        </p:tav>
                                        <p:tav tm="100000">
                                          <p:val>
                                            <p:strVal val="#ppt_w"/>
                                          </p:val>
                                        </p:tav>
                                      </p:tavLst>
                                    </p:anim>
                                    <p:anim calcmode="lin" valueType="num">
                                      <p:cBhvr>
                                        <p:cTn id="99" dur="500" fill="hold"/>
                                        <p:tgtEl>
                                          <p:spTgt spid="108"/>
                                        </p:tgtEl>
                                        <p:attrNameLst>
                                          <p:attrName>ppt_h</p:attrName>
                                        </p:attrNameLst>
                                      </p:cBhvr>
                                      <p:tavLst>
                                        <p:tav tm="0">
                                          <p:val>
                                            <p:fltVal val="0"/>
                                          </p:val>
                                        </p:tav>
                                        <p:tav tm="100000">
                                          <p:val>
                                            <p:strVal val="#ppt_h"/>
                                          </p:val>
                                        </p:tav>
                                      </p:tavLst>
                                    </p:anim>
                                    <p:animEffect transition="in" filter="fade">
                                      <p:cBhvr>
                                        <p:cTn id="100" dur="500"/>
                                        <p:tgtEl>
                                          <p:spTgt spid="10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111"/>
                                        </p:tgtEl>
                                        <p:attrNameLst>
                                          <p:attrName>style.visibility</p:attrName>
                                        </p:attrNameLst>
                                      </p:cBhvr>
                                      <p:to>
                                        <p:strVal val="visible"/>
                                      </p:to>
                                    </p:set>
                                    <p:anim calcmode="lin" valueType="num">
                                      <p:cBhvr>
                                        <p:cTn id="105" dur="500" fill="hold"/>
                                        <p:tgtEl>
                                          <p:spTgt spid="111"/>
                                        </p:tgtEl>
                                        <p:attrNameLst>
                                          <p:attrName>ppt_w</p:attrName>
                                        </p:attrNameLst>
                                      </p:cBhvr>
                                      <p:tavLst>
                                        <p:tav tm="0">
                                          <p:val>
                                            <p:fltVal val="0"/>
                                          </p:val>
                                        </p:tav>
                                        <p:tav tm="100000">
                                          <p:val>
                                            <p:strVal val="#ppt_w"/>
                                          </p:val>
                                        </p:tav>
                                      </p:tavLst>
                                    </p:anim>
                                    <p:anim calcmode="lin" valueType="num">
                                      <p:cBhvr>
                                        <p:cTn id="106" dur="500" fill="hold"/>
                                        <p:tgtEl>
                                          <p:spTgt spid="111"/>
                                        </p:tgtEl>
                                        <p:attrNameLst>
                                          <p:attrName>ppt_h</p:attrName>
                                        </p:attrNameLst>
                                      </p:cBhvr>
                                      <p:tavLst>
                                        <p:tav tm="0">
                                          <p:val>
                                            <p:fltVal val="0"/>
                                          </p:val>
                                        </p:tav>
                                        <p:tav tm="100000">
                                          <p:val>
                                            <p:strVal val="#ppt_h"/>
                                          </p:val>
                                        </p:tav>
                                      </p:tavLst>
                                    </p:anim>
                                    <p:animEffect transition="in" filter="fade">
                                      <p:cBhvr>
                                        <p:cTn id="107" dur="500"/>
                                        <p:tgtEl>
                                          <p:spTgt spid="111"/>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96"/>
                                        </p:tgtEl>
                                        <p:attrNameLst>
                                          <p:attrName>style.visibility</p:attrName>
                                        </p:attrNameLst>
                                      </p:cBhvr>
                                      <p:to>
                                        <p:strVal val="visible"/>
                                      </p:to>
                                    </p:set>
                                    <p:anim calcmode="lin" valueType="num">
                                      <p:cBhvr>
                                        <p:cTn id="110" dur="500" fill="hold"/>
                                        <p:tgtEl>
                                          <p:spTgt spid="96"/>
                                        </p:tgtEl>
                                        <p:attrNameLst>
                                          <p:attrName>ppt_w</p:attrName>
                                        </p:attrNameLst>
                                      </p:cBhvr>
                                      <p:tavLst>
                                        <p:tav tm="0">
                                          <p:val>
                                            <p:fltVal val="0"/>
                                          </p:val>
                                        </p:tav>
                                        <p:tav tm="100000">
                                          <p:val>
                                            <p:strVal val="#ppt_w"/>
                                          </p:val>
                                        </p:tav>
                                      </p:tavLst>
                                    </p:anim>
                                    <p:anim calcmode="lin" valueType="num">
                                      <p:cBhvr>
                                        <p:cTn id="111" dur="500" fill="hold"/>
                                        <p:tgtEl>
                                          <p:spTgt spid="96"/>
                                        </p:tgtEl>
                                        <p:attrNameLst>
                                          <p:attrName>ppt_h</p:attrName>
                                        </p:attrNameLst>
                                      </p:cBhvr>
                                      <p:tavLst>
                                        <p:tav tm="0">
                                          <p:val>
                                            <p:fltVal val="0"/>
                                          </p:val>
                                        </p:tav>
                                        <p:tav tm="100000">
                                          <p:val>
                                            <p:strVal val="#ppt_h"/>
                                          </p:val>
                                        </p:tav>
                                      </p:tavLst>
                                    </p:anim>
                                    <p:animEffect transition="in" filter="fade">
                                      <p:cBhvr>
                                        <p:cTn id="112" dur="500"/>
                                        <p:tgtEl>
                                          <p:spTgt spid="9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6" presetClass="emph" presetSubtype="0" fill="hold" grpId="1" nodeType="clickEffect">
                                  <p:stCondLst>
                                    <p:cond delay="0"/>
                                  </p:stCondLst>
                                  <p:childTnLst>
                                    <p:animEffect transition="out" filter="fade">
                                      <p:cBhvr>
                                        <p:cTn id="120" dur="1000" tmFilter="0, 0; .2, .5; .8, .5; 1, 0"/>
                                        <p:tgtEl>
                                          <p:spTgt spid="89"/>
                                        </p:tgtEl>
                                      </p:cBhvr>
                                    </p:animEffect>
                                    <p:animScale>
                                      <p:cBhvr>
                                        <p:cTn id="121" dur="500" autoRev="1" fill="hold"/>
                                        <p:tgtEl>
                                          <p:spTgt spid="89"/>
                                        </p:tgtEl>
                                      </p:cBhvr>
                                      <p:by x="105000" y="105000"/>
                                    </p:animScale>
                                  </p:childTnLst>
                                </p:cTn>
                              </p:par>
                              <p:par>
                                <p:cTn id="122" presetID="26" presetClass="emph" presetSubtype="0" fill="hold" grpId="1" nodeType="withEffect">
                                  <p:stCondLst>
                                    <p:cond delay="0"/>
                                  </p:stCondLst>
                                  <p:childTnLst>
                                    <p:animEffect transition="out" filter="fade">
                                      <p:cBhvr>
                                        <p:cTn id="123" dur="1000" tmFilter="0, 0; .2, .5; .8, .5; 1, 0"/>
                                        <p:tgtEl>
                                          <p:spTgt spid="118"/>
                                        </p:tgtEl>
                                      </p:cBhvr>
                                    </p:animEffect>
                                    <p:animScale>
                                      <p:cBhvr>
                                        <p:cTn id="124" dur="500" autoRev="1" fill="hold"/>
                                        <p:tgtEl>
                                          <p:spTgt spid="118"/>
                                        </p:tgtEl>
                                      </p:cBhvr>
                                      <p:by x="105000" y="105000"/>
                                    </p:animScale>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114"/>
                                        </p:tgtEl>
                                        <p:attrNameLst>
                                          <p:attrName>style.visibility</p:attrName>
                                        </p:attrNameLst>
                                      </p:cBhvr>
                                      <p:to>
                                        <p:strVal val="visible"/>
                                      </p:to>
                                    </p:set>
                                    <p:anim calcmode="lin" valueType="num">
                                      <p:cBhvr>
                                        <p:cTn id="129" dur="500" fill="hold"/>
                                        <p:tgtEl>
                                          <p:spTgt spid="114"/>
                                        </p:tgtEl>
                                        <p:attrNameLst>
                                          <p:attrName>ppt_w</p:attrName>
                                        </p:attrNameLst>
                                      </p:cBhvr>
                                      <p:tavLst>
                                        <p:tav tm="0">
                                          <p:val>
                                            <p:fltVal val="0"/>
                                          </p:val>
                                        </p:tav>
                                        <p:tav tm="100000">
                                          <p:val>
                                            <p:strVal val="#ppt_w"/>
                                          </p:val>
                                        </p:tav>
                                      </p:tavLst>
                                    </p:anim>
                                    <p:anim calcmode="lin" valueType="num">
                                      <p:cBhvr>
                                        <p:cTn id="130" dur="500" fill="hold"/>
                                        <p:tgtEl>
                                          <p:spTgt spid="114"/>
                                        </p:tgtEl>
                                        <p:attrNameLst>
                                          <p:attrName>ppt_h</p:attrName>
                                        </p:attrNameLst>
                                      </p:cBhvr>
                                      <p:tavLst>
                                        <p:tav tm="0">
                                          <p:val>
                                            <p:fltVal val="0"/>
                                          </p:val>
                                        </p:tav>
                                        <p:tav tm="100000">
                                          <p:val>
                                            <p:strVal val="#ppt_h"/>
                                          </p:val>
                                        </p:tav>
                                      </p:tavLst>
                                    </p:anim>
                                    <p:animEffect transition="in" filter="fade">
                                      <p:cBhvr>
                                        <p:cTn id="131" dur="500"/>
                                        <p:tgtEl>
                                          <p:spTgt spid="114"/>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110"/>
                                        </p:tgtEl>
                                        <p:attrNameLst>
                                          <p:attrName>style.visibility</p:attrName>
                                        </p:attrNameLst>
                                      </p:cBhvr>
                                      <p:to>
                                        <p:strVal val="visible"/>
                                      </p:to>
                                    </p:set>
                                    <p:anim calcmode="lin" valueType="num">
                                      <p:cBhvr>
                                        <p:cTn id="134" dur="500" fill="hold"/>
                                        <p:tgtEl>
                                          <p:spTgt spid="110"/>
                                        </p:tgtEl>
                                        <p:attrNameLst>
                                          <p:attrName>ppt_w</p:attrName>
                                        </p:attrNameLst>
                                      </p:cBhvr>
                                      <p:tavLst>
                                        <p:tav tm="0">
                                          <p:val>
                                            <p:fltVal val="0"/>
                                          </p:val>
                                        </p:tav>
                                        <p:tav tm="100000">
                                          <p:val>
                                            <p:strVal val="#ppt_w"/>
                                          </p:val>
                                        </p:tav>
                                      </p:tavLst>
                                    </p:anim>
                                    <p:anim calcmode="lin" valueType="num">
                                      <p:cBhvr>
                                        <p:cTn id="135" dur="500" fill="hold"/>
                                        <p:tgtEl>
                                          <p:spTgt spid="110"/>
                                        </p:tgtEl>
                                        <p:attrNameLst>
                                          <p:attrName>ppt_h</p:attrName>
                                        </p:attrNameLst>
                                      </p:cBhvr>
                                      <p:tavLst>
                                        <p:tav tm="0">
                                          <p:val>
                                            <p:fltVal val="0"/>
                                          </p:val>
                                        </p:tav>
                                        <p:tav tm="100000">
                                          <p:val>
                                            <p:strVal val="#ppt_h"/>
                                          </p:val>
                                        </p:tav>
                                      </p:tavLst>
                                    </p:anim>
                                    <p:animEffect transition="in" filter="fade">
                                      <p:cBhvr>
                                        <p:cTn id="136" dur="500"/>
                                        <p:tgtEl>
                                          <p:spTgt spid="110"/>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104"/>
                                        </p:tgtEl>
                                        <p:attrNameLst>
                                          <p:attrName>style.visibility</p:attrName>
                                        </p:attrNameLst>
                                      </p:cBhvr>
                                      <p:to>
                                        <p:strVal val="visible"/>
                                      </p:to>
                                    </p:set>
                                    <p:anim calcmode="lin" valueType="num">
                                      <p:cBhvr>
                                        <p:cTn id="145" dur="500" fill="hold"/>
                                        <p:tgtEl>
                                          <p:spTgt spid="104"/>
                                        </p:tgtEl>
                                        <p:attrNameLst>
                                          <p:attrName>ppt_w</p:attrName>
                                        </p:attrNameLst>
                                      </p:cBhvr>
                                      <p:tavLst>
                                        <p:tav tm="0">
                                          <p:val>
                                            <p:fltVal val="0"/>
                                          </p:val>
                                        </p:tav>
                                        <p:tav tm="100000">
                                          <p:val>
                                            <p:strVal val="#ppt_w"/>
                                          </p:val>
                                        </p:tav>
                                      </p:tavLst>
                                    </p:anim>
                                    <p:anim calcmode="lin" valueType="num">
                                      <p:cBhvr>
                                        <p:cTn id="146" dur="500" fill="hold"/>
                                        <p:tgtEl>
                                          <p:spTgt spid="104"/>
                                        </p:tgtEl>
                                        <p:attrNameLst>
                                          <p:attrName>ppt_h</p:attrName>
                                        </p:attrNameLst>
                                      </p:cBhvr>
                                      <p:tavLst>
                                        <p:tav tm="0">
                                          <p:val>
                                            <p:fltVal val="0"/>
                                          </p:val>
                                        </p:tav>
                                        <p:tav tm="100000">
                                          <p:val>
                                            <p:strVal val="#ppt_h"/>
                                          </p:val>
                                        </p:tav>
                                      </p:tavLst>
                                    </p:anim>
                                    <p:animEffect transition="in" filter="fade">
                                      <p:cBhvr>
                                        <p:cTn id="147" dur="500"/>
                                        <p:tgtEl>
                                          <p:spTgt spid="104"/>
                                        </p:tgtEl>
                                      </p:cBhvr>
                                    </p:animEffect>
                                  </p:childTnLst>
                                </p:cTn>
                              </p:par>
                              <p:par>
                                <p:cTn id="148" presetID="53" presetClass="entr" presetSubtype="0" fill="hold" grpId="0" nodeType="withEffect">
                                  <p:stCondLst>
                                    <p:cond delay="0"/>
                                  </p:stCondLst>
                                  <p:childTnLst>
                                    <p:set>
                                      <p:cBhvr>
                                        <p:cTn id="149" dur="1" fill="hold">
                                          <p:stCondLst>
                                            <p:cond delay="0"/>
                                          </p:stCondLst>
                                        </p:cTn>
                                        <p:tgtEl>
                                          <p:spTgt spid="109"/>
                                        </p:tgtEl>
                                        <p:attrNameLst>
                                          <p:attrName>style.visibility</p:attrName>
                                        </p:attrNameLst>
                                      </p:cBhvr>
                                      <p:to>
                                        <p:strVal val="visible"/>
                                      </p:to>
                                    </p:set>
                                    <p:anim calcmode="lin" valueType="num">
                                      <p:cBhvr>
                                        <p:cTn id="150" dur="500" fill="hold"/>
                                        <p:tgtEl>
                                          <p:spTgt spid="109"/>
                                        </p:tgtEl>
                                        <p:attrNameLst>
                                          <p:attrName>ppt_w</p:attrName>
                                        </p:attrNameLst>
                                      </p:cBhvr>
                                      <p:tavLst>
                                        <p:tav tm="0">
                                          <p:val>
                                            <p:fltVal val="0"/>
                                          </p:val>
                                        </p:tav>
                                        <p:tav tm="100000">
                                          <p:val>
                                            <p:strVal val="#ppt_w"/>
                                          </p:val>
                                        </p:tav>
                                      </p:tavLst>
                                    </p:anim>
                                    <p:anim calcmode="lin" valueType="num">
                                      <p:cBhvr>
                                        <p:cTn id="151" dur="500" fill="hold"/>
                                        <p:tgtEl>
                                          <p:spTgt spid="109"/>
                                        </p:tgtEl>
                                        <p:attrNameLst>
                                          <p:attrName>ppt_h</p:attrName>
                                        </p:attrNameLst>
                                      </p:cBhvr>
                                      <p:tavLst>
                                        <p:tav tm="0">
                                          <p:val>
                                            <p:fltVal val="0"/>
                                          </p:val>
                                        </p:tav>
                                        <p:tav tm="100000">
                                          <p:val>
                                            <p:strVal val="#ppt_h"/>
                                          </p:val>
                                        </p:tav>
                                      </p:tavLst>
                                    </p:anim>
                                    <p:animEffect transition="in" filter="fade">
                                      <p:cBhvr>
                                        <p:cTn id="152" dur="500"/>
                                        <p:tgtEl>
                                          <p:spTgt spid="10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6" presetClass="emph" presetSubtype="0" fill="hold" grpId="1" nodeType="clickEffect">
                                  <p:stCondLst>
                                    <p:cond delay="0"/>
                                  </p:stCondLst>
                                  <p:childTnLst>
                                    <p:animEffect transition="out" filter="fade">
                                      <p:cBhvr>
                                        <p:cTn id="156" dur="1000" tmFilter="0, 0; .2, .5; .8, .5; 1, 0"/>
                                        <p:tgtEl>
                                          <p:spTgt spid="117"/>
                                        </p:tgtEl>
                                      </p:cBhvr>
                                    </p:animEffect>
                                    <p:animScale>
                                      <p:cBhvr>
                                        <p:cTn id="157" dur="500" autoRev="1" fill="hold"/>
                                        <p:tgtEl>
                                          <p:spTgt spid="117"/>
                                        </p:tgtEl>
                                      </p:cBhvr>
                                      <p:by x="105000" y="105000"/>
                                    </p:animScale>
                                  </p:childTnLst>
                                </p:cTn>
                              </p:par>
                              <p:par>
                                <p:cTn id="158" presetID="26" presetClass="emph" presetSubtype="0" fill="hold" grpId="1" nodeType="withEffect">
                                  <p:stCondLst>
                                    <p:cond delay="0"/>
                                  </p:stCondLst>
                                  <p:childTnLst>
                                    <p:animEffect transition="out" filter="fade">
                                      <p:cBhvr>
                                        <p:cTn id="159" dur="1000" tmFilter="0, 0; .2, .5; .8, .5; 1, 0"/>
                                        <p:tgtEl>
                                          <p:spTgt spid="90"/>
                                        </p:tgtEl>
                                      </p:cBhvr>
                                    </p:animEffect>
                                    <p:animScale>
                                      <p:cBhvr>
                                        <p:cTn id="160" dur="500" autoRev="1" fill="hold"/>
                                        <p:tgtEl>
                                          <p:spTgt spid="90"/>
                                        </p:tgtEl>
                                      </p:cBhvr>
                                      <p:by x="105000" y="105000"/>
                                    </p:animScale>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7"/>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53" presetClass="entr" presetSubtype="0" fill="hold" grpId="0" nodeType="clickEffect">
                                  <p:stCondLst>
                                    <p:cond delay="0"/>
                                  </p:stCondLst>
                                  <p:childTnLst>
                                    <p:set>
                                      <p:cBhvr>
                                        <p:cTn id="168" dur="1" fill="hold">
                                          <p:stCondLst>
                                            <p:cond delay="0"/>
                                          </p:stCondLst>
                                        </p:cTn>
                                        <p:tgtEl>
                                          <p:spTgt spid="106"/>
                                        </p:tgtEl>
                                        <p:attrNameLst>
                                          <p:attrName>style.visibility</p:attrName>
                                        </p:attrNameLst>
                                      </p:cBhvr>
                                      <p:to>
                                        <p:strVal val="visible"/>
                                      </p:to>
                                    </p:set>
                                    <p:anim calcmode="lin" valueType="num">
                                      <p:cBhvr>
                                        <p:cTn id="169" dur="500" fill="hold"/>
                                        <p:tgtEl>
                                          <p:spTgt spid="106"/>
                                        </p:tgtEl>
                                        <p:attrNameLst>
                                          <p:attrName>ppt_w</p:attrName>
                                        </p:attrNameLst>
                                      </p:cBhvr>
                                      <p:tavLst>
                                        <p:tav tm="0">
                                          <p:val>
                                            <p:fltVal val="0"/>
                                          </p:val>
                                        </p:tav>
                                        <p:tav tm="100000">
                                          <p:val>
                                            <p:strVal val="#ppt_w"/>
                                          </p:val>
                                        </p:tav>
                                      </p:tavLst>
                                    </p:anim>
                                    <p:anim calcmode="lin" valueType="num">
                                      <p:cBhvr>
                                        <p:cTn id="170" dur="500" fill="hold"/>
                                        <p:tgtEl>
                                          <p:spTgt spid="106"/>
                                        </p:tgtEl>
                                        <p:attrNameLst>
                                          <p:attrName>ppt_h</p:attrName>
                                        </p:attrNameLst>
                                      </p:cBhvr>
                                      <p:tavLst>
                                        <p:tav tm="0">
                                          <p:val>
                                            <p:fltVal val="0"/>
                                          </p:val>
                                        </p:tav>
                                        <p:tav tm="100000">
                                          <p:val>
                                            <p:strVal val="#ppt_h"/>
                                          </p:val>
                                        </p:tav>
                                      </p:tavLst>
                                    </p:anim>
                                    <p:animEffect transition="in" filter="fade">
                                      <p:cBhvr>
                                        <p:cTn id="171" dur="500"/>
                                        <p:tgtEl>
                                          <p:spTgt spid="106"/>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97"/>
                                        </p:tgtEl>
                                        <p:attrNameLst>
                                          <p:attrName>style.visibility</p:attrName>
                                        </p:attrNameLst>
                                      </p:cBhvr>
                                      <p:to>
                                        <p:strVal val="visible"/>
                                      </p:to>
                                    </p:set>
                                    <p:anim calcmode="lin" valueType="num">
                                      <p:cBhvr>
                                        <p:cTn id="174" dur="500" fill="hold"/>
                                        <p:tgtEl>
                                          <p:spTgt spid="97"/>
                                        </p:tgtEl>
                                        <p:attrNameLst>
                                          <p:attrName>ppt_w</p:attrName>
                                        </p:attrNameLst>
                                      </p:cBhvr>
                                      <p:tavLst>
                                        <p:tav tm="0">
                                          <p:val>
                                            <p:fltVal val="0"/>
                                          </p:val>
                                        </p:tav>
                                        <p:tav tm="100000">
                                          <p:val>
                                            <p:strVal val="#ppt_w"/>
                                          </p:val>
                                        </p:tav>
                                      </p:tavLst>
                                    </p:anim>
                                    <p:anim calcmode="lin" valueType="num">
                                      <p:cBhvr>
                                        <p:cTn id="175" dur="500" fill="hold"/>
                                        <p:tgtEl>
                                          <p:spTgt spid="97"/>
                                        </p:tgtEl>
                                        <p:attrNameLst>
                                          <p:attrName>ppt_h</p:attrName>
                                        </p:attrNameLst>
                                      </p:cBhvr>
                                      <p:tavLst>
                                        <p:tav tm="0">
                                          <p:val>
                                            <p:fltVal val="0"/>
                                          </p:val>
                                        </p:tav>
                                        <p:tav tm="100000">
                                          <p:val>
                                            <p:strVal val="#ppt_h"/>
                                          </p:val>
                                        </p:tav>
                                      </p:tavLst>
                                    </p:anim>
                                    <p:animEffect transition="in" filter="fade">
                                      <p:cBhvr>
                                        <p:cTn id="176" dur="500"/>
                                        <p:tgtEl>
                                          <p:spTgt spid="9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53" presetClass="entr" presetSubtype="0" fill="hold" grpId="0" nodeType="clickEffect">
                                  <p:stCondLst>
                                    <p:cond delay="0"/>
                                  </p:stCondLst>
                                  <p:childTnLst>
                                    <p:set>
                                      <p:cBhvr>
                                        <p:cTn id="180" dur="1" fill="hold">
                                          <p:stCondLst>
                                            <p:cond delay="0"/>
                                          </p:stCondLst>
                                        </p:cTn>
                                        <p:tgtEl>
                                          <p:spTgt spid="94"/>
                                        </p:tgtEl>
                                        <p:attrNameLst>
                                          <p:attrName>style.visibility</p:attrName>
                                        </p:attrNameLst>
                                      </p:cBhvr>
                                      <p:to>
                                        <p:strVal val="visible"/>
                                      </p:to>
                                    </p:set>
                                    <p:anim calcmode="lin" valueType="num">
                                      <p:cBhvr>
                                        <p:cTn id="181" dur="500" fill="hold"/>
                                        <p:tgtEl>
                                          <p:spTgt spid="94"/>
                                        </p:tgtEl>
                                        <p:attrNameLst>
                                          <p:attrName>ppt_w</p:attrName>
                                        </p:attrNameLst>
                                      </p:cBhvr>
                                      <p:tavLst>
                                        <p:tav tm="0">
                                          <p:val>
                                            <p:fltVal val="0"/>
                                          </p:val>
                                        </p:tav>
                                        <p:tav tm="100000">
                                          <p:val>
                                            <p:strVal val="#ppt_w"/>
                                          </p:val>
                                        </p:tav>
                                      </p:tavLst>
                                    </p:anim>
                                    <p:anim calcmode="lin" valueType="num">
                                      <p:cBhvr>
                                        <p:cTn id="182" dur="500" fill="hold"/>
                                        <p:tgtEl>
                                          <p:spTgt spid="94"/>
                                        </p:tgtEl>
                                        <p:attrNameLst>
                                          <p:attrName>ppt_h</p:attrName>
                                        </p:attrNameLst>
                                      </p:cBhvr>
                                      <p:tavLst>
                                        <p:tav tm="0">
                                          <p:val>
                                            <p:fltVal val="0"/>
                                          </p:val>
                                        </p:tav>
                                        <p:tav tm="100000">
                                          <p:val>
                                            <p:strVal val="#ppt_h"/>
                                          </p:val>
                                        </p:tav>
                                      </p:tavLst>
                                    </p:anim>
                                    <p:animEffect transition="in" filter="fade">
                                      <p:cBhvr>
                                        <p:cTn id="183" dur="500"/>
                                        <p:tgtEl>
                                          <p:spTgt spid="94"/>
                                        </p:tgtEl>
                                      </p:cBhvr>
                                    </p:animEffect>
                                  </p:childTnLst>
                                </p:cTn>
                              </p:par>
                              <p:par>
                                <p:cTn id="184" presetID="53" presetClass="entr" presetSubtype="0" fill="hold" grpId="0" nodeType="withEffect">
                                  <p:stCondLst>
                                    <p:cond delay="0"/>
                                  </p:stCondLst>
                                  <p:childTnLst>
                                    <p:set>
                                      <p:cBhvr>
                                        <p:cTn id="185" dur="1" fill="hold">
                                          <p:stCondLst>
                                            <p:cond delay="0"/>
                                          </p:stCondLst>
                                        </p:cTn>
                                        <p:tgtEl>
                                          <p:spTgt spid="87"/>
                                        </p:tgtEl>
                                        <p:attrNameLst>
                                          <p:attrName>style.visibility</p:attrName>
                                        </p:attrNameLst>
                                      </p:cBhvr>
                                      <p:to>
                                        <p:strVal val="visible"/>
                                      </p:to>
                                    </p:set>
                                    <p:anim calcmode="lin" valueType="num">
                                      <p:cBhvr>
                                        <p:cTn id="186" dur="500" fill="hold"/>
                                        <p:tgtEl>
                                          <p:spTgt spid="87"/>
                                        </p:tgtEl>
                                        <p:attrNameLst>
                                          <p:attrName>ppt_w</p:attrName>
                                        </p:attrNameLst>
                                      </p:cBhvr>
                                      <p:tavLst>
                                        <p:tav tm="0">
                                          <p:val>
                                            <p:fltVal val="0"/>
                                          </p:val>
                                        </p:tav>
                                        <p:tav tm="100000">
                                          <p:val>
                                            <p:strVal val="#ppt_w"/>
                                          </p:val>
                                        </p:tav>
                                      </p:tavLst>
                                    </p:anim>
                                    <p:anim calcmode="lin" valueType="num">
                                      <p:cBhvr>
                                        <p:cTn id="187" dur="500" fill="hold"/>
                                        <p:tgtEl>
                                          <p:spTgt spid="87"/>
                                        </p:tgtEl>
                                        <p:attrNameLst>
                                          <p:attrName>ppt_h</p:attrName>
                                        </p:attrNameLst>
                                      </p:cBhvr>
                                      <p:tavLst>
                                        <p:tav tm="0">
                                          <p:val>
                                            <p:fltVal val="0"/>
                                          </p:val>
                                        </p:tav>
                                        <p:tav tm="100000">
                                          <p:val>
                                            <p:strVal val="#ppt_h"/>
                                          </p:val>
                                        </p:tav>
                                      </p:tavLst>
                                    </p:anim>
                                    <p:animEffect transition="in" filter="fade">
                                      <p:cBhvr>
                                        <p:cTn id="188" dur="500"/>
                                        <p:tgtEl>
                                          <p:spTgt spid="87"/>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29"/>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53" presetClass="entr" presetSubtype="0" fill="hold" grpId="0" nodeType="clickEffect">
                                  <p:stCondLst>
                                    <p:cond delay="0"/>
                                  </p:stCondLst>
                                  <p:childTnLst>
                                    <p:set>
                                      <p:cBhvr>
                                        <p:cTn id="196" dur="1" fill="hold">
                                          <p:stCondLst>
                                            <p:cond delay="0"/>
                                          </p:stCondLst>
                                        </p:cTn>
                                        <p:tgtEl>
                                          <p:spTgt spid="79"/>
                                        </p:tgtEl>
                                        <p:attrNameLst>
                                          <p:attrName>style.visibility</p:attrName>
                                        </p:attrNameLst>
                                      </p:cBhvr>
                                      <p:to>
                                        <p:strVal val="visible"/>
                                      </p:to>
                                    </p:set>
                                    <p:anim calcmode="lin" valueType="num">
                                      <p:cBhvr>
                                        <p:cTn id="197" dur="500" fill="hold"/>
                                        <p:tgtEl>
                                          <p:spTgt spid="79"/>
                                        </p:tgtEl>
                                        <p:attrNameLst>
                                          <p:attrName>ppt_w</p:attrName>
                                        </p:attrNameLst>
                                      </p:cBhvr>
                                      <p:tavLst>
                                        <p:tav tm="0">
                                          <p:val>
                                            <p:fltVal val="0"/>
                                          </p:val>
                                        </p:tav>
                                        <p:tav tm="100000">
                                          <p:val>
                                            <p:strVal val="#ppt_w"/>
                                          </p:val>
                                        </p:tav>
                                      </p:tavLst>
                                    </p:anim>
                                    <p:anim calcmode="lin" valueType="num">
                                      <p:cBhvr>
                                        <p:cTn id="198" dur="500" fill="hold"/>
                                        <p:tgtEl>
                                          <p:spTgt spid="79"/>
                                        </p:tgtEl>
                                        <p:attrNameLst>
                                          <p:attrName>ppt_h</p:attrName>
                                        </p:attrNameLst>
                                      </p:cBhvr>
                                      <p:tavLst>
                                        <p:tav tm="0">
                                          <p:val>
                                            <p:fltVal val="0"/>
                                          </p:val>
                                        </p:tav>
                                        <p:tav tm="100000">
                                          <p:val>
                                            <p:strVal val="#ppt_h"/>
                                          </p:val>
                                        </p:tav>
                                      </p:tavLst>
                                    </p:anim>
                                    <p:animEffect transition="in" filter="fade">
                                      <p:cBhvr>
                                        <p:cTn id="199" dur="500"/>
                                        <p:tgtEl>
                                          <p:spTgt spid="79"/>
                                        </p:tgtEl>
                                      </p:cBhvr>
                                    </p:animEffect>
                                  </p:childTnLst>
                                </p:cTn>
                              </p:par>
                              <p:par>
                                <p:cTn id="200" presetID="53" presetClass="entr" presetSubtype="0" fill="hold" grpId="0" nodeType="withEffect">
                                  <p:stCondLst>
                                    <p:cond delay="0"/>
                                  </p:stCondLst>
                                  <p:childTnLst>
                                    <p:set>
                                      <p:cBhvr>
                                        <p:cTn id="201" dur="1" fill="hold">
                                          <p:stCondLst>
                                            <p:cond delay="0"/>
                                          </p:stCondLst>
                                        </p:cTn>
                                        <p:tgtEl>
                                          <p:spTgt spid="88"/>
                                        </p:tgtEl>
                                        <p:attrNameLst>
                                          <p:attrName>style.visibility</p:attrName>
                                        </p:attrNameLst>
                                      </p:cBhvr>
                                      <p:to>
                                        <p:strVal val="visible"/>
                                      </p:to>
                                    </p:set>
                                    <p:anim calcmode="lin" valueType="num">
                                      <p:cBhvr>
                                        <p:cTn id="202" dur="500" fill="hold"/>
                                        <p:tgtEl>
                                          <p:spTgt spid="88"/>
                                        </p:tgtEl>
                                        <p:attrNameLst>
                                          <p:attrName>ppt_w</p:attrName>
                                        </p:attrNameLst>
                                      </p:cBhvr>
                                      <p:tavLst>
                                        <p:tav tm="0">
                                          <p:val>
                                            <p:fltVal val="0"/>
                                          </p:val>
                                        </p:tav>
                                        <p:tav tm="100000">
                                          <p:val>
                                            <p:strVal val="#ppt_w"/>
                                          </p:val>
                                        </p:tav>
                                      </p:tavLst>
                                    </p:anim>
                                    <p:anim calcmode="lin" valueType="num">
                                      <p:cBhvr>
                                        <p:cTn id="203" dur="500" fill="hold"/>
                                        <p:tgtEl>
                                          <p:spTgt spid="88"/>
                                        </p:tgtEl>
                                        <p:attrNameLst>
                                          <p:attrName>ppt_h</p:attrName>
                                        </p:attrNameLst>
                                      </p:cBhvr>
                                      <p:tavLst>
                                        <p:tav tm="0">
                                          <p:val>
                                            <p:fltVal val="0"/>
                                          </p:val>
                                        </p:tav>
                                        <p:tav tm="100000">
                                          <p:val>
                                            <p:strVal val="#ppt_h"/>
                                          </p:val>
                                        </p:tav>
                                      </p:tavLst>
                                    </p:anim>
                                    <p:animEffect transition="in" filter="fade">
                                      <p:cBhvr>
                                        <p:cTn id="204" dur="500"/>
                                        <p:tgtEl>
                                          <p:spTgt spid="88"/>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53" presetClass="entr" presetSubtype="0" fill="hold" grpId="0" nodeType="clickEffect">
                                  <p:stCondLst>
                                    <p:cond delay="0"/>
                                  </p:stCondLst>
                                  <p:childTnLst>
                                    <p:set>
                                      <p:cBhvr>
                                        <p:cTn id="208" dur="1" fill="hold">
                                          <p:stCondLst>
                                            <p:cond delay="0"/>
                                          </p:stCondLst>
                                        </p:cTn>
                                        <p:tgtEl>
                                          <p:spTgt spid="112"/>
                                        </p:tgtEl>
                                        <p:attrNameLst>
                                          <p:attrName>style.visibility</p:attrName>
                                        </p:attrNameLst>
                                      </p:cBhvr>
                                      <p:to>
                                        <p:strVal val="visible"/>
                                      </p:to>
                                    </p:set>
                                    <p:anim calcmode="lin" valueType="num">
                                      <p:cBhvr>
                                        <p:cTn id="209" dur="500" fill="hold"/>
                                        <p:tgtEl>
                                          <p:spTgt spid="112"/>
                                        </p:tgtEl>
                                        <p:attrNameLst>
                                          <p:attrName>ppt_w</p:attrName>
                                        </p:attrNameLst>
                                      </p:cBhvr>
                                      <p:tavLst>
                                        <p:tav tm="0">
                                          <p:val>
                                            <p:fltVal val="0"/>
                                          </p:val>
                                        </p:tav>
                                        <p:tav tm="100000">
                                          <p:val>
                                            <p:strVal val="#ppt_w"/>
                                          </p:val>
                                        </p:tav>
                                      </p:tavLst>
                                    </p:anim>
                                    <p:anim calcmode="lin" valueType="num">
                                      <p:cBhvr>
                                        <p:cTn id="210" dur="500" fill="hold"/>
                                        <p:tgtEl>
                                          <p:spTgt spid="112"/>
                                        </p:tgtEl>
                                        <p:attrNameLst>
                                          <p:attrName>ppt_h</p:attrName>
                                        </p:attrNameLst>
                                      </p:cBhvr>
                                      <p:tavLst>
                                        <p:tav tm="0">
                                          <p:val>
                                            <p:fltVal val="0"/>
                                          </p:val>
                                        </p:tav>
                                        <p:tav tm="100000">
                                          <p:val>
                                            <p:strVal val="#ppt_h"/>
                                          </p:val>
                                        </p:tav>
                                      </p:tavLst>
                                    </p:anim>
                                    <p:animEffect transition="in" filter="fade">
                                      <p:cBhvr>
                                        <p:cTn id="211" dur="500"/>
                                        <p:tgtEl>
                                          <p:spTgt spid="112"/>
                                        </p:tgtEl>
                                      </p:cBhvr>
                                    </p:animEffect>
                                  </p:childTnLst>
                                </p:cTn>
                              </p:par>
                              <p:par>
                                <p:cTn id="212" presetID="53" presetClass="entr" presetSubtype="0" fill="hold" grpId="0" nodeType="withEffect">
                                  <p:stCondLst>
                                    <p:cond delay="0"/>
                                  </p:stCondLst>
                                  <p:childTnLst>
                                    <p:set>
                                      <p:cBhvr>
                                        <p:cTn id="213" dur="1" fill="hold">
                                          <p:stCondLst>
                                            <p:cond delay="0"/>
                                          </p:stCondLst>
                                        </p:cTn>
                                        <p:tgtEl>
                                          <p:spTgt spid="105"/>
                                        </p:tgtEl>
                                        <p:attrNameLst>
                                          <p:attrName>style.visibility</p:attrName>
                                        </p:attrNameLst>
                                      </p:cBhvr>
                                      <p:to>
                                        <p:strVal val="visible"/>
                                      </p:to>
                                    </p:set>
                                    <p:anim calcmode="lin" valueType="num">
                                      <p:cBhvr>
                                        <p:cTn id="214" dur="500" fill="hold"/>
                                        <p:tgtEl>
                                          <p:spTgt spid="105"/>
                                        </p:tgtEl>
                                        <p:attrNameLst>
                                          <p:attrName>ppt_w</p:attrName>
                                        </p:attrNameLst>
                                      </p:cBhvr>
                                      <p:tavLst>
                                        <p:tav tm="0">
                                          <p:val>
                                            <p:fltVal val="0"/>
                                          </p:val>
                                        </p:tav>
                                        <p:tav tm="100000">
                                          <p:val>
                                            <p:strVal val="#ppt_w"/>
                                          </p:val>
                                        </p:tav>
                                      </p:tavLst>
                                    </p:anim>
                                    <p:anim calcmode="lin" valueType="num">
                                      <p:cBhvr>
                                        <p:cTn id="215" dur="500" fill="hold"/>
                                        <p:tgtEl>
                                          <p:spTgt spid="105"/>
                                        </p:tgtEl>
                                        <p:attrNameLst>
                                          <p:attrName>ppt_h</p:attrName>
                                        </p:attrNameLst>
                                      </p:cBhvr>
                                      <p:tavLst>
                                        <p:tav tm="0">
                                          <p:val>
                                            <p:fltVal val="0"/>
                                          </p:val>
                                        </p:tav>
                                        <p:tav tm="100000">
                                          <p:val>
                                            <p:strVal val="#ppt_h"/>
                                          </p:val>
                                        </p:tav>
                                      </p:tavLst>
                                    </p:anim>
                                    <p:animEffect transition="in" filter="fade">
                                      <p:cBhvr>
                                        <p:cTn id="21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6" grpId="0" animBg="1"/>
      <p:bldP spid="87" grpId="0" animBg="1"/>
      <p:bldP spid="88" grpId="0"/>
      <p:bldP spid="89" grpId="0"/>
      <p:bldP spid="89" grpId="1"/>
      <p:bldP spid="90" grpId="0"/>
      <p:bldP spid="90" grpId="1"/>
      <p:bldP spid="91" grpId="0"/>
      <p:bldP spid="92" grpId="0"/>
      <p:bldP spid="93" grpId="0"/>
      <p:bldP spid="94" grpId="0"/>
      <p:bldP spid="96" grpId="0" animBg="1"/>
      <p:bldP spid="97" grpId="0" animBg="1"/>
      <p:bldP spid="104" grpId="0" animBg="1"/>
      <p:bldP spid="105" grpId="0" animBg="1"/>
      <p:bldP spid="106" grpId="0"/>
      <p:bldP spid="107" grpId="0"/>
      <p:bldP spid="108" grpId="0"/>
      <p:bldP spid="109" grpId="0"/>
      <p:bldP spid="110" grpId="0"/>
      <p:bldP spid="111" grpId="0"/>
      <p:bldP spid="112" grpId="0"/>
      <p:bldP spid="113" grpId="0" animBg="1"/>
      <p:bldP spid="114" grpId="0" animBg="1"/>
      <p:bldP spid="115" grpId="0" animBg="1"/>
      <p:bldP spid="116" grpId="0" animBg="1"/>
      <p:bldP spid="117" grpId="0" animBg="1"/>
      <p:bldP spid="117" grpId="1" animBg="1"/>
      <p:bldP spid="118" grpId="0" animBg="1"/>
      <p:bldP spid="118" grpId="1" animBg="1"/>
      <p:bldP spid="122" grpId="0"/>
      <p:bldP spid="123" grpId="0"/>
      <p:bldP spid="124" grpId="0"/>
      <p:bldP spid="125" grpId="0"/>
      <p:bldP spid="126" grpId="0"/>
      <p:bldP spid="127" grpId="0"/>
      <p:bldP spid="128" grpId="0"/>
      <p:bldP spid="1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Memory Update</a:t>
            </a:r>
          </a:p>
        </p:txBody>
      </p:sp>
      <p:sp>
        <p:nvSpPr>
          <p:cNvPr id="72707"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4CA5F6A-6546-41EE-B092-AB0232FF1F49}" type="slidenum">
              <a:rPr lang="zh-CN" altLang="en-US" sz="1200">
                <a:solidFill>
                  <a:srgbClr val="898989"/>
                </a:solidFill>
              </a:rPr>
              <a:pPr>
                <a:spcBef>
                  <a:spcPct val="0"/>
                </a:spcBef>
                <a:buFontTx/>
                <a:buNone/>
              </a:pPr>
              <a:t>44</a:t>
            </a:fld>
            <a:endParaRPr lang="zh-CN" altLang="en-US" sz="1200">
              <a:solidFill>
                <a:srgbClr val="898989"/>
              </a:solidFill>
            </a:endParaRPr>
          </a:p>
        </p:txBody>
      </p:sp>
      <p:sp>
        <p:nvSpPr>
          <p:cNvPr id="316" name="Rectangle 3"/>
          <p:cNvSpPr>
            <a:spLocks noChangeArrowheads="1"/>
          </p:cNvSpPr>
          <p:nvPr/>
        </p:nvSpPr>
        <p:spPr bwMode="auto">
          <a:xfrm>
            <a:off x="673100" y="3532188"/>
            <a:ext cx="7886700" cy="2366962"/>
          </a:xfrm>
          <a:prstGeom prst="rect">
            <a:avLst/>
          </a:prstGeom>
          <a:noFill/>
          <a:ln w="25400">
            <a:noFill/>
            <a:miter lim="800000"/>
            <a:headEnd/>
            <a:tailEnd/>
          </a:ln>
          <a:effectLst/>
        </p:spPr>
        <p:txBody>
          <a:bodyPr lIns="90488" tIns="44450" rIns="90488" bIns="44450">
            <a:spAutoFit/>
          </a:bodyPr>
          <a:lstStyle/>
          <a:p>
            <a:pPr eaLnBrk="1" hangingPunct="1">
              <a:defRPr/>
            </a:pPr>
            <a:r>
              <a:rPr lang="en-US" sz="2400" dirty="0">
                <a:latin typeface="+mn-lt"/>
                <a:cs typeface="Arial" pitchFamily="34" charset="0"/>
              </a:rPr>
              <a:t>When a read-miss for </a:t>
            </a:r>
            <a:r>
              <a:rPr lang="en-US" sz="2400" dirty="0">
                <a:solidFill>
                  <a:srgbClr val="FF0000"/>
                </a:solidFill>
                <a:latin typeface="+mn-lt"/>
                <a:cs typeface="Arial" pitchFamily="34" charset="0"/>
              </a:rPr>
              <a:t>A</a:t>
            </a:r>
            <a:r>
              <a:rPr lang="en-US" sz="2400" dirty="0">
                <a:latin typeface="+mn-lt"/>
                <a:cs typeface="Arial" pitchFamily="34" charset="0"/>
              </a:rPr>
              <a:t> occurs in cache-2, </a:t>
            </a:r>
          </a:p>
          <a:p>
            <a:pPr eaLnBrk="1" hangingPunct="1">
              <a:defRPr/>
            </a:pPr>
            <a:r>
              <a:rPr lang="en-US" sz="2400" dirty="0">
                <a:latin typeface="+mn-lt"/>
                <a:cs typeface="Arial" pitchFamily="34" charset="0"/>
              </a:rPr>
              <a:t>a read request for </a:t>
            </a:r>
            <a:r>
              <a:rPr lang="en-US" sz="2400" dirty="0">
                <a:solidFill>
                  <a:srgbClr val="FF0000"/>
                </a:solidFill>
                <a:latin typeface="+mn-lt"/>
                <a:cs typeface="Arial" pitchFamily="34" charset="0"/>
              </a:rPr>
              <a:t>A</a:t>
            </a:r>
            <a:r>
              <a:rPr lang="en-US" sz="2400" dirty="0">
                <a:latin typeface="+mn-lt"/>
                <a:cs typeface="Arial" pitchFamily="34" charset="0"/>
              </a:rPr>
              <a:t> is placed on the bus</a:t>
            </a:r>
          </a:p>
          <a:p>
            <a:pPr lvl="1" eaLnBrk="1" hangingPunct="1">
              <a:buFontTx/>
              <a:buChar char="•"/>
              <a:defRPr/>
            </a:pPr>
            <a:r>
              <a:rPr lang="en-US" sz="2000" dirty="0">
                <a:solidFill>
                  <a:srgbClr val="56127A"/>
                </a:solidFill>
                <a:latin typeface="+mn-lt"/>
                <a:cs typeface="Arial" pitchFamily="34" charset="0"/>
              </a:rPr>
              <a:t> Cache-1 needs to supply &amp; change its state to shared</a:t>
            </a:r>
          </a:p>
          <a:p>
            <a:pPr lvl="1" eaLnBrk="1" hangingPunct="1">
              <a:buFontTx/>
              <a:buChar char="•"/>
              <a:defRPr/>
            </a:pPr>
            <a:r>
              <a:rPr lang="en-US" sz="2000" dirty="0">
                <a:solidFill>
                  <a:srgbClr val="56127A"/>
                </a:solidFill>
                <a:latin typeface="+mn-lt"/>
                <a:cs typeface="Arial" pitchFamily="34" charset="0"/>
              </a:rPr>
              <a:t> The memory may respond to the request also!</a:t>
            </a:r>
            <a:endParaRPr lang="en-US" sz="2400" i="1" dirty="0">
              <a:solidFill>
                <a:schemeClr val="tx2"/>
              </a:solidFill>
              <a:latin typeface="+mn-lt"/>
              <a:cs typeface="Arial" pitchFamily="34" charset="0"/>
            </a:endParaRPr>
          </a:p>
          <a:p>
            <a:pPr lvl="1" eaLnBrk="1" hangingPunct="1">
              <a:defRPr/>
            </a:pPr>
            <a:endParaRPr lang="en-US" sz="1200" dirty="0">
              <a:solidFill>
                <a:schemeClr val="tx2"/>
              </a:solidFill>
              <a:latin typeface="+mn-lt"/>
              <a:cs typeface="Arial" pitchFamily="34" charset="0"/>
            </a:endParaRPr>
          </a:p>
          <a:p>
            <a:pPr eaLnBrk="1" hangingPunct="1">
              <a:defRPr/>
            </a:pPr>
            <a:r>
              <a:rPr lang="en-US" sz="2400" dirty="0">
                <a:latin typeface="+mn-lt"/>
                <a:cs typeface="Arial" pitchFamily="34" charset="0"/>
              </a:rPr>
              <a:t>Cache-1 needs to intervene through memory controller to supply correct data to cache-2</a:t>
            </a:r>
          </a:p>
        </p:txBody>
      </p:sp>
      <p:sp>
        <p:nvSpPr>
          <p:cNvPr id="72709" name="Rectangle 4"/>
          <p:cNvSpPr>
            <a:spLocks noChangeArrowheads="1"/>
          </p:cNvSpPr>
          <p:nvPr/>
        </p:nvSpPr>
        <p:spPr bwMode="auto">
          <a:xfrm>
            <a:off x="3416300" y="1781175"/>
            <a:ext cx="1187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Verdana" panose="020B0604030504040204" pitchFamily="34" charset="0"/>
              </a:rPr>
              <a:t>cache-1</a:t>
            </a:r>
          </a:p>
        </p:txBody>
      </p:sp>
      <p:sp>
        <p:nvSpPr>
          <p:cNvPr id="72710" name="Rectangle 5"/>
          <p:cNvSpPr>
            <a:spLocks noChangeArrowheads="1"/>
          </p:cNvSpPr>
          <p:nvPr/>
        </p:nvSpPr>
        <p:spPr bwMode="auto">
          <a:xfrm>
            <a:off x="1423988" y="1701800"/>
            <a:ext cx="1943100" cy="5699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11" name="Line 6"/>
          <p:cNvSpPr>
            <a:spLocks noChangeShapeType="1"/>
          </p:cNvSpPr>
          <p:nvPr/>
        </p:nvSpPr>
        <p:spPr bwMode="auto">
          <a:xfrm>
            <a:off x="2370138" y="1568450"/>
            <a:ext cx="0" cy="119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7"/>
          <p:cNvSpPr>
            <a:spLocks noChangeShapeType="1"/>
          </p:cNvSpPr>
          <p:nvPr/>
        </p:nvSpPr>
        <p:spPr bwMode="auto">
          <a:xfrm>
            <a:off x="1423988" y="1847850"/>
            <a:ext cx="1924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8"/>
          <p:cNvSpPr>
            <a:spLocks noChangeShapeType="1"/>
          </p:cNvSpPr>
          <p:nvPr/>
        </p:nvSpPr>
        <p:spPr bwMode="auto">
          <a:xfrm>
            <a:off x="1447800" y="2106613"/>
            <a:ext cx="182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Rectangle 9"/>
          <p:cNvSpPr>
            <a:spLocks noChangeArrowheads="1"/>
          </p:cNvSpPr>
          <p:nvPr/>
        </p:nvSpPr>
        <p:spPr bwMode="auto">
          <a:xfrm>
            <a:off x="1066800" y="1782763"/>
            <a:ext cx="15811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FF0000"/>
                </a:solidFill>
                <a:latin typeface="Verdana" panose="020B0604030504040204" pitchFamily="34" charset="0"/>
              </a:rPr>
              <a:t>A	200</a:t>
            </a:r>
          </a:p>
        </p:txBody>
      </p:sp>
      <p:sp>
        <p:nvSpPr>
          <p:cNvPr id="72715" name="Rectangle 10"/>
          <p:cNvSpPr>
            <a:spLocks noChangeArrowheads="1"/>
          </p:cNvSpPr>
          <p:nvPr/>
        </p:nvSpPr>
        <p:spPr bwMode="auto">
          <a:xfrm>
            <a:off x="1339850" y="2411413"/>
            <a:ext cx="6203950" cy="269875"/>
          </a:xfrm>
          <a:prstGeom prst="rect">
            <a:avLst/>
          </a:prstGeom>
          <a:solidFill>
            <a:schemeClr val="accent1"/>
          </a:solidFill>
          <a:ln w="9525">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16" name="Rectangle 11"/>
          <p:cNvSpPr>
            <a:spLocks noChangeArrowheads="1"/>
          </p:cNvSpPr>
          <p:nvPr/>
        </p:nvSpPr>
        <p:spPr bwMode="auto">
          <a:xfrm>
            <a:off x="3395663" y="2360613"/>
            <a:ext cx="21590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CPU-Memory bus</a:t>
            </a:r>
          </a:p>
        </p:txBody>
      </p:sp>
      <p:sp>
        <p:nvSpPr>
          <p:cNvPr id="72717" name="Rectangle 12"/>
          <p:cNvSpPr>
            <a:spLocks noChangeArrowheads="1"/>
          </p:cNvSpPr>
          <p:nvPr/>
        </p:nvSpPr>
        <p:spPr bwMode="auto">
          <a:xfrm>
            <a:off x="1531938" y="1168400"/>
            <a:ext cx="1587500" cy="388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18" name="Rectangle 13"/>
          <p:cNvSpPr>
            <a:spLocks noChangeArrowheads="1"/>
          </p:cNvSpPr>
          <p:nvPr/>
        </p:nvSpPr>
        <p:spPr bwMode="auto">
          <a:xfrm>
            <a:off x="1949450" y="1223963"/>
            <a:ext cx="8953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CPU-1</a:t>
            </a:r>
          </a:p>
        </p:txBody>
      </p:sp>
      <p:sp>
        <p:nvSpPr>
          <p:cNvPr id="72719" name="Line 14"/>
          <p:cNvSpPr>
            <a:spLocks noChangeShapeType="1"/>
          </p:cNvSpPr>
          <p:nvPr/>
        </p:nvSpPr>
        <p:spPr bwMode="auto">
          <a:xfrm>
            <a:off x="2351088" y="2286000"/>
            <a:ext cx="0" cy="104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Rectangle 15"/>
          <p:cNvSpPr>
            <a:spLocks noChangeArrowheads="1"/>
          </p:cNvSpPr>
          <p:nvPr/>
        </p:nvSpPr>
        <p:spPr bwMode="auto">
          <a:xfrm>
            <a:off x="5487988" y="1182688"/>
            <a:ext cx="1587500" cy="390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21" name="Rectangle 16"/>
          <p:cNvSpPr>
            <a:spLocks noChangeArrowheads="1"/>
          </p:cNvSpPr>
          <p:nvPr/>
        </p:nvSpPr>
        <p:spPr bwMode="auto">
          <a:xfrm>
            <a:off x="5867400" y="1238250"/>
            <a:ext cx="8953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latin typeface="Verdana" panose="020B0604030504040204" pitchFamily="34" charset="0"/>
              </a:rPr>
              <a:t>CPU-2</a:t>
            </a:r>
          </a:p>
        </p:txBody>
      </p:sp>
      <p:sp>
        <p:nvSpPr>
          <p:cNvPr id="72722" name="Line 17"/>
          <p:cNvSpPr>
            <a:spLocks noChangeShapeType="1"/>
          </p:cNvSpPr>
          <p:nvPr/>
        </p:nvSpPr>
        <p:spPr bwMode="auto">
          <a:xfrm>
            <a:off x="6421438" y="2306638"/>
            <a:ext cx="0" cy="841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Rectangle 18"/>
          <p:cNvSpPr>
            <a:spLocks noChangeArrowheads="1"/>
          </p:cNvSpPr>
          <p:nvPr/>
        </p:nvSpPr>
        <p:spPr bwMode="auto">
          <a:xfrm>
            <a:off x="7454900" y="1811338"/>
            <a:ext cx="1187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Verdana" panose="020B0604030504040204" pitchFamily="34" charset="0"/>
              </a:rPr>
              <a:t>cache-2</a:t>
            </a:r>
          </a:p>
        </p:txBody>
      </p:sp>
      <p:sp>
        <p:nvSpPr>
          <p:cNvPr id="72724" name="Rectangle 19"/>
          <p:cNvSpPr>
            <a:spLocks noChangeArrowheads="1"/>
          </p:cNvSpPr>
          <p:nvPr/>
        </p:nvSpPr>
        <p:spPr bwMode="auto">
          <a:xfrm>
            <a:off x="5462588" y="1731963"/>
            <a:ext cx="1943100" cy="5699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25" name="Line 20"/>
          <p:cNvSpPr>
            <a:spLocks noChangeShapeType="1"/>
          </p:cNvSpPr>
          <p:nvPr/>
        </p:nvSpPr>
        <p:spPr bwMode="auto">
          <a:xfrm>
            <a:off x="6408738" y="1597025"/>
            <a:ext cx="0" cy="120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Line 21"/>
          <p:cNvSpPr>
            <a:spLocks noChangeShapeType="1"/>
          </p:cNvSpPr>
          <p:nvPr/>
        </p:nvSpPr>
        <p:spPr bwMode="auto">
          <a:xfrm>
            <a:off x="5462588" y="1878013"/>
            <a:ext cx="1924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7" name="Line 22"/>
          <p:cNvSpPr>
            <a:spLocks noChangeShapeType="1"/>
          </p:cNvSpPr>
          <p:nvPr/>
        </p:nvSpPr>
        <p:spPr bwMode="auto">
          <a:xfrm>
            <a:off x="5475288" y="2127250"/>
            <a:ext cx="1911350"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8" name="Rectangle 23"/>
          <p:cNvSpPr>
            <a:spLocks noChangeArrowheads="1"/>
          </p:cNvSpPr>
          <p:nvPr/>
        </p:nvSpPr>
        <p:spPr bwMode="auto">
          <a:xfrm>
            <a:off x="5573713" y="2919413"/>
            <a:ext cx="2817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latin typeface="Verdana" panose="020B0604030504040204" pitchFamily="34" charset="0"/>
              </a:rPr>
              <a:t>memory (stale data)</a:t>
            </a:r>
          </a:p>
        </p:txBody>
      </p:sp>
      <p:sp>
        <p:nvSpPr>
          <p:cNvPr id="72729" name="Rectangle 24"/>
          <p:cNvSpPr>
            <a:spLocks noChangeArrowheads="1"/>
          </p:cNvSpPr>
          <p:nvPr/>
        </p:nvSpPr>
        <p:spPr bwMode="auto">
          <a:xfrm>
            <a:off x="3543300" y="2840038"/>
            <a:ext cx="1943100" cy="5699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2730" name="Line 25"/>
          <p:cNvSpPr>
            <a:spLocks noChangeShapeType="1"/>
          </p:cNvSpPr>
          <p:nvPr/>
        </p:nvSpPr>
        <p:spPr bwMode="auto">
          <a:xfrm>
            <a:off x="4489450" y="2706688"/>
            <a:ext cx="0" cy="119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Line 26"/>
          <p:cNvSpPr>
            <a:spLocks noChangeShapeType="1"/>
          </p:cNvSpPr>
          <p:nvPr/>
        </p:nvSpPr>
        <p:spPr bwMode="auto">
          <a:xfrm>
            <a:off x="3543300" y="2986088"/>
            <a:ext cx="1924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Line 27"/>
          <p:cNvSpPr>
            <a:spLocks noChangeShapeType="1"/>
          </p:cNvSpPr>
          <p:nvPr/>
        </p:nvSpPr>
        <p:spPr bwMode="auto">
          <a:xfrm>
            <a:off x="3556000" y="3235325"/>
            <a:ext cx="1917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3" name="Rectangle 28"/>
          <p:cNvSpPr>
            <a:spLocks noChangeArrowheads="1"/>
          </p:cNvSpPr>
          <p:nvPr/>
        </p:nvSpPr>
        <p:spPr bwMode="auto">
          <a:xfrm>
            <a:off x="3186113" y="2908300"/>
            <a:ext cx="15811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solidFill>
                  <a:srgbClr val="FF0000"/>
                </a:solidFill>
                <a:latin typeface="Verdana" panose="020B0604030504040204" pitchFamily="34" charset="0"/>
              </a:rPr>
              <a:t>A	100</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False Sharing</a:t>
            </a:r>
          </a:p>
        </p:txBody>
      </p:sp>
      <p:sp>
        <p:nvSpPr>
          <p:cNvPr id="74755"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6C3559B-831B-4430-ACFA-FF78E3CF4774}" type="slidenum">
              <a:rPr lang="zh-CN" altLang="en-US" sz="1200">
                <a:solidFill>
                  <a:srgbClr val="898989"/>
                </a:solidFill>
              </a:rPr>
              <a:pPr>
                <a:spcBef>
                  <a:spcPct val="0"/>
                </a:spcBef>
                <a:buFontTx/>
                <a:buNone/>
              </a:pPr>
              <a:t>45</a:t>
            </a:fld>
            <a:endParaRPr lang="zh-CN" altLang="en-US" sz="1200">
              <a:solidFill>
                <a:srgbClr val="898989"/>
              </a:solidFill>
            </a:endParaRPr>
          </a:p>
        </p:txBody>
      </p:sp>
      <p:sp>
        <p:nvSpPr>
          <p:cNvPr id="12" name="Rectangle 10"/>
          <p:cNvSpPr>
            <a:spLocks noChangeArrowheads="1"/>
          </p:cNvSpPr>
          <p:nvPr/>
        </p:nvSpPr>
        <p:spPr bwMode="auto">
          <a:xfrm>
            <a:off x="711200" y="2206625"/>
            <a:ext cx="7899400" cy="3413125"/>
          </a:xfrm>
          <a:prstGeom prst="rect">
            <a:avLst/>
          </a:prstGeom>
          <a:noFill/>
          <a:ln w="25400">
            <a:noFill/>
            <a:miter lim="800000"/>
            <a:headEnd/>
            <a:tailEnd/>
          </a:ln>
          <a:effectLst/>
        </p:spPr>
        <p:txBody>
          <a:bodyPr lIns="90488" tIns="44450" rIns="90488" bIns="44450">
            <a:spAutoFit/>
          </a:bodyPr>
          <a:lstStyle/>
          <a:p>
            <a:pPr eaLnBrk="1" hangingPunct="1">
              <a:defRPr/>
            </a:pPr>
            <a:r>
              <a:rPr lang="en-US" sz="2400" dirty="0">
                <a:latin typeface="+mn-lt"/>
                <a:cs typeface="Arial" pitchFamily="34" charset="0"/>
              </a:rPr>
              <a:t>A cache block contains more than one word</a:t>
            </a:r>
          </a:p>
          <a:p>
            <a:pPr eaLnBrk="1" hangingPunct="1">
              <a:defRPr/>
            </a:pPr>
            <a:endParaRPr lang="en-US" sz="2400" dirty="0">
              <a:latin typeface="+mn-lt"/>
              <a:cs typeface="Arial" pitchFamily="34" charset="0"/>
            </a:endParaRPr>
          </a:p>
          <a:p>
            <a:pPr eaLnBrk="1" hangingPunct="1">
              <a:defRPr/>
            </a:pPr>
            <a:r>
              <a:rPr lang="en-US" sz="2400" dirty="0">
                <a:latin typeface="+mn-lt"/>
                <a:cs typeface="Arial" pitchFamily="34" charset="0"/>
              </a:rPr>
              <a:t>Cache-coherence is done at the block-level and not word-level</a:t>
            </a:r>
          </a:p>
          <a:p>
            <a:pPr eaLnBrk="1" hangingPunct="1">
              <a:defRPr/>
            </a:pPr>
            <a:endParaRPr lang="en-US" sz="2400" dirty="0">
              <a:latin typeface="+mn-lt"/>
              <a:cs typeface="Arial" pitchFamily="34" charset="0"/>
            </a:endParaRPr>
          </a:p>
          <a:p>
            <a:pPr eaLnBrk="1" hangingPunct="1">
              <a:defRPr/>
            </a:pPr>
            <a:r>
              <a:rPr lang="en-US" sz="2400" dirty="0">
                <a:latin typeface="+mn-lt"/>
                <a:cs typeface="Arial" pitchFamily="34" charset="0"/>
              </a:rPr>
              <a:t>Suppose </a:t>
            </a:r>
            <a:r>
              <a:rPr lang="en-US" sz="2400" dirty="0">
                <a:solidFill>
                  <a:srgbClr val="56127A"/>
                </a:solidFill>
                <a:latin typeface="+mn-lt"/>
                <a:cs typeface="Arial" pitchFamily="34" charset="0"/>
              </a:rPr>
              <a:t>M</a:t>
            </a:r>
            <a:r>
              <a:rPr lang="en-US" sz="2400" baseline="-25000" dirty="0">
                <a:solidFill>
                  <a:srgbClr val="56127A"/>
                </a:solidFill>
                <a:latin typeface="+mn-lt"/>
                <a:cs typeface="Arial" pitchFamily="34" charset="0"/>
              </a:rPr>
              <a:t>1</a:t>
            </a:r>
            <a:r>
              <a:rPr lang="en-US" sz="2400" dirty="0">
                <a:latin typeface="+mn-lt"/>
                <a:cs typeface="Arial" pitchFamily="34" charset="0"/>
              </a:rPr>
              <a:t> writes </a:t>
            </a:r>
            <a:r>
              <a:rPr lang="en-US" sz="2400" dirty="0" err="1">
                <a:solidFill>
                  <a:srgbClr val="56127A"/>
                </a:solidFill>
                <a:latin typeface="+mn-lt"/>
                <a:cs typeface="Arial" pitchFamily="34" charset="0"/>
              </a:rPr>
              <a:t>word</a:t>
            </a:r>
            <a:r>
              <a:rPr lang="en-US" sz="2400" baseline="-25000" dirty="0" err="1">
                <a:solidFill>
                  <a:srgbClr val="56127A"/>
                </a:solidFill>
                <a:latin typeface="+mn-lt"/>
                <a:cs typeface="Arial" pitchFamily="34" charset="0"/>
              </a:rPr>
              <a:t>i</a:t>
            </a:r>
            <a:r>
              <a:rPr lang="en-US" sz="2400" dirty="0">
                <a:solidFill>
                  <a:srgbClr val="56127A"/>
                </a:solidFill>
                <a:latin typeface="+mn-lt"/>
                <a:cs typeface="Arial" pitchFamily="34" charset="0"/>
              </a:rPr>
              <a:t> </a:t>
            </a:r>
            <a:r>
              <a:rPr lang="en-US" sz="2400" dirty="0">
                <a:latin typeface="+mn-lt"/>
                <a:cs typeface="Arial" pitchFamily="34" charset="0"/>
              </a:rPr>
              <a:t>and </a:t>
            </a:r>
            <a:r>
              <a:rPr lang="en-US" sz="2400" dirty="0">
                <a:solidFill>
                  <a:srgbClr val="56127A"/>
                </a:solidFill>
                <a:latin typeface="+mn-lt"/>
                <a:cs typeface="Arial" pitchFamily="34" charset="0"/>
              </a:rPr>
              <a:t>M</a:t>
            </a:r>
            <a:r>
              <a:rPr lang="en-US" sz="2400" baseline="-25000" dirty="0">
                <a:solidFill>
                  <a:srgbClr val="56127A"/>
                </a:solidFill>
                <a:latin typeface="+mn-lt"/>
                <a:cs typeface="Arial" pitchFamily="34" charset="0"/>
              </a:rPr>
              <a:t>2</a:t>
            </a:r>
            <a:r>
              <a:rPr lang="en-US" sz="2400" dirty="0">
                <a:latin typeface="+mn-lt"/>
                <a:cs typeface="Arial" pitchFamily="34" charset="0"/>
              </a:rPr>
              <a:t> writes </a:t>
            </a:r>
            <a:r>
              <a:rPr lang="en-US" sz="2400" dirty="0" err="1">
                <a:solidFill>
                  <a:srgbClr val="56127A"/>
                </a:solidFill>
                <a:latin typeface="+mn-lt"/>
                <a:cs typeface="Arial" pitchFamily="34" charset="0"/>
              </a:rPr>
              <a:t>word</a:t>
            </a:r>
            <a:r>
              <a:rPr lang="en-US" sz="2400" baseline="-25000" dirty="0" err="1">
                <a:solidFill>
                  <a:srgbClr val="56127A"/>
                </a:solidFill>
                <a:latin typeface="+mn-lt"/>
                <a:cs typeface="Arial" pitchFamily="34" charset="0"/>
              </a:rPr>
              <a:t>k</a:t>
            </a:r>
            <a:r>
              <a:rPr lang="en-US" sz="2400" baseline="-25000" dirty="0">
                <a:solidFill>
                  <a:srgbClr val="56127A"/>
                </a:solidFill>
                <a:latin typeface="+mn-lt"/>
                <a:cs typeface="Arial" pitchFamily="34" charset="0"/>
              </a:rPr>
              <a:t> </a:t>
            </a:r>
            <a:r>
              <a:rPr lang="en-US" sz="2400" dirty="0">
                <a:latin typeface="+mn-lt"/>
                <a:cs typeface="Arial" pitchFamily="34" charset="0"/>
              </a:rPr>
              <a:t>and</a:t>
            </a:r>
          </a:p>
          <a:p>
            <a:pPr eaLnBrk="1" hangingPunct="1">
              <a:defRPr/>
            </a:pPr>
            <a:r>
              <a:rPr lang="en-US" sz="2400" dirty="0">
                <a:latin typeface="+mn-lt"/>
                <a:cs typeface="Arial" pitchFamily="34" charset="0"/>
              </a:rPr>
              <a:t>both words have the same block address.</a:t>
            </a:r>
          </a:p>
          <a:p>
            <a:pPr eaLnBrk="1" hangingPunct="1">
              <a:defRPr/>
            </a:pPr>
            <a:endParaRPr lang="en-US" sz="2400" dirty="0">
              <a:latin typeface="+mn-lt"/>
              <a:cs typeface="Arial" pitchFamily="34" charset="0"/>
            </a:endParaRPr>
          </a:p>
          <a:p>
            <a:pPr eaLnBrk="1" hangingPunct="1">
              <a:defRPr/>
            </a:pPr>
            <a:r>
              <a:rPr lang="en-US" sz="2400" i="1" dirty="0">
                <a:solidFill>
                  <a:schemeClr val="tx2"/>
                </a:solidFill>
                <a:latin typeface="+mn-lt"/>
                <a:cs typeface="Arial" pitchFamily="34" charset="0"/>
              </a:rPr>
              <a:t>What can happen?</a:t>
            </a:r>
          </a:p>
        </p:txBody>
      </p:sp>
      <p:grpSp>
        <p:nvGrpSpPr>
          <p:cNvPr id="74757" name="组合 21"/>
          <p:cNvGrpSpPr>
            <a:grpSpLocks/>
          </p:cNvGrpSpPr>
          <p:nvPr/>
        </p:nvGrpSpPr>
        <p:grpSpPr bwMode="auto">
          <a:xfrm>
            <a:off x="700088" y="1639888"/>
            <a:ext cx="7072312" cy="366712"/>
            <a:chOff x="1747838" y="1639888"/>
            <a:chExt cx="5563976" cy="366767"/>
          </a:xfrm>
        </p:grpSpPr>
        <p:sp>
          <p:nvSpPr>
            <p:cNvPr id="74758" name="Rectangle 3"/>
            <p:cNvSpPr>
              <a:spLocks noChangeArrowheads="1"/>
            </p:cNvSpPr>
            <p:nvPr/>
          </p:nvSpPr>
          <p:spPr bwMode="auto">
            <a:xfrm>
              <a:off x="1747838" y="1690688"/>
              <a:ext cx="5551487" cy="276225"/>
            </a:xfrm>
            <a:prstGeom prst="rect">
              <a:avLst/>
            </a:prstGeom>
            <a:solidFill>
              <a:schemeClr val="bg1"/>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4759" name="Rectangle 4"/>
            <p:cNvSpPr>
              <a:spLocks noChangeArrowheads="1"/>
            </p:cNvSpPr>
            <p:nvPr/>
          </p:nvSpPr>
          <p:spPr bwMode="auto">
            <a:xfrm>
              <a:off x="1765512" y="1639888"/>
              <a:ext cx="55463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solidFill>
                    <a:srgbClr val="56127A"/>
                  </a:solidFill>
                  <a:latin typeface="Verdana" panose="020B0604030504040204" pitchFamily="34" charset="0"/>
                </a:rPr>
                <a:t>state        blk addr  data0	data1        ...          dataN</a:t>
              </a:r>
            </a:p>
          </p:txBody>
        </p:sp>
        <p:sp>
          <p:nvSpPr>
            <p:cNvPr id="74760" name="Line 5"/>
            <p:cNvSpPr>
              <a:spLocks noChangeShapeType="1"/>
            </p:cNvSpPr>
            <p:nvPr/>
          </p:nvSpPr>
          <p:spPr bwMode="auto">
            <a:xfrm>
              <a:off x="2573338" y="1703388"/>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6"/>
            <p:cNvSpPr>
              <a:spLocks noChangeShapeType="1"/>
            </p:cNvSpPr>
            <p:nvPr/>
          </p:nvSpPr>
          <p:spPr bwMode="auto">
            <a:xfrm>
              <a:off x="3692525" y="1697038"/>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7"/>
            <p:cNvSpPr>
              <a:spLocks noChangeShapeType="1"/>
            </p:cNvSpPr>
            <p:nvPr/>
          </p:nvSpPr>
          <p:spPr bwMode="auto">
            <a:xfrm>
              <a:off x="4476750" y="1693863"/>
              <a:ext cx="0" cy="261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8"/>
            <p:cNvSpPr>
              <a:spLocks noChangeShapeType="1"/>
            </p:cNvSpPr>
            <p:nvPr/>
          </p:nvSpPr>
          <p:spPr bwMode="auto">
            <a:xfrm>
              <a:off x="5322888" y="1701800"/>
              <a:ext cx="0" cy="261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9"/>
            <p:cNvSpPr>
              <a:spLocks noChangeShapeType="1"/>
            </p:cNvSpPr>
            <p:nvPr/>
          </p:nvSpPr>
          <p:spPr bwMode="auto">
            <a:xfrm>
              <a:off x="6378575" y="1708150"/>
              <a:ext cx="0" cy="261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Directory Cache Coherence</a:t>
            </a:r>
          </a:p>
        </p:txBody>
      </p:sp>
      <p:sp>
        <p:nvSpPr>
          <p:cNvPr id="76803"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8A2B1F3-EB11-497B-9F44-DC08457152FB}" type="slidenum">
              <a:rPr lang="zh-CN" altLang="en-US" sz="1200">
                <a:solidFill>
                  <a:srgbClr val="898989"/>
                </a:solidFill>
              </a:rPr>
              <a:pPr>
                <a:spcBef>
                  <a:spcPct val="0"/>
                </a:spcBef>
                <a:buFontTx/>
                <a:buNone/>
              </a:pPr>
              <a:t>46</a:t>
            </a:fld>
            <a:endParaRPr lang="zh-CN" altLang="en-US" sz="1200">
              <a:solidFill>
                <a:srgbClr val="898989"/>
              </a:solidFill>
            </a:endParaRPr>
          </a:p>
        </p:txBody>
      </p:sp>
      <p:grpSp>
        <p:nvGrpSpPr>
          <p:cNvPr id="76804" name="Group 85"/>
          <p:cNvGrpSpPr>
            <a:grpSpLocks/>
          </p:cNvGrpSpPr>
          <p:nvPr/>
        </p:nvGrpSpPr>
        <p:grpSpPr bwMode="auto">
          <a:xfrm>
            <a:off x="533400" y="1524000"/>
            <a:ext cx="838200" cy="2209800"/>
            <a:chOff x="864" y="816"/>
            <a:chExt cx="528" cy="1392"/>
          </a:xfrm>
        </p:grpSpPr>
        <p:sp>
          <p:nvSpPr>
            <p:cNvPr id="77073" name="Rectangle 4"/>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7074" name="Group 20"/>
            <p:cNvGrpSpPr>
              <a:grpSpLocks/>
            </p:cNvGrpSpPr>
            <p:nvPr/>
          </p:nvGrpSpPr>
          <p:grpSpPr bwMode="auto">
            <a:xfrm>
              <a:off x="912" y="1104"/>
              <a:ext cx="192" cy="432"/>
              <a:chOff x="1008" y="1536"/>
              <a:chExt cx="192" cy="432"/>
            </a:xfrm>
          </p:grpSpPr>
          <p:grpSp>
            <p:nvGrpSpPr>
              <p:cNvPr id="77100" name="Group 12"/>
              <p:cNvGrpSpPr>
                <a:grpSpLocks/>
              </p:cNvGrpSpPr>
              <p:nvPr/>
            </p:nvGrpSpPr>
            <p:grpSpPr bwMode="auto">
              <a:xfrm>
                <a:off x="1008" y="1584"/>
                <a:ext cx="192" cy="240"/>
                <a:chOff x="1824" y="1296"/>
                <a:chExt cx="192" cy="240"/>
              </a:xfrm>
            </p:grpSpPr>
            <p:sp>
              <p:nvSpPr>
                <p:cNvPr id="77103" name="Rectangle 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104" name="Rectangle 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105" name="Rectangle 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106" name="Freeform 1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101" name="Line 18"/>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102" name="Line 19"/>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75" name="Group 21"/>
            <p:cNvGrpSpPr>
              <a:grpSpLocks/>
            </p:cNvGrpSpPr>
            <p:nvPr/>
          </p:nvGrpSpPr>
          <p:grpSpPr bwMode="auto">
            <a:xfrm flipV="1">
              <a:off x="1152" y="1104"/>
              <a:ext cx="192" cy="432"/>
              <a:chOff x="1008" y="1536"/>
              <a:chExt cx="192" cy="432"/>
            </a:xfrm>
          </p:grpSpPr>
          <p:grpSp>
            <p:nvGrpSpPr>
              <p:cNvPr id="77093" name="Group 22"/>
              <p:cNvGrpSpPr>
                <a:grpSpLocks/>
              </p:cNvGrpSpPr>
              <p:nvPr/>
            </p:nvGrpSpPr>
            <p:grpSpPr bwMode="auto">
              <a:xfrm>
                <a:off x="1008" y="1584"/>
                <a:ext cx="192" cy="240"/>
                <a:chOff x="1824" y="1296"/>
                <a:chExt cx="192" cy="240"/>
              </a:xfrm>
            </p:grpSpPr>
            <p:sp>
              <p:nvSpPr>
                <p:cNvPr id="77096" name="Rectangle 23"/>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7" name="Rectangle 24"/>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8" name="Rectangle 25"/>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9" name="Freeform 26"/>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94" name="Line 27"/>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95" name="Line 28"/>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076" name="Rectangle 29"/>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7077" name="Group 30"/>
            <p:cNvGrpSpPr>
              <a:grpSpLocks/>
            </p:cNvGrpSpPr>
            <p:nvPr/>
          </p:nvGrpSpPr>
          <p:grpSpPr bwMode="auto">
            <a:xfrm flipV="1">
              <a:off x="1152" y="1776"/>
              <a:ext cx="192" cy="432"/>
              <a:chOff x="1008" y="1536"/>
              <a:chExt cx="192" cy="432"/>
            </a:xfrm>
          </p:grpSpPr>
          <p:grpSp>
            <p:nvGrpSpPr>
              <p:cNvPr id="77086" name="Group 31"/>
              <p:cNvGrpSpPr>
                <a:grpSpLocks/>
              </p:cNvGrpSpPr>
              <p:nvPr/>
            </p:nvGrpSpPr>
            <p:grpSpPr bwMode="auto">
              <a:xfrm>
                <a:off x="1008" y="1584"/>
                <a:ext cx="192" cy="240"/>
                <a:chOff x="1824" y="1296"/>
                <a:chExt cx="192" cy="240"/>
              </a:xfrm>
            </p:grpSpPr>
            <p:sp>
              <p:nvSpPr>
                <p:cNvPr id="77089" name="Rectangle 32"/>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0" name="Rectangle 33"/>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1" name="Rectangle 34"/>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92" name="Freeform 35"/>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87" name="Line 36"/>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88" name="Line 37"/>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78" name="Group 38"/>
            <p:cNvGrpSpPr>
              <a:grpSpLocks/>
            </p:cNvGrpSpPr>
            <p:nvPr/>
          </p:nvGrpSpPr>
          <p:grpSpPr bwMode="auto">
            <a:xfrm>
              <a:off x="912" y="1776"/>
              <a:ext cx="192" cy="432"/>
              <a:chOff x="1008" y="1536"/>
              <a:chExt cx="192" cy="432"/>
            </a:xfrm>
          </p:grpSpPr>
          <p:grpSp>
            <p:nvGrpSpPr>
              <p:cNvPr id="77079" name="Group 39"/>
              <p:cNvGrpSpPr>
                <a:grpSpLocks/>
              </p:cNvGrpSpPr>
              <p:nvPr/>
            </p:nvGrpSpPr>
            <p:grpSpPr bwMode="auto">
              <a:xfrm>
                <a:off x="1008" y="1584"/>
                <a:ext cx="192" cy="240"/>
                <a:chOff x="1824" y="1296"/>
                <a:chExt cx="192" cy="240"/>
              </a:xfrm>
            </p:grpSpPr>
            <p:sp>
              <p:nvSpPr>
                <p:cNvPr id="77082" name="Rectangle 4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83" name="Rectangle 4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84" name="Rectangle 4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85" name="Freeform 4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80" name="Line 4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81" name="Line 4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6805" name="Rectangle 46"/>
          <p:cNvSpPr>
            <a:spLocks noChangeArrowheads="1"/>
          </p:cNvSpPr>
          <p:nvPr/>
        </p:nvSpPr>
        <p:spPr bwMode="auto">
          <a:xfrm>
            <a:off x="228600" y="3733800"/>
            <a:ext cx="64770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Interconnection Network</a:t>
            </a:r>
          </a:p>
        </p:txBody>
      </p:sp>
      <p:grpSp>
        <p:nvGrpSpPr>
          <p:cNvPr id="76806" name="Group 65"/>
          <p:cNvGrpSpPr>
            <a:grpSpLocks/>
          </p:cNvGrpSpPr>
          <p:nvPr/>
        </p:nvGrpSpPr>
        <p:grpSpPr bwMode="auto">
          <a:xfrm>
            <a:off x="228600" y="4191000"/>
            <a:ext cx="1371600" cy="1828800"/>
            <a:chOff x="1680" y="2496"/>
            <a:chExt cx="864" cy="1152"/>
          </a:xfrm>
        </p:grpSpPr>
        <p:grpSp>
          <p:nvGrpSpPr>
            <p:cNvPr id="77055" name="Group 47"/>
            <p:cNvGrpSpPr>
              <a:grpSpLocks/>
            </p:cNvGrpSpPr>
            <p:nvPr/>
          </p:nvGrpSpPr>
          <p:grpSpPr bwMode="auto">
            <a:xfrm>
              <a:off x="1872" y="2496"/>
              <a:ext cx="192" cy="432"/>
              <a:chOff x="1008" y="1536"/>
              <a:chExt cx="192" cy="432"/>
            </a:xfrm>
          </p:grpSpPr>
          <p:grpSp>
            <p:nvGrpSpPr>
              <p:cNvPr id="77066" name="Group 48"/>
              <p:cNvGrpSpPr>
                <a:grpSpLocks/>
              </p:cNvGrpSpPr>
              <p:nvPr/>
            </p:nvGrpSpPr>
            <p:grpSpPr bwMode="auto">
              <a:xfrm>
                <a:off x="1008" y="1584"/>
                <a:ext cx="192" cy="240"/>
                <a:chOff x="1824" y="1296"/>
                <a:chExt cx="192" cy="240"/>
              </a:xfrm>
            </p:grpSpPr>
            <p:sp>
              <p:nvSpPr>
                <p:cNvPr id="77069" name="Rectangle 49"/>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70" name="Rectangle 50"/>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71" name="Rectangle 51"/>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72" name="Freeform 52"/>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67" name="Line 53"/>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68" name="Line 54"/>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56" name="Group 55"/>
            <p:cNvGrpSpPr>
              <a:grpSpLocks/>
            </p:cNvGrpSpPr>
            <p:nvPr/>
          </p:nvGrpSpPr>
          <p:grpSpPr bwMode="auto">
            <a:xfrm flipV="1">
              <a:off x="2112" y="2496"/>
              <a:ext cx="192" cy="432"/>
              <a:chOff x="1008" y="1536"/>
              <a:chExt cx="192" cy="432"/>
            </a:xfrm>
          </p:grpSpPr>
          <p:grpSp>
            <p:nvGrpSpPr>
              <p:cNvPr id="77059" name="Group 56"/>
              <p:cNvGrpSpPr>
                <a:grpSpLocks/>
              </p:cNvGrpSpPr>
              <p:nvPr/>
            </p:nvGrpSpPr>
            <p:grpSpPr bwMode="auto">
              <a:xfrm>
                <a:off x="1008" y="1584"/>
                <a:ext cx="192" cy="240"/>
                <a:chOff x="1824" y="1296"/>
                <a:chExt cx="192" cy="240"/>
              </a:xfrm>
            </p:grpSpPr>
            <p:sp>
              <p:nvSpPr>
                <p:cNvPr id="77062" name="Rectangle 5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63" name="Rectangle 5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64" name="Rectangle 5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65" name="Freeform 6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60" name="Line 6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61" name="Line 6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057" name="Rectangle 63"/>
            <p:cNvSpPr>
              <a:spLocks noChangeArrowheads="1"/>
            </p:cNvSpPr>
            <p:nvPr/>
          </p:nvSpPr>
          <p:spPr bwMode="auto">
            <a:xfrm>
              <a:off x="1680" y="2928"/>
              <a:ext cx="864"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Directory Controller</a:t>
              </a:r>
            </a:p>
          </p:txBody>
        </p:sp>
        <p:sp>
          <p:nvSpPr>
            <p:cNvPr id="77058" name="Rectangle 64"/>
            <p:cNvSpPr>
              <a:spLocks noChangeArrowheads="1"/>
            </p:cNvSpPr>
            <p:nvPr/>
          </p:nvSpPr>
          <p:spPr bwMode="auto">
            <a:xfrm>
              <a:off x="1680" y="3216"/>
              <a:ext cx="864" cy="432"/>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DRAM Bank</a:t>
              </a:r>
            </a:p>
          </p:txBody>
        </p:sp>
      </p:grpSp>
      <p:grpSp>
        <p:nvGrpSpPr>
          <p:cNvPr id="76807" name="Group 66"/>
          <p:cNvGrpSpPr>
            <a:grpSpLocks/>
          </p:cNvGrpSpPr>
          <p:nvPr/>
        </p:nvGrpSpPr>
        <p:grpSpPr bwMode="auto">
          <a:xfrm>
            <a:off x="5257800" y="4191000"/>
            <a:ext cx="1371600" cy="1828800"/>
            <a:chOff x="1680" y="2496"/>
            <a:chExt cx="864" cy="1152"/>
          </a:xfrm>
        </p:grpSpPr>
        <p:grpSp>
          <p:nvGrpSpPr>
            <p:cNvPr id="77037" name="Group 67"/>
            <p:cNvGrpSpPr>
              <a:grpSpLocks/>
            </p:cNvGrpSpPr>
            <p:nvPr/>
          </p:nvGrpSpPr>
          <p:grpSpPr bwMode="auto">
            <a:xfrm>
              <a:off x="1872" y="2496"/>
              <a:ext cx="192" cy="432"/>
              <a:chOff x="1008" y="1536"/>
              <a:chExt cx="192" cy="432"/>
            </a:xfrm>
          </p:grpSpPr>
          <p:grpSp>
            <p:nvGrpSpPr>
              <p:cNvPr id="77048" name="Group 68"/>
              <p:cNvGrpSpPr>
                <a:grpSpLocks/>
              </p:cNvGrpSpPr>
              <p:nvPr/>
            </p:nvGrpSpPr>
            <p:grpSpPr bwMode="auto">
              <a:xfrm>
                <a:off x="1008" y="1584"/>
                <a:ext cx="192" cy="240"/>
                <a:chOff x="1824" y="1296"/>
                <a:chExt cx="192" cy="240"/>
              </a:xfrm>
            </p:grpSpPr>
            <p:sp>
              <p:nvSpPr>
                <p:cNvPr id="77051" name="Rectangle 69"/>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52" name="Rectangle 70"/>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53" name="Rectangle 71"/>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54" name="Freeform 72"/>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49" name="Line 73"/>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50" name="Line 74"/>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38" name="Group 75"/>
            <p:cNvGrpSpPr>
              <a:grpSpLocks/>
            </p:cNvGrpSpPr>
            <p:nvPr/>
          </p:nvGrpSpPr>
          <p:grpSpPr bwMode="auto">
            <a:xfrm flipV="1">
              <a:off x="2112" y="2496"/>
              <a:ext cx="192" cy="432"/>
              <a:chOff x="1008" y="1536"/>
              <a:chExt cx="192" cy="432"/>
            </a:xfrm>
          </p:grpSpPr>
          <p:grpSp>
            <p:nvGrpSpPr>
              <p:cNvPr id="77041" name="Group 76"/>
              <p:cNvGrpSpPr>
                <a:grpSpLocks/>
              </p:cNvGrpSpPr>
              <p:nvPr/>
            </p:nvGrpSpPr>
            <p:grpSpPr bwMode="auto">
              <a:xfrm>
                <a:off x="1008" y="1584"/>
                <a:ext cx="192" cy="240"/>
                <a:chOff x="1824" y="1296"/>
                <a:chExt cx="192" cy="240"/>
              </a:xfrm>
            </p:grpSpPr>
            <p:sp>
              <p:nvSpPr>
                <p:cNvPr id="77044" name="Rectangle 7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45" name="Rectangle 7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46" name="Rectangle 7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47" name="Freeform 8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42" name="Line 8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43" name="Line 8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039" name="Rectangle 83"/>
            <p:cNvSpPr>
              <a:spLocks noChangeArrowheads="1"/>
            </p:cNvSpPr>
            <p:nvPr/>
          </p:nvSpPr>
          <p:spPr bwMode="auto">
            <a:xfrm>
              <a:off x="1680" y="2928"/>
              <a:ext cx="864"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Directory Controller</a:t>
              </a:r>
            </a:p>
          </p:txBody>
        </p:sp>
        <p:sp>
          <p:nvSpPr>
            <p:cNvPr id="77040" name="Rectangle 84"/>
            <p:cNvSpPr>
              <a:spLocks noChangeArrowheads="1"/>
            </p:cNvSpPr>
            <p:nvPr/>
          </p:nvSpPr>
          <p:spPr bwMode="auto">
            <a:xfrm>
              <a:off x="1680" y="3216"/>
              <a:ext cx="864" cy="432"/>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DRAM Bank</a:t>
              </a:r>
            </a:p>
          </p:txBody>
        </p:sp>
      </p:grpSp>
      <p:grpSp>
        <p:nvGrpSpPr>
          <p:cNvPr id="76808" name="Group 86"/>
          <p:cNvGrpSpPr>
            <a:grpSpLocks/>
          </p:cNvGrpSpPr>
          <p:nvPr/>
        </p:nvGrpSpPr>
        <p:grpSpPr bwMode="auto">
          <a:xfrm>
            <a:off x="1524000" y="1524000"/>
            <a:ext cx="838200" cy="2209800"/>
            <a:chOff x="864" y="816"/>
            <a:chExt cx="528" cy="1392"/>
          </a:xfrm>
        </p:grpSpPr>
        <p:sp>
          <p:nvSpPr>
            <p:cNvPr id="77003" name="Rectangle 8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7004" name="Group 88"/>
            <p:cNvGrpSpPr>
              <a:grpSpLocks/>
            </p:cNvGrpSpPr>
            <p:nvPr/>
          </p:nvGrpSpPr>
          <p:grpSpPr bwMode="auto">
            <a:xfrm>
              <a:off x="912" y="1104"/>
              <a:ext cx="192" cy="432"/>
              <a:chOff x="1008" y="1536"/>
              <a:chExt cx="192" cy="432"/>
            </a:xfrm>
          </p:grpSpPr>
          <p:grpSp>
            <p:nvGrpSpPr>
              <p:cNvPr id="77030" name="Group 89"/>
              <p:cNvGrpSpPr>
                <a:grpSpLocks/>
              </p:cNvGrpSpPr>
              <p:nvPr/>
            </p:nvGrpSpPr>
            <p:grpSpPr bwMode="auto">
              <a:xfrm>
                <a:off x="1008" y="1584"/>
                <a:ext cx="192" cy="240"/>
                <a:chOff x="1824" y="1296"/>
                <a:chExt cx="192" cy="240"/>
              </a:xfrm>
            </p:grpSpPr>
            <p:sp>
              <p:nvSpPr>
                <p:cNvPr id="77033" name="Rectangle 9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34" name="Rectangle 9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35" name="Rectangle 9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36" name="Freeform 9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31" name="Line 9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32" name="Line 9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05" name="Group 96"/>
            <p:cNvGrpSpPr>
              <a:grpSpLocks/>
            </p:cNvGrpSpPr>
            <p:nvPr/>
          </p:nvGrpSpPr>
          <p:grpSpPr bwMode="auto">
            <a:xfrm flipV="1">
              <a:off x="1152" y="1104"/>
              <a:ext cx="192" cy="432"/>
              <a:chOff x="1008" y="1536"/>
              <a:chExt cx="192" cy="432"/>
            </a:xfrm>
          </p:grpSpPr>
          <p:grpSp>
            <p:nvGrpSpPr>
              <p:cNvPr id="77023" name="Group 97"/>
              <p:cNvGrpSpPr>
                <a:grpSpLocks/>
              </p:cNvGrpSpPr>
              <p:nvPr/>
            </p:nvGrpSpPr>
            <p:grpSpPr bwMode="auto">
              <a:xfrm>
                <a:off x="1008" y="1584"/>
                <a:ext cx="192" cy="240"/>
                <a:chOff x="1824" y="1296"/>
                <a:chExt cx="192" cy="240"/>
              </a:xfrm>
            </p:grpSpPr>
            <p:sp>
              <p:nvSpPr>
                <p:cNvPr id="77026" name="Rectangle 9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7" name="Rectangle 9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8" name="Rectangle 10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9" name="Freeform 10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24" name="Line 10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25" name="Line 10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006" name="Rectangle 10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7007" name="Group 105"/>
            <p:cNvGrpSpPr>
              <a:grpSpLocks/>
            </p:cNvGrpSpPr>
            <p:nvPr/>
          </p:nvGrpSpPr>
          <p:grpSpPr bwMode="auto">
            <a:xfrm flipV="1">
              <a:off x="1152" y="1776"/>
              <a:ext cx="192" cy="432"/>
              <a:chOff x="1008" y="1536"/>
              <a:chExt cx="192" cy="432"/>
            </a:xfrm>
          </p:grpSpPr>
          <p:grpSp>
            <p:nvGrpSpPr>
              <p:cNvPr id="77016" name="Group 106"/>
              <p:cNvGrpSpPr>
                <a:grpSpLocks/>
              </p:cNvGrpSpPr>
              <p:nvPr/>
            </p:nvGrpSpPr>
            <p:grpSpPr bwMode="auto">
              <a:xfrm>
                <a:off x="1008" y="1584"/>
                <a:ext cx="192" cy="240"/>
                <a:chOff x="1824" y="1296"/>
                <a:chExt cx="192" cy="240"/>
              </a:xfrm>
            </p:grpSpPr>
            <p:sp>
              <p:nvSpPr>
                <p:cNvPr id="77019" name="Rectangle 10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0" name="Rectangle 10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1" name="Rectangle 10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22" name="Freeform 11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17" name="Line 11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18" name="Line 11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008" name="Group 113"/>
            <p:cNvGrpSpPr>
              <a:grpSpLocks/>
            </p:cNvGrpSpPr>
            <p:nvPr/>
          </p:nvGrpSpPr>
          <p:grpSpPr bwMode="auto">
            <a:xfrm>
              <a:off x="912" y="1776"/>
              <a:ext cx="192" cy="432"/>
              <a:chOff x="1008" y="1536"/>
              <a:chExt cx="192" cy="432"/>
            </a:xfrm>
          </p:grpSpPr>
          <p:grpSp>
            <p:nvGrpSpPr>
              <p:cNvPr id="77009" name="Group 114"/>
              <p:cNvGrpSpPr>
                <a:grpSpLocks/>
              </p:cNvGrpSpPr>
              <p:nvPr/>
            </p:nvGrpSpPr>
            <p:grpSpPr bwMode="auto">
              <a:xfrm>
                <a:off x="1008" y="1584"/>
                <a:ext cx="192" cy="240"/>
                <a:chOff x="1824" y="1296"/>
                <a:chExt cx="192" cy="240"/>
              </a:xfrm>
            </p:grpSpPr>
            <p:sp>
              <p:nvSpPr>
                <p:cNvPr id="77012" name="Rectangle 11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13" name="Rectangle 11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14" name="Rectangle 11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15" name="Freeform 11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010" name="Line 11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011" name="Line 12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6809" name="Group 121"/>
          <p:cNvGrpSpPr>
            <a:grpSpLocks/>
          </p:cNvGrpSpPr>
          <p:nvPr/>
        </p:nvGrpSpPr>
        <p:grpSpPr bwMode="auto">
          <a:xfrm>
            <a:off x="2514600" y="1524000"/>
            <a:ext cx="838200" cy="2209800"/>
            <a:chOff x="864" y="816"/>
            <a:chExt cx="528" cy="1392"/>
          </a:xfrm>
        </p:grpSpPr>
        <p:sp>
          <p:nvSpPr>
            <p:cNvPr id="76969" name="Rectangle 122"/>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6970" name="Group 123"/>
            <p:cNvGrpSpPr>
              <a:grpSpLocks/>
            </p:cNvGrpSpPr>
            <p:nvPr/>
          </p:nvGrpSpPr>
          <p:grpSpPr bwMode="auto">
            <a:xfrm>
              <a:off x="912" y="1104"/>
              <a:ext cx="192" cy="432"/>
              <a:chOff x="1008" y="1536"/>
              <a:chExt cx="192" cy="432"/>
            </a:xfrm>
          </p:grpSpPr>
          <p:grpSp>
            <p:nvGrpSpPr>
              <p:cNvPr id="76996" name="Group 124"/>
              <p:cNvGrpSpPr>
                <a:grpSpLocks/>
              </p:cNvGrpSpPr>
              <p:nvPr/>
            </p:nvGrpSpPr>
            <p:grpSpPr bwMode="auto">
              <a:xfrm>
                <a:off x="1008" y="1584"/>
                <a:ext cx="192" cy="240"/>
                <a:chOff x="1824" y="1296"/>
                <a:chExt cx="192" cy="240"/>
              </a:xfrm>
            </p:grpSpPr>
            <p:sp>
              <p:nvSpPr>
                <p:cNvPr id="76999" name="Rectangle 12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00" name="Rectangle 12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01" name="Rectangle 12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7002" name="Freeform 12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97" name="Line 12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98" name="Line 13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71" name="Group 131"/>
            <p:cNvGrpSpPr>
              <a:grpSpLocks/>
            </p:cNvGrpSpPr>
            <p:nvPr/>
          </p:nvGrpSpPr>
          <p:grpSpPr bwMode="auto">
            <a:xfrm flipV="1">
              <a:off x="1152" y="1104"/>
              <a:ext cx="192" cy="432"/>
              <a:chOff x="1008" y="1536"/>
              <a:chExt cx="192" cy="432"/>
            </a:xfrm>
          </p:grpSpPr>
          <p:grpSp>
            <p:nvGrpSpPr>
              <p:cNvPr id="76989" name="Group 132"/>
              <p:cNvGrpSpPr>
                <a:grpSpLocks/>
              </p:cNvGrpSpPr>
              <p:nvPr/>
            </p:nvGrpSpPr>
            <p:grpSpPr bwMode="auto">
              <a:xfrm>
                <a:off x="1008" y="1584"/>
                <a:ext cx="192" cy="240"/>
                <a:chOff x="1824" y="1296"/>
                <a:chExt cx="192" cy="240"/>
              </a:xfrm>
            </p:grpSpPr>
            <p:sp>
              <p:nvSpPr>
                <p:cNvPr id="76992" name="Rectangle 133"/>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93" name="Rectangle 134"/>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94" name="Rectangle 135"/>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95" name="Freeform 136"/>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90" name="Line 137"/>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91" name="Line 138"/>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972" name="Rectangle 139"/>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6973" name="Group 140"/>
            <p:cNvGrpSpPr>
              <a:grpSpLocks/>
            </p:cNvGrpSpPr>
            <p:nvPr/>
          </p:nvGrpSpPr>
          <p:grpSpPr bwMode="auto">
            <a:xfrm flipV="1">
              <a:off x="1152" y="1776"/>
              <a:ext cx="192" cy="432"/>
              <a:chOff x="1008" y="1536"/>
              <a:chExt cx="192" cy="432"/>
            </a:xfrm>
          </p:grpSpPr>
          <p:grpSp>
            <p:nvGrpSpPr>
              <p:cNvPr id="76982" name="Group 141"/>
              <p:cNvGrpSpPr>
                <a:grpSpLocks/>
              </p:cNvGrpSpPr>
              <p:nvPr/>
            </p:nvGrpSpPr>
            <p:grpSpPr bwMode="auto">
              <a:xfrm>
                <a:off x="1008" y="1584"/>
                <a:ext cx="192" cy="240"/>
                <a:chOff x="1824" y="1296"/>
                <a:chExt cx="192" cy="240"/>
              </a:xfrm>
            </p:grpSpPr>
            <p:sp>
              <p:nvSpPr>
                <p:cNvPr id="76985" name="Rectangle 142"/>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86" name="Rectangle 143"/>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87" name="Rectangle 144"/>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88" name="Freeform 145"/>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83" name="Line 146"/>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84" name="Line 147"/>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74" name="Group 148"/>
            <p:cNvGrpSpPr>
              <a:grpSpLocks/>
            </p:cNvGrpSpPr>
            <p:nvPr/>
          </p:nvGrpSpPr>
          <p:grpSpPr bwMode="auto">
            <a:xfrm>
              <a:off x="912" y="1776"/>
              <a:ext cx="192" cy="432"/>
              <a:chOff x="1008" y="1536"/>
              <a:chExt cx="192" cy="432"/>
            </a:xfrm>
          </p:grpSpPr>
          <p:grpSp>
            <p:nvGrpSpPr>
              <p:cNvPr id="76975" name="Group 149"/>
              <p:cNvGrpSpPr>
                <a:grpSpLocks/>
              </p:cNvGrpSpPr>
              <p:nvPr/>
            </p:nvGrpSpPr>
            <p:grpSpPr bwMode="auto">
              <a:xfrm>
                <a:off x="1008" y="1584"/>
                <a:ext cx="192" cy="240"/>
                <a:chOff x="1824" y="1296"/>
                <a:chExt cx="192" cy="240"/>
              </a:xfrm>
            </p:grpSpPr>
            <p:sp>
              <p:nvSpPr>
                <p:cNvPr id="76978" name="Rectangle 15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79" name="Rectangle 15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80" name="Rectangle 15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81" name="Freeform 15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76" name="Line 15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77" name="Line 15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6810" name="Group 156"/>
          <p:cNvGrpSpPr>
            <a:grpSpLocks/>
          </p:cNvGrpSpPr>
          <p:nvPr/>
        </p:nvGrpSpPr>
        <p:grpSpPr bwMode="auto">
          <a:xfrm>
            <a:off x="3505200" y="1524000"/>
            <a:ext cx="838200" cy="2209800"/>
            <a:chOff x="864" y="816"/>
            <a:chExt cx="528" cy="1392"/>
          </a:xfrm>
        </p:grpSpPr>
        <p:sp>
          <p:nvSpPr>
            <p:cNvPr id="76935" name="Rectangle 15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6936" name="Group 158"/>
            <p:cNvGrpSpPr>
              <a:grpSpLocks/>
            </p:cNvGrpSpPr>
            <p:nvPr/>
          </p:nvGrpSpPr>
          <p:grpSpPr bwMode="auto">
            <a:xfrm>
              <a:off x="912" y="1104"/>
              <a:ext cx="192" cy="432"/>
              <a:chOff x="1008" y="1536"/>
              <a:chExt cx="192" cy="432"/>
            </a:xfrm>
          </p:grpSpPr>
          <p:grpSp>
            <p:nvGrpSpPr>
              <p:cNvPr id="76962" name="Group 159"/>
              <p:cNvGrpSpPr>
                <a:grpSpLocks/>
              </p:cNvGrpSpPr>
              <p:nvPr/>
            </p:nvGrpSpPr>
            <p:grpSpPr bwMode="auto">
              <a:xfrm>
                <a:off x="1008" y="1584"/>
                <a:ext cx="192" cy="240"/>
                <a:chOff x="1824" y="1296"/>
                <a:chExt cx="192" cy="240"/>
              </a:xfrm>
            </p:grpSpPr>
            <p:sp>
              <p:nvSpPr>
                <p:cNvPr id="76965" name="Rectangle 16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66" name="Rectangle 16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67" name="Rectangle 16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68" name="Freeform 16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63" name="Line 16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64" name="Line 16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37" name="Group 166"/>
            <p:cNvGrpSpPr>
              <a:grpSpLocks/>
            </p:cNvGrpSpPr>
            <p:nvPr/>
          </p:nvGrpSpPr>
          <p:grpSpPr bwMode="auto">
            <a:xfrm flipV="1">
              <a:off x="1152" y="1104"/>
              <a:ext cx="192" cy="432"/>
              <a:chOff x="1008" y="1536"/>
              <a:chExt cx="192" cy="432"/>
            </a:xfrm>
          </p:grpSpPr>
          <p:grpSp>
            <p:nvGrpSpPr>
              <p:cNvPr id="76955" name="Group 167"/>
              <p:cNvGrpSpPr>
                <a:grpSpLocks/>
              </p:cNvGrpSpPr>
              <p:nvPr/>
            </p:nvGrpSpPr>
            <p:grpSpPr bwMode="auto">
              <a:xfrm>
                <a:off x="1008" y="1584"/>
                <a:ext cx="192" cy="240"/>
                <a:chOff x="1824" y="1296"/>
                <a:chExt cx="192" cy="240"/>
              </a:xfrm>
            </p:grpSpPr>
            <p:sp>
              <p:nvSpPr>
                <p:cNvPr id="76958" name="Rectangle 16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59" name="Rectangle 16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60" name="Rectangle 17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61" name="Freeform 17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56" name="Line 17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7" name="Line 17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938" name="Rectangle 17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6939" name="Group 175"/>
            <p:cNvGrpSpPr>
              <a:grpSpLocks/>
            </p:cNvGrpSpPr>
            <p:nvPr/>
          </p:nvGrpSpPr>
          <p:grpSpPr bwMode="auto">
            <a:xfrm flipV="1">
              <a:off x="1152" y="1776"/>
              <a:ext cx="192" cy="432"/>
              <a:chOff x="1008" y="1536"/>
              <a:chExt cx="192" cy="432"/>
            </a:xfrm>
          </p:grpSpPr>
          <p:grpSp>
            <p:nvGrpSpPr>
              <p:cNvPr id="76948" name="Group 176"/>
              <p:cNvGrpSpPr>
                <a:grpSpLocks/>
              </p:cNvGrpSpPr>
              <p:nvPr/>
            </p:nvGrpSpPr>
            <p:grpSpPr bwMode="auto">
              <a:xfrm>
                <a:off x="1008" y="1584"/>
                <a:ext cx="192" cy="240"/>
                <a:chOff x="1824" y="1296"/>
                <a:chExt cx="192" cy="240"/>
              </a:xfrm>
            </p:grpSpPr>
            <p:sp>
              <p:nvSpPr>
                <p:cNvPr id="76951" name="Rectangle 17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52" name="Rectangle 17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53" name="Rectangle 17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54" name="Freeform 18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49" name="Line 18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50" name="Line 18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40" name="Group 183"/>
            <p:cNvGrpSpPr>
              <a:grpSpLocks/>
            </p:cNvGrpSpPr>
            <p:nvPr/>
          </p:nvGrpSpPr>
          <p:grpSpPr bwMode="auto">
            <a:xfrm>
              <a:off x="912" y="1776"/>
              <a:ext cx="192" cy="432"/>
              <a:chOff x="1008" y="1536"/>
              <a:chExt cx="192" cy="432"/>
            </a:xfrm>
          </p:grpSpPr>
          <p:grpSp>
            <p:nvGrpSpPr>
              <p:cNvPr id="76941" name="Group 184"/>
              <p:cNvGrpSpPr>
                <a:grpSpLocks/>
              </p:cNvGrpSpPr>
              <p:nvPr/>
            </p:nvGrpSpPr>
            <p:grpSpPr bwMode="auto">
              <a:xfrm>
                <a:off x="1008" y="1584"/>
                <a:ext cx="192" cy="240"/>
                <a:chOff x="1824" y="1296"/>
                <a:chExt cx="192" cy="240"/>
              </a:xfrm>
            </p:grpSpPr>
            <p:sp>
              <p:nvSpPr>
                <p:cNvPr id="76944" name="Rectangle 18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45" name="Rectangle 18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46" name="Rectangle 18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47" name="Freeform 18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42" name="Line 18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43" name="Line 19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6811" name="Group 191"/>
          <p:cNvGrpSpPr>
            <a:grpSpLocks/>
          </p:cNvGrpSpPr>
          <p:nvPr/>
        </p:nvGrpSpPr>
        <p:grpSpPr bwMode="auto">
          <a:xfrm>
            <a:off x="4495800" y="1524000"/>
            <a:ext cx="838200" cy="2209800"/>
            <a:chOff x="864" y="816"/>
            <a:chExt cx="528" cy="1392"/>
          </a:xfrm>
        </p:grpSpPr>
        <p:sp>
          <p:nvSpPr>
            <p:cNvPr id="76901" name="Rectangle 192"/>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6902" name="Group 193"/>
            <p:cNvGrpSpPr>
              <a:grpSpLocks/>
            </p:cNvGrpSpPr>
            <p:nvPr/>
          </p:nvGrpSpPr>
          <p:grpSpPr bwMode="auto">
            <a:xfrm>
              <a:off x="912" y="1104"/>
              <a:ext cx="192" cy="432"/>
              <a:chOff x="1008" y="1536"/>
              <a:chExt cx="192" cy="432"/>
            </a:xfrm>
          </p:grpSpPr>
          <p:grpSp>
            <p:nvGrpSpPr>
              <p:cNvPr id="76928" name="Group 194"/>
              <p:cNvGrpSpPr>
                <a:grpSpLocks/>
              </p:cNvGrpSpPr>
              <p:nvPr/>
            </p:nvGrpSpPr>
            <p:grpSpPr bwMode="auto">
              <a:xfrm>
                <a:off x="1008" y="1584"/>
                <a:ext cx="192" cy="240"/>
                <a:chOff x="1824" y="1296"/>
                <a:chExt cx="192" cy="240"/>
              </a:xfrm>
            </p:grpSpPr>
            <p:sp>
              <p:nvSpPr>
                <p:cNvPr id="76931" name="Rectangle 19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32" name="Rectangle 19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33" name="Rectangle 19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34" name="Freeform 19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29" name="Line 19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30" name="Line 20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03" name="Group 201"/>
            <p:cNvGrpSpPr>
              <a:grpSpLocks/>
            </p:cNvGrpSpPr>
            <p:nvPr/>
          </p:nvGrpSpPr>
          <p:grpSpPr bwMode="auto">
            <a:xfrm flipV="1">
              <a:off x="1152" y="1104"/>
              <a:ext cx="192" cy="432"/>
              <a:chOff x="1008" y="1536"/>
              <a:chExt cx="192" cy="432"/>
            </a:xfrm>
          </p:grpSpPr>
          <p:grpSp>
            <p:nvGrpSpPr>
              <p:cNvPr id="76921" name="Group 202"/>
              <p:cNvGrpSpPr>
                <a:grpSpLocks/>
              </p:cNvGrpSpPr>
              <p:nvPr/>
            </p:nvGrpSpPr>
            <p:grpSpPr bwMode="auto">
              <a:xfrm>
                <a:off x="1008" y="1584"/>
                <a:ext cx="192" cy="240"/>
                <a:chOff x="1824" y="1296"/>
                <a:chExt cx="192" cy="240"/>
              </a:xfrm>
            </p:grpSpPr>
            <p:sp>
              <p:nvSpPr>
                <p:cNvPr id="76924" name="Rectangle 203"/>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25" name="Rectangle 204"/>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26" name="Rectangle 205"/>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27" name="Freeform 206"/>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22" name="Line 207"/>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23" name="Line 208"/>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904" name="Rectangle 209"/>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6905" name="Group 210"/>
            <p:cNvGrpSpPr>
              <a:grpSpLocks/>
            </p:cNvGrpSpPr>
            <p:nvPr/>
          </p:nvGrpSpPr>
          <p:grpSpPr bwMode="auto">
            <a:xfrm flipV="1">
              <a:off x="1152" y="1776"/>
              <a:ext cx="192" cy="432"/>
              <a:chOff x="1008" y="1536"/>
              <a:chExt cx="192" cy="432"/>
            </a:xfrm>
          </p:grpSpPr>
          <p:grpSp>
            <p:nvGrpSpPr>
              <p:cNvPr id="76914" name="Group 211"/>
              <p:cNvGrpSpPr>
                <a:grpSpLocks/>
              </p:cNvGrpSpPr>
              <p:nvPr/>
            </p:nvGrpSpPr>
            <p:grpSpPr bwMode="auto">
              <a:xfrm>
                <a:off x="1008" y="1584"/>
                <a:ext cx="192" cy="240"/>
                <a:chOff x="1824" y="1296"/>
                <a:chExt cx="192" cy="240"/>
              </a:xfrm>
            </p:grpSpPr>
            <p:sp>
              <p:nvSpPr>
                <p:cNvPr id="76917" name="Rectangle 212"/>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18" name="Rectangle 213"/>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19" name="Rectangle 214"/>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20" name="Freeform 215"/>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15" name="Line 216"/>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16" name="Line 217"/>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906" name="Group 218"/>
            <p:cNvGrpSpPr>
              <a:grpSpLocks/>
            </p:cNvGrpSpPr>
            <p:nvPr/>
          </p:nvGrpSpPr>
          <p:grpSpPr bwMode="auto">
            <a:xfrm>
              <a:off x="912" y="1776"/>
              <a:ext cx="192" cy="432"/>
              <a:chOff x="1008" y="1536"/>
              <a:chExt cx="192" cy="432"/>
            </a:xfrm>
          </p:grpSpPr>
          <p:grpSp>
            <p:nvGrpSpPr>
              <p:cNvPr id="76907" name="Group 219"/>
              <p:cNvGrpSpPr>
                <a:grpSpLocks/>
              </p:cNvGrpSpPr>
              <p:nvPr/>
            </p:nvGrpSpPr>
            <p:grpSpPr bwMode="auto">
              <a:xfrm>
                <a:off x="1008" y="1584"/>
                <a:ext cx="192" cy="240"/>
                <a:chOff x="1824" y="1296"/>
                <a:chExt cx="192" cy="240"/>
              </a:xfrm>
            </p:grpSpPr>
            <p:sp>
              <p:nvSpPr>
                <p:cNvPr id="76910" name="Rectangle 22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11" name="Rectangle 22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12" name="Rectangle 22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13" name="Freeform 22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908" name="Line 22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909" name="Line 22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6812" name="Group 226"/>
          <p:cNvGrpSpPr>
            <a:grpSpLocks/>
          </p:cNvGrpSpPr>
          <p:nvPr/>
        </p:nvGrpSpPr>
        <p:grpSpPr bwMode="auto">
          <a:xfrm>
            <a:off x="5486400" y="1524000"/>
            <a:ext cx="838200" cy="2209800"/>
            <a:chOff x="864" y="816"/>
            <a:chExt cx="528" cy="1392"/>
          </a:xfrm>
        </p:grpSpPr>
        <p:sp>
          <p:nvSpPr>
            <p:cNvPr id="76867" name="Rectangle 22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76868" name="Group 228"/>
            <p:cNvGrpSpPr>
              <a:grpSpLocks/>
            </p:cNvGrpSpPr>
            <p:nvPr/>
          </p:nvGrpSpPr>
          <p:grpSpPr bwMode="auto">
            <a:xfrm>
              <a:off x="912" y="1104"/>
              <a:ext cx="192" cy="432"/>
              <a:chOff x="1008" y="1536"/>
              <a:chExt cx="192" cy="432"/>
            </a:xfrm>
          </p:grpSpPr>
          <p:grpSp>
            <p:nvGrpSpPr>
              <p:cNvPr id="76894" name="Group 229"/>
              <p:cNvGrpSpPr>
                <a:grpSpLocks/>
              </p:cNvGrpSpPr>
              <p:nvPr/>
            </p:nvGrpSpPr>
            <p:grpSpPr bwMode="auto">
              <a:xfrm>
                <a:off x="1008" y="1584"/>
                <a:ext cx="192" cy="240"/>
                <a:chOff x="1824" y="1296"/>
                <a:chExt cx="192" cy="240"/>
              </a:xfrm>
            </p:grpSpPr>
            <p:sp>
              <p:nvSpPr>
                <p:cNvPr id="76897" name="Rectangle 23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98" name="Rectangle 23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99" name="Rectangle 23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900"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95" name="Line 23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96" name="Line 23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869" name="Group 236"/>
            <p:cNvGrpSpPr>
              <a:grpSpLocks/>
            </p:cNvGrpSpPr>
            <p:nvPr/>
          </p:nvGrpSpPr>
          <p:grpSpPr bwMode="auto">
            <a:xfrm flipV="1">
              <a:off x="1152" y="1104"/>
              <a:ext cx="192" cy="432"/>
              <a:chOff x="1008" y="1536"/>
              <a:chExt cx="192" cy="432"/>
            </a:xfrm>
          </p:grpSpPr>
          <p:grpSp>
            <p:nvGrpSpPr>
              <p:cNvPr id="76887" name="Group 237"/>
              <p:cNvGrpSpPr>
                <a:grpSpLocks/>
              </p:cNvGrpSpPr>
              <p:nvPr/>
            </p:nvGrpSpPr>
            <p:grpSpPr bwMode="auto">
              <a:xfrm>
                <a:off x="1008" y="1584"/>
                <a:ext cx="192" cy="240"/>
                <a:chOff x="1824" y="1296"/>
                <a:chExt cx="192" cy="240"/>
              </a:xfrm>
            </p:grpSpPr>
            <p:sp>
              <p:nvSpPr>
                <p:cNvPr id="76890" name="Rectangle 23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91" name="Rectangle 23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92" name="Rectangle 24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93"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88" name="Line 24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89" name="Line 24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70" name="Rectangle 24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76871" name="Group 245"/>
            <p:cNvGrpSpPr>
              <a:grpSpLocks/>
            </p:cNvGrpSpPr>
            <p:nvPr/>
          </p:nvGrpSpPr>
          <p:grpSpPr bwMode="auto">
            <a:xfrm flipV="1">
              <a:off x="1152" y="1776"/>
              <a:ext cx="192" cy="432"/>
              <a:chOff x="1008" y="1536"/>
              <a:chExt cx="192" cy="432"/>
            </a:xfrm>
          </p:grpSpPr>
          <p:grpSp>
            <p:nvGrpSpPr>
              <p:cNvPr id="76880" name="Group 246"/>
              <p:cNvGrpSpPr>
                <a:grpSpLocks/>
              </p:cNvGrpSpPr>
              <p:nvPr/>
            </p:nvGrpSpPr>
            <p:grpSpPr bwMode="auto">
              <a:xfrm>
                <a:off x="1008" y="1584"/>
                <a:ext cx="192" cy="240"/>
                <a:chOff x="1824" y="1296"/>
                <a:chExt cx="192" cy="240"/>
              </a:xfrm>
            </p:grpSpPr>
            <p:sp>
              <p:nvSpPr>
                <p:cNvPr id="76883" name="Rectangle 24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84" name="Rectangle 24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85" name="Rectangle 24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86"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81" name="Line 25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82" name="Line 25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872" name="Group 253"/>
            <p:cNvGrpSpPr>
              <a:grpSpLocks/>
            </p:cNvGrpSpPr>
            <p:nvPr/>
          </p:nvGrpSpPr>
          <p:grpSpPr bwMode="auto">
            <a:xfrm>
              <a:off x="912" y="1776"/>
              <a:ext cx="192" cy="432"/>
              <a:chOff x="1008" y="1536"/>
              <a:chExt cx="192" cy="432"/>
            </a:xfrm>
          </p:grpSpPr>
          <p:grpSp>
            <p:nvGrpSpPr>
              <p:cNvPr id="76873" name="Group 254"/>
              <p:cNvGrpSpPr>
                <a:grpSpLocks/>
              </p:cNvGrpSpPr>
              <p:nvPr/>
            </p:nvGrpSpPr>
            <p:grpSpPr bwMode="auto">
              <a:xfrm>
                <a:off x="1008" y="1584"/>
                <a:ext cx="192" cy="240"/>
                <a:chOff x="1824" y="1296"/>
                <a:chExt cx="192" cy="240"/>
              </a:xfrm>
            </p:grpSpPr>
            <p:sp>
              <p:nvSpPr>
                <p:cNvPr id="76876" name="Rectangle 25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77" name="Rectangle 25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78" name="Rectangle 25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79"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74" name="Line 25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75" name="Line 26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76813" name="Group 262"/>
          <p:cNvGrpSpPr>
            <a:grpSpLocks/>
          </p:cNvGrpSpPr>
          <p:nvPr/>
        </p:nvGrpSpPr>
        <p:grpSpPr bwMode="auto">
          <a:xfrm>
            <a:off x="1905000" y="4191000"/>
            <a:ext cx="1371600" cy="1828800"/>
            <a:chOff x="1680" y="2496"/>
            <a:chExt cx="864" cy="1152"/>
          </a:xfrm>
        </p:grpSpPr>
        <p:grpSp>
          <p:nvGrpSpPr>
            <p:cNvPr id="76849" name="Group 263"/>
            <p:cNvGrpSpPr>
              <a:grpSpLocks/>
            </p:cNvGrpSpPr>
            <p:nvPr/>
          </p:nvGrpSpPr>
          <p:grpSpPr bwMode="auto">
            <a:xfrm>
              <a:off x="1872" y="2496"/>
              <a:ext cx="192" cy="432"/>
              <a:chOff x="1008" y="1536"/>
              <a:chExt cx="192" cy="432"/>
            </a:xfrm>
          </p:grpSpPr>
          <p:grpSp>
            <p:nvGrpSpPr>
              <p:cNvPr id="76860" name="Group 264"/>
              <p:cNvGrpSpPr>
                <a:grpSpLocks/>
              </p:cNvGrpSpPr>
              <p:nvPr/>
            </p:nvGrpSpPr>
            <p:grpSpPr bwMode="auto">
              <a:xfrm>
                <a:off x="1008" y="1584"/>
                <a:ext cx="192" cy="240"/>
                <a:chOff x="1824" y="1296"/>
                <a:chExt cx="192" cy="240"/>
              </a:xfrm>
            </p:grpSpPr>
            <p:sp>
              <p:nvSpPr>
                <p:cNvPr id="76863" name="Rectangle 26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64" name="Rectangle 26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65" name="Rectangle 26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66" name="Freeform 26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61" name="Line 26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2" name="Line 27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850" name="Group 271"/>
            <p:cNvGrpSpPr>
              <a:grpSpLocks/>
            </p:cNvGrpSpPr>
            <p:nvPr/>
          </p:nvGrpSpPr>
          <p:grpSpPr bwMode="auto">
            <a:xfrm flipV="1">
              <a:off x="2112" y="2496"/>
              <a:ext cx="192" cy="432"/>
              <a:chOff x="1008" y="1536"/>
              <a:chExt cx="192" cy="432"/>
            </a:xfrm>
          </p:grpSpPr>
          <p:grpSp>
            <p:nvGrpSpPr>
              <p:cNvPr id="76853" name="Group 272"/>
              <p:cNvGrpSpPr>
                <a:grpSpLocks/>
              </p:cNvGrpSpPr>
              <p:nvPr/>
            </p:nvGrpSpPr>
            <p:grpSpPr bwMode="auto">
              <a:xfrm>
                <a:off x="1008" y="1584"/>
                <a:ext cx="192" cy="240"/>
                <a:chOff x="1824" y="1296"/>
                <a:chExt cx="192" cy="240"/>
              </a:xfrm>
            </p:grpSpPr>
            <p:sp>
              <p:nvSpPr>
                <p:cNvPr id="76856" name="Rectangle 273"/>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57" name="Rectangle 274"/>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58" name="Rectangle 275"/>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59" name="Freeform 276"/>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54" name="Line 277"/>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5" name="Line 278"/>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51" name="Rectangle 279"/>
            <p:cNvSpPr>
              <a:spLocks noChangeArrowheads="1"/>
            </p:cNvSpPr>
            <p:nvPr/>
          </p:nvSpPr>
          <p:spPr bwMode="auto">
            <a:xfrm>
              <a:off x="1680" y="2928"/>
              <a:ext cx="864"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Directory Controller</a:t>
              </a:r>
            </a:p>
          </p:txBody>
        </p:sp>
        <p:sp>
          <p:nvSpPr>
            <p:cNvPr id="76852" name="Rectangle 280"/>
            <p:cNvSpPr>
              <a:spLocks noChangeArrowheads="1"/>
            </p:cNvSpPr>
            <p:nvPr/>
          </p:nvSpPr>
          <p:spPr bwMode="auto">
            <a:xfrm>
              <a:off x="1680" y="3216"/>
              <a:ext cx="864" cy="432"/>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DRAM Bank</a:t>
              </a:r>
            </a:p>
          </p:txBody>
        </p:sp>
      </p:grpSp>
      <p:grpSp>
        <p:nvGrpSpPr>
          <p:cNvPr id="76814" name="Group 281"/>
          <p:cNvGrpSpPr>
            <a:grpSpLocks/>
          </p:cNvGrpSpPr>
          <p:nvPr/>
        </p:nvGrpSpPr>
        <p:grpSpPr bwMode="auto">
          <a:xfrm>
            <a:off x="3581400" y="4191000"/>
            <a:ext cx="1371600" cy="1828800"/>
            <a:chOff x="1680" y="2496"/>
            <a:chExt cx="864" cy="1152"/>
          </a:xfrm>
        </p:grpSpPr>
        <p:grpSp>
          <p:nvGrpSpPr>
            <p:cNvPr id="76831" name="Group 282"/>
            <p:cNvGrpSpPr>
              <a:grpSpLocks/>
            </p:cNvGrpSpPr>
            <p:nvPr/>
          </p:nvGrpSpPr>
          <p:grpSpPr bwMode="auto">
            <a:xfrm>
              <a:off x="1872" y="2496"/>
              <a:ext cx="192" cy="432"/>
              <a:chOff x="1008" y="1536"/>
              <a:chExt cx="192" cy="432"/>
            </a:xfrm>
          </p:grpSpPr>
          <p:grpSp>
            <p:nvGrpSpPr>
              <p:cNvPr id="76842" name="Group 283"/>
              <p:cNvGrpSpPr>
                <a:grpSpLocks/>
              </p:cNvGrpSpPr>
              <p:nvPr/>
            </p:nvGrpSpPr>
            <p:grpSpPr bwMode="auto">
              <a:xfrm>
                <a:off x="1008" y="1584"/>
                <a:ext cx="192" cy="240"/>
                <a:chOff x="1824" y="1296"/>
                <a:chExt cx="192" cy="240"/>
              </a:xfrm>
            </p:grpSpPr>
            <p:sp>
              <p:nvSpPr>
                <p:cNvPr id="76845" name="Rectangle 284"/>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46" name="Rectangle 285"/>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47" name="Rectangle 286"/>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48" name="Freeform 287"/>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43" name="Line 288"/>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4" name="Line 289"/>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6832" name="Group 290"/>
            <p:cNvGrpSpPr>
              <a:grpSpLocks/>
            </p:cNvGrpSpPr>
            <p:nvPr/>
          </p:nvGrpSpPr>
          <p:grpSpPr bwMode="auto">
            <a:xfrm flipV="1">
              <a:off x="2112" y="2496"/>
              <a:ext cx="192" cy="432"/>
              <a:chOff x="1008" y="1536"/>
              <a:chExt cx="192" cy="432"/>
            </a:xfrm>
          </p:grpSpPr>
          <p:grpSp>
            <p:nvGrpSpPr>
              <p:cNvPr id="76835" name="Group 291"/>
              <p:cNvGrpSpPr>
                <a:grpSpLocks/>
              </p:cNvGrpSpPr>
              <p:nvPr/>
            </p:nvGrpSpPr>
            <p:grpSpPr bwMode="auto">
              <a:xfrm>
                <a:off x="1008" y="1584"/>
                <a:ext cx="192" cy="240"/>
                <a:chOff x="1824" y="1296"/>
                <a:chExt cx="192" cy="240"/>
              </a:xfrm>
            </p:grpSpPr>
            <p:sp>
              <p:nvSpPr>
                <p:cNvPr id="76838" name="Rectangle 292"/>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39" name="Rectangle 293"/>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40" name="Rectangle 294"/>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76841" name="Freeform 295"/>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6836" name="Line 296"/>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7" name="Line 297"/>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33" name="Rectangle 298"/>
            <p:cNvSpPr>
              <a:spLocks noChangeArrowheads="1"/>
            </p:cNvSpPr>
            <p:nvPr/>
          </p:nvSpPr>
          <p:spPr bwMode="auto">
            <a:xfrm>
              <a:off x="1680" y="2928"/>
              <a:ext cx="864"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Directory Controller</a:t>
              </a:r>
            </a:p>
          </p:txBody>
        </p:sp>
        <p:sp>
          <p:nvSpPr>
            <p:cNvPr id="76834" name="Rectangle 299"/>
            <p:cNvSpPr>
              <a:spLocks noChangeArrowheads="1"/>
            </p:cNvSpPr>
            <p:nvPr/>
          </p:nvSpPr>
          <p:spPr bwMode="auto">
            <a:xfrm>
              <a:off x="1680" y="3216"/>
              <a:ext cx="864" cy="432"/>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DRAM Bank</a:t>
              </a:r>
            </a:p>
          </p:txBody>
        </p:sp>
      </p:grpSp>
      <p:grpSp>
        <p:nvGrpSpPr>
          <p:cNvPr id="45071" name="Group 315"/>
          <p:cNvGrpSpPr>
            <a:grpSpLocks/>
          </p:cNvGrpSpPr>
          <p:nvPr/>
        </p:nvGrpSpPr>
        <p:grpSpPr bwMode="auto">
          <a:xfrm>
            <a:off x="6019800" y="1676400"/>
            <a:ext cx="3414713" cy="1068388"/>
            <a:chOff x="6019800" y="1219200"/>
            <a:chExt cx="2895600" cy="1068388"/>
          </a:xfrm>
        </p:grpSpPr>
        <p:sp>
          <p:nvSpPr>
            <p:cNvPr id="76824" name="Rectangle 244"/>
            <p:cNvSpPr>
              <a:spLocks noChangeArrowheads="1"/>
            </p:cNvSpPr>
            <p:nvPr/>
          </p:nvSpPr>
          <p:spPr bwMode="auto">
            <a:xfrm>
              <a:off x="7620000" y="1905000"/>
              <a:ext cx="1295400" cy="22860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Data</a:t>
              </a:r>
            </a:p>
          </p:txBody>
        </p:sp>
        <p:sp>
          <p:nvSpPr>
            <p:cNvPr id="76825" name="Rectangle 244"/>
            <p:cNvSpPr>
              <a:spLocks noChangeArrowheads="1"/>
            </p:cNvSpPr>
            <p:nvPr/>
          </p:nvSpPr>
          <p:spPr bwMode="auto">
            <a:xfrm>
              <a:off x="7086600" y="1905000"/>
              <a:ext cx="533400" cy="22860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Tag</a:t>
              </a:r>
            </a:p>
          </p:txBody>
        </p:sp>
        <p:sp>
          <p:nvSpPr>
            <p:cNvPr id="76826" name="Rectangle 244"/>
            <p:cNvSpPr>
              <a:spLocks noChangeArrowheads="1"/>
            </p:cNvSpPr>
            <p:nvPr/>
          </p:nvSpPr>
          <p:spPr bwMode="auto">
            <a:xfrm>
              <a:off x="6477000" y="1905000"/>
              <a:ext cx="609600" cy="22860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Stat.</a:t>
              </a:r>
            </a:p>
          </p:txBody>
        </p:sp>
        <p:cxnSp>
          <p:nvCxnSpPr>
            <p:cNvPr id="76827" name="Straight Connector 296"/>
            <p:cNvCxnSpPr>
              <a:cxnSpLocks noChangeShapeType="1"/>
            </p:cNvCxnSpPr>
            <p:nvPr/>
          </p:nvCxnSpPr>
          <p:spPr bwMode="auto">
            <a:xfrm rot="10800000" flipV="1">
              <a:off x="6019800" y="1905000"/>
              <a:ext cx="457200" cy="381000"/>
            </a:xfrm>
            <a:prstGeom prst="line">
              <a:avLst/>
            </a:prstGeom>
            <a:noFill/>
            <a:ln w="12700"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76828" name="Straight Connector 297"/>
            <p:cNvCxnSpPr>
              <a:cxnSpLocks noChangeShapeType="1"/>
            </p:cNvCxnSpPr>
            <p:nvPr/>
          </p:nvCxnSpPr>
          <p:spPr bwMode="auto">
            <a:xfrm rot="10800000" flipV="1">
              <a:off x="6248400" y="2133600"/>
              <a:ext cx="2667000" cy="152400"/>
            </a:xfrm>
            <a:prstGeom prst="line">
              <a:avLst/>
            </a:prstGeom>
            <a:noFill/>
            <a:ln w="12700"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76829" name="Straight Connector 310"/>
            <p:cNvCxnSpPr>
              <a:cxnSpLocks noChangeShapeType="1"/>
            </p:cNvCxnSpPr>
            <p:nvPr/>
          </p:nvCxnSpPr>
          <p:spPr bwMode="auto">
            <a:xfrm>
              <a:off x="6019800" y="2286000"/>
              <a:ext cx="2286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76830" name="TextBox 603"/>
            <p:cNvSpPr txBox="1">
              <a:spLocks noChangeArrowheads="1"/>
            </p:cNvSpPr>
            <p:nvPr/>
          </p:nvSpPr>
          <p:spPr bwMode="auto">
            <a:xfrm>
              <a:off x="6472030" y="1219200"/>
              <a:ext cx="23622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Each line in cache has state field plus tag</a:t>
              </a:r>
            </a:p>
          </p:txBody>
        </p:sp>
      </p:grpSp>
      <p:grpSp>
        <p:nvGrpSpPr>
          <p:cNvPr id="45072" name="Group 316"/>
          <p:cNvGrpSpPr>
            <a:grpSpLocks/>
          </p:cNvGrpSpPr>
          <p:nvPr/>
        </p:nvGrpSpPr>
        <p:grpSpPr bwMode="auto">
          <a:xfrm>
            <a:off x="6248400" y="3200400"/>
            <a:ext cx="3176588" cy="2287588"/>
            <a:chOff x="6248400" y="2743200"/>
            <a:chExt cx="2743200" cy="2287588"/>
          </a:xfrm>
        </p:grpSpPr>
        <p:sp>
          <p:nvSpPr>
            <p:cNvPr id="76817" name="Rectangle 244"/>
            <p:cNvSpPr>
              <a:spLocks noChangeArrowheads="1"/>
            </p:cNvSpPr>
            <p:nvPr/>
          </p:nvSpPr>
          <p:spPr bwMode="auto">
            <a:xfrm>
              <a:off x="7848600" y="3962400"/>
              <a:ext cx="1143000" cy="22860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Data</a:t>
              </a:r>
            </a:p>
          </p:txBody>
        </p:sp>
        <p:sp>
          <p:nvSpPr>
            <p:cNvPr id="76818" name="Rectangle 244"/>
            <p:cNvSpPr>
              <a:spLocks noChangeArrowheads="1"/>
            </p:cNvSpPr>
            <p:nvPr/>
          </p:nvSpPr>
          <p:spPr bwMode="auto">
            <a:xfrm>
              <a:off x="6400800" y="3962400"/>
              <a:ext cx="609600" cy="22860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Stat.</a:t>
              </a:r>
            </a:p>
          </p:txBody>
        </p:sp>
        <p:sp>
          <p:nvSpPr>
            <p:cNvPr id="76819" name="Rectangle 244"/>
            <p:cNvSpPr>
              <a:spLocks noChangeArrowheads="1"/>
            </p:cNvSpPr>
            <p:nvPr/>
          </p:nvSpPr>
          <p:spPr bwMode="auto">
            <a:xfrm>
              <a:off x="7010400" y="3962400"/>
              <a:ext cx="838200" cy="228600"/>
            </a:xfrm>
            <a:prstGeom prst="rect">
              <a:avLst/>
            </a:prstGeom>
            <a:solidFill>
              <a:schemeClr val="bg1"/>
            </a:solidFill>
            <a:ln w="25400" algn="ctr">
              <a:solidFill>
                <a:schemeClr val="tx1"/>
              </a:solidFill>
              <a:miter lim="800000"/>
              <a:headEnd/>
              <a:tailEnd/>
            </a:ln>
          </p:spPr>
          <p:txBody>
            <a:bodyPr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Directry</a:t>
              </a:r>
            </a:p>
          </p:txBody>
        </p:sp>
        <p:cxnSp>
          <p:nvCxnSpPr>
            <p:cNvPr id="76820" name="Straight Connector 304"/>
            <p:cNvCxnSpPr>
              <a:cxnSpLocks noChangeShapeType="1"/>
            </p:cNvCxnSpPr>
            <p:nvPr/>
          </p:nvCxnSpPr>
          <p:spPr bwMode="auto">
            <a:xfrm rot="10800000" flipV="1">
              <a:off x="6477000" y="4191000"/>
              <a:ext cx="2514600" cy="838200"/>
            </a:xfrm>
            <a:prstGeom prst="line">
              <a:avLst/>
            </a:prstGeom>
            <a:noFill/>
            <a:ln w="12700"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76821" name="Straight Connector 306"/>
            <p:cNvCxnSpPr>
              <a:cxnSpLocks noChangeShapeType="1"/>
              <a:stCxn id="76818" idx="1"/>
            </p:cNvCxnSpPr>
            <p:nvPr/>
          </p:nvCxnSpPr>
          <p:spPr bwMode="auto">
            <a:xfrm rot="10800000" flipV="1">
              <a:off x="6248400" y="4076700"/>
              <a:ext cx="152400" cy="952500"/>
            </a:xfrm>
            <a:prstGeom prst="line">
              <a:avLst/>
            </a:prstGeom>
            <a:noFill/>
            <a:ln w="12700"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76822" name="Straight Connector 312"/>
            <p:cNvCxnSpPr>
              <a:cxnSpLocks noChangeShapeType="1"/>
            </p:cNvCxnSpPr>
            <p:nvPr/>
          </p:nvCxnSpPr>
          <p:spPr bwMode="auto">
            <a:xfrm>
              <a:off x="6248400" y="5029200"/>
              <a:ext cx="22860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76823" name="TextBox 611"/>
            <p:cNvSpPr txBox="1">
              <a:spLocks noChangeArrowheads="1"/>
            </p:cNvSpPr>
            <p:nvPr/>
          </p:nvSpPr>
          <p:spPr bwMode="auto">
            <a:xfrm>
              <a:off x="6643254" y="2743200"/>
              <a:ext cx="22859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Each line in memory has state field plus bit vector directory with one bit per processor</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Cache States</a:t>
            </a:r>
          </a:p>
        </p:txBody>
      </p:sp>
      <p:sp>
        <p:nvSpPr>
          <p:cNvPr id="78851"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7B4D1B8-C7CB-4DA2-A823-BE64C55F109F}" type="slidenum">
              <a:rPr lang="zh-CN" altLang="en-US" sz="1200">
                <a:solidFill>
                  <a:srgbClr val="898989"/>
                </a:solidFill>
              </a:rPr>
              <a:pPr>
                <a:spcBef>
                  <a:spcPct val="0"/>
                </a:spcBef>
                <a:buFontTx/>
                <a:buNone/>
              </a:pPr>
              <a:t>47</a:t>
            </a:fld>
            <a:endParaRPr lang="zh-CN" altLang="en-US" sz="1200">
              <a:solidFill>
                <a:srgbClr val="898989"/>
              </a:solidFill>
            </a:endParaRPr>
          </a:p>
        </p:txBody>
      </p:sp>
      <p:sp>
        <p:nvSpPr>
          <p:cNvPr id="78852" name="Rectangle 3"/>
          <p:cNvSpPr txBox="1">
            <a:spLocks noChangeArrowheads="1"/>
          </p:cNvSpPr>
          <p:nvPr/>
        </p:nvSpPr>
        <p:spPr bwMode="auto">
          <a:xfrm>
            <a:off x="698500" y="1193800"/>
            <a:ext cx="78359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r>
              <a:rPr lang="en-US" altLang="zh-CN" sz="2800">
                <a:latin typeface="幼圆" panose="02010509060101010101" pitchFamily="49" charset="-122"/>
                <a:ea typeface="MS PGothic" panose="020B0600070205080204" pitchFamily="34" charset="-128"/>
              </a:rPr>
              <a:t>For each cache line, there are 4 possible states</a:t>
            </a:r>
          </a:p>
          <a:p>
            <a:pPr lvl="1" algn="just">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gn="just">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C-invalid (= Nothing): The accessed data is not resident in the cache.</a:t>
            </a:r>
          </a:p>
          <a:p>
            <a:pPr lvl="1" algn="just">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gn="just">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C-shared (= Sh): The accessed data is resident in the cache, and possibly also cached at other sites. The data in memory is valid.</a:t>
            </a:r>
          </a:p>
          <a:p>
            <a:pPr lvl="1" algn="just">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gn="just">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C-modified (= Ex): The accessed data is exclusively resident in this cache, and has been modified. Memory does not have the most up-to-date data.</a:t>
            </a:r>
          </a:p>
          <a:p>
            <a:pPr lvl="1" algn="just">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gn="just">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C-transient (= Pending): The accessed data is in a </a:t>
            </a:r>
            <a:r>
              <a:rPr lang="en-US" altLang="zh-CN" sz="2000" b="0" i="1">
                <a:latin typeface="华文隶书" panose="02010800040101010101" pitchFamily="2" charset="-122"/>
                <a:ea typeface="黑体" panose="02010609060101010101" pitchFamily="49" charset="-122"/>
              </a:rPr>
              <a:t>transient</a:t>
            </a:r>
            <a:r>
              <a:rPr lang="en-US" altLang="zh-CN" sz="2000" b="0">
                <a:latin typeface="华文隶书" panose="02010800040101010101" pitchFamily="2" charset="-122"/>
                <a:ea typeface="黑体" panose="02010609060101010101" pitchFamily="49" charset="-122"/>
              </a:rPr>
              <a:t> state (for example, the site has just issued a protocol request, but has not received the corresponding protocol reply).</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Directory States</a:t>
            </a:r>
          </a:p>
        </p:txBody>
      </p:sp>
      <p:sp>
        <p:nvSpPr>
          <p:cNvPr id="80899" name="灯片编号占位符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92C40CF-C077-4BF3-B468-D8397C5ABA25}" type="slidenum">
              <a:rPr lang="zh-CN" altLang="en-US" sz="1200">
                <a:solidFill>
                  <a:srgbClr val="898989"/>
                </a:solidFill>
              </a:rPr>
              <a:pPr>
                <a:spcBef>
                  <a:spcPct val="0"/>
                </a:spcBef>
                <a:buFontTx/>
                <a:buNone/>
              </a:pPr>
              <a:t>48</a:t>
            </a:fld>
            <a:endParaRPr lang="zh-CN" altLang="en-US" sz="1200">
              <a:solidFill>
                <a:srgbClr val="898989"/>
              </a:solidFill>
            </a:endParaRPr>
          </a:p>
        </p:txBody>
      </p:sp>
      <p:sp>
        <p:nvSpPr>
          <p:cNvPr id="80900" name="Rectangle 5"/>
          <p:cNvSpPr txBox="1">
            <a:spLocks noChangeArrowheads="1"/>
          </p:cNvSpPr>
          <p:nvPr/>
        </p:nvSpPr>
        <p:spPr bwMode="auto">
          <a:xfrm>
            <a:off x="698500" y="1193800"/>
            <a:ext cx="76835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80000"/>
              </a:lnSpc>
            </a:pPr>
            <a:r>
              <a:rPr lang="en-US" altLang="zh-CN" sz="2800">
                <a:latin typeface="幼圆" panose="02010509060101010101" pitchFamily="49" charset="-122"/>
                <a:ea typeface="MS PGothic" panose="020B0600070205080204" pitchFamily="34" charset="-128"/>
              </a:rPr>
              <a:t>For each memory block, there are 4 possible states</a:t>
            </a:r>
          </a:p>
          <a:p>
            <a:pPr>
              <a:lnSpc>
                <a:spcPct val="80000"/>
              </a:lnSpc>
            </a:pPr>
            <a:endParaRPr lang="en-US" altLang="zh-CN" sz="2800" b="0">
              <a:latin typeface="幼圆" panose="02010509060101010101" pitchFamily="49" charset="-122"/>
              <a:ea typeface="MS PGothic" panose="020B0600070205080204" pitchFamily="34" charset="-128"/>
            </a:endParaRPr>
          </a:p>
          <a:p>
            <a:pPr lvl="1">
              <a:lnSpc>
                <a:spcPct val="80000"/>
              </a:lnSpc>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R(dir): The memory block is shared by the sites specified in dir (dir is a set of sites). The data in memory is valid in this state.  If dir is empty (i.e., dir = ε), the memory block is not cached by any site.</a:t>
            </a:r>
          </a:p>
          <a:p>
            <a:pPr lvl="1">
              <a:lnSpc>
                <a:spcPct val="80000"/>
              </a:lnSpc>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nSpc>
                <a:spcPct val="80000"/>
              </a:lnSpc>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W(id): The memory block is exclusively cached at site id, and has been modified at that site. Memory does not have the most up-to-date data.</a:t>
            </a:r>
          </a:p>
          <a:p>
            <a:pPr lvl="1">
              <a:lnSpc>
                <a:spcPct val="80000"/>
              </a:lnSpc>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nSpc>
                <a:spcPct val="80000"/>
              </a:lnSpc>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TR(dir): The memory block is in a transient state waiting for the acknowledgements to the invalidation requests that the home site has issued.</a:t>
            </a:r>
          </a:p>
          <a:p>
            <a:pPr lvl="1">
              <a:lnSpc>
                <a:spcPct val="80000"/>
              </a:lnSpc>
              <a:buFont typeface="Wingdings" panose="05000000000000000000" pitchFamily="2" charset="2"/>
              <a:buChar char="Ø"/>
            </a:pPr>
            <a:endParaRPr lang="en-US" altLang="zh-CN" sz="2000" b="0">
              <a:latin typeface="华文隶书" panose="02010800040101010101" pitchFamily="2" charset="-122"/>
              <a:ea typeface="黑体" panose="02010609060101010101" pitchFamily="49" charset="-122"/>
            </a:endParaRPr>
          </a:p>
          <a:p>
            <a:pPr lvl="1">
              <a:lnSpc>
                <a:spcPct val="80000"/>
              </a:lnSpc>
              <a:buFont typeface="Wingdings" panose="05000000000000000000" pitchFamily="2" charset="2"/>
              <a:buChar char="Ø"/>
            </a:pPr>
            <a:r>
              <a:rPr lang="en-US" altLang="zh-CN" sz="2000" b="0">
                <a:latin typeface="华文隶书" panose="02010800040101010101" pitchFamily="2" charset="-122"/>
                <a:ea typeface="黑体" panose="02010609060101010101" pitchFamily="49" charset="-122"/>
              </a:rPr>
              <a:t>TW(id): The memory block is in a transient state waiting for a block exclusively cached at site id (i.e., in C-modified state) to make the memory block at the home site up-to-date.</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Protocol Message</a:t>
            </a:r>
          </a:p>
        </p:txBody>
      </p:sp>
      <p:sp>
        <p:nvSpPr>
          <p:cNvPr id="82947" name="Rectangle 3"/>
          <p:cNvSpPr txBox="1">
            <a:spLocks noChangeArrowheads="1"/>
          </p:cNvSpPr>
          <p:nvPr/>
        </p:nvSpPr>
        <p:spPr bwMode="auto">
          <a:xfrm>
            <a:off x="76200" y="1066800"/>
            <a:ext cx="89154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endParaRPr lang="en-US" altLang="zh-CN" sz="2200" b="0">
              <a:latin typeface="华文隶书" panose="02010800040101010101" pitchFamily="2" charset="-122"/>
              <a:ea typeface="黑体" panose="02010609060101010101" pitchFamily="49" charset="-122"/>
            </a:endParaRPr>
          </a:p>
        </p:txBody>
      </p:sp>
      <p:sp>
        <p:nvSpPr>
          <p:cNvPr id="8294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BD3F51C-4119-4468-AD0B-17188C046E80}" type="slidenum">
              <a:rPr lang="zh-CN" altLang="en-US" sz="1200">
                <a:solidFill>
                  <a:srgbClr val="898989"/>
                </a:solidFill>
              </a:rPr>
              <a:pPr>
                <a:spcBef>
                  <a:spcPct val="0"/>
                </a:spcBef>
                <a:buFontTx/>
                <a:buNone/>
              </a:pPr>
              <a:t>49</a:t>
            </a:fld>
            <a:endParaRPr lang="zh-CN" altLang="en-US" sz="1200">
              <a:solidFill>
                <a:srgbClr val="898989"/>
              </a:solidFill>
            </a:endParaRPr>
          </a:p>
        </p:txBody>
      </p:sp>
      <p:graphicFrame>
        <p:nvGraphicFramePr>
          <p:cNvPr id="6" name="Group 28"/>
          <p:cNvGraphicFramePr>
            <a:graphicFrameLocks noGrp="1"/>
          </p:cNvGraphicFramePr>
          <p:nvPr/>
        </p:nvGraphicFramePr>
        <p:xfrm>
          <a:off x="1066800" y="1905000"/>
          <a:ext cx="7239000" cy="4038600"/>
        </p:xfrm>
        <a:graphic>
          <a:graphicData uri="http://schemas.openxmlformats.org/drawingml/2006/table">
            <a:tbl>
              <a:tblPr/>
              <a:tblGrid>
                <a:gridCol w="2362200"/>
                <a:gridCol w="4876800"/>
              </a:tblGrid>
              <a:tr h="42386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Times New Roman" charset="0"/>
                        </a:rPr>
                        <a:t>Category</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Times New Roman" charset="0"/>
                        </a:rPr>
                        <a:t>Messages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3624">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charset="0"/>
                        </a:rPr>
                        <a:t>Cache to Memory Requests</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Courier New" charset="0"/>
                        </a:rPr>
                        <a:t>ShReq, ExReq</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charset="0"/>
                        </a:rPr>
                        <a:t>Memory to Cache Requests</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Courier New" charset="0"/>
                        </a:rPr>
                        <a:t>WbReq, InvReq, FlushReq</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2037">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charset="0"/>
                        </a:rPr>
                        <a:t>Cache to Memory Responses</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Courier New" charset="0"/>
                        </a:rPr>
                        <a:t>WbRep(v), InvRep, FlushRep(v)</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Times New Roman" charset="0"/>
                        </a:rPr>
                        <a:t>Memory to Cache Responses</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Courier New" charset="0"/>
                        </a:rPr>
                        <a:t>ShRep(v), ExRep(v)</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69" name="Rectangle 30"/>
          <p:cNvSpPr txBox="1">
            <a:spLocks noChangeArrowheads="1"/>
          </p:cNvSpPr>
          <p:nvPr/>
        </p:nvSpPr>
        <p:spPr bwMode="auto">
          <a:xfrm>
            <a:off x="698500" y="1193800"/>
            <a:ext cx="76835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FontTx/>
              <a:buNone/>
            </a:pPr>
            <a:r>
              <a:rPr lang="en-US" altLang="zh-CN" sz="2800" b="0">
                <a:latin typeface="幼圆" panose="02010509060101010101" pitchFamily="49" charset="-122"/>
                <a:ea typeface="MS PGothic" panose="020B0600070205080204" pitchFamily="34" charset="-128"/>
              </a:rPr>
              <a:t>There are 10 different protocol messages </a:t>
            </a:r>
          </a:p>
          <a:p>
            <a:endParaRPr lang="en-US" altLang="zh-CN" b="0">
              <a:latin typeface="幼圆" panose="02010509060101010101" pitchFamily="49" charset="-122"/>
              <a:ea typeface="MS PGothic" panose="020B0600070205080204" pitchFamily="34" charset="-128"/>
            </a:endParaRPr>
          </a:p>
          <a:p>
            <a:endParaRPr lang="en-US" altLang="zh-CN" b="0">
              <a:latin typeface="幼圆" panose="02010509060101010101" pitchFamily="49" charset="-122"/>
              <a:ea typeface="MS PGothic" panose="020B0600070205080204" pitchFamily="34" charset="-128"/>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Two Major Classes </a:t>
            </a:r>
          </a:p>
        </p:txBody>
      </p:sp>
      <p:sp>
        <p:nvSpPr>
          <p:cNvPr id="2560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04B0A86-825D-43C1-AE6B-BF8BC4503A4E}" type="slidenum">
              <a:rPr lang="zh-CN" altLang="en-US" sz="1200">
                <a:solidFill>
                  <a:srgbClr val="898989"/>
                </a:solidFill>
              </a:rPr>
              <a:pPr>
                <a:spcBef>
                  <a:spcPct val="0"/>
                </a:spcBef>
                <a:buFontTx/>
                <a:buNone/>
              </a:pPr>
              <a:t>5</a:t>
            </a:fld>
            <a:endParaRPr lang="zh-CN" altLang="en-US" sz="1200">
              <a:solidFill>
                <a:srgbClr val="898989"/>
              </a:solidFill>
            </a:endParaRPr>
          </a:p>
        </p:txBody>
      </p:sp>
      <p:sp>
        <p:nvSpPr>
          <p:cNvPr id="25604" name="Content Placeholder 2"/>
          <p:cNvSpPr txBox="1">
            <a:spLocks/>
          </p:cNvSpPr>
          <p:nvPr/>
        </p:nvSpPr>
        <p:spPr bwMode="auto">
          <a:xfrm>
            <a:off x="228600" y="1320800"/>
            <a:ext cx="8534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a:spcBef>
                <a:spcPct val="20000"/>
              </a:spcBef>
              <a:buFont typeface="Arial" panose="020B0604020202020204" pitchFamily="34" charset="0"/>
              <a:buChar char="•"/>
              <a:defRPr sz="3200">
                <a:solidFill>
                  <a:schemeClr val="tx1"/>
                </a:solidFill>
                <a:latin typeface="Arial" panose="020B0604020202020204" pitchFamily="34" charset="0"/>
              </a:defRPr>
            </a:lvl1pPr>
            <a:lvl2pPr marL="660400" indent="-20320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75000"/>
              </a:lnSpc>
              <a:spcBef>
                <a:spcPct val="65000"/>
              </a:spcBef>
              <a:buFontTx/>
              <a:buChar char="•"/>
            </a:pPr>
            <a:r>
              <a:rPr lang="en-US" altLang="zh-CN" sz="2800"/>
              <a:t>Shared memory multiprocessor architectures</a:t>
            </a:r>
          </a:p>
          <a:p>
            <a:pPr lvl="1" eaLnBrk="1" hangingPunct="1">
              <a:lnSpc>
                <a:spcPct val="75000"/>
              </a:lnSpc>
              <a:spcBef>
                <a:spcPct val="65000"/>
              </a:spcBef>
              <a:buFont typeface="Wingdings" panose="05000000000000000000" pitchFamily="2" charset="2"/>
              <a:buChar char="Ø"/>
            </a:pPr>
            <a:r>
              <a:rPr lang="en-US" altLang="zh-CN" sz="2400" b="0">
                <a:latin typeface="华文隶书" panose="02010800040101010101" pitchFamily="2" charset="-122"/>
                <a:ea typeface="黑体" panose="02010609060101010101" pitchFamily="49" charset="-122"/>
              </a:rPr>
              <a:t>A collection of autonomous processors connected to a memory system. </a:t>
            </a:r>
          </a:p>
          <a:p>
            <a:pPr lvl="1" eaLnBrk="1" hangingPunct="1">
              <a:lnSpc>
                <a:spcPct val="75000"/>
              </a:lnSpc>
              <a:spcBef>
                <a:spcPct val="65000"/>
              </a:spcBef>
              <a:buFont typeface="Wingdings" panose="05000000000000000000" pitchFamily="2" charset="2"/>
              <a:buChar char="Ø"/>
            </a:pPr>
            <a:r>
              <a:rPr lang="en-US" altLang="zh-CN" sz="2400" b="0">
                <a:latin typeface="华文隶书" panose="02010800040101010101" pitchFamily="2" charset="-122"/>
                <a:ea typeface="黑体" panose="02010609060101010101" pitchFamily="49" charset="-122"/>
              </a:rPr>
              <a:t>Supports a global address space where each processor can access each memory location.</a:t>
            </a:r>
          </a:p>
          <a:p>
            <a:pPr lvl="1" eaLnBrk="1" hangingPunct="1">
              <a:lnSpc>
                <a:spcPct val="75000"/>
              </a:lnSpc>
              <a:spcBef>
                <a:spcPct val="65000"/>
              </a:spcBef>
              <a:buFont typeface="Wingdings" panose="05000000000000000000" pitchFamily="2" charset="2"/>
              <a:buChar char="Ø"/>
            </a:pPr>
            <a:endParaRPr lang="en-US" altLang="zh-CN" sz="2400" b="0">
              <a:latin typeface="华文隶书" panose="02010800040101010101" pitchFamily="2" charset="-122"/>
              <a:ea typeface="黑体" panose="02010609060101010101" pitchFamily="49" charset="-122"/>
            </a:endParaRPr>
          </a:p>
          <a:p>
            <a:pPr eaLnBrk="1" hangingPunct="1">
              <a:lnSpc>
                <a:spcPct val="75000"/>
              </a:lnSpc>
              <a:spcBef>
                <a:spcPct val="65000"/>
              </a:spcBef>
              <a:buFontTx/>
              <a:buChar char="•"/>
            </a:pPr>
            <a:r>
              <a:rPr lang="en-US" altLang="zh-CN" sz="2800"/>
              <a:t>Distributed memory architectures</a:t>
            </a:r>
          </a:p>
          <a:p>
            <a:pPr lvl="1" eaLnBrk="1" hangingPunct="1">
              <a:lnSpc>
                <a:spcPct val="75000"/>
              </a:lnSpc>
              <a:spcBef>
                <a:spcPct val="65000"/>
              </a:spcBef>
              <a:buFont typeface="Wingdings" panose="05000000000000000000" pitchFamily="2" charset="2"/>
              <a:buChar char="Ø"/>
            </a:pPr>
            <a:r>
              <a:rPr lang="en-US" altLang="zh-CN" sz="2400" b="0">
                <a:latin typeface="华文隶书" panose="02010800040101010101" pitchFamily="2" charset="-122"/>
                <a:ea typeface="黑体" panose="02010609060101010101" pitchFamily="49" charset="-122"/>
              </a:rPr>
              <a:t>A collection of autonomous systems connected by an interconnect.</a:t>
            </a:r>
          </a:p>
          <a:p>
            <a:pPr lvl="1" eaLnBrk="1" hangingPunct="1">
              <a:lnSpc>
                <a:spcPct val="75000"/>
              </a:lnSpc>
              <a:spcBef>
                <a:spcPct val="65000"/>
              </a:spcBef>
              <a:buFont typeface="Wingdings" panose="05000000000000000000" pitchFamily="2" charset="2"/>
              <a:buChar char="Ø"/>
            </a:pPr>
            <a:r>
              <a:rPr lang="en-US" altLang="zh-CN" sz="2400" b="0">
                <a:latin typeface="华文隶书" panose="02010800040101010101" pitchFamily="2" charset="-122"/>
                <a:ea typeface="黑体" panose="02010609060101010101" pitchFamily="49" charset="-122"/>
              </a:rPr>
              <a:t>Each system has its own distinct address space, and processors must explicitly communicate to share data.</a:t>
            </a:r>
          </a:p>
          <a:p>
            <a:pPr lvl="1" eaLnBrk="1" hangingPunct="1">
              <a:lnSpc>
                <a:spcPct val="75000"/>
              </a:lnSpc>
              <a:spcBef>
                <a:spcPct val="65000"/>
              </a:spcBef>
              <a:buFont typeface="Wingdings" panose="05000000000000000000" pitchFamily="2" charset="2"/>
              <a:buChar char="Ø"/>
            </a:pPr>
            <a:r>
              <a:rPr lang="en-US" altLang="zh-CN" sz="2400" b="0">
                <a:latin typeface="华文隶书" panose="02010800040101010101" pitchFamily="2" charset="-122"/>
                <a:ea typeface="黑体" panose="02010609060101010101" pitchFamily="49" charset="-122"/>
              </a:rPr>
              <a:t>Clusters of PCs connected by commodity interconnect is the most common example.</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Example</a:t>
            </a:r>
          </a:p>
        </p:txBody>
      </p:sp>
      <p:sp>
        <p:nvSpPr>
          <p:cNvPr id="849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9F8D357-C4C3-46B9-8516-F2A8688C6061}" type="slidenum">
              <a:rPr lang="zh-CN" altLang="en-US" sz="1200">
                <a:solidFill>
                  <a:srgbClr val="898989"/>
                </a:solidFill>
              </a:rPr>
              <a:pPr>
                <a:spcBef>
                  <a:spcPct val="0"/>
                </a:spcBef>
                <a:buFontTx/>
                <a:buNone/>
              </a:pPr>
              <a:t>50</a:t>
            </a:fld>
            <a:endParaRPr lang="zh-CN" altLang="en-US" sz="1200">
              <a:solidFill>
                <a:srgbClr val="898989"/>
              </a:solidFill>
            </a:endParaRPr>
          </a:p>
        </p:txBody>
      </p:sp>
      <p:sp>
        <p:nvSpPr>
          <p:cNvPr id="8" name="Rectangle 2"/>
          <p:cNvSpPr txBox="1">
            <a:spLocks noChangeArrowheads="1"/>
          </p:cNvSpPr>
          <p:nvPr/>
        </p:nvSpPr>
        <p:spPr bwMode="auto">
          <a:xfrm>
            <a:off x="304800" y="838200"/>
            <a:ext cx="7620000" cy="736600"/>
          </a:xfrm>
          <a:prstGeom prst="rect">
            <a:avLst/>
          </a:prstGeom>
          <a:noFill/>
          <a:ln w="9525">
            <a:noFill/>
            <a:miter lim="800000"/>
            <a:headEnd/>
            <a:tailEnd/>
          </a:ln>
        </p:spPr>
        <p:txBody>
          <a:bodyPr anchor="ctr"/>
          <a:lstStyle/>
          <a:p>
            <a:pPr>
              <a:defRPr/>
            </a:pPr>
            <a:r>
              <a:rPr lang="en-US" sz="2400" dirty="0">
                <a:solidFill>
                  <a:srgbClr val="FF0000"/>
                </a:solidFill>
                <a:effectLst>
                  <a:outerShdw blurRad="38100" dist="38100" dir="2700000" algn="tl">
                    <a:srgbClr val="000000">
                      <a:alpha val="43137"/>
                    </a:srgbClr>
                  </a:outerShdw>
                </a:effectLst>
                <a:latin typeface="+mn-lt"/>
                <a:ea typeface="ＭＳ Ｐゴシック" charset="-128"/>
                <a:cs typeface="ＭＳ Ｐゴシック" charset="-128"/>
              </a:rPr>
              <a:t>Write miss, to read shared line</a:t>
            </a:r>
          </a:p>
        </p:txBody>
      </p:sp>
      <p:grpSp>
        <p:nvGrpSpPr>
          <p:cNvPr id="84997" name="Group 66"/>
          <p:cNvGrpSpPr>
            <a:grpSpLocks/>
          </p:cNvGrpSpPr>
          <p:nvPr/>
        </p:nvGrpSpPr>
        <p:grpSpPr bwMode="auto">
          <a:xfrm>
            <a:off x="2895600" y="4046538"/>
            <a:ext cx="1371600" cy="1828800"/>
            <a:chOff x="1680" y="2496"/>
            <a:chExt cx="864" cy="1152"/>
          </a:xfrm>
        </p:grpSpPr>
        <p:grpSp>
          <p:nvGrpSpPr>
            <p:cNvPr id="85182" name="Group 67"/>
            <p:cNvGrpSpPr>
              <a:grpSpLocks/>
            </p:cNvGrpSpPr>
            <p:nvPr/>
          </p:nvGrpSpPr>
          <p:grpSpPr bwMode="auto">
            <a:xfrm>
              <a:off x="1872" y="2496"/>
              <a:ext cx="192" cy="432"/>
              <a:chOff x="1008" y="1536"/>
              <a:chExt cx="192" cy="432"/>
            </a:xfrm>
          </p:grpSpPr>
          <p:grpSp>
            <p:nvGrpSpPr>
              <p:cNvPr id="85193" name="Group 68"/>
              <p:cNvGrpSpPr>
                <a:grpSpLocks/>
              </p:cNvGrpSpPr>
              <p:nvPr/>
            </p:nvGrpSpPr>
            <p:grpSpPr bwMode="auto">
              <a:xfrm>
                <a:off x="1008" y="1584"/>
                <a:ext cx="192" cy="240"/>
                <a:chOff x="1824" y="1296"/>
                <a:chExt cx="192" cy="240"/>
              </a:xfrm>
            </p:grpSpPr>
            <p:sp>
              <p:nvSpPr>
                <p:cNvPr id="85196" name="Rectangle 69"/>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7" name="Rectangle 70"/>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8" name="Rectangle 71"/>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9" name="Freeform 72"/>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94" name="Line 73"/>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95" name="Line 74"/>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183" name="Group 75"/>
            <p:cNvGrpSpPr>
              <a:grpSpLocks/>
            </p:cNvGrpSpPr>
            <p:nvPr/>
          </p:nvGrpSpPr>
          <p:grpSpPr bwMode="auto">
            <a:xfrm flipV="1">
              <a:off x="2112" y="2496"/>
              <a:ext cx="192" cy="432"/>
              <a:chOff x="1008" y="1536"/>
              <a:chExt cx="192" cy="432"/>
            </a:xfrm>
          </p:grpSpPr>
          <p:grpSp>
            <p:nvGrpSpPr>
              <p:cNvPr id="85186" name="Group 76"/>
              <p:cNvGrpSpPr>
                <a:grpSpLocks/>
              </p:cNvGrpSpPr>
              <p:nvPr/>
            </p:nvGrpSpPr>
            <p:grpSpPr bwMode="auto">
              <a:xfrm>
                <a:off x="1008" y="1584"/>
                <a:ext cx="192" cy="240"/>
                <a:chOff x="1824" y="1296"/>
                <a:chExt cx="192" cy="240"/>
              </a:xfrm>
            </p:grpSpPr>
            <p:sp>
              <p:nvSpPr>
                <p:cNvPr id="85189" name="Rectangle 7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0" name="Rectangle 7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1" name="Rectangle 7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92" name="Freeform 8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87" name="Line 8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88" name="Line 8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184" name="Rectangle 83"/>
            <p:cNvSpPr>
              <a:spLocks noChangeArrowheads="1"/>
            </p:cNvSpPr>
            <p:nvPr/>
          </p:nvSpPr>
          <p:spPr bwMode="auto">
            <a:xfrm>
              <a:off x="1680" y="2928"/>
              <a:ext cx="864"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Directory Controller</a:t>
              </a:r>
            </a:p>
          </p:txBody>
        </p:sp>
        <p:sp>
          <p:nvSpPr>
            <p:cNvPr id="85185" name="Rectangle 84"/>
            <p:cNvSpPr>
              <a:spLocks noChangeArrowheads="1"/>
            </p:cNvSpPr>
            <p:nvPr/>
          </p:nvSpPr>
          <p:spPr bwMode="auto">
            <a:xfrm>
              <a:off x="1680" y="3216"/>
              <a:ext cx="864" cy="432"/>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DRAM Bank</a:t>
              </a:r>
            </a:p>
          </p:txBody>
        </p:sp>
      </p:grpSp>
      <p:grpSp>
        <p:nvGrpSpPr>
          <p:cNvPr id="84998" name="Group 226"/>
          <p:cNvGrpSpPr>
            <a:grpSpLocks/>
          </p:cNvGrpSpPr>
          <p:nvPr/>
        </p:nvGrpSpPr>
        <p:grpSpPr bwMode="auto">
          <a:xfrm>
            <a:off x="3124200" y="1379538"/>
            <a:ext cx="838200" cy="2209800"/>
            <a:chOff x="864" y="816"/>
            <a:chExt cx="528" cy="1392"/>
          </a:xfrm>
        </p:grpSpPr>
        <p:sp>
          <p:nvSpPr>
            <p:cNvPr id="85148" name="Rectangle 22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85149" name="Group 228"/>
            <p:cNvGrpSpPr>
              <a:grpSpLocks/>
            </p:cNvGrpSpPr>
            <p:nvPr/>
          </p:nvGrpSpPr>
          <p:grpSpPr bwMode="auto">
            <a:xfrm>
              <a:off x="912" y="1104"/>
              <a:ext cx="192" cy="432"/>
              <a:chOff x="1008" y="1536"/>
              <a:chExt cx="192" cy="432"/>
            </a:xfrm>
          </p:grpSpPr>
          <p:grpSp>
            <p:nvGrpSpPr>
              <p:cNvPr id="85175" name="Group 229"/>
              <p:cNvGrpSpPr>
                <a:grpSpLocks/>
              </p:cNvGrpSpPr>
              <p:nvPr/>
            </p:nvGrpSpPr>
            <p:grpSpPr bwMode="auto">
              <a:xfrm>
                <a:off x="1008" y="1584"/>
                <a:ext cx="192" cy="240"/>
                <a:chOff x="1824" y="1296"/>
                <a:chExt cx="192" cy="240"/>
              </a:xfrm>
            </p:grpSpPr>
            <p:sp>
              <p:nvSpPr>
                <p:cNvPr id="85178" name="Rectangle 23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79" name="Rectangle 23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80" name="Rectangle 23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81"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76" name="Line 23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77" name="Line 23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150" name="Group 236"/>
            <p:cNvGrpSpPr>
              <a:grpSpLocks/>
            </p:cNvGrpSpPr>
            <p:nvPr/>
          </p:nvGrpSpPr>
          <p:grpSpPr bwMode="auto">
            <a:xfrm flipV="1">
              <a:off x="1152" y="1104"/>
              <a:ext cx="192" cy="432"/>
              <a:chOff x="1008" y="1536"/>
              <a:chExt cx="192" cy="432"/>
            </a:xfrm>
          </p:grpSpPr>
          <p:grpSp>
            <p:nvGrpSpPr>
              <p:cNvPr id="85168" name="Group 237"/>
              <p:cNvGrpSpPr>
                <a:grpSpLocks/>
              </p:cNvGrpSpPr>
              <p:nvPr/>
            </p:nvGrpSpPr>
            <p:grpSpPr bwMode="auto">
              <a:xfrm>
                <a:off x="1008" y="1584"/>
                <a:ext cx="192" cy="240"/>
                <a:chOff x="1824" y="1296"/>
                <a:chExt cx="192" cy="240"/>
              </a:xfrm>
            </p:grpSpPr>
            <p:sp>
              <p:nvSpPr>
                <p:cNvPr id="85171" name="Rectangle 23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72" name="Rectangle 23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73" name="Rectangle 24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74"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69" name="Line 24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70" name="Line 24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151" name="Rectangle 24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85152" name="Group 245"/>
            <p:cNvGrpSpPr>
              <a:grpSpLocks/>
            </p:cNvGrpSpPr>
            <p:nvPr/>
          </p:nvGrpSpPr>
          <p:grpSpPr bwMode="auto">
            <a:xfrm flipV="1">
              <a:off x="1152" y="1776"/>
              <a:ext cx="192" cy="432"/>
              <a:chOff x="1008" y="1536"/>
              <a:chExt cx="192" cy="432"/>
            </a:xfrm>
          </p:grpSpPr>
          <p:grpSp>
            <p:nvGrpSpPr>
              <p:cNvPr id="85161" name="Group 246"/>
              <p:cNvGrpSpPr>
                <a:grpSpLocks/>
              </p:cNvGrpSpPr>
              <p:nvPr/>
            </p:nvGrpSpPr>
            <p:grpSpPr bwMode="auto">
              <a:xfrm>
                <a:off x="1008" y="1584"/>
                <a:ext cx="192" cy="240"/>
                <a:chOff x="1824" y="1296"/>
                <a:chExt cx="192" cy="240"/>
              </a:xfrm>
            </p:grpSpPr>
            <p:sp>
              <p:nvSpPr>
                <p:cNvPr id="85164" name="Rectangle 24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65" name="Rectangle 24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66" name="Rectangle 24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67"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62" name="Line 25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63" name="Line 25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153" name="Group 253"/>
            <p:cNvGrpSpPr>
              <a:grpSpLocks/>
            </p:cNvGrpSpPr>
            <p:nvPr/>
          </p:nvGrpSpPr>
          <p:grpSpPr bwMode="auto">
            <a:xfrm>
              <a:off x="912" y="1776"/>
              <a:ext cx="192" cy="432"/>
              <a:chOff x="1008" y="1536"/>
              <a:chExt cx="192" cy="432"/>
            </a:xfrm>
          </p:grpSpPr>
          <p:grpSp>
            <p:nvGrpSpPr>
              <p:cNvPr id="85154" name="Group 254"/>
              <p:cNvGrpSpPr>
                <a:grpSpLocks/>
              </p:cNvGrpSpPr>
              <p:nvPr/>
            </p:nvGrpSpPr>
            <p:grpSpPr bwMode="auto">
              <a:xfrm>
                <a:off x="1008" y="1584"/>
                <a:ext cx="192" cy="240"/>
                <a:chOff x="1824" y="1296"/>
                <a:chExt cx="192" cy="240"/>
              </a:xfrm>
            </p:grpSpPr>
            <p:sp>
              <p:nvSpPr>
                <p:cNvPr id="85157" name="Rectangle 25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58" name="Rectangle 25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59" name="Rectangle 25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60"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55" name="Line 25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56" name="Line 26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8" name="Group 324"/>
          <p:cNvGrpSpPr>
            <a:grpSpLocks/>
          </p:cNvGrpSpPr>
          <p:nvPr/>
        </p:nvGrpSpPr>
        <p:grpSpPr bwMode="auto">
          <a:xfrm>
            <a:off x="152400" y="1836738"/>
            <a:ext cx="2895600" cy="609600"/>
            <a:chOff x="762000" y="1524000"/>
            <a:chExt cx="2590800" cy="609600"/>
          </a:xfrm>
        </p:grpSpPr>
        <p:sp>
          <p:nvSpPr>
            <p:cNvPr id="85146" name="Oval 320"/>
            <p:cNvSpPr>
              <a:spLocks noChangeArrowheads="1"/>
            </p:cNvSpPr>
            <p:nvPr/>
          </p:nvSpPr>
          <p:spPr bwMode="auto">
            <a:xfrm>
              <a:off x="3048000" y="1828800"/>
              <a:ext cx="304800"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1</a:t>
              </a:r>
              <a:endParaRPr lang="en-US" altLang="zh-CN" sz="1600" b="0"/>
            </a:p>
          </p:txBody>
        </p:sp>
        <p:sp>
          <p:nvSpPr>
            <p:cNvPr id="85147" name="TextBox 64"/>
            <p:cNvSpPr txBox="1">
              <a:spLocks noChangeArrowheads="1"/>
            </p:cNvSpPr>
            <p:nvPr/>
          </p:nvSpPr>
          <p:spPr bwMode="auto">
            <a:xfrm>
              <a:off x="762000" y="1524000"/>
              <a:ext cx="249050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Store request at head of CPU-&gt;Cache queue.</a:t>
              </a:r>
            </a:p>
          </p:txBody>
        </p:sp>
      </p:grpSp>
      <p:grpSp>
        <p:nvGrpSpPr>
          <p:cNvPr id="19" name="Group 325"/>
          <p:cNvGrpSpPr>
            <a:grpSpLocks/>
          </p:cNvGrpSpPr>
          <p:nvPr/>
        </p:nvGrpSpPr>
        <p:grpSpPr bwMode="auto">
          <a:xfrm>
            <a:off x="457200" y="2438400"/>
            <a:ext cx="2590800" cy="465138"/>
            <a:chOff x="762000" y="2126397"/>
            <a:chExt cx="2590800" cy="464403"/>
          </a:xfrm>
        </p:grpSpPr>
        <p:sp>
          <p:nvSpPr>
            <p:cNvPr id="85144" name="Oval 322"/>
            <p:cNvSpPr>
              <a:spLocks noChangeArrowheads="1"/>
            </p:cNvSpPr>
            <p:nvPr/>
          </p:nvSpPr>
          <p:spPr bwMode="auto">
            <a:xfrm>
              <a:off x="3048000" y="2286000"/>
              <a:ext cx="304800"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2</a:t>
              </a:r>
              <a:endParaRPr lang="en-US" altLang="zh-CN" sz="1600" b="0"/>
            </a:p>
          </p:txBody>
        </p:sp>
        <p:sp>
          <p:nvSpPr>
            <p:cNvPr id="85145" name="TextBox 67"/>
            <p:cNvSpPr txBox="1">
              <a:spLocks noChangeArrowheads="1"/>
            </p:cNvSpPr>
            <p:nvPr/>
          </p:nvSpPr>
          <p:spPr bwMode="auto">
            <a:xfrm>
              <a:off x="762000" y="2126397"/>
              <a:ext cx="249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Store misses in cache.</a:t>
              </a:r>
            </a:p>
          </p:txBody>
        </p:sp>
      </p:grpSp>
      <p:grpSp>
        <p:nvGrpSpPr>
          <p:cNvPr id="20" name="Group 326"/>
          <p:cNvGrpSpPr>
            <a:grpSpLocks/>
          </p:cNvGrpSpPr>
          <p:nvPr/>
        </p:nvGrpSpPr>
        <p:grpSpPr bwMode="auto">
          <a:xfrm>
            <a:off x="533400" y="2979738"/>
            <a:ext cx="2514600" cy="584200"/>
            <a:chOff x="1206191" y="2209800"/>
            <a:chExt cx="2146609" cy="584776"/>
          </a:xfrm>
        </p:grpSpPr>
        <p:sp>
          <p:nvSpPr>
            <p:cNvPr id="85142" name="Oval 327"/>
            <p:cNvSpPr>
              <a:spLocks noChangeArrowheads="1"/>
            </p:cNvSpPr>
            <p:nvPr/>
          </p:nvSpPr>
          <p:spPr bwMode="auto">
            <a:xfrm>
              <a:off x="3092605" y="22860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3</a:t>
              </a:r>
              <a:endParaRPr lang="en-US" altLang="zh-CN" sz="1600" b="0"/>
            </a:p>
          </p:txBody>
        </p:sp>
        <p:sp>
          <p:nvSpPr>
            <p:cNvPr id="85143" name="TextBox 70"/>
            <p:cNvSpPr txBox="1">
              <a:spLocks noChangeArrowheads="1"/>
            </p:cNvSpPr>
            <p:nvPr/>
          </p:nvSpPr>
          <p:spPr bwMode="auto">
            <a:xfrm>
              <a:off x="1206191" y="2209800"/>
              <a:ext cx="188641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Send ExReq message to directory.</a:t>
              </a:r>
            </a:p>
          </p:txBody>
        </p:sp>
      </p:grpSp>
      <p:grpSp>
        <p:nvGrpSpPr>
          <p:cNvPr id="21" name="Group 330"/>
          <p:cNvGrpSpPr>
            <a:grpSpLocks/>
          </p:cNvGrpSpPr>
          <p:nvPr/>
        </p:nvGrpSpPr>
        <p:grpSpPr bwMode="auto">
          <a:xfrm>
            <a:off x="381000" y="4046538"/>
            <a:ext cx="2743200" cy="609600"/>
            <a:chOff x="1011044" y="1981200"/>
            <a:chExt cx="2341756" cy="609600"/>
          </a:xfrm>
        </p:grpSpPr>
        <p:sp>
          <p:nvSpPr>
            <p:cNvPr id="85140" name="Oval 331"/>
            <p:cNvSpPr>
              <a:spLocks noChangeArrowheads="1"/>
            </p:cNvSpPr>
            <p:nvPr/>
          </p:nvSpPr>
          <p:spPr bwMode="auto">
            <a:xfrm>
              <a:off x="3092605" y="22860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4</a:t>
              </a:r>
              <a:endParaRPr lang="en-US" altLang="zh-CN" sz="1600" b="0"/>
            </a:p>
          </p:txBody>
        </p:sp>
        <p:sp>
          <p:nvSpPr>
            <p:cNvPr id="85141" name="TextBox 73"/>
            <p:cNvSpPr txBox="1">
              <a:spLocks noChangeArrowheads="1"/>
            </p:cNvSpPr>
            <p:nvPr/>
          </p:nvSpPr>
          <p:spPr bwMode="auto">
            <a:xfrm>
              <a:off x="1011044" y="1981200"/>
              <a:ext cx="227670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ExReq message received at directory controller.</a:t>
              </a:r>
            </a:p>
          </p:txBody>
        </p:sp>
      </p:grpSp>
      <p:grpSp>
        <p:nvGrpSpPr>
          <p:cNvPr id="22" name="Group 333"/>
          <p:cNvGrpSpPr>
            <a:grpSpLocks/>
          </p:cNvGrpSpPr>
          <p:nvPr/>
        </p:nvGrpSpPr>
        <p:grpSpPr bwMode="auto">
          <a:xfrm>
            <a:off x="457200" y="5875338"/>
            <a:ext cx="3352800" cy="830262"/>
            <a:chOff x="490653" y="2133600"/>
            <a:chExt cx="2862147" cy="830997"/>
          </a:xfrm>
        </p:grpSpPr>
        <p:sp>
          <p:nvSpPr>
            <p:cNvPr id="85138" name="Oval 334"/>
            <p:cNvSpPr>
              <a:spLocks noChangeArrowheads="1"/>
            </p:cNvSpPr>
            <p:nvPr/>
          </p:nvSpPr>
          <p:spPr bwMode="auto">
            <a:xfrm>
              <a:off x="3092605" y="22860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5</a:t>
              </a:r>
              <a:endParaRPr lang="en-US" altLang="zh-CN" sz="1600" b="0"/>
            </a:p>
          </p:txBody>
        </p:sp>
        <p:sp>
          <p:nvSpPr>
            <p:cNvPr id="85139" name="TextBox 76"/>
            <p:cNvSpPr txBox="1">
              <a:spLocks noChangeArrowheads="1"/>
            </p:cNvSpPr>
            <p:nvPr/>
          </p:nvSpPr>
          <p:spPr bwMode="auto">
            <a:xfrm>
              <a:off x="490653" y="2133600"/>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Access state and directory for line. Line’s state is R, with some set of sharers.</a:t>
              </a:r>
            </a:p>
          </p:txBody>
        </p:sp>
      </p:grpSp>
      <p:grpSp>
        <p:nvGrpSpPr>
          <p:cNvPr id="23" name="Group 336"/>
          <p:cNvGrpSpPr>
            <a:grpSpLocks/>
          </p:cNvGrpSpPr>
          <p:nvPr/>
        </p:nvGrpSpPr>
        <p:grpSpPr bwMode="auto">
          <a:xfrm flipH="1">
            <a:off x="4343400" y="4808538"/>
            <a:ext cx="2819400" cy="584200"/>
            <a:chOff x="1271240" y="1219200"/>
            <a:chExt cx="2406808" cy="584776"/>
          </a:xfrm>
        </p:grpSpPr>
        <p:sp>
          <p:nvSpPr>
            <p:cNvPr id="85136" name="Oval 337"/>
            <p:cNvSpPr>
              <a:spLocks noChangeArrowheads="1"/>
            </p:cNvSpPr>
            <p:nvPr/>
          </p:nvSpPr>
          <p:spPr bwMode="auto">
            <a:xfrm>
              <a:off x="3417853" y="12192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6</a:t>
              </a:r>
              <a:endParaRPr lang="en-US" altLang="zh-CN" sz="1600" b="0"/>
            </a:p>
          </p:txBody>
        </p:sp>
        <p:sp>
          <p:nvSpPr>
            <p:cNvPr id="85137" name="TextBox 79"/>
            <p:cNvSpPr txBox="1">
              <a:spLocks noChangeArrowheads="1"/>
            </p:cNvSpPr>
            <p:nvPr/>
          </p:nvSpPr>
          <p:spPr bwMode="auto">
            <a:xfrm>
              <a:off x="1271240" y="1219200"/>
              <a:ext cx="214661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Send one InvReq message to each sharer. </a:t>
              </a:r>
            </a:p>
          </p:txBody>
        </p:sp>
      </p:grpSp>
      <p:grpSp>
        <p:nvGrpSpPr>
          <p:cNvPr id="24" name="Group 343"/>
          <p:cNvGrpSpPr>
            <a:grpSpLocks/>
          </p:cNvGrpSpPr>
          <p:nvPr/>
        </p:nvGrpSpPr>
        <p:grpSpPr bwMode="auto">
          <a:xfrm flipH="1">
            <a:off x="3962400" y="2751138"/>
            <a:ext cx="1905000" cy="685800"/>
            <a:chOff x="1726581" y="2133600"/>
            <a:chExt cx="1626221" cy="685800"/>
          </a:xfrm>
        </p:grpSpPr>
        <p:sp>
          <p:nvSpPr>
            <p:cNvPr id="85134" name="Oval 344"/>
            <p:cNvSpPr>
              <a:spLocks noChangeArrowheads="1"/>
            </p:cNvSpPr>
            <p:nvPr/>
          </p:nvSpPr>
          <p:spPr bwMode="auto">
            <a:xfrm>
              <a:off x="3092607" y="25146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11</a:t>
              </a:r>
              <a:endParaRPr lang="en-US" altLang="zh-CN" sz="1600" b="0"/>
            </a:p>
          </p:txBody>
        </p:sp>
        <p:sp>
          <p:nvSpPr>
            <p:cNvPr id="85135" name="TextBox 82"/>
            <p:cNvSpPr txBox="1">
              <a:spLocks noChangeArrowheads="1"/>
            </p:cNvSpPr>
            <p:nvPr/>
          </p:nvSpPr>
          <p:spPr bwMode="auto">
            <a:xfrm>
              <a:off x="1726581" y="2133600"/>
              <a:ext cx="136602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ExRep arrives at cache</a:t>
              </a:r>
            </a:p>
          </p:txBody>
        </p:sp>
      </p:grpSp>
      <p:grpSp>
        <p:nvGrpSpPr>
          <p:cNvPr id="25" name="Group 346"/>
          <p:cNvGrpSpPr>
            <a:grpSpLocks/>
          </p:cNvGrpSpPr>
          <p:nvPr/>
        </p:nvGrpSpPr>
        <p:grpSpPr bwMode="auto">
          <a:xfrm flipH="1">
            <a:off x="4114800" y="1371600"/>
            <a:ext cx="2438400" cy="1303338"/>
            <a:chOff x="1271236" y="1288197"/>
            <a:chExt cx="2081564" cy="1302603"/>
          </a:xfrm>
        </p:grpSpPr>
        <p:sp>
          <p:nvSpPr>
            <p:cNvPr id="85132" name="Oval 347"/>
            <p:cNvSpPr>
              <a:spLocks noChangeArrowheads="1"/>
            </p:cNvSpPr>
            <p:nvPr/>
          </p:nvSpPr>
          <p:spPr bwMode="auto">
            <a:xfrm>
              <a:off x="3092605" y="22860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12</a:t>
              </a:r>
              <a:endParaRPr lang="en-US" altLang="zh-CN" sz="1600" b="0"/>
            </a:p>
          </p:txBody>
        </p:sp>
        <p:sp>
          <p:nvSpPr>
            <p:cNvPr id="85133" name="TextBox 85"/>
            <p:cNvSpPr txBox="1">
              <a:spLocks noChangeArrowheads="1"/>
            </p:cNvSpPr>
            <p:nvPr/>
          </p:nvSpPr>
          <p:spPr bwMode="auto">
            <a:xfrm>
              <a:off x="1271236" y="1288197"/>
              <a:ext cx="18864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Update cache tag and data, then store data from CPU</a:t>
              </a:r>
            </a:p>
          </p:txBody>
        </p:sp>
      </p:grpSp>
      <p:cxnSp>
        <p:nvCxnSpPr>
          <p:cNvPr id="85007" name="Straight Connector 350"/>
          <p:cNvCxnSpPr>
            <a:cxnSpLocks noChangeShapeType="1"/>
          </p:cNvCxnSpPr>
          <p:nvPr/>
        </p:nvCxnSpPr>
        <p:spPr bwMode="auto">
          <a:xfrm>
            <a:off x="2667000" y="3589338"/>
            <a:ext cx="548640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85008" name="Straight Connector 351"/>
          <p:cNvCxnSpPr>
            <a:cxnSpLocks noChangeShapeType="1"/>
          </p:cNvCxnSpPr>
          <p:nvPr/>
        </p:nvCxnSpPr>
        <p:spPr bwMode="auto">
          <a:xfrm>
            <a:off x="2590800" y="4046538"/>
            <a:ext cx="548640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85009" name="Straight Connector 353"/>
          <p:cNvCxnSpPr>
            <a:cxnSpLocks noChangeShapeType="1"/>
          </p:cNvCxnSpPr>
          <p:nvPr/>
        </p:nvCxnSpPr>
        <p:spPr bwMode="auto">
          <a:xfrm>
            <a:off x="8153400" y="3589338"/>
            <a:ext cx="609600" cy="1587"/>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5010" name="Straight Connector 354"/>
          <p:cNvCxnSpPr>
            <a:cxnSpLocks noChangeShapeType="1"/>
          </p:cNvCxnSpPr>
          <p:nvPr/>
        </p:nvCxnSpPr>
        <p:spPr bwMode="auto">
          <a:xfrm>
            <a:off x="8077200" y="4046538"/>
            <a:ext cx="609600" cy="1587"/>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5011" name="Straight Connector 355"/>
          <p:cNvCxnSpPr>
            <a:cxnSpLocks noChangeShapeType="1"/>
          </p:cNvCxnSpPr>
          <p:nvPr/>
        </p:nvCxnSpPr>
        <p:spPr bwMode="auto">
          <a:xfrm>
            <a:off x="1905000" y="4046538"/>
            <a:ext cx="609600" cy="1587"/>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5012" name="Straight Connector 356"/>
          <p:cNvCxnSpPr>
            <a:cxnSpLocks noChangeShapeType="1"/>
          </p:cNvCxnSpPr>
          <p:nvPr/>
        </p:nvCxnSpPr>
        <p:spPr bwMode="auto">
          <a:xfrm>
            <a:off x="2057400" y="3589338"/>
            <a:ext cx="609600" cy="1587"/>
          </a:xfrm>
          <a:prstGeom prst="line">
            <a:avLst/>
          </a:prstGeom>
          <a:noFill/>
          <a:ln w="381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85013" name="TextBox 92"/>
          <p:cNvSpPr txBox="1">
            <a:spLocks noChangeArrowheads="1"/>
          </p:cNvSpPr>
          <p:nvPr/>
        </p:nvSpPr>
        <p:spPr bwMode="auto">
          <a:xfrm>
            <a:off x="3200400" y="3665538"/>
            <a:ext cx="2416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Interconnection Network</a:t>
            </a:r>
          </a:p>
        </p:txBody>
      </p:sp>
      <p:grpSp>
        <p:nvGrpSpPr>
          <p:cNvPr id="85014" name="Group 226"/>
          <p:cNvGrpSpPr>
            <a:grpSpLocks/>
          </p:cNvGrpSpPr>
          <p:nvPr/>
        </p:nvGrpSpPr>
        <p:grpSpPr bwMode="auto">
          <a:xfrm>
            <a:off x="7391400" y="1379538"/>
            <a:ext cx="838200" cy="2209800"/>
            <a:chOff x="864" y="816"/>
            <a:chExt cx="528" cy="1392"/>
          </a:xfrm>
        </p:grpSpPr>
        <p:sp>
          <p:nvSpPr>
            <p:cNvPr id="85098" name="Rectangle 22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85099" name="Group 228"/>
            <p:cNvGrpSpPr>
              <a:grpSpLocks/>
            </p:cNvGrpSpPr>
            <p:nvPr/>
          </p:nvGrpSpPr>
          <p:grpSpPr bwMode="auto">
            <a:xfrm>
              <a:off x="912" y="1104"/>
              <a:ext cx="192" cy="432"/>
              <a:chOff x="1008" y="1536"/>
              <a:chExt cx="192" cy="432"/>
            </a:xfrm>
          </p:grpSpPr>
          <p:grpSp>
            <p:nvGrpSpPr>
              <p:cNvPr id="85125" name="Group 229"/>
              <p:cNvGrpSpPr>
                <a:grpSpLocks/>
              </p:cNvGrpSpPr>
              <p:nvPr/>
            </p:nvGrpSpPr>
            <p:grpSpPr bwMode="auto">
              <a:xfrm>
                <a:off x="1008" y="1584"/>
                <a:ext cx="192" cy="240"/>
                <a:chOff x="1824" y="1296"/>
                <a:chExt cx="192" cy="240"/>
              </a:xfrm>
            </p:grpSpPr>
            <p:sp>
              <p:nvSpPr>
                <p:cNvPr id="85128" name="Rectangle 23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29" name="Rectangle 23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30" name="Rectangle 23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31"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26" name="Line 23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27" name="Line 23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100" name="Group 236"/>
            <p:cNvGrpSpPr>
              <a:grpSpLocks/>
            </p:cNvGrpSpPr>
            <p:nvPr/>
          </p:nvGrpSpPr>
          <p:grpSpPr bwMode="auto">
            <a:xfrm flipV="1">
              <a:off x="1152" y="1104"/>
              <a:ext cx="192" cy="432"/>
              <a:chOff x="1008" y="1536"/>
              <a:chExt cx="192" cy="432"/>
            </a:xfrm>
          </p:grpSpPr>
          <p:grpSp>
            <p:nvGrpSpPr>
              <p:cNvPr id="85118" name="Group 237"/>
              <p:cNvGrpSpPr>
                <a:grpSpLocks/>
              </p:cNvGrpSpPr>
              <p:nvPr/>
            </p:nvGrpSpPr>
            <p:grpSpPr bwMode="auto">
              <a:xfrm>
                <a:off x="1008" y="1584"/>
                <a:ext cx="192" cy="240"/>
                <a:chOff x="1824" y="1296"/>
                <a:chExt cx="192" cy="240"/>
              </a:xfrm>
            </p:grpSpPr>
            <p:sp>
              <p:nvSpPr>
                <p:cNvPr id="85121" name="Rectangle 23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22" name="Rectangle 23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23" name="Rectangle 24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24"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19" name="Line 24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20" name="Line 24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101" name="Rectangle 24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Cache</a:t>
              </a:r>
            </a:p>
          </p:txBody>
        </p:sp>
        <p:grpSp>
          <p:nvGrpSpPr>
            <p:cNvPr id="85102" name="Group 245"/>
            <p:cNvGrpSpPr>
              <a:grpSpLocks/>
            </p:cNvGrpSpPr>
            <p:nvPr/>
          </p:nvGrpSpPr>
          <p:grpSpPr bwMode="auto">
            <a:xfrm flipV="1">
              <a:off x="1152" y="1776"/>
              <a:ext cx="192" cy="432"/>
              <a:chOff x="1008" y="1536"/>
              <a:chExt cx="192" cy="432"/>
            </a:xfrm>
          </p:grpSpPr>
          <p:grpSp>
            <p:nvGrpSpPr>
              <p:cNvPr id="85111" name="Group 246"/>
              <p:cNvGrpSpPr>
                <a:grpSpLocks/>
              </p:cNvGrpSpPr>
              <p:nvPr/>
            </p:nvGrpSpPr>
            <p:grpSpPr bwMode="auto">
              <a:xfrm>
                <a:off x="1008" y="1584"/>
                <a:ext cx="192" cy="240"/>
                <a:chOff x="1824" y="1296"/>
                <a:chExt cx="192" cy="240"/>
              </a:xfrm>
            </p:grpSpPr>
            <p:sp>
              <p:nvSpPr>
                <p:cNvPr id="85114" name="Rectangle 24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15" name="Rectangle 24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16" name="Rectangle 24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17"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12" name="Line 25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13" name="Line 25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103" name="Group 253"/>
            <p:cNvGrpSpPr>
              <a:grpSpLocks/>
            </p:cNvGrpSpPr>
            <p:nvPr/>
          </p:nvGrpSpPr>
          <p:grpSpPr bwMode="auto">
            <a:xfrm>
              <a:off x="912" y="1776"/>
              <a:ext cx="192" cy="432"/>
              <a:chOff x="1008" y="1536"/>
              <a:chExt cx="192" cy="432"/>
            </a:xfrm>
          </p:grpSpPr>
          <p:grpSp>
            <p:nvGrpSpPr>
              <p:cNvPr id="85104" name="Group 254"/>
              <p:cNvGrpSpPr>
                <a:grpSpLocks/>
              </p:cNvGrpSpPr>
              <p:nvPr/>
            </p:nvGrpSpPr>
            <p:grpSpPr bwMode="auto">
              <a:xfrm>
                <a:off x="1008" y="1584"/>
                <a:ext cx="192" cy="240"/>
                <a:chOff x="1824" y="1296"/>
                <a:chExt cx="192" cy="240"/>
              </a:xfrm>
            </p:grpSpPr>
            <p:sp>
              <p:nvSpPr>
                <p:cNvPr id="85107" name="Rectangle 25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08" name="Rectangle 25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09" name="Rectangle 25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110"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105" name="Line 25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106" name="Line 26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9312" name="Group 343"/>
          <p:cNvGrpSpPr>
            <a:grpSpLocks/>
          </p:cNvGrpSpPr>
          <p:nvPr/>
        </p:nvGrpSpPr>
        <p:grpSpPr bwMode="auto">
          <a:xfrm flipH="1">
            <a:off x="8153400" y="2286000"/>
            <a:ext cx="1676400" cy="1150938"/>
            <a:chOff x="1921727" y="1669197"/>
            <a:chExt cx="1431075" cy="1150203"/>
          </a:xfrm>
        </p:grpSpPr>
        <p:sp>
          <p:nvSpPr>
            <p:cNvPr id="85096" name="Oval 129"/>
            <p:cNvSpPr>
              <a:spLocks noChangeArrowheads="1"/>
            </p:cNvSpPr>
            <p:nvPr/>
          </p:nvSpPr>
          <p:spPr bwMode="auto">
            <a:xfrm>
              <a:off x="3092607" y="25146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600" b="0"/>
                <a:t>7</a:t>
              </a:r>
            </a:p>
          </p:txBody>
        </p:sp>
        <p:sp>
          <p:nvSpPr>
            <p:cNvPr id="85097" name="TextBox 130"/>
            <p:cNvSpPr txBox="1">
              <a:spLocks noChangeArrowheads="1"/>
            </p:cNvSpPr>
            <p:nvPr/>
          </p:nvSpPr>
          <p:spPr bwMode="auto">
            <a:xfrm>
              <a:off x="1921727" y="1669197"/>
              <a:ext cx="13660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InvReq arrives at cache.</a:t>
              </a:r>
            </a:p>
          </p:txBody>
        </p:sp>
      </p:grpSp>
      <p:grpSp>
        <p:nvGrpSpPr>
          <p:cNvPr id="49313" name="Group 343"/>
          <p:cNvGrpSpPr>
            <a:grpSpLocks/>
          </p:cNvGrpSpPr>
          <p:nvPr/>
        </p:nvGrpSpPr>
        <p:grpSpPr bwMode="auto">
          <a:xfrm>
            <a:off x="5791200" y="2209800"/>
            <a:ext cx="1447800" cy="1227138"/>
            <a:chOff x="2116875" y="1897797"/>
            <a:chExt cx="1235927" cy="1226403"/>
          </a:xfrm>
        </p:grpSpPr>
        <p:sp>
          <p:nvSpPr>
            <p:cNvPr id="85094" name="Oval 132"/>
            <p:cNvSpPr>
              <a:spLocks noChangeArrowheads="1"/>
            </p:cNvSpPr>
            <p:nvPr/>
          </p:nvSpPr>
          <p:spPr bwMode="auto">
            <a:xfrm>
              <a:off x="3092607" y="28194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8</a:t>
              </a:r>
              <a:endParaRPr lang="en-US" altLang="zh-CN" sz="1600" b="0"/>
            </a:p>
          </p:txBody>
        </p:sp>
        <p:sp>
          <p:nvSpPr>
            <p:cNvPr id="85095" name="TextBox 133"/>
            <p:cNvSpPr txBox="1">
              <a:spLocks noChangeArrowheads="1"/>
            </p:cNvSpPr>
            <p:nvPr/>
          </p:nvSpPr>
          <p:spPr bwMode="auto">
            <a:xfrm>
              <a:off x="2116875" y="1897797"/>
              <a:ext cx="11708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Invalidate cache line. Send InvRep to directory.</a:t>
              </a:r>
            </a:p>
          </p:txBody>
        </p:sp>
      </p:grpSp>
      <p:grpSp>
        <p:nvGrpSpPr>
          <p:cNvPr id="49314" name="Group 330"/>
          <p:cNvGrpSpPr>
            <a:grpSpLocks/>
          </p:cNvGrpSpPr>
          <p:nvPr/>
        </p:nvGrpSpPr>
        <p:grpSpPr bwMode="auto">
          <a:xfrm>
            <a:off x="457200" y="4808538"/>
            <a:ext cx="2362200" cy="677862"/>
            <a:chOff x="1336287" y="2286000"/>
            <a:chExt cx="2016513" cy="678597"/>
          </a:xfrm>
        </p:grpSpPr>
        <p:sp>
          <p:nvSpPr>
            <p:cNvPr id="85092" name="Oval 135"/>
            <p:cNvSpPr>
              <a:spLocks noChangeArrowheads="1"/>
            </p:cNvSpPr>
            <p:nvPr/>
          </p:nvSpPr>
          <p:spPr bwMode="auto">
            <a:xfrm>
              <a:off x="3092605" y="22860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9</a:t>
              </a:r>
              <a:endParaRPr lang="en-US" altLang="zh-CN" sz="1600" b="0"/>
            </a:p>
          </p:txBody>
        </p:sp>
        <p:sp>
          <p:nvSpPr>
            <p:cNvPr id="85093" name="TextBox 136"/>
            <p:cNvSpPr txBox="1">
              <a:spLocks noChangeArrowheads="1"/>
            </p:cNvSpPr>
            <p:nvPr/>
          </p:nvSpPr>
          <p:spPr bwMode="auto">
            <a:xfrm>
              <a:off x="1336287" y="2379821"/>
              <a:ext cx="188641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InvRep received.  Clear down sharer bit.</a:t>
              </a:r>
            </a:p>
          </p:txBody>
        </p:sp>
      </p:grpSp>
      <p:grpSp>
        <p:nvGrpSpPr>
          <p:cNvPr id="49321" name="Group 336"/>
          <p:cNvGrpSpPr>
            <a:grpSpLocks/>
          </p:cNvGrpSpPr>
          <p:nvPr/>
        </p:nvGrpSpPr>
        <p:grpSpPr bwMode="auto">
          <a:xfrm flipH="1">
            <a:off x="4038600" y="4046538"/>
            <a:ext cx="3124200" cy="584200"/>
            <a:chOff x="1284586" y="1143000"/>
            <a:chExt cx="2393462" cy="584776"/>
          </a:xfrm>
        </p:grpSpPr>
        <p:sp>
          <p:nvSpPr>
            <p:cNvPr id="85090" name="Oval 138"/>
            <p:cNvSpPr>
              <a:spLocks noChangeArrowheads="1"/>
            </p:cNvSpPr>
            <p:nvPr/>
          </p:nvSpPr>
          <p:spPr bwMode="auto">
            <a:xfrm>
              <a:off x="3417853" y="1295400"/>
              <a:ext cx="260195" cy="3048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zh-CN" sz="1800"/>
                <a:t>10</a:t>
              </a:r>
              <a:endParaRPr lang="en-US" altLang="zh-CN" sz="1600" b="0"/>
            </a:p>
          </p:txBody>
        </p:sp>
        <p:sp>
          <p:nvSpPr>
            <p:cNvPr id="85091" name="TextBox 139"/>
            <p:cNvSpPr txBox="1">
              <a:spLocks noChangeArrowheads="1"/>
            </p:cNvSpPr>
            <p:nvPr/>
          </p:nvSpPr>
          <p:spPr bwMode="auto">
            <a:xfrm>
              <a:off x="1284586" y="1143000"/>
              <a:ext cx="214661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When no more sharers, send ExRep to cache.</a:t>
              </a:r>
            </a:p>
          </p:txBody>
        </p:sp>
      </p:grpSp>
      <p:sp>
        <p:nvSpPr>
          <p:cNvPr id="85019" name="TextBox 140"/>
          <p:cNvSpPr txBox="1">
            <a:spLocks noChangeArrowheads="1"/>
          </p:cNvSpPr>
          <p:nvPr/>
        </p:nvSpPr>
        <p:spPr bwMode="auto">
          <a:xfrm>
            <a:off x="6934200" y="1074738"/>
            <a:ext cx="1633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Multiple sharers</a:t>
            </a:r>
          </a:p>
        </p:txBody>
      </p:sp>
      <p:grpSp>
        <p:nvGrpSpPr>
          <p:cNvPr id="85020" name="Group 226"/>
          <p:cNvGrpSpPr>
            <a:grpSpLocks/>
          </p:cNvGrpSpPr>
          <p:nvPr/>
        </p:nvGrpSpPr>
        <p:grpSpPr bwMode="auto">
          <a:xfrm>
            <a:off x="7315200" y="1455738"/>
            <a:ext cx="838200" cy="2209800"/>
            <a:chOff x="864" y="816"/>
            <a:chExt cx="528" cy="1392"/>
          </a:xfrm>
        </p:grpSpPr>
        <p:sp>
          <p:nvSpPr>
            <p:cNvPr id="85056" name="Rectangle 22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85057" name="Group 228"/>
            <p:cNvGrpSpPr>
              <a:grpSpLocks/>
            </p:cNvGrpSpPr>
            <p:nvPr/>
          </p:nvGrpSpPr>
          <p:grpSpPr bwMode="auto">
            <a:xfrm>
              <a:off x="912" y="1104"/>
              <a:ext cx="192" cy="432"/>
              <a:chOff x="1008" y="1536"/>
              <a:chExt cx="192" cy="432"/>
            </a:xfrm>
          </p:grpSpPr>
          <p:grpSp>
            <p:nvGrpSpPr>
              <p:cNvPr id="85083" name="Group 229"/>
              <p:cNvGrpSpPr>
                <a:grpSpLocks/>
              </p:cNvGrpSpPr>
              <p:nvPr/>
            </p:nvGrpSpPr>
            <p:grpSpPr bwMode="auto">
              <a:xfrm>
                <a:off x="1008" y="1584"/>
                <a:ext cx="192" cy="240"/>
                <a:chOff x="1824" y="1296"/>
                <a:chExt cx="192" cy="240"/>
              </a:xfrm>
            </p:grpSpPr>
            <p:sp>
              <p:nvSpPr>
                <p:cNvPr id="85086" name="Rectangle 23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7" name="Rectangle 23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8" name="Rectangle 23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9"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84" name="Line 23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85" name="Line 23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058" name="Group 236"/>
            <p:cNvGrpSpPr>
              <a:grpSpLocks/>
            </p:cNvGrpSpPr>
            <p:nvPr/>
          </p:nvGrpSpPr>
          <p:grpSpPr bwMode="auto">
            <a:xfrm flipV="1">
              <a:off x="1152" y="1104"/>
              <a:ext cx="192" cy="432"/>
              <a:chOff x="1008" y="1536"/>
              <a:chExt cx="192" cy="432"/>
            </a:xfrm>
          </p:grpSpPr>
          <p:grpSp>
            <p:nvGrpSpPr>
              <p:cNvPr id="85076" name="Group 237"/>
              <p:cNvGrpSpPr>
                <a:grpSpLocks/>
              </p:cNvGrpSpPr>
              <p:nvPr/>
            </p:nvGrpSpPr>
            <p:grpSpPr bwMode="auto">
              <a:xfrm>
                <a:off x="1008" y="1584"/>
                <a:ext cx="192" cy="240"/>
                <a:chOff x="1824" y="1296"/>
                <a:chExt cx="192" cy="240"/>
              </a:xfrm>
            </p:grpSpPr>
            <p:sp>
              <p:nvSpPr>
                <p:cNvPr id="85079" name="Rectangle 23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0" name="Rectangle 23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1" name="Rectangle 24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82"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77" name="Line 24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78" name="Line 24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059" name="Rectangle 24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Cache</a:t>
              </a:r>
            </a:p>
          </p:txBody>
        </p:sp>
        <p:grpSp>
          <p:nvGrpSpPr>
            <p:cNvPr id="85060" name="Group 245"/>
            <p:cNvGrpSpPr>
              <a:grpSpLocks/>
            </p:cNvGrpSpPr>
            <p:nvPr/>
          </p:nvGrpSpPr>
          <p:grpSpPr bwMode="auto">
            <a:xfrm flipV="1">
              <a:off x="1152" y="1776"/>
              <a:ext cx="192" cy="432"/>
              <a:chOff x="1008" y="1536"/>
              <a:chExt cx="192" cy="432"/>
            </a:xfrm>
          </p:grpSpPr>
          <p:grpSp>
            <p:nvGrpSpPr>
              <p:cNvPr id="85069" name="Group 246"/>
              <p:cNvGrpSpPr>
                <a:grpSpLocks/>
              </p:cNvGrpSpPr>
              <p:nvPr/>
            </p:nvGrpSpPr>
            <p:grpSpPr bwMode="auto">
              <a:xfrm>
                <a:off x="1008" y="1584"/>
                <a:ext cx="192" cy="240"/>
                <a:chOff x="1824" y="1296"/>
                <a:chExt cx="192" cy="240"/>
              </a:xfrm>
            </p:grpSpPr>
            <p:sp>
              <p:nvSpPr>
                <p:cNvPr id="85072" name="Rectangle 24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73" name="Rectangle 24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74" name="Rectangle 24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75"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70" name="Line 25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71" name="Line 25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061" name="Group 253"/>
            <p:cNvGrpSpPr>
              <a:grpSpLocks/>
            </p:cNvGrpSpPr>
            <p:nvPr/>
          </p:nvGrpSpPr>
          <p:grpSpPr bwMode="auto">
            <a:xfrm>
              <a:off x="912" y="1776"/>
              <a:ext cx="192" cy="432"/>
              <a:chOff x="1008" y="1536"/>
              <a:chExt cx="192" cy="432"/>
            </a:xfrm>
          </p:grpSpPr>
          <p:grpSp>
            <p:nvGrpSpPr>
              <p:cNvPr id="85062" name="Group 254"/>
              <p:cNvGrpSpPr>
                <a:grpSpLocks/>
              </p:cNvGrpSpPr>
              <p:nvPr/>
            </p:nvGrpSpPr>
            <p:grpSpPr bwMode="auto">
              <a:xfrm>
                <a:off x="1008" y="1584"/>
                <a:ext cx="192" cy="240"/>
                <a:chOff x="1824" y="1296"/>
                <a:chExt cx="192" cy="240"/>
              </a:xfrm>
            </p:grpSpPr>
            <p:sp>
              <p:nvSpPr>
                <p:cNvPr id="85065" name="Rectangle 25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66" name="Rectangle 25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67" name="Rectangle 25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68"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63" name="Line 25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64" name="Line 26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5021" name="Group 226"/>
          <p:cNvGrpSpPr>
            <a:grpSpLocks/>
          </p:cNvGrpSpPr>
          <p:nvPr/>
        </p:nvGrpSpPr>
        <p:grpSpPr bwMode="auto">
          <a:xfrm>
            <a:off x="7239000" y="1531938"/>
            <a:ext cx="838200" cy="2209800"/>
            <a:chOff x="864" y="816"/>
            <a:chExt cx="528" cy="1392"/>
          </a:xfrm>
        </p:grpSpPr>
        <p:sp>
          <p:nvSpPr>
            <p:cNvPr id="85022" name="Rectangle 227"/>
            <p:cNvSpPr>
              <a:spLocks noChangeArrowheads="1"/>
            </p:cNvSpPr>
            <p:nvPr/>
          </p:nvSpPr>
          <p:spPr bwMode="auto">
            <a:xfrm>
              <a:off x="864" y="816"/>
              <a:ext cx="528" cy="28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CPU</a:t>
              </a:r>
            </a:p>
          </p:txBody>
        </p:sp>
        <p:grpSp>
          <p:nvGrpSpPr>
            <p:cNvPr id="85023" name="Group 228"/>
            <p:cNvGrpSpPr>
              <a:grpSpLocks/>
            </p:cNvGrpSpPr>
            <p:nvPr/>
          </p:nvGrpSpPr>
          <p:grpSpPr bwMode="auto">
            <a:xfrm>
              <a:off x="912" y="1104"/>
              <a:ext cx="192" cy="432"/>
              <a:chOff x="1008" y="1536"/>
              <a:chExt cx="192" cy="432"/>
            </a:xfrm>
          </p:grpSpPr>
          <p:grpSp>
            <p:nvGrpSpPr>
              <p:cNvPr id="85049" name="Group 229"/>
              <p:cNvGrpSpPr>
                <a:grpSpLocks/>
              </p:cNvGrpSpPr>
              <p:nvPr/>
            </p:nvGrpSpPr>
            <p:grpSpPr bwMode="auto">
              <a:xfrm>
                <a:off x="1008" y="1584"/>
                <a:ext cx="192" cy="240"/>
                <a:chOff x="1824" y="1296"/>
                <a:chExt cx="192" cy="240"/>
              </a:xfrm>
            </p:grpSpPr>
            <p:sp>
              <p:nvSpPr>
                <p:cNvPr id="85052" name="Rectangle 230"/>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53" name="Rectangle 231"/>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54" name="Rectangle 232"/>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55"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50" name="Line 234"/>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51" name="Line 235"/>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024" name="Group 236"/>
            <p:cNvGrpSpPr>
              <a:grpSpLocks/>
            </p:cNvGrpSpPr>
            <p:nvPr/>
          </p:nvGrpSpPr>
          <p:grpSpPr bwMode="auto">
            <a:xfrm flipV="1">
              <a:off x="1152" y="1104"/>
              <a:ext cx="192" cy="432"/>
              <a:chOff x="1008" y="1536"/>
              <a:chExt cx="192" cy="432"/>
            </a:xfrm>
          </p:grpSpPr>
          <p:grpSp>
            <p:nvGrpSpPr>
              <p:cNvPr id="85042" name="Group 237"/>
              <p:cNvGrpSpPr>
                <a:grpSpLocks/>
              </p:cNvGrpSpPr>
              <p:nvPr/>
            </p:nvGrpSpPr>
            <p:grpSpPr bwMode="auto">
              <a:xfrm>
                <a:off x="1008" y="1584"/>
                <a:ext cx="192" cy="240"/>
                <a:chOff x="1824" y="1296"/>
                <a:chExt cx="192" cy="240"/>
              </a:xfrm>
            </p:grpSpPr>
            <p:sp>
              <p:nvSpPr>
                <p:cNvPr id="85045" name="Rectangle 238"/>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46" name="Rectangle 239"/>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47" name="Rectangle 240"/>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48"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43" name="Line 242"/>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4" name="Line 243"/>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025" name="Rectangle 244"/>
            <p:cNvSpPr>
              <a:spLocks noChangeArrowheads="1"/>
            </p:cNvSpPr>
            <p:nvPr/>
          </p:nvSpPr>
          <p:spPr bwMode="auto">
            <a:xfrm>
              <a:off x="864" y="1536"/>
              <a:ext cx="528" cy="240"/>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a:t>C$</a:t>
              </a:r>
            </a:p>
          </p:txBody>
        </p:sp>
        <p:grpSp>
          <p:nvGrpSpPr>
            <p:cNvPr id="85026" name="Group 245"/>
            <p:cNvGrpSpPr>
              <a:grpSpLocks/>
            </p:cNvGrpSpPr>
            <p:nvPr/>
          </p:nvGrpSpPr>
          <p:grpSpPr bwMode="auto">
            <a:xfrm flipV="1">
              <a:off x="1152" y="1776"/>
              <a:ext cx="192" cy="432"/>
              <a:chOff x="1008" y="1536"/>
              <a:chExt cx="192" cy="432"/>
            </a:xfrm>
          </p:grpSpPr>
          <p:grpSp>
            <p:nvGrpSpPr>
              <p:cNvPr id="85035" name="Group 246"/>
              <p:cNvGrpSpPr>
                <a:grpSpLocks/>
              </p:cNvGrpSpPr>
              <p:nvPr/>
            </p:nvGrpSpPr>
            <p:grpSpPr bwMode="auto">
              <a:xfrm>
                <a:off x="1008" y="1584"/>
                <a:ext cx="192" cy="240"/>
                <a:chOff x="1824" y="1296"/>
                <a:chExt cx="192" cy="240"/>
              </a:xfrm>
            </p:grpSpPr>
            <p:sp>
              <p:nvSpPr>
                <p:cNvPr id="85038" name="Rectangle 247"/>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39" name="Rectangle 248"/>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40" name="Rectangle 249"/>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rot="10800000"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41"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36" name="Line 251"/>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252"/>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5027" name="Group 253"/>
            <p:cNvGrpSpPr>
              <a:grpSpLocks/>
            </p:cNvGrpSpPr>
            <p:nvPr/>
          </p:nvGrpSpPr>
          <p:grpSpPr bwMode="auto">
            <a:xfrm>
              <a:off x="912" y="1776"/>
              <a:ext cx="192" cy="432"/>
              <a:chOff x="1008" y="1536"/>
              <a:chExt cx="192" cy="432"/>
            </a:xfrm>
          </p:grpSpPr>
          <p:grpSp>
            <p:nvGrpSpPr>
              <p:cNvPr id="85028" name="Group 254"/>
              <p:cNvGrpSpPr>
                <a:grpSpLocks/>
              </p:cNvGrpSpPr>
              <p:nvPr/>
            </p:nvGrpSpPr>
            <p:grpSpPr bwMode="auto">
              <a:xfrm>
                <a:off x="1008" y="1584"/>
                <a:ext cx="192" cy="240"/>
                <a:chOff x="1824" y="1296"/>
                <a:chExt cx="192" cy="240"/>
              </a:xfrm>
            </p:grpSpPr>
            <p:sp>
              <p:nvSpPr>
                <p:cNvPr id="85031" name="Rectangle 255"/>
                <p:cNvSpPr>
                  <a:spLocks noChangeArrowheads="1"/>
                </p:cNvSpPr>
                <p:nvPr/>
              </p:nvSpPr>
              <p:spPr bwMode="auto">
                <a:xfrm>
                  <a:off x="1824" y="1488"/>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32" name="Rectangle 256"/>
                <p:cNvSpPr>
                  <a:spLocks noChangeArrowheads="1"/>
                </p:cNvSpPr>
                <p:nvPr/>
              </p:nvSpPr>
              <p:spPr bwMode="auto">
                <a:xfrm>
                  <a:off x="1824" y="1440"/>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33" name="Rectangle 257"/>
                <p:cNvSpPr>
                  <a:spLocks noChangeArrowheads="1"/>
                </p:cNvSpPr>
                <p:nvPr/>
              </p:nvSpPr>
              <p:spPr bwMode="auto">
                <a:xfrm>
                  <a:off x="1824" y="1392"/>
                  <a:ext cx="192" cy="48"/>
                </a:xfrm>
                <a:prstGeom prst="rect">
                  <a:avLst/>
                </a:prstGeom>
                <a:solidFill>
                  <a:schemeClr val="bg1"/>
                </a:solidFill>
                <a:ln w="25400" algn="ctr">
                  <a:solidFill>
                    <a:schemeClr val="tx1"/>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en-US" altLang="zh-CN" sz="1800"/>
                </a:p>
              </p:txBody>
            </p:sp>
            <p:sp>
              <p:nvSpPr>
                <p:cNvPr id="85034"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5029" name="Line 259"/>
              <p:cNvSpPr>
                <a:spLocks noChangeShapeType="1"/>
              </p:cNvSpPr>
              <p:nvPr/>
            </p:nvSpPr>
            <p:spPr bwMode="auto">
              <a:xfrm>
                <a:off x="1104" y="1824"/>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0" name="Line 260"/>
              <p:cNvSpPr>
                <a:spLocks noChangeShapeType="1"/>
              </p:cNvSpPr>
              <p:nvPr/>
            </p:nvSpPr>
            <p:spPr bwMode="auto">
              <a:xfrm>
                <a:off x="1104" y="1536"/>
                <a:ext cx="0" cy="144"/>
              </a:xfrm>
              <a:prstGeom prst="line">
                <a:avLst/>
              </a:prstGeom>
              <a:noFill/>
              <a:ln w="25400" algn="ctr">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93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93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93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93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Shared Memory System</a:t>
            </a:r>
          </a:p>
        </p:txBody>
      </p:sp>
      <p:sp>
        <p:nvSpPr>
          <p:cNvPr id="276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F18D86E-486B-4D09-9060-7257F44A5DF5}" type="slidenum">
              <a:rPr lang="zh-CN" altLang="en-US" sz="1200">
                <a:solidFill>
                  <a:srgbClr val="898989"/>
                </a:solidFill>
              </a:rPr>
              <a:pPr>
                <a:spcBef>
                  <a:spcPct val="0"/>
                </a:spcBef>
                <a:buFontTx/>
                <a:buNone/>
              </a:pPr>
              <a:t>6</a:t>
            </a:fld>
            <a:endParaRPr lang="zh-CN" altLang="en-US" sz="1200">
              <a:solidFill>
                <a:srgbClr val="898989"/>
              </a:solidFill>
            </a:endParaRP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6400"/>
            <a:ext cx="811371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UMA </a:t>
            </a: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Multicore</a:t>
            </a: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 System</a:t>
            </a:r>
          </a:p>
        </p:txBody>
      </p:sp>
      <p:sp>
        <p:nvSpPr>
          <p:cNvPr id="2969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0E1F0F2-5920-4F04-B261-F0471861E484}" type="slidenum">
              <a:rPr lang="zh-CN" altLang="en-US" sz="1200">
                <a:solidFill>
                  <a:srgbClr val="898989"/>
                </a:solidFill>
              </a:rPr>
              <a:pPr>
                <a:spcBef>
                  <a:spcPct val="0"/>
                </a:spcBef>
                <a:buFontTx/>
                <a:buNone/>
              </a:pPr>
              <a:t>7</a:t>
            </a:fld>
            <a:endParaRPr lang="zh-CN" altLang="en-US" sz="1200">
              <a:solidFill>
                <a:srgbClr val="898989"/>
              </a:solidFill>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01763"/>
            <a:ext cx="62166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7"/>
          <p:cNvSpPr>
            <a:spLocks noChangeArrowheads="1"/>
          </p:cNvSpPr>
          <p:nvPr/>
        </p:nvSpPr>
        <p:spPr bwMode="auto">
          <a:xfrm>
            <a:off x="1066800" y="5029200"/>
            <a:ext cx="6610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Tx/>
              <a:buNone/>
            </a:pPr>
            <a:r>
              <a:rPr lang="en-US" altLang="zh-CN" sz="2000">
                <a:solidFill>
                  <a:srgbClr val="00B050"/>
                </a:solidFill>
              </a:rPr>
              <a:t>Uniform Memory Access: Time to access all the memory locations will be the same for all the cores.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NUMA </a:t>
            </a:r>
            <a:r>
              <a:rPr lang="en-US" altLang="zh-CN" sz="4000" dirty="0" err="1" smtClean="0">
                <a:solidFill>
                  <a:srgbClr val="C00000"/>
                </a:solidFill>
                <a:effectLst>
                  <a:outerShdw blurRad="38100" dist="38100" dir="2700000" algn="tl">
                    <a:srgbClr val="C0C0C0"/>
                  </a:outerShdw>
                </a:effectLst>
                <a:latin typeface="Batang" pitchFamily="18" charset="-127"/>
                <a:ea typeface="Batang" pitchFamily="18" charset="-127"/>
              </a:rPr>
              <a:t>Multicore</a:t>
            </a: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 System</a:t>
            </a:r>
          </a:p>
        </p:txBody>
      </p:sp>
      <p:sp>
        <p:nvSpPr>
          <p:cNvPr id="3174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AB0AF7A-DEBA-4D92-A296-A88DCDC7FDCB}" type="slidenum">
              <a:rPr lang="zh-CN" altLang="en-US" sz="1200">
                <a:solidFill>
                  <a:srgbClr val="898989"/>
                </a:solidFill>
              </a:rPr>
              <a:pPr>
                <a:spcBef>
                  <a:spcPct val="0"/>
                </a:spcBef>
                <a:buFontTx/>
                <a:buNone/>
              </a:pPr>
              <a:t>8</a:t>
            </a:fld>
            <a:endParaRPr lang="zh-CN" altLang="en-US" sz="1200">
              <a:solidFill>
                <a:srgbClr val="898989"/>
              </a:solidFill>
            </a:endParaRP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310313"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ChangeArrowheads="1"/>
          </p:cNvSpPr>
          <p:nvPr/>
        </p:nvSpPr>
        <p:spPr bwMode="auto">
          <a:xfrm>
            <a:off x="1165225" y="5029200"/>
            <a:ext cx="7292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buClr>
                <a:schemeClr val="tx1"/>
              </a:buClr>
              <a:buSzPct val="60000"/>
              <a:buFont typeface="Wingdings" panose="05000000000000000000" pitchFamily="2" charset="2"/>
              <a:buNone/>
            </a:pPr>
            <a:r>
              <a:rPr lang="en-US" altLang="zh-CN" sz="2000">
                <a:solidFill>
                  <a:srgbClr val="00B050"/>
                </a:solidFill>
                <a:latin typeface="NimbusRomNo9L-Regu"/>
              </a:rPr>
              <a:t>Non-Uniform Memory Access: A memory location a core is directly connected to can be accessed faster than a memory location that must be accessed through another chip</a:t>
            </a:r>
            <a:r>
              <a:rPr lang="en-US" altLang="zh-CN" sz="2000">
                <a:solidFill>
                  <a:srgbClr val="00B050"/>
                </a:solidFill>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smtClean="0">
                <a:solidFill>
                  <a:srgbClr val="C00000"/>
                </a:solidFill>
                <a:effectLst>
                  <a:outerShdw blurRad="38100" dist="38100" dir="2700000" algn="tl">
                    <a:srgbClr val="C0C0C0"/>
                  </a:outerShdw>
                </a:effectLst>
                <a:latin typeface="Batang" pitchFamily="18" charset="-127"/>
                <a:ea typeface="Batang" pitchFamily="18" charset="-127"/>
              </a:rPr>
              <a:t>Programming Abstraction</a:t>
            </a:r>
          </a:p>
        </p:txBody>
      </p:sp>
      <p:sp>
        <p:nvSpPr>
          <p:cNvPr id="3379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6FDE308-04F9-4FBF-8239-C7C9FB788109}" type="slidenum">
              <a:rPr lang="zh-CN" altLang="en-US" sz="1200">
                <a:solidFill>
                  <a:srgbClr val="898989"/>
                </a:solidFill>
              </a:rPr>
              <a:pPr>
                <a:spcBef>
                  <a:spcPct val="0"/>
                </a:spcBef>
                <a:buFontTx/>
                <a:buNone/>
              </a:pPr>
              <a:t>9</a:t>
            </a:fld>
            <a:endParaRPr lang="zh-CN" altLang="en-US" sz="1200">
              <a:solidFill>
                <a:srgbClr val="898989"/>
              </a:solidFill>
            </a:endParaRPr>
          </a:p>
        </p:txBody>
      </p:sp>
      <p:pic>
        <p:nvPicPr>
          <p:cNvPr id="3379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038600"/>
            <a:ext cx="74676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152400" y="1066800"/>
            <a:ext cx="8915400" cy="3498850"/>
          </a:xfrm>
          <a:prstGeom prst="rect">
            <a:avLst/>
          </a:prstGeom>
          <a:noFill/>
          <a:ln w="9525">
            <a:noFill/>
            <a:miter lim="800000"/>
            <a:headEnd/>
            <a:tailEnd/>
          </a:ln>
        </p:spPr>
        <p:txBody>
          <a:bodyPr lIns="63500" tIns="25400" rIns="63500" bIns="25400">
            <a:spAutoFit/>
          </a:bodyPr>
          <a:lstStyle/>
          <a:p>
            <a:pPr eaLnBrk="1" hangingPunct="1">
              <a:buFont typeface="Arial" pitchFamily="34" charset="0"/>
              <a:buChar char="•"/>
              <a:defRPr/>
            </a:pPr>
            <a:r>
              <a:rPr lang="en-US" altLang="zh-CN" sz="2200" dirty="0">
                <a:latin typeface="+mn-lt"/>
                <a:cs typeface="Arial" pitchFamily="34" charset="0"/>
              </a:rPr>
              <a:t> </a:t>
            </a:r>
            <a:r>
              <a:rPr lang="en-US" altLang="zh-CN" sz="2200" b="0" dirty="0">
                <a:latin typeface="+mn-lt"/>
                <a:cs typeface="Arial" pitchFamily="34" charset="0"/>
              </a:rPr>
              <a:t>A  shared-memory program is a collection of threads of control.</a:t>
            </a:r>
          </a:p>
          <a:p>
            <a:pPr eaLnBrk="1" hangingPunct="1">
              <a:buFont typeface="Arial" pitchFamily="34" charset="0"/>
              <a:buChar char="•"/>
              <a:defRPr/>
            </a:pPr>
            <a:r>
              <a:rPr lang="en-US" altLang="zh-CN" sz="2200" b="0" dirty="0">
                <a:latin typeface="+mn-lt"/>
                <a:cs typeface="Arial" pitchFamily="34" charset="0"/>
              </a:rPr>
              <a:t> Each thread has private variables, e.g., local stack variables</a:t>
            </a:r>
          </a:p>
          <a:p>
            <a:pPr eaLnBrk="1" hangingPunct="1">
              <a:buFont typeface="Arial" pitchFamily="34" charset="0"/>
              <a:buChar char="•"/>
              <a:defRPr/>
            </a:pPr>
            <a:r>
              <a:rPr lang="en-US" altLang="zh-CN" sz="2200" b="0" dirty="0">
                <a:latin typeface="+mn-lt"/>
                <a:cs typeface="Arial" pitchFamily="34" charset="0"/>
              </a:rPr>
              <a:t> Also a set of shared variables, e.g., static variables, shared</a:t>
            </a:r>
          </a:p>
          <a:p>
            <a:pPr eaLnBrk="1" hangingPunct="1">
              <a:defRPr/>
            </a:pPr>
            <a:r>
              <a:rPr lang="en-US" altLang="zh-CN" sz="2200" b="0" dirty="0">
                <a:latin typeface="+mn-lt"/>
                <a:cs typeface="Arial" pitchFamily="34" charset="0"/>
              </a:rPr>
              <a:t>common blocks, or global heap.</a:t>
            </a:r>
          </a:p>
          <a:p>
            <a:pPr eaLnBrk="1" hangingPunct="1">
              <a:buFont typeface="Arial" pitchFamily="34" charset="0"/>
              <a:buChar char="•"/>
              <a:defRPr/>
            </a:pPr>
            <a:r>
              <a:rPr lang="en-US" altLang="zh-CN" sz="2200" b="0" dirty="0">
                <a:latin typeface="+mn-lt"/>
                <a:cs typeface="Arial" pitchFamily="34" charset="0"/>
              </a:rPr>
              <a:t> Threads communicate implicitly by writing and reading shared variables.</a:t>
            </a:r>
          </a:p>
          <a:p>
            <a:pPr eaLnBrk="1" hangingPunct="1">
              <a:buFont typeface="Arial" pitchFamily="34" charset="0"/>
              <a:buChar char="•"/>
              <a:defRPr/>
            </a:pPr>
            <a:r>
              <a:rPr lang="en-US" altLang="zh-CN" sz="2200" b="0" dirty="0">
                <a:latin typeface="+mn-lt"/>
                <a:cs typeface="Arial" pitchFamily="34" charset="0"/>
              </a:rPr>
              <a:t> Threads coordinate through locks and barriers implemented using shared variables.</a:t>
            </a:r>
          </a:p>
          <a:p>
            <a:pPr eaLnBrk="1" hangingPunct="1">
              <a:defRPr/>
            </a:pPr>
            <a:endParaRPr lang="en-US" altLang="zh-CN" sz="2400" dirty="0">
              <a:cs typeface="Arial" pitchFamily="34" charset="0"/>
            </a:endParaRPr>
          </a:p>
          <a:p>
            <a:pPr eaLnBrk="1" hangingPunct="1">
              <a:defRPr/>
            </a:pPr>
            <a:endParaRPr lang="en-US" altLang="zh-CN" sz="2400" dirty="0">
              <a:cs typeface="Arial"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lin ang="5400000" scaled="0"/>
        </a:gradFill>
        <a:effectLst>
          <a:outerShdw sx="1000" sy="1000" rotWithShape="0">
            <a:srgbClr val="000000"/>
          </a:outerShdw>
        </a:effectLst>
        <a:scene3d>
          <a:camera prst="isometricOffAxis2Left">
            <a:rot lat="0" lon="0" rev="0"/>
          </a:camera>
          <a:lightRig rig="threePt" dir="t">
            <a:rot lat="0" lon="0" rev="0"/>
          </a:lightRig>
        </a:scene3d>
        <a:sp3d extrusionH="430530" prstMaterial="metal">
          <a:bevelT w="13970" h="13970" prst="angle"/>
          <a:bevelB w="13970" h="13970" prst="angle"/>
          <a:extrusionClr>
            <a:srgbClr val="7030A0"/>
          </a:extrusionClr>
        </a:sp3d>
      </a:spPr>
      <a:bodyPr rtlCol="0" anchor="ctr">
        <a:flatTx/>
      </a:bodyPr>
      <a:lstStyle>
        <a:defPPr algn="ctr">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11543</TotalTime>
  <Words>2480</Words>
  <Application>Microsoft Office PowerPoint</Application>
  <PresentationFormat>全屏显示(4:3)</PresentationFormat>
  <Paragraphs>633</Paragraphs>
  <Slides>50</Slides>
  <Notes>50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50</vt:i4>
      </vt:variant>
    </vt:vector>
  </HeadingPairs>
  <TitlesOfParts>
    <vt:vector size="70" baseType="lpstr">
      <vt:lpstr>Arial</vt:lpstr>
      <vt:lpstr>宋体</vt:lpstr>
      <vt:lpstr>Calibri</vt:lpstr>
      <vt:lpstr>黑体</vt:lpstr>
      <vt:lpstr>微软雅黑</vt:lpstr>
      <vt:lpstr>Batang</vt:lpstr>
      <vt:lpstr>幼圆</vt:lpstr>
      <vt:lpstr>Wingdings</vt:lpstr>
      <vt:lpstr>华文隶书</vt:lpstr>
      <vt:lpstr>NimbusRomNo9L-Regu</vt:lpstr>
      <vt:lpstr>Comic Sans MS</vt:lpstr>
      <vt:lpstr>Verdana</vt:lpstr>
      <vt:lpstr>MS PGothic</vt:lpstr>
      <vt:lpstr>Times New Roman</vt:lpstr>
      <vt:lpstr>Courier New</vt:lpstr>
      <vt:lpstr>CMR10</vt:lpstr>
      <vt:lpstr>NimbusRomNo9L-ReguItal</vt:lpstr>
      <vt:lpstr>CMMI10</vt:lpstr>
      <vt:lpstr>4_Office 主题</vt:lpstr>
      <vt:lpstr>7_Office 主题</vt:lpstr>
      <vt:lpstr> CS427 Multicore Architecture and Parallel Computing </vt:lpstr>
      <vt:lpstr>An Abstraction of Multicore System</vt:lpstr>
      <vt:lpstr>Flynn’s Taxonomy</vt:lpstr>
      <vt:lpstr>MIMD Subdivision</vt:lpstr>
      <vt:lpstr>Two Major Classes </vt:lpstr>
      <vt:lpstr>Shared Memory System</vt:lpstr>
      <vt:lpstr>UMA Multicore System</vt:lpstr>
      <vt:lpstr>NUMA Multicore System</vt:lpstr>
      <vt:lpstr>Programming Abstraction</vt:lpstr>
      <vt:lpstr>Case Study</vt:lpstr>
      <vt:lpstr>Case Study</vt:lpstr>
      <vt:lpstr>Case Study</vt:lpstr>
      <vt:lpstr>Case Study</vt:lpstr>
      <vt:lpstr>Distributed Memory System</vt:lpstr>
      <vt:lpstr>Programming Abstraction</vt:lpstr>
      <vt:lpstr>Case Study</vt:lpstr>
      <vt:lpstr>Case Study</vt:lpstr>
      <vt:lpstr>Case Study</vt:lpstr>
      <vt:lpstr>Case Study</vt:lpstr>
      <vt:lpstr>Case Study</vt:lpstr>
      <vt:lpstr>Interconnects</vt:lpstr>
      <vt:lpstr>Shared Memory Interconnects</vt:lpstr>
      <vt:lpstr>Distributed Memory Interconnects</vt:lpstr>
      <vt:lpstr>Distributed Memory Interconnects</vt:lpstr>
      <vt:lpstr>Distributed Memory Interconnects</vt:lpstr>
      <vt:lpstr>Distributed Memory Interconnects</vt:lpstr>
      <vt:lpstr>Distributed Memory Interconnects</vt:lpstr>
      <vt:lpstr>Fully Connected Interconnects</vt:lpstr>
      <vt:lpstr>Hypercubes</vt:lpstr>
      <vt:lpstr>Hypercubes</vt:lpstr>
      <vt:lpstr>Crossbar Interconnects</vt:lpstr>
      <vt:lpstr>Crossbar Interconnects</vt:lpstr>
      <vt:lpstr>Omega Network</vt:lpstr>
      <vt:lpstr>Omega Network</vt:lpstr>
      <vt:lpstr>Network Parameters</vt:lpstr>
      <vt:lpstr>Data Transmission Time</vt:lpstr>
      <vt:lpstr>Memory Consistency Models</vt:lpstr>
      <vt:lpstr>Memory Consistency Models</vt:lpstr>
      <vt:lpstr>Cache Coherence</vt:lpstr>
      <vt:lpstr>Snooping Cache Coherence</vt:lpstr>
      <vt:lpstr>Snooping Cache Coherence</vt:lpstr>
      <vt:lpstr>Snooping Cache Protocols</vt:lpstr>
      <vt:lpstr>Example</vt:lpstr>
      <vt:lpstr>Memory Update</vt:lpstr>
      <vt:lpstr>False Sharing</vt:lpstr>
      <vt:lpstr>Directory Cache Coherence</vt:lpstr>
      <vt:lpstr>Cache States</vt:lpstr>
      <vt:lpstr>Directory States</vt:lpstr>
      <vt:lpstr>Protocol Message</vt:lpstr>
      <vt:lpstr>Example</vt:lpstr>
    </vt:vector>
  </TitlesOfParts>
  <Company>番茄花园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番茄花园</dc:creator>
  <cp:lastModifiedBy>ljiang leech</cp:lastModifiedBy>
  <cp:revision>1263</cp:revision>
  <dcterms:created xsi:type="dcterms:W3CDTF">2009-03-12T05:07:32Z</dcterms:created>
  <dcterms:modified xsi:type="dcterms:W3CDTF">2014-09-25T02:16:48Z</dcterms:modified>
</cp:coreProperties>
</file>