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 id="2147483964" r:id="rId2"/>
  </p:sldMasterIdLst>
  <p:notesMasterIdLst>
    <p:notesMasterId r:id="rId48"/>
  </p:notesMasterIdLst>
  <p:handoutMasterIdLst>
    <p:handoutMasterId r:id="rId49"/>
  </p:handoutMasterIdLst>
  <p:sldIdLst>
    <p:sldId id="380" r:id="rId3"/>
    <p:sldId id="467" r:id="rId4"/>
    <p:sldId id="468" r:id="rId5"/>
    <p:sldId id="469" r:id="rId6"/>
    <p:sldId id="470" r:id="rId7"/>
    <p:sldId id="471" r:id="rId8"/>
    <p:sldId id="514" r:id="rId9"/>
    <p:sldId id="472" r:id="rId10"/>
    <p:sldId id="473" r:id="rId11"/>
    <p:sldId id="474" r:id="rId12"/>
    <p:sldId id="479" r:id="rId13"/>
    <p:sldId id="480" r:id="rId14"/>
    <p:sldId id="476" r:id="rId15"/>
    <p:sldId id="477" r:id="rId16"/>
    <p:sldId id="478" r:id="rId17"/>
    <p:sldId id="481" r:id="rId18"/>
    <p:sldId id="486" r:id="rId19"/>
    <p:sldId id="482" r:id="rId20"/>
    <p:sldId id="483" r:id="rId21"/>
    <p:sldId id="485" r:id="rId22"/>
    <p:sldId id="484" r:id="rId23"/>
    <p:sldId id="487" r:id="rId24"/>
    <p:sldId id="488" r:id="rId25"/>
    <p:sldId id="489" r:id="rId26"/>
    <p:sldId id="490" r:id="rId27"/>
    <p:sldId id="491" r:id="rId28"/>
    <p:sldId id="492" r:id="rId29"/>
    <p:sldId id="493" r:id="rId30"/>
    <p:sldId id="494" r:id="rId31"/>
    <p:sldId id="495" r:id="rId32"/>
    <p:sldId id="496" r:id="rId33"/>
    <p:sldId id="497" r:id="rId34"/>
    <p:sldId id="500" r:id="rId35"/>
    <p:sldId id="498" r:id="rId36"/>
    <p:sldId id="499" r:id="rId37"/>
    <p:sldId id="502" r:id="rId38"/>
    <p:sldId id="501" r:id="rId39"/>
    <p:sldId id="512" r:id="rId40"/>
    <p:sldId id="505" r:id="rId41"/>
    <p:sldId id="506" r:id="rId42"/>
    <p:sldId id="507" r:id="rId43"/>
    <p:sldId id="508" r:id="rId44"/>
    <p:sldId id="509" r:id="rId45"/>
    <p:sldId id="510" r:id="rId46"/>
    <p:sldId id="511" r:id="rId47"/>
  </p:sldIdLst>
  <p:sldSz cx="9144000" cy="6858000" type="screen4x3"/>
  <p:notesSz cx="6781800" cy="9926638"/>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000066"/>
    <a:srgbClr val="660066"/>
    <a:srgbClr val="FF33CC"/>
    <a:srgbClr val="E1FFFF"/>
    <a:srgbClr val="CC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8" autoAdjust="0"/>
    <p:restoredTop sz="87050" autoAdjust="0"/>
  </p:normalViewPr>
  <p:slideViewPr>
    <p:cSldViewPr>
      <p:cViewPr varScale="1">
        <p:scale>
          <a:sx n="89" d="100"/>
          <a:sy n="89" d="100"/>
        </p:scale>
        <p:origin x="125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zh-CN" altLang="en-US"/>
          </a:p>
        </p:txBody>
      </p:sp>
      <p:sp>
        <p:nvSpPr>
          <p:cNvPr id="163843"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pitchFamily="2" charset="-122"/>
                <a:cs typeface="+mn-cs"/>
              </a:defRPr>
            </a:lvl1pPr>
          </a:lstStyle>
          <a:p>
            <a:pPr>
              <a:defRPr/>
            </a:pPr>
            <a:fld id="{82885096-1D77-4F35-A2A4-A60335290E1E}" type="datetimeFigureOut">
              <a:rPr lang="zh-CN" altLang="en-US"/>
              <a:pPr>
                <a:defRPr/>
              </a:pPr>
              <a:t>2014/10/22</a:t>
            </a:fld>
            <a:endParaRPr lang="en-US" altLang="zh-CN"/>
          </a:p>
        </p:txBody>
      </p:sp>
      <p:sp>
        <p:nvSpPr>
          <p:cNvPr id="163844"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en-US" altLang="zh-CN"/>
          </a:p>
        </p:txBody>
      </p:sp>
      <p:sp>
        <p:nvSpPr>
          <p:cNvPr id="163845"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smtClean="0"/>
            </a:lvl1pPr>
          </a:lstStyle>
          <a:p>
            <a:pPr>
              <a:defRPr/>
            </a:pPr>
            <a:fld id="{B02A2486-4E51-4586-8C28-4A371E2CB9B8}" type="slidenum">
              <a:rPr lang="zh-CN" altLang="en-US"/>
              <a:pPr>
                <a:defRPr/>
              </a:pPr>
              <a:t>‹#›</a:t>
            </a:fld>
            <a:endParaRPr lang="en-US" altLang="zh-CN"/>
          </a:p>
        </p:txBody>
      </p:sp>
    </p:spTree>
    <p:extLst>
      <p:ext uri="{BB962C8B-B14F-4D97-AF65-F5344CB8AC3E}">
        <p14:creationId xmlns:p14="http://schemas.microsoft.com/office/powerpoint/2010/main" val="209696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6888"/>
          </a:xfrm>
          <a:prstGeom prst="rect">
            <a:avLst/>
          </a:prstGeom>
        </p:spPr>
        <p:txBody>
          <a:bodyPr vert="horz" lIns="91440" tIns="45720" rIns="91440" bIns="45720" rtlCol="0"/>
          <a:lstStyle>
            <a:lvl1pPr algn="l" eaLnBrk="1" hangingPunct="1">
              <a:defRPr sz="1200" b="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1750" y="0"/>
            <a:ext cx="2938463" cy="496888"/>
          </a:xfrm>
          <a:prstGeom prst="rect">
            <a:avLst/>
          </a:prstGeom>
        </p:spPr>
        <p:txBody>
          <a:bodyPr vert="horz" lIns="91440" tIns="45720" rIns="91440" bIns="45720" rtlCol="0"/>
          <a:lstStyle>
            <a:lvl1pPr algn="r" eaLnBrk="1" hangingPunct="1">
              <a:defRPr sz="1200" b="0">
                <a:latin typeface="Arial" charset="0"/>
                <a:ea typeface="宋体" charset="-122"/>
                <a:cs typeface="+mn-cs"/>
              </a:defRPr>
            </a:lvl1pPr>
          </a:lstStyle>
          <a:p>
            <a:pPr>
              <a:defRPr/>
            </a:pPr>
            <a:fld id="{45C274E2-F081-4B14-91C5-CEC8A37ED64F}" type="datetimeFigureOut">
              <a:rPr lang="zh-CN" altLang="en-US"/>
              <a:pPr>
                <a:defRPr/>
              </a:pPr>
              <a:t>2014/10/22</a:t>
            </a:fld>
            <a:endParaRPr lang="zh-CN" altLang="en-US"/>
          </a:p>
        </p:txBody>
      </p:sp>
      <p:sp>
        <p:nvSpPr>
          <p:cNvPr id="4" name="幻灯片图像占位符 3"/>
          <p:cNvSpPr>
            <a:spLocks noGrp="1" noRot="1" noChangeAspect="1"/>
          </p:cNvSpPr>
          <p:nvPr>
            <p:ph type="sldImg" idx="2"/>
          </p:nvPr>
        </p:nvSpPr>
        <p:spPr>
          <a:xfrm>
            <a:off x="909638" y="744538"/>
            <a:ext cx="4964112"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8163"/>
            <a:ext cx="2938463" cy="496887"/>
          </a:xfrm>
          <a:prstGeom prst="rect">
            <a:avLst/>
          </a:prstGeom>
        </p:spPr>
        <p:txBody>
          <a:bodyPr vert="horz" lIns="91440" tIns="45720" rIns="91440" bIns="45720" rtlCol="0" anchor="b"/>
          <a:lstStyle>
            <a:lvl1pPr algn="l" eaLnBrk="1" hangingPunct="1">
              <a:defRPr sz="1200" b="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D191304F-8EF6-4689-81B1-F7E2CC171288}" type="slidenum">
              <a:rPr lang="zh-CN" altLang="en-US"/>
              <a:pPr>
                <a:defRPr/>
              </a:pPr>
              <a:t>‹#›</a:t>
            </a:fld>
            <a:endParaRPr lang="zh-CN" altLang="en-US"/>
          </a:p>
        </p:txBody>
      </p:sp>
    </p:spTree>
    <p:extLst>
      <p:ext uri="{BB962C8B-B14F-4D97-AF65-F5344CB8AC3E}">
        <p14:creationId xmlns:p14="http://schemas.microsoft.com/office/powerpoint/2010/main" val="1350378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36FA052-6342-4B76-8A32-1537DFA5768B}" type="slidenum">
              <a:rPr lang="zh-CN" altLang="en-US">
                <a:latin typeface="Arial" panose="020B0604020202020204" pitchFamily="34" charset="0"/>
              </a:rPr>
              <a:pPr>
                <a:spcBef>
                  <a:spcPct val="0"/>
                </a:spcBef>
              </a:pPr>
              <a:t>1</a:t>
            </a:fld>
            <a:endParaRPr lang="zh-CN" altLang="en-US">
              <a:latin typeface="Arial" panose="020B0604020202020204" pitchFamily="34" charset="0"/>
            </a:endParaRPr>
          </a:p>
        </p:txBody>
      </p:sp>
    </p:spTree>
    <p:extLst>
      <p:ext uri="{BB962C8B-B14F-4D97-AF65-F5344CB8AC3E}">
        <p14:creationId xmlns:p14="http://schemas.microsoft.com/office/powerpoint/2010/main" val="162640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95707D7-852A-4181-AE24-BB5113DC9FA1}" type="slidenum">
              <a:rPr lang="zh-CN" altLang="en-US">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9169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A9E8A83-8FBD-499B-B85F-67159152A937}" type="slidenum">
              <a:rPr lang="zh-CN" altLang="en-US">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6297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B66617E-FD8B-4920-B113-0C2EF6285CB1}" type="slidenum">
              <a:rPr lang="zh-CN" altLang="en-US">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66351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68EB5C6-FC14-4E72-9AF9-FC096D0E38A8}" type="slidenum">
              <a:rPr lang="zh-CN" altLang="en-US">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8996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C6337E9-DFF8-43D8-9560-60BE32F6A354}" type="slidenum">
              <a:rPr lang="zh-CN" altLang="en-US">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5646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511F24C-70D7-4D64-93A2-86EC57D126FA}" type="slidenum">
              <a:rPr lang="zh-CN" altLang="en-US">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18642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B39BC23-0F85-4D24-A951-5B33F9DA1ECE}" type="slidenum">
              <a:rPr lang="zh-CN" altLang="en-US">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13952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6A01864-FD79-4594-B5DD-FA9AA5B33452}" type="slidenum">
              <a:rPr lang="zh-CN" altLang="en-US">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6071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898647F-206A-4F04-BFC3-F9E87C600607}" type="slidenum">
              <a:rPr lang="zh-CN" altLang="en-US">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87785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17736A0-388D-4E53-B4A4-037DAA7E9A5A}" type="slidenum">
              <a:rPr lang="zh-CN" altLang="en-US">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9292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D12A7CA-0EA6-45B5-BCDC-760DF30368DA}" type="slidenum">
              <a:rPr lang="zh-CN" altLang="en-US">
                <a:latin typeface="Arial" panose="020B0604020202020204" pitchFamily="34" charset="0"/>
              </a:rPr>
              <a:pPr>
                <a:spcBef>
                  <a:spcPct val="0"/>
                </a:spcBef>
              </a:pPr>
              <a:t>2</a:t>
            </a:fld>
            <a:endParaRPr lang="en-US" altLang="zh-CN">
              <a:latin typeface="Arial" panose="020B0604020202020204" pitchFamily="34"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30912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AA5E884-1A25-4D82-A9D0-0BEB943EB9D1}" type="slidenum">
              <a:rPr lang="zh-CN" altLang="en-US">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48915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F286BC0-FDA5-4F18-8806-76416FD79267}" type="slidenum">
              <a:rPr lang="zh-CN" altLang="en-US">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35143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868C97E-D2F8-4C6D-B6B4-FD6DACDDE971}" type="slidenum">
              <a:rPr lang="zh-CN" altLang="en-US">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0437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964554-ECEA-473A-A2C5-990E12BCA60E}" type="slidenum">
              <a:rPr lang="zh-CN" altLang="en-US">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07521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DFD0AEF-EB38-4451-B2A3-8221666E495D}" type="slidenum">
              <a:rPr lang="zh-CN" altLang="en-US">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66934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0136167-5B26-4D1E-B313-8F6B5561A2F5}" type="slidenum">
              <a:rPr lang="zh-CN" altLang="en-US">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88954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22A7A22-74A5-4FD4-A734-5473C9EE990A}" type="slidenum">
              <a:rPr lang="zh-CN" altLang="en-US">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93167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FB2E039-7514-4892-B4F8-3A2F41109009}" type="slidenum">
              <a:rPr lang="zh-CN" altLang="en-US">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57718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C403C06-CD62-4865-906D-E2D6B2027D62}" type="slidenum">
              <a:rPr lang="zh-CN" altLang="en-US">
                <a:latin typeface="Arial" panose="020B0604020202020204" pitchFamily="34" charset="0"/>
              </a:rPr>
              <a:pPr>
                <a:spcBef>
                  <a:spcPct val="0"/>
                </a:spcBef>
              </a:pPr>
              <a:t>28</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58931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CF7B348-080E-43AF-8D1F-A14D7EA72C20}" type="slidenum">
              <a:rPr lang="zh-CN" altLang="en-US">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8047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721C23-EB1B-4F16-A1CC-E2ACABB1C3C5}" type="slidenum">
              <a:rPr lang="zh-CN" altLang="en-US">
                <a:latin typeface="Arial" panose="020B0604020202020204" pitchFamily="34" charset="0"/>
              </a:rPr>
              <a:pPr>
                <a:spcBef>
                  <a:spcPct val="0"/>
                </a:spcBef>
              </a:pPr>
              <a:t>3</a:t>
            </a:fld>
            <a:endParaRPr lang="en-US" altLang="zh-CN">
              <a:latin typeface="Arial" panose="020B060402020202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19169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3038F6D-DDB4-4EC7-BBB9-F12155C6D308}" type="slidenum">
              <a:rPr lang="zh-CN" altLang="en-US">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44234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8979B63-395A-46F9-BA24-EF364AB57A73}" type="slidenum">
              <a:rPr lang="zh-CN" altLang="en-US">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7365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6E85D99-9552-44F7-9416-C9E297F5B09B}" type="slidenum">
              <a:rPr lang="zh-CN" altLang="en-US">
                <a:latin typeface="Arial" panose="020B0604020202020204" pitchFamily="34" charset="0"/>
              </a:rPr>
              <a:pPr>
                <a:spcBef>
                  <a:spcPct val="0"/>
                </a:spcBef>
              </a:pPr>
              <a:t>32</a:t>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53074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B2735F-53D7-4375-A144-9FBBF6F0BD21}" type="slidenum">
              <a:rPr lang="zh-CN" altLang="en-US">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74835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0986B1A-F3DC-41F9-9A82-A74C9AEAA0C9}" type="slidenum">
              <a:rPr lang="zh-CN" altLang="en-US">
                <a:latin typeface="Arial" panose="020B0604020202020204" pitchFamily="34" charset="0"/>
              </a:rPr>
              <a:pPr>
                <a:spcBef>
                  <a:spcPct val="0"/>
                </a:spcBef>
              </a:pPr>
              <a:t>34</a:t>
            </a:fld>
            <a:endParaRPr lang="en-US" altLang="zh-CN">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9622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B26D6E4-9616-4504-8E09-6DC15C12974E}" type="slidenum">
              <a:rPr lang="zh-CN" altLang="en-US">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95968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A6BF9D5-4538-4979-8BBB-986834097D6C}" type="slidenum">
              <a:rPr lang="zh-CN" altLang="en-US">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21177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F41426F-0693-4C02-A6FD-1811F35DE6C1}" type="slidenum">
              <a:rPr lang="zh-CN" altLang="en-US">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99428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FF95524-C22B-4713-A099-A30753B7B004}" type="slidenum">
              <a:rPr lang="zh-CN" altLang="en-US">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494232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1E6FDB1-5DBD-4096-BF96-E2C8C634F26E}" type="slidenum">
              <a:rPr lang="zh-CN" altLang="en-US">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1361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5E5CC4D-CF35-4854-B61B-E00D7F1A49CC}" type="slidenum">
              <a:rPr lang="zh-CN" altLang="en-US">
                <a:latin typeface="Arial" panose="020B0604020202020204" pitchFamily="34" charset="0"/>
              </a:rPr>
              <a:pPr>
                <a:spcBef>
                  <a:spcPct val="0"/>
                </a:spcBef>
              </a:pPr>
              <a:t>4</a:t>
            </a:fld>
            <a:endParaRPr lang="en-US" altLang="zh-CN">
              <a:latin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17176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10A2C4E-2CB7-4B95-AB35-435C15AEA8CD}" type="slidenum">
              <a:rPr lang="zh-CN" altLang="en-US">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9123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194F34B-5E3D-4E91-8064-89EC4AB5888C}" type="slidenum">
              <a:rPr lang="zh-CN" altLang="en-US">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818915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10F6A1C-10C7-42A8-A417-D68D7DAEAE2A}" type="slidenum">
              <a:rPr lang="zh-CN" altLang="en-US">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667367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12EF64E-CC50-4345-B75E-EDA3125D0FFF}" type="slidenum">
              <a:rPr lang="zh-CN" altLang="en-US">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45104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2C0245E-8623-45BB-A336-3BC52EFC9FEB}" type="slidenum">
              <a:rPr lang="zh-CN" altLang="en-US">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81819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9DC9FD1-3E06-42CC-BBD3-C7E7DBAAF52A}" type="slidenum">
              <a:rPr lang="zh-CN" altLang="en-US">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3714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3D45117-8F37-4C87-968E-4B60DB22D968}" type="slidenum">
              <a:rPr lang="zh-CN" altLang="en-US">
                <a:latin typeface="Arial" panose="020B0604020202020204" pitchFamily="34" charset="0"/>
              </a:rPr>
              <a:pPr>
                <a:spcBef>
                  <a:spcPct val="0"/>
                </a:spcBef>
              </a:pPr>
              <a:t>5</a:t>
            </a:fld>
            <a:endParaRPr lang="en-US" altLang="zh-CN">
              <a:latin typeface="Arial" panose="020B0604020202020204"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2887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552DAA0-5659-4E08-9500-909A367D24C4}" type="slidenum">
              <a:rPr lang="zh-CN" altLang="en-US">
                <a:latin typeface="Arial" panose="020B0604020202020204" pitchFamily="34" charset="0"/>
              </a:rPr>
              <a:pPr>
                <a:spcBef>
                  <a:spcPct val="0"/>
                </a:spcBef>
              </a:pPr>
              <a:t>6</a:t>
            </a:fld>
            <a:endParaRPr lang="en-US" altLang="zh-CN">
              <a:latin typeface="Arial" panose="020B0604020202020204" pitchFamily="34"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2300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E560DA4-4AC7-4A35-952B-A3E4C9120684}" type="slidenum">
              <a:rPr lang="zh-CN" altLang="en-US">
                <a:latin typeface="Arial" panose="020B0604020202020204" pitchFamily="34" charset="0"/>
              </a:rPr>
              <a:pPr>
                <a:spcBef>
                  <a:spcPct val="0"/>
                </a:spcBef>
              </a:pPr>
              <a:t>7</a:t>
            </a:fld>
            <a:endParaRPr lang="en-US" altLang="zh-CN">
              <a:latin typeface="Arial" panose="020B060402020202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873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9ED6D27-9DB3-444D-B5CD-468DCECB938F}" type="slidenum">
              <a:rPr lang="zh-CN" altLang="en-US">
                <a:latin typeface="Arial" panose="020B0604020202020204" pitchFamily="34" charset="0"/>
              </a:rPr>
              <a:pPr>
                <a:spcBef>
                  <a:spcPct val="0"/>
                </a:spcBef>
              </a:pPr>
              <a:t>8</a:t>
            </a:fld>
            <a:endParaRPr lang="en-US" altLang="zh-CN">
              <a:latin typeface="Arial" panose="020B0604020202020204"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8550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08F8439-C318-43B8-B09A-09D096248632}" type="slidenum">
              <a:rPr lang="zh-CN" altLang="en-US">
                <a:latin typeface="Arial" panose="020B0604020202020204" pitchFamily="34" charset="0"/>
              </a:rPr>
              <a:pPr>
                <a:spcBef>
                  <a:spcPct val="0"/>
                </a:spcBef>
              </a:pPr>
              <a:t>9</a:t>
            </a:fld>
            <a:endParaRPr lang="en-US" altLang="zh-CN">
              <a:latin typeface="Arial" panose="020B0604020202020204" pitchFamily="34" charset="0"/>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0541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F824D03-B1AB-429D-9040-761FDB8EA61F}" type="datetime1">
              <a:rPr lang="zh-CN" altLang="en-US"/>
              <a:pPr>
                <a:defRPr/>
              </a:pPr>
              <a:t>2014/10/22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65A94EB0-F3EA-48FA-8CBE-5D07CCB34E57}" type="slidenum">
              <a:rPr lang="zh-CN" altLang="en-US"/>
              <a:pPr>
                <a:defRPr/>
              </a:pPr>
              <a:t>‹#›</a:t>
            </a:fld>
            <a:endParaRPr lang="zh-CN" altLang="en-US"/>
          </a:p>
        </p:txBody>
      </p:sp>
    </p:spTree>
    <p:extLst>
      <p:ext uri="{BB962C8B-B14F-4D97-AF65-F5344CB8AC3E}">
        <p14:creationId xmlns:p14="http://schemas.microsoft.com/office/powerpoint/2010/main" val="24445856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2241ED0-F794-4F5B-9669-F28E66ECD21B}" type="datetime1">
              <a:rPr lang="zh-CN" altLang="en-US"/>
              <a:pPr>
                <a:defRPr/>
              </a:pPr>
              <a:t>2014/10/22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4C32EA9E-7ACA-4CB0-AC82-36B3B18D175A}" type="slidenum">
              <a:rPr lang="zh-CN" altLang="en-US"/>
              <a:pPr>
                <a:defRPr/>
              </a:pPr>
              <a:t>‹#›</a:t>
            </a:fld>
            <a:endParaRPr lang="zh-CN" altLang="en-US"/>
          </a:p>
        </p:txBody>
      </p:sp>
    </p:spTree>
    <p:extLst>
      <p:ext uri="{BB962C8B-B14F-4D97-AF65-F5344CB8AC3E}">
        <p14:creationId xmlns:p14="http://schemas.microsoft.com/office/powerpoint/2010/main" val="1014230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AEDF30-8AB4-4651-AE47-87C395436499}" type="datetime1">
              <a:rPr lang="zh-CN" altLang="en-US"/>
              <a:pPr>
                <a:defRPr/>
              </a:pPr>
              <a:t>2014/10/22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9E96C097-4DC6-4ECA-B9F7-9DA7711A6C6B}" type="slidenum">
              <a:rPr lang="zh-CN" altLang="en-US"/>
              <a:pPr>
                <a:defRPr/>
              </a:pPr>
              <a:t>‹#›</a:t>
            </a:fld>
            <a:endParaRPr lang="zh-CN" altLang="en-US"/>
          </a:p>
        </p:txBody>
      </p:sp>
    </p:spTree>
    <p:extLst>
      <p:ext uri="{BB962C8B-B14F-4D97-AF65-F5344CB8AC3E}">
        <p14:creationId xmlns:p14="http://schemas.microsoft.com/office/powerpoint/2010/main" val="2938368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44563"/>
            <a:ext cx="9144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红色系校徽标准版"/>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75" y="38100"/>
            <a:ext cx="900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43000" y="-24"/>
            <a:ext cx="7115172" cy="914424"/>
          </a:xfrm>
        </p:spPr>
        <p:txBody>
          <a:bodyPr/>
          <a:lstStyle>
            <a:lvl1pPr algn="l">
              <a:defRPr sz="4400" b="1" baseline="0">
                <a:solidFill>
                  <a:srgbClr val="FF0000"/>
                </a:solidFill>
                <a:effectLst>
                  <a:outerShdw blurRad="38100" dist="38100" dir="2700000" algn="tl">
                    <a:srgbClr val="000000">
                      <a:alpha val="43137"/>
                    </a:srgbClr>
                  </a:outerShdw>
                </a:effectLst>
                <a:latin typeface="黑体" pitchFamily="2" charset="-122"/>
                <a:ea typeface="黑体" pitchFamily="2" charset="-122"/>
              </a:defRPr>
            </a:lvl1pPr>
          </a:lstStyle>
          <a:p>
            <a:r>
              <a:rPr lang="zh-CN" altLang="en-US" dirty="0" smtClean="0"/>
              <a:t>单击此处编辑母版</a:t>
            </a:r>
            <a:endParaRPr lang="zh-CN" altLang="en-US" dirty="0"/>
          </a:p>
        </p:txBody>
      </p:sp>
      <p:sp>
        <p:nvSpPr>
          <p:cNvPr id="3" name="内容占位符 2"/>
          <p:cNvSpPr>
            <a:spLocks noGrp="1"/>
          </p:cNvSpPr>
          <p:nvPr>
            <p:ph idx="1"/>
          </p:nvPr>
        </p:nvSpPr>
        <p:spPr>
          <a:xfrm>
            <a:off x="457200" y="1285860"/>
            <a:ext cx="8229600" cy="4840303"/>
          </a:xfrm>
        </p:spPr>
        <p:txBody>
          <a:bodyPr/>
          <a:lstStyle>
            <a:lvl1pPr>
              <a:defRPr baseline="0">
                <a:latin typeface="幼圆" pitchFamily="49" charset="-122"/>
                <a:ea typeface="黑体" pitchFamily="2" charset="-122"/>
              </a:defRPr>
            </a:lvl1pPr>
            <a:lvl2pPr>
              <a:defRPr baseline="0">
                <a:latin typeface="华文隶书" pitchFamily="2" charset="-122"/>
                <a:ea typeface="黑体" pitchFamily="2" charset="-122"/>
              </a:defRPr>
            </a:lvl2pPr>
            <a:lvl3pPr>
              <a:defRPr baseline="0">
                <a:latin typeface="幼圆" pitchFamily="49" charset="-122"/>
                <a:ea typeface="黑体" pitchFamily="2" charset="-122"/>
              </a:defRPr>
            </a:lvl3pPr>
            <a:lvl4pPr>
              <a:defRPr baseline="0">
                <a:latin typeface="幼圆" pitchFamily="49" charset="-122"/>
                <a:ea typeface="黑体" pitchFamily="2" charset="-122"/>
              </a:defRPr>
            </a:lvl4pPr>
            <a:lvl5pPr>
              <a:defRPr baseline="0">
                <a:latin typeface="幼圆" pitchFamily="49"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A442AAB4-BC48-4720-90A7-A9E77FF5561A}" type="datetime1">
              <a:rPr lang="zh-CN" altLang="en-US"/>
              <a:pPr>
                <a:defRPr/>
              </a:pPr>
              <a:t>2014/10/22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smtClean="0"/>
            </a:lvl1pPr>
          </a:lstStyle>
          <a:p>
            <a:pPr>
              <a:defRPr/>
            </a:pPr>
            <a:fld id="{55BB83CC-F62E-44B0-A865-CAEA2D96B06E}" type="slidenum">
              <a:rPr lang="zh-CN" altLang="en-US"/>
              <a:pPr>
                <a:defRPr/>
              </a:pPr>
              <a:t>‹#›</a:t>
            </a:fld>
            <a:endParaRPr lang="zh-CN" altLang="en-US"/>
          </a:p>
        </p:txBody>
      </p:sp>
    </p:spTree>
    <p:extLst>
      <p:ext uri="{BB962C8B-B14F-4D97-AF65-F5344CB8AC3E}">
        <p14:creationId xmlns:p14="http://schemas.microsoft.com/office/powerpoint/2010/main" val="4121364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5B6460B-B6A0-4AF6-912D-12A012845E09}" type="datetime1">
              <a:rPr lang="zh-CN" altLang="en-US"/>
              <a:pPr>
                <a:defRPr/>
              </a:pPr>
              <a:t>2014/10/22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D8A279C-86AC-47BF-A54F-CDC2789A71CB}" type="slidenum">
              <a:rPr lang="zh-CN" altLang="en-US"/>
              <a:pPr>
                <a:defRPr/>
              </a:pPr>
              <a:t>‹#›</a:t>
            </a:fld>
            <a:endParaRPr lang="zh-CN" altLang="en-US"/>
          </a:p>
        </p:txBody>
      </p:sp>
    </p:spTree>
    <p:extLst>
      <p:ext uri="{BB962C8B-B14F-4D97-AF65-F5344CB8AC3E}">
        <p14:creationId xmlns:p14="http://schemas.microsoft.com/office/powerpoint/2010/main" val="31774303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7E62163-B7C6-4A73-BC1C-CE1158C07E32}" type="datetime1">
              <a:rPr lang="zh-CN" altLang="en-US"/>
              <a:pPr>
                <a:defRPr/>
              </a:pPr>
              <a:t>2014/10/22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F96BA6E0-88AC-4D68-860E-41F81C8A1817}" type="slidenum">
              <a:rPr lang="zh-CN" altLang="en-US"/>
              <a:pPr>
                <a:defRPr/>
              </a:pPr>
              <a:t>‹#›</a:t>
            </a:fld>
            <a:endParaRPr lang="zh-CN" altLang="en-US"/>
          </a:p>
        </p:txBody>
      </p:sp>
    </p:spTree>
    <p:extLst>
      <p:ext uri="{BB962C8B-B14F-4D97-AF65-F5344CB8AC3E}">
        <p14:creationId xmlns:p14="http://schemas.microsoft.com/office/powerpoint/2010/main" val="40797972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57313"/>
            <a:ext cx="4038600"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57313"/>
            <a:ext cx="4038600"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BAA0DD6-3DD2-477E-92C3-7E8E5768F2E9}" type="datetime1">
              <a:rPr lang="zh-CN" altLang="en-US"/>
              <a:pPr>
                <a:defRPr/>
              </a:pPr>
              <a:t>2014/10/22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4B485814-D4EA-4388-8C29-EEA55DCD45DA}" type="slidenum">
              <a:rPr lang="zh-CN" altLang="en-US"/>
              <a:pPr>
                <a:defRPr/>
              </a:pPr>
              <a:t>‹#›</a:t>
            </a:fld>
            <a:endParaRPr lang="zh-CN" altLang="en-US"/>
          </a:p>
        </p:txBody>
      </p:sp>
    </p:spTree>
    <p:extLst>
      <p:ext uri="{BB962C8B-B14F-4D97-AF65-F5344CB8AC3E}">
        <p14:creationId xmlns:p14="http://schemas.microsoft.com/office/powerpoint/2010/main" val="36195004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A7547F5-A999-4DC1-BD62-BCFAE77C12B2}" type="datetime1">
              <a:rPr lang="zh-CN" altLang="en-US"/>
              <a:pPr>
                <a:defRPr/>
              </a:pPr>
              <a:t>2014/10/22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smtClean="0"/>
            </a:lvl1pPr>
          </a:lstStyle>
          <a:p>
            <a:pPr>
              <a:defRPr/>
            </a:pPr>
            <a:fld id="{BD7BED16-D7F7-4751-BA91-B73BFE43FFA0}" type="slidenum">
              <a:rPr lang="zh-CN" altLang="en-US"/>
              <a:pPr>
                <a:defRPr/>
              </a:pPr>
              <a:t>‹#›</a:t>
            </a:fld>
            <a:endParaRPr lang="zh-CN" altLang="en-US"/>
          </a:p>
        </p:txBody>
      </p:sp>
    </p:spTree>
    <p:extLst>
      <p:ext uri="{BB962C8B-B14F-4D97-AF65-F5344CB8AC3E}">
        <p14:creationId xmlns:p14="http://schemas.microsoft.com/office/powerpoint/2010/main" val="293175480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34D6FC6-6394-406E-9130-2CE8C473DCDB}" type="datetime1">
              <a:rPr lang="zh-CN" altLang="en-US"/>
              <a:pPr>
                <a:defRPr/>
              </a:pPr>
              <a:t>2014/10/22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smtClean="0"/>
            </a:lvl1pPr>
          </a:lstStyle>
          <a:p>
            <a:pPr>
              <a:defRPr/>
            </a:pPr>
            <a:fld id="{94CCD92C-9444-4176-A76E-3D8AD0549B67}" type="slidenum">
              <a:rPr lang="zh-CN" altLang="en-US"/>
              <a:pPr>
                <a:defRPr/>
              </a:pPr>
              <a:t>‹#›</a:t>
            </a:fld>
            <a:endParaRPr lang="zh-CN" altLang="en-US"/>
          </a:p>
        </p:txBody>
      </p:sp>
    </p:spTree>
    <p:extLst>
      <p:ext uri="{BB962C8B-B14F-4D97-AF65-F5344CB8AC3E}">
        <p14:creationId xmlns:p14="http://schemas.microsoft.com/office/powerpoint/2010/main" val="1792335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391B01A-10EB-48B2-907E-67BD2C17CC5A}" type="datetime1">
              <a:rPr lang="zh-CN" altLang="en-US"/>
              <a:pPr>
                <a:defRPr/>
              </a:pPr>
              <a:t>2014/10/22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smtClean="0"/>
            </a:lvl1pPr>
          </a:lstStyle>
          <a:p>
            <a:pPr>
              <a:defRPr/>
            </a:pPr>
            <a:fld id="{68DEBEB9-5D1E-432E-825D-9D2306D50511}" type="slidenum">
              <a:rPr lang="zh-CN" altLang="en-US"/>
              <a:pPr>
                <a:defRPr/>
              </a:pPr>
              <a:t>‹#›</a:t>
            </a:fld>
            <a:endParaRPr lang="zh-CN" altLang="en-US"/>
          </a:p>
        </p:txBody>
      </p:sp>
    </p:spTree>
    <p:extLst>
      <p:ext uri="{BB962C8B-B14F-4D97-AF65-F5344CB8AC3E}">
        <p14:creationId xmlns:p14="http://schemas.microsoft.com/office/powerpoint/2010/main" val="630664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3362241-2FA1-4F71-BF95-AFC9C55D8F2F}" type="datetime1">
              <a:rPr lang="zh-CN" altLang="en-US"/>
              <a:pPr>
                <a:defRPr/>
              </a:pPr>
              <a:t>2014/10/22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6DEBBF64-55D3-4BCB-A30E-52262A2D5238}" type="slidenum">
              <a:rPr lang="zh-CN" altLang="en-US"/>
              <a:pPr>
                <a:defRPr/>
              </a:pPr>
              <a:t>‹#›</a:t>
            </a:fld>
            <a:endParaRPr lang="zh-CN" altLang="en-US"/>
          </a:p>
        </p:txBody>
      </p:sp>
    </p:spTree>
    <p:extLst>
      <p:ext uri="{BB962C8B-B14F-4D97-AF65-F5344CB8AC3E}">
        <p14:creationId xmlns:p14="http://schemas.microsoft.com/office/powerpoint/2010/main" val="3378437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9130F4E-A8D8-48C1-8EB7-43D25EF9FFF9}" type="datetime1">
              <a:rPr lang="zh-CN" altLang="en-US"/>
              <a:pPr>
                <a:defRPr/>
              </a:pPr>
              <a:t>2014/10/22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B1C72F7D-09F7-4844-B7C9-30EF825BE0DE}" type="slidenum">
              <a:rPr lang="zh-CN" altLang="en-US"/>
              <a:pPr>
                <a:defRPr/>
              </a:pPr>
              <a:t>‹#›</a:t>
            </a:fld>
            <a:endParaRPr lang="zh-CN" altLang="en-US"/>
          </a:p>
        </p:txBody>
      </p:sp>
    </p:spTree>
    <p:extLst>
      <p:ext uri="{BB962C8B-B14F-4D97-AF65-F5344CB8AC3E}">
        <p14:creationId xmlns:p14="http://schemas.microsoft.com/office/powerpoint/2010/main" val="16009874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4" descr="C:\Documents and Settings\Administrator\桌面\PPT 自动化系方嵘\色条.jpg"/>
          <p:cNvPicPr>
            <a:picLocks noChangeAspect="1" noChangeArrowheads="1"/>
          </p:cNvPicPr>
          <p:nvPr userDrawn="1"/>
        </p:nvPicPr>
        <p:blipFill>
          <a:blip r:embed="rId13" cstate="print">
            <a:lum/>
          </a:blip>
          <a:srcRect l="1562" t="18566" b="73162"/>
          <a:stretch>
            <a:fillRect/>
          </a:stretch>
        </p:blipFill>
        <p:spPr bwMode="auto">
          <a:xfrm>
            <a:off x="71406" y="3559269"/>
            <a:ext cx="8572560" cy="84045"/>
          </a:xfrm>
          <a:prstGeom prst="rect">
            <a:avLst/>
          </a:prstGeom>
          <a:noFill/>
          <a:effectLst>
            <a:outerShdw blurRad="114300" dir="5400000" sy="-23000" kx="-800400" algn="bl" rotWithShape="0">
              <a:srgbClr val="954995">
                <a:alpha val="82000"/>
              </a:srgbClr>
            </a:outerShdw>
          </a:effectLst>
          <a:scene3d>
            <a:camera prst="orthographicFront"/>
            <a:lightRig rig="soft" dir="t"/>
          </a:scene3d>
          <a:sp3d extrusionH="139700" contourW="12700" prstMaterial="softEdge">
            <a:bevelB prst="angle"/>
            <a:contourClr>
              <a:schemeClr val="bg1"/>
            </a:contourClr>
          </a:sp3d>
        </p:spPr>
      </p:pic>
      <p:sp>
        <p:nvSpPr>
          <p:cNvPr id="1027" name="文本占位符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5C9DCC33-D182-454E-BBD8-16CAF1B99BD2}" type="datetime1">
              <a:rPr lang="zh-CN" altLang="en-US"/>
              <a:pPr>
                <a:defRPr/>
              </a:pPr>
              <a:t>2014/10/22</a:t>
            </a:fld>
            <a:endParaRPr lang="zh-CN" altLang="en-US"/>
          </a:p>
        </p:txBody>
      </p:sp>
      <p:sp>
        <p:nvSpPr>
          <p:cNvPr id="9"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10"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smtClean="0">
                <a:solidFill>
                  <a:srgbClr val="898989"/>
                </a:solidFill>
              </a:defRPr>
            </a:lvl1pPr>
          </a:lstStyle>
          <a:p>
            <a:pPr>
              <a:defRPr/>
            </a:pPr>
            <a:fld id="{3252ABE9-5DCB-45EE-8CAE-9545FB9BA85A}" type="slidenum">
              <a:rPr lang="zh-CN" altLang="en-US"/>
              <a:pPr>
                <a:defRPr/>
              </a:pPr>
              <a:t>‹#›</a:t>
            </a:fld>
            <a:endParaRPr lang="zh-CN" altLang="en-US"/>
          </a:p>
        </p:txBody>
      </p:sp>
      <p:pic>
        <p:nvPicPr>
          <p:cNvPr id="1031" name="Picture 8" descr="红色系 小尺寸校徽展开式 (10mm以下使用) [转换]"/>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87338" y="336550"/>
            <a:ext cx="259238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42" r:id="rId1"/>
    <p:sldLayoutId id="2147484643" r:id="rId2"/>
    <p:sldLayoutId id="2147484644" r:id="rId3"/>
    <p:sldLayoutId id="2147484645" r:id="rId4"/>
    <p:sldLayoutId id="2147484646" r:id="rId5"/>
    <p:sldLayoutId id="2147484647" r:id="rId6"/>
    <p:sldLayoutId id="2147484648" r:id="rId7"/>
    <p:sldLayoutId id="2147484649" r:id="rId8"/>
    <p:sldLayoutId id="2147484650" r:id="rId9"/>
    <p:sldLayoutId id="2147484651" r:id="rId10"/>
    <p:sldLayoutId id="2147484652" r:id="rId11"/>
  </p:sldLayoutIdLst>
  <p:transition>
    <p:fade/>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宋体" charset="-122"/>
        </a:defRPr>
      </a:lvl2pPr>
      <a:lvl3pPr algn="ctr" rtl="0" eaLnBrk="0" fontAlgn="base" hangingPunct="0">
        <a:spcBef>
          <a:spcPct val="0"/>
        </a:spcBef>
        <a:spcAft>
          <a:spcPct val="0"/>
        </a:spcAft>
        <a:defRPr sz="4400">
          <a:solidFill>
            <a:schemeClr val="tx1"/>
          </a:solidFill>
          <a:latin typeface="Arial" charset="0"/>
          <a:ea typeface="宋体" charset="-122"/>
        </a:defRPr>
      </a:lvl3pPr>
      <a:lvl4pPr algn="ctr" rtl="0" eaLnBrk="0" fontAlgn="base" hangingPunct="0">
        <a:spcBef>
          <a:spcPct val="0"/>
        </a:spcBef>
        <a:spcAft>
          <a:spcPct val="0"/>
        </a:spcAft>
        <a:defRPr sz="4400">
          <a:solidFill>
            <a:schemeClr val="tx1"/>
          </a:solidFill>
          <a:latin typeface="Arial" charset="0"/>
          <a:ea typeface="宋体" charset="-122"/>
        </a:defRPr>
      </a:lvl4pPr>
      <a:lvl5pPr algn="ctr" rtl="0" eaLnBrk="0" fontAlgn="base" hangingPunct="0">
        <a:spcBef>
          <a:spcPct val="0"/>
        </a:spcBef>
        <a:spcAft>
          <a:spcPct val="0"/>
        </a:spcAft>
        <a:defRPr sz="4400">
          <a:solidFill>
            <a:schemeClr val="tx1"/>
          </a:solidFill>
          <a:latin typeface="Arial" charset="0"/>
          <a:ea typeface="宋体" charset="-122"/>
        </a:defRPr>
      </a:lvl5pPr>
      <a:lvl6pPr marL="457200" algn="ctr" rtl="0" fontAlgn="base">
        <a:spcBef>
          <a:spcPct val="0"/>
        </a:spcBef>
        <a:spcAft>
          <a:spcPct val="0"/>
        </a:spcAft>
        <a:defRPr sz="4400">
          <a:solidFill>
            <a:schemeClr val="tx1"/>
          </a:solidFill>
          <a:latin typeface="Arial" charset="0"/>
          <a:ea typeface="宋体" charset="-122"/>
        </a:defRPr>
      </a:lvl6pPr>
      <a:lvl7pPr marL="914400" algn="ctr" rtl="0" fontAlgn="base">
        <a:spcBef>
          <a:spcPct val="0"/>
        </a:spcBef>
        <a:spcAft>
          <a:spcPct val="0"/>
        </a:spcAft>
        <a:defRPr sz="4400">
          <a:solidFill>
            <a:schemeClr val="tx1"/>
          </a:solidFill>
          <a:latin typeface="Arial" charset="0"/>
          <a:ea typeface="宋体" charset="-122"/>
        </a:defRPr>
      </a:lvl7pPr>
      <a:lvl8pPr marL="1371600" algn="ctr" rtl="0" fontAlgn="base">
        <a:spcBef>
          <a:spcPct val="0"/>
        </a:spcBef>
        <a:spcAft>
          <a:spcPct val="0"/>
        </a:spcAft>
        <a:defRPr sz="4400">
          <a:solidFill>
            <a:schemeClr val="tx1"/>
          </a:solidFill>
          <a:latin typeface="Arial" charset="0"/>
          <a:ea typeface="宋体" charset="-122"/>
        </a:defRPr>
      </a:lvl8pPr>
      <a:lvl9pPr marL="1828800" algn="ctr"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1187450" y="152400"/>
            <a:ext cx="70437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A23E85FB-ED44-469A-ABD1-0E475A31B9BF}" type="datetime1">
              <a:rPr lang="zh-CN" altLang="en-US"/>
              <a:pPr>
                <a:defRPr/>
              </a:pPr>
              <a:t>2014/10/22</a:t>
            </a:fld>
            <a:endParaRPr lang="zh-CN" altLang="en-US"/>
          </a:p>
        </p:txBody>
      </p:sp>
      <p:sp>
        <p:nvSpPr>
          <p:cNvPr id="13"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14"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smtClean="0">
                <a:solidFill>
                  <a:srgbClr val="898989"/>
                </a:solidFill>
              </a:defRPr>
            </a:lvl1pPr>
          </a:lstStyle>
          <a:p>
            <a:pPr>
              <a:defRPr/>
            </a:pPr>
            <a:fld id="{3E6051AF-B400-4444-BD58-B202D376F75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53" r:id="rId1"/>
  </p:sldLayoutIdLst>
  <p:transition>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2" charset="-122"/>
        </a:defRPr>
      </a:lvl2pPr>
      <a:lvl3pPr algn="ctr" rtl="0" eaLnBrk="0" fontAlgn="base" hangingPunct="0">
        <a:spcBef>
          <a:spcPct val="0"/>
        </a:spcBef>
        <a:spcAft>
          <a:spcPct val="0"/>
        </a:spcAft>
        <a:defRPr sz="4400">
          <a:solidFill>
            <a:schemeClr val="tx1"/>
          </a:solidFill>
          <a:latin typeface="Arial" charset="0"/>
          <a:ea typeface="黑体" pitchFamily="2" charset="-122"/>
        </a:defRPr>
      </a:lvl3pPr>
      <a:lvl4pPr algn="ctr" rtl="0" eaLnBrk="0" fontAlgn="base" hangingPunct="0">
        <a:spcBef>
          <a:spcPct val="0"/>
        </a:spcBef>
        <a:spcAft>
          <a:spcPct val="0"/>
        </a:spcAft>
        <a:defRPr sz="4400">
          <a:solidFill>
            <a:schemeClr val="tx1"/>
          </a:solidFill>
          <a:latin typeface="Arial" charset="0"/>
          <a:ea typeface="黑体" pitchFamily="2" charset="-122"/>
        </a:defRPr>
      </a:lvl4pPr>
      <a:lvl5pPr algn="ctr" rtl="0" eaLnBrk="0" fontAlgn="base" hangingPunct="0">
        <a:spcBef>
          <a:spcPct val="0"/>
        </a:spcBef>
        <a:spcAft>
          <a:spcPct val="0"/>
        </a:spcAft>
        <a:defRPr sz="4400">
          <a:solidFill>
            <a:schemeClr val="tx1"/>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bwMode="auto">
          <a:xfrm>
            <a:off x="0" y="1828800"/>
            <a:ext cx="8953500" cy="1470025"/>
          </a:xfrm>
          <a:prstGeom prst="rect">
            <a:avLst/>
          </a:prstGeom>
          <a:ln>
            <a:miter lim="800000"/>
            <a:headEnd/>
            <a:tailEnd/>
          </a:ln>
        </p:spPr>
        <p:txBody>
          <a:bodyPr anchor="ctr"/>
          <a:lstStyle/>
          <a:p>
            <a:pPr>
              <a:defRPr/>
            </a:pPr>
            <a:r>
              <a:rPr lang="zh-CN" altLang="en-US" sz="4000" b="1" dirty="0" smtClean="0">
                <a:solidFill>
                  <a:srgbClr val="1B13B7"/>
                </a:solidFill>
                <a:effectLst>
                  <a:outerShdw blurRad="38100" dist="38100" dir="2700000" algn="tl">
                    <a:srgbClr val="C0C0C0"/>
                  </a:outerShdw>
                </a:effectLst>
                <a:latin typeface="黑体" pitchFamily="49" charset="-122"/>
                <a:ea typeface="黑体" pitchFamily="49" charset="-122"/>
              </a:rPr>
              <a:t/>
            </a:r>
            <a:br>
              <a:rPr lang="zh-CN" altLang="en-US" sz="4000" b="1" dirty="0" smtClean="0">
                <a:solidFill>
                  <a:srgbClr val="1B13B7"/>
                </a:solidFill>
                <a:effectLst>
                  <a:outerShdw blurRad="38100" dist="38100" dir="2700000" algn="tl">
                    <a:srgbClr val="C0C0C0"/>
                  </a:outerShdw>
                </a:effectLst>
                <a:latin typeface="黑体" pitchFamily="49" charset="-122"/>
                <a:ea typeface="黑体" pitchFamily="49" charset="-122"/>
              </a:rPr>
            </a:br>
            <a:r>
              <a:rPr lang="en-US" altLang="zh-CN" sz="4000" b="1" dirty="0" smtClean="0">
                <a:solidFill>
                  <a:srgbClr val="C00000"/>
                </a:solidFill>
              </a:rPr>
              <a:t>CS427 </a:t>
            </a:r>
            <a:r>
              <a:rPr lang="en-US" altLang="zh-CN" sz="4000" b="1" dirty="0" err="1" smtClean="0">
                <a:solidFill>
                  <a:srgbClr val="C00000"/>
                </a:solidFill>
              </a:rPr>
              <a:t>Multicore</a:t>
            </a:r>
            <a:r>
              <a:rPr lang="en-US" altLang="zh-CN" sz="4000" b="1" dirty="0" smtClean="0">
                <a:solidFill>
                  <a:srgbClr val="C00000"/>
                </a:solidFill>
              </a:rPr>
              <a:t> Architecture and Parallel Computing</a:t>
            </a:r>
            <a:r>
              <a:rPr lang="en-US" altLang="zh-CN" sz="4000" b="1" dirty="0" smtClean="0">
                <a:solidFill>
                  <a:srgbClr val="FF0000"/>
                </a:solidFill>
                <a:effectLst>
                  <a:outerShdw blurRad="38100" dist="38100" dir="2700000" algn="tl">
                    <a:srgbClr val="C0C0C0"/>
                  </a:outerShdw>
                </a:effectLst>
                <a:latin typeface="微软雅黑" pitchFamily="34" charset="-122"/>
                <a:ea typeface="微软雅黑" pitchFamily="34" charset="-122"/>
              </a:rPr>
              <a:t/>
            </a:r>
            <a:br>
              <a:rPr lang="en-US" altLang="zh-CN" sz="4000" b="1" dirty="0" smtClean="0">
                <a:solidFill>
                  <a:srgbClr val="FF0000"/>
                </a:solidFill>
                <a:effectLst>
                  <a:outerShdw blurRad="38100" dist="38100" dir="2700000" algn="tl">
                    <a:srgbClr val="C0C0C0"/>
                  </a:outerShdw>
                </a:effectLst>
                <a:latin typeface="微软雅黑" pitchFamily="34" charset="-122"/>
                <a:ea typeface="微软雅黑" pitchFamily="34" charset="-122"/>
              </a:rPr>
            </a:br>
            <a:endParaRPr lang="zh-CN" altLang="en-US" sz="3600" b="1" dirty="0" smtClean="0">
              <a:solidFill>
                <a:srgbClr val="FF0000"/>
              </a:solidFill>
              <a:latin typeface="微软雅黑" pitchFamily="34" charset="-122"/>
              <a:ea typeface="微软雅黑" pitchFamily="34" charset="-122"/>
            </a:endParaRPr>
          </a:p>
        </p:txBody>
      </p:sp>
      <p:sp>
        <p:nvSpPr>
          <p:cNvPr id="17411" name="副标题 2"/>
          <p:cNvSpPr>
            <a:spLocks noGrp="1"/>
          </p:cNvSpPr>
          <p:nvPr>
            <p:ph type="subTitle" idx="4294967295"/>
          </p:nvPr>
        </p:nvSpPr>
        <p:spPr>
          <a:xfrm>
            <a:off x="1066800" y="4114800"/>
            <a:ext cx="7086600" cy="1524000"/>
          </a:xfrm>
        </p:spPr>
        <p:txBody>
          <a:bodyPr/>
          <a:lstStyle/>
          <a:p>
            <a:pPr marL="0" indent="0" algn="ctr" eaLnBrk="1" hangingPunct="1">
              <a:lnSpc>
                <a:spcPct val="110000"/>
              </a:lnSpc>
              <a:buFont typeface="Arial" panose="020B0604020202020204" pitchFamily="34" charset="0"/>
              <a:buNone/>
            </a:pPr>
            <a:r>
              <a:rPr lang="en-US" altLang="zh-CN" sz="3600" b="1" dirty="0" smtClean="0">
                <a:solidFill>
                  <a:srgbClr val="0070C0"/>
                </a:solidFill>
              </a:rPr>
              <a:t>Lecture 5 </a:t>
            </a:r>
            <a:r>
              <a:rPr lang="en-US" altLang="zh-CN" sz="3600" b="1" dirty="0" err="1" smtClean="0">
                <a:solidFill>
                  <a:srgbClr val="0070C0"/>
                </a:solidFill>
              </a:rPr>
              <a:t>OpenMP</a:t>
            </a:r>
            <a:r>
              <a:rPr lang="en-US" altLang="zh-CN" sz="3600" b="1" dirty="0" smtClean="0">
                <a:solidFill>
                  <a:srgbClr val="0070C0"/>
                </a:solidFill>
              </a:rPr>
              <a:t>, Cont’d  </a:t>
            </a:r>
          </a:p>
          <a:p>
            <a:pPr marL="0" indent="0" algn="ctr" eaLnBrk="1" hangingPunct="1">
              <a:lnSpc>
                <a:spcPct val="110000"/>
              </a:lnSpc>
              <a:buFont typeface="Arial" panose="020B0604020202020204" pitchFamily="34" charset="0"/>
              <a:buNone/>
            </a:pPr>
            <a:endParaRPr lang="en-US" altLang="zh-CN" sz="2800" b="1" dirty="0" smtClean="0">
              <a:solidFill>
                <a:srgbClr val="00B050"/>
              </a:solidFill>
            </a:endParaRPr>
          </a:p>
          <a:p>
            <a:pPr marL="0" indent="0" algn="ctr" eaLnBrk="1" hangingPunct="1">
              <a:lnSpc>
                <a:spcPct val="110000"/>
              </a:lnSpc>
              <a:buFont typeface="Arial" panose="020B0604020202020204" pitchFamily="34" charset="0"/>
              <a:buNone/>
            </a:pPr>
            <a:r>
              <a:rPr lang="en-US" altLang="zh-CN" sz="2800" b="1" dirty="0" smtClean="0">
                <a:solidFill>
                  <a:srgbClr val="00B050"/>
                </a:solidFill>
              </a:rPr>
              <a:t>Li Jiang </a:t>
            </a:r>
          </a:p>
          <a:p>
            <a:pPr marL="0" indent="0" algn="ctr" eaLnBrk="1" hangingPunct="1">
              <a:lnSpc>
                <a:spcPct val="110000"/>
              </a:lnSpc>
              <a:buFont typeface="Arial" panose="020B0604020202020204" pitchFamily="34" charset="0"/>
              <a:buNone/>
            </a:pPr>
            <a:r>
              <a:rPr lang="en-US" altLang="zh-CN" sz="2800" b="1" dirty="0" smtClean="0">
                <a:solidFill>
                  <a:srgbClr val="00B050"/>
                </a:solidFill>
              </a:rPr>
              <a:t>2014/10/16</a:t>
            </a:r>
            <a:r>
              <a:rPr lang="en-US" altLang="zh-CN" sz="3600" b="1" dirty="0" smtClean="0">
                <a:solidFill>
                  <a:srgbClr val="FF0000"/>
                </a:solidFill>
              </a:rPr>
              <a:t> </a:t>
            </a:r>
          </a:p>
          <a:p>
            <a:pPr marL="0" indent="0" algn="ctr">
              <a:buFont typeface="Arial" panose="020B0604020202020204" pitchFamily="34" charset="0"/>
              <a:buNone/>
            </a:pPr>
            <a:endParaRPr lang="zh-CN" altLang="en-US" sz="4000" b="1" dirty="0" smtClean="0">
              <a:solidFill>
                <a:srgbClr val="000066"/>
              </a:solidFill>
              <a:latin typeface="微软雅黑" panose="020B0503020204020204" pitchFamily="34" charset="-122"/>
              <a:ea typeface="微软雅黑" panose="020B0503020204020204" pitchFamily="34" charset="-122"/>
            </a:endParaRPr>
          </a:p>
        </p:txBody>
      </p:sp>
      <p:sp>
        <p:nvSpPr>
          <p:cNvPr id="1741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A21329-CC41-4B9D-A21C-C99B5FA335E9}" type="slidenum">
              <a:rPr lang="zh-CN" altLang="en-US" sz="1200">
                <a:solidFill>
                  <a:srgbClr val="898989"/>
                </a:solidFill>
              </a:rPr>
              <a:pPr>
                <a:spcBef>
                  <a:spcPct val="0"/>
                </a:spcBef>
                <a:buFontTx/>
                <a:buNone/>
              </a:pPr>
              <a:t>1</a:t>
            </a:fld>
            <a:endParaRPr lang="zh-CN" altLang="en-US" sz="1200">
              <a:solidFill>
                <a:srgbClr val="898989"/>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Tiling</a:t>
            </a:r>
          </a:p>
        </p:txBody>
      </p:sp>
      <p:sp>
        <p:nvSpPr>
          <p:cNvPr id="3379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B5AD6B8C-58E2-44D1-BEA7-0267E989724C}" type="slidenum">
              <a:rPr lang="zh-CN" altLang="en-US" sz="1200">
                <a:solidFill>
                  <a:srgbClr val="898989"/>
                </a:solidFill>
              </a:rPr>
              <a:pPr>
                <a:spcBef>
                  <a:spcPct val="0"/>
                </a:spcBef>
                <a:buFontTx/>
                <a:buNone/>
              </a:pPr>
              <a:t>10</a:t>
            </a:fld>
            <a:endParaRPr lang="zh-CN" altLang="en-US" sz="1200">
              <a:solidFill>
                <a:srgbClr val="898989"/>
              </a:solidFill>
            </a:endParaRPr>
          </a:p>
        </p:txBody>
      </p:sp>
      <p:sp>
        <p:nvSpPr>
          <p:cNvPr id="33796" name="Rectangle 4"/>
          <p:cNvSpPr>
            <a:spLocks noChangeArrowheads="1"/>
          </p:cNvSpPr>
          <p:nvPr/>
        </p:nvSpPr>
        <p:spPr bwMode="auto">
          <a:xfrm>
            <a:off x="304800" y="1295400"/>
            <a:ext cx="4191000" cy="1295400"/>
          </a:xfrm>
          <a:prstGeom prst="rect">
            <a:avLst/>
          </a:prstGeom>
          <a:solidFill>
            <a:srgbClr val="063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2200">
                <a:solidFill>
                  <a:schemeClr val="bg1"/>
                </a:solidFill>
                <a:latin typeface="Courier New" panose="02070309020205020404" pitchFamily="49" charset="0"/>
              </a:rPr>
              <a:t>for (j=1; j&lt;M; j++)</a:t>
            </a:r>
          </a:p>
          <a:p>
            <a:pPr lvl="1" eaLnBrk="1" hangingPunct="1">
              <a:lnSpc>
                <a:spcPct val="90000"/>
              </a:lnSpc>
              <a:buFontTx/>
              <a:buNone/>
            </a:pPr>
            <a:r>
              <a:rPr lang="en-US" altLang="zh-CN" sz="2200">
                <a:solidFill>
                  <a:schemeClr val="bg1"/>
                </a:solidFill>
                <a:latin typeface="Courier New" panose="02070309020205020404" pitchFamily="49" charset="0"/>
              </a:rPr>
              <a:t>for (i=1; i&lt;N; i++)</a:t>
            </a:r>
          </a:p>
          <a:p>
            <a:pPr lvl="1" eaLnBrk="1" hangingPunct="1">
              <a:lnSpc>
                <a:spcPct val="90000"/>
              </a:lnSpc>
              <a:buFontTx/>
              <a:buNone/>
            </a:pPr>
            <a:r>
              <a:rPr lang="en-US" altLang="zh-CN" sz="2200">
                <a:solidFill>
                  <a:schemeClr val="bg1"/>
                </a:solidFill>
                <a:latin typeface="Courier New" panose="02070309020205020404" pitchFamily="49" charset="0"/>
              </a:rPr>
              <a:t>	D[i] = D[i] +B[j,i]</a:t>
            </a:r>
            <a:endParaRPr lang="en-US" altLang="zh-CN" sz="2200">
              <a:solidFill>
                <a:schemeClr val="bg1"/>
              </a:solidFill>
            </a:endParaRPr>
          </a:p>
        </p:txBody>
      </p:sp>
      <p:sp>
        <p:nvSpPr>
          <p:cNvPr id="33797" name="Rectangle 5"/>
          <p:cNvSpPr>
            <a:spLocks noChangeArrowheads="1"/>
          </p:cNvSpPr>
          <p:nvPr/>
        </p:nvSpPr>
        <p:spPr bwMode="auto">
          <a:xfrm>
            <a:off x="1676400" y="2819400"/>
            <a:ext cx="7391400" cy="1600200"/>
          </a:xfrm>
          <a:prstGeom prst="rect">
            <a:avLst/>
          </a:prstGeom>
          <a:solidFill>
            <a:srgbClr val="063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2200">
                <a:solidFill>
                  <a:srgbClr val="FFFFFF"/>
                </a:solidFill>
                <a:latin typeface="Courier New" panose="02070309020205020404" pitchFamily="49" charset="0"/>
              </a:rPr>
              <a:t>for (j=1; j&lt;M; j++)</a:t>
            </a:r>
          </a:p>
          <a:p>
            <a:pPr lvl="1" eaLnBrk="1" hangingPunct="1">
              <a:lnSpc>
                <a:spcPct val="90000"/>
              </a:lnSpc>
              <a:buFontTx/>
              <a:buNone/>
            </a:pPr>
            <a:r>
              <a:rPr lang="en-US" altLang="zh-CN" sz="2200">
                <a:solidFill>
                  <a:srgbClr val="FFFFFF"/>
                </a:solidFill>
                <a:latin typeface="Courier New" panose="02070309020205020404" pitchFamily="49" charset="0"/>
              </a:rPr>
              <a:t>for (ii=1; ii&lt;N; ii+=s)</a:t>
            </a:r>
          </a:p>
          <a:p>
            <a:pPr lvl="1" eaLnBrk="1" hangingPunct="1">
              <a:lnSpc>
                <a:spcPct val="90000"/>
              </a:lnSpc>
              <a:buFontTx/>
              <a:buNone/>
            </a:pPr>
            <a:r>
              <a:rPr lang="en-US" altLang="zh-CN" sz="2200">
                <a:solidFill>
                  <a:srgbClr val="FFFFFF"/>
                </a:solidFill>
                <a:latin typeface="Courier New" panose="02070309020205020404" pitchFamily="49" charset="0"/>
              </a:rPr>
              <a:t>    for (i=ii; i&lt;min(ii+s-1,N); i++)</a:t>
            </a:r>
          </a:p>
          <a:p>
            <a:pPr lvl="1" eaLnBrk="1" hangingPunct="1">
              <a:lnSpc>
                <a:spcPct val="90000"/>
              </a:lnSpc>
              <a:buFontTx/>
              <a:buNone/>
            </a:pPr>
            <a:r>
              <a:rPr lang="en-US" altLang="zh-CN" sz="2200">
                <a:solidFill>
                  <a:srgbClr val="FFFFFF"/>
                </a:solidFill>
                <a:latin typeface="Courier New" panose="02070309020205020404" pitchFamily="49" charset="0"/>
              </a:rPr>
              <a:t>			D[i] = D[i] +B[j,i]</a:t>
            </a:r>
            <a:endParaRPr lang="en-US" altLang="zh-CN" sz="2200">
              <a:solidFill>
                <a:srgbClr val="FFFFFF"/>
              </a:solidFill>
            </a:endParaRPr>
          </a:p>
        </p:txBody>
      </p:sp>
      <p:sp>
        <p:nvSpPr>
          <p:cNvPr id="33798" name="Text Box 7"/>
          <p:cNvSpPr txBox="1">
            <a:spLocks noChangeArrowheads="1"/>
          </p:cNvSpPr>
          <p:nvPr/>
        </p:nvSpPr>
        <p:spPr bwMode="auto">
          <a:xfrm>
            <a:off x="365125" y="2941638"/>
            <a:ext cx="933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chemeClr val="accent2"/>
                </a:solidFill>
                <a:latin typeface="Comic Sans MS" panose="030F0702030302020204" pitchFamily="66" charset="0"/>
              </a:rPr>
              <a:t>Strip</a:t>
            </a:r>
          </a:p>
          <a:p>
            <a:pPr eaLnBrk="1" hangingPunct="1">
              <a:spcBef>
                <a:spcPct val="0"/>
              </a:spcBef>
              <a:buFontTx/>
              <a:buNone/>
            </a:pPr>
            <a:r>
              <a:rPr lang="en-US" altLang="zh-CN" sz="1800">
                <a:solidFill>
                  <a:schemeClr val="accent2"/>
                </a:solidFill>
                <a:latin typeface="Comic Sans MS" panose="030F0702030302020204" pitchFamily="66" charset="0"/>
              </a:rPr>
              <a:t>mine</a:t>
            </a:r>
          </a:p>
        </p:txBody>
      </p:sp>
      <p:sp>
        <p:nvSpPr>
          <p:cNvPr id="33799" name="Rectangle 9"/>
          <p:cNvSpPr>
            <a:spLocks noChangeArrowheads="1"/>
          </p:cNvSpPr>
          <p:nvPr/>
        </p:nvSpPr>
        <p:spPr bwMode="auto">
          <a:xfrm>
            <a:off x="2209800" y="4572000"/>
            <a:ext cx="6858000" cy="1600200"/>
          </a:xfrm>
          <a:prstGeom prst="rect">
            <a:avLst/>
          </a:prstGeom>
          <a:solidFill>
            <a:srgbClr val="063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2200">
                <a:solidFill>
                  <a:srgbClr val="FFFFFF"/>
                </a:solidFill>
                <a:latin typeface="Courier New" panose="02070309020205020404" pitchFamily="49" charset="0"/>
              </a:rPr>
              <a:t>for (ii=1; ii&lt;N; ii+=s)</a:t>
            </a:r>
          </a:p>
          <a:p>
            <a:pPr eaLnBrk="1" hangingPunct="1">
              <a:lnSpc>
                <a:spcPct val="90000"/>
              </a:lnSpc>
              <a:buFontTx/>
              <a:buNone/>
            </a:pPr>
            <a:r>
              <a:rPr lang="en-US" altLang="zh-CN" sz="1800">
                <a:solidFill>
                  <a:srgbClr val="FFFFFF"/>
                </a:solidFill>
              </a:rPr>
              <a:t>      </a:t>
            </a:r>
            <a:r>
              <a:rPr lang="en-US" altLang="zh-CN" sz="1800">
                <a:solidFill>
                  <a:srgbClr val="FFFFFF"/>
                </a:solidFill>
                <a:latin typeface="Courier New" panose="02070309020205020404" pitchFamily="49" charset="0"/>
                <a:cs typeface="Courier New" panose="02070309020205020404" pitchFamily="49" charset="0"/>
              </a:rPr>
              <a:t>for (j=1; j&lt;M; j++)</a:t>
            </a:r>
            <a:endParaRPr lang="en-US" altLang="zh-CN" sz="2200">
              <a:solidFill>
                <a:srgbClr val="FFFFFF"/>
              </a:solidFill>
              <a:latin typeface="Courier New" panose="02070309020205020404" pitchFamily="49" charset="0"/>
              <a:cs typeface="Courier New" panose="02070309020205020404" pitchFamily="49" charset="0"/>
            </a:endParaRPr>
          </a:p>
          <a:p>
            <a:pPr lvl="1" eaLnBrk="1" hangingPunct="1">
              <a:lnSpc>
                <a:spcPct val="90000"/>
              </a:lnSpc>
              <a:buFontTx/>
              <a:buNone/>
            </a:pPr>
            <a:r>
              <a:rPr lang="en-US" altLang="zh-CN" sz="2200">
                <a:solidFill>
                  <a:srgbClr val="FFFFFF"/>
                </a:solidFill>
                <a:latin typeface="Courier New" panose="02070309020205020404" pitchFamily="49" charset="0"/>
                <a:cs typeface="Courier New" panose="02070309020205020404" pitchFamily="49" charset="0"/>
              </a:rPr>
              <a:t>   for (i=ii; i&lt;min(ii+s-1,N); i++)</a:t>
            </a:r>
          </a:p>
          <a:p>
            <a:pPr lvl="1" eaLnBrk="1" hangingPunct="1">
              <a:lnSpc>
                <a:spcPct val="90000"/>
              </a:lnSpc>
              <a:buFontTx/>
              <a:buNone/>
            </a:pPr>
            <a:r>
              <a:rPr lang="en-US" altLang="zh-CN" sz="2200">
                <a:solidFill>
                  <a:srgbClr val="FFFFFF"/>
                </a:solidFill>
                <a:latin typeface="Courier New" panose="02070309020205020404" pitchFamily="49" charset="0"/>
                <a:cs typeface="Courier New" panose="02070309020205020404" pitchFamily="49" charset="0"/>
              </a:rPr>
              <a:t>			D[i] = D[i] +B[j,i]</a:t>
            </a:r>
          </a:p>
        </p:txBody>
      </p:sp>
      <p:sp>
        <p:nvSpPr>
          <p:cNvPr id="33800" name="Text Box 10"/>
          <p:cNvSpPr txBox="1">
            <a:spLocks noChangeArrowheads="1"/>
          </p:cNvSpPr>
          <p:nvPr/>
        </p:nvSpPr>
        <p:spPr bwMode="auto">
          <a:xfrm>
            <a:off x="441325" y="4846638"/>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chemeClr val="accent2"/>
                </a:solidFill>
                <a:latin typeface="Comic Sans MS" panose="030F0702030302020204" pitchFamily="66" charset="0"/>
              </a:rPr>
              <a:t>Permute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Blocking</a:t>
            </a:r>
          </a:p>
        </p:txBody>
      </p:sp>
      <p:sp>
        <p:nvSpPr>
          <p:cNvPr id="3584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665B0AE-23AD-49FD-8D40-8F8EB27B01E3}" type="slidenum">
              <a:rPr lang="zh-CN" altLang="en-US" sz="1200">
                <a:solidFill>
                  <a:srgbClr val="898989"/>
                </a:solidFill>
              </a:rPr>
              <a:pPr>
                <a:spcBef>
                  <a:spcPct val="0"/>
                </a:spcBef>
                <a:buFontTx/>
                <a:buNone/>
              </a:pPr>
              <a:t>11</a:t>
            </a:fld>
            <a:endParaRPr lang="zh-CN" altLang="en-US" sz="1200">
              <a:solidFill>
                <a:srgbClr val="898989"/>
              </a:solidFill>
            </a:endParaRPr>
          </a:p>
        </p:txBody>
      </p:sp>
      <p:sp>
        <p:nvSpPr>
          <p:cNvPr id="35844" name="Rectangle 4"/>
          <p:cNvSpPr>
            <a:spLocks noChangeArrowheads="1"/>
          </p:cNvSpPr>
          <p:nvPr/>
        </p:nvSpPr>
        <p:spPr bwMode="auto">
          <a:xfrm>
            <a:off x="2057400" y="1447800"/>
            <a:ext cx="4191000" cy="1295400"/>
          </a:xfrm>
          <a:prstGeom prst="rect">
            <a:avLst/>
          </a:prstGeom>
          <a:solidFill>
            <a:srgbClr val="063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2200">
                <a:solidFill>
                  <a:schemeClr val="bg1"/>
                </a:solidFill>
                <a:latin typeface="Courier New" panose="02070309020205020404" pitchFamily="49" charset="0"/>
              </a:rPr>
              <a:t>for (i=0; j&lt;n; j++)</a:t>
            </a:r>
          </a:p>
          <a:p>
            <a:pPr lvl="1" eaLnBrk="1" hangingPunct="1">
              <a:lnSpc>
                <a:spcPct val="90000"/>
              </a:lnSpc>
              <a:buFontTx/>
              <a:buNone/>
            </a:pPr>
            <a:r>
              <a:rPr lang="en-US" altLang="zh-CN" sz="2200">
                <a:solidFill>
                  <a:schemeClr val="bg1"/>
                </a:solidFill>
                <a:latin typeface="Courier New" panose="02070309020205020404" pitchFamily="49" charset="0"/>
              </a:rPr>
              <a:t>for (j=0; i&lt;m; j++)</a:t>
            </a:r>
          </a:p>
          <a:p>
            <a:pPr lvl="1" eaLnBrk="1" hangingPunct="1">
              <a:lnSpc>
                <a:spcPct val="90000"/>
              </a:lnSpc>
              <a:buFontTx/>
              <a:buNone/>
            </a:pPr>
            <a:r>
              <a:rPr lang="en-US" altLang="zh-CN" sz="2200">
                <a:solidFill>
                  <a:schemeClr val="bg1"/>
                </a:solidFill>
                <a:latin typeface="Courier New" panose="02070309020205020404" pitchFamily="49" charset="0"/>
              </a:rPr>
              <a:t>  b[i][j] = a[j,i]</a:t>
            </a:r>
            <a:endParaRPr lang="en-US" altLang="zh-CN" sz="2200">
              <a:solidFill>
                <a:schemeClr val="bg1"/>
              </a:solidFill>
            </a:endParaRPr>
          </a:p>
        </p:txBody>
      </p:sp>
      <p:sp>
        <p:nvSpPr>
          <p:cNvPr id="35845" name="Rectangle 5"/>
          <p:cNvSpPr>
            <a:spLocks noChangeArrowheads="1"/>
          </p:cNvSpPr>
          <p:nvPr/>
        </p:nvSpPr>
        <p:spPr bwMode="auto">
          <a:xfrm>
            <a:off x="152400" y="3048000"/>
            <a:ext cx="8686800" cy="2133600"/>
          </a:xfrm>
          <a:prstGeom prst="rect">
            <a:avLst/>
          </a:prstGeom>
          <a:solidFill>
            <a:srgbClr val="063D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2200">
                <a:solidFill>
                  <a:srgbClr val="FFFFFF"/>
                </a:solidFill>
                <a:latin typeface="Courier New" panose="02070309020205020404" pitchFamily="49" charset="0"/>
              </a:rPr>
              <a:t>for (j1=0; j1&lt;n; j1+=nbj)</a:t>
            </a:r>
          </a:p>
          <a:p>
            <a:pPr lvl="1" eaLnBrk="1" hangingPunct="1">
              <a:lnSpc>
                <a:spcPct val="90000"/>
              </a:lnSpc>
              <a:buFontTx/>
              <a:buNone/>
            </a:pPr>
            <a:r>
              <a:rPr lang="en-US" altLang="zh-CN" sz="2200">
                <a:solidFill>
                  <a:srgbClr val="FFFFFF"/>
                </a:solidFill>
                <a:latin typeface="Courier New" panose="02070309020205020404" pitchFamily="49" charset="0"/>
              </a:rPr>
              <a:t>for (i1=0; i1&lt;n; i1+=nbi)</a:t>
            </a:r>
          </a:p>
          <a:p>
            <a:pPr lvl="1" eaLnBrk="1" hangingPunct="1">
              <a:lnSpc>
                <a:spcPct val="90000"/>
              </a:lnSpc>
              <a:buFontTx/>
              <a:buNone/>
            </a:pPr>
            <a:r>
              <a:rPr lang="en-US" altLang="zh-CN" sz="2200">
                <a:solidFill>
                  <a:srgbClr val="FFFFFF"/>
                </a:solidFill>
                <a:latin typeface="Courier New" panose="02070309020205020404" pitchFamily="49" charset="0"/>
              </a:rPr>
              <a:t>    for (j2=0; j2&lt;min(n-j1,nbj); j2++)</a:t>
            </a:r>
          </a:p>
          <a:p>
            <a:pPr lvl="1" eaLnBrk="1" hangingPunct="1">
              <a:lnSpc>
                <a:spcPct val="90000"/>
              </a:lnSpc>
              <a:buFontTx/>
              <a:buNone/>
            </a:pPr>
            <a:r>
              <a:rPr lang="en-US" altLang="zh-CN" sz="2200">
                <a:solidFill>
                  <a:srgbClr val="FFFFFF"/>
                </a:solidFill>
                <a:latin typeface="Courier New" panose="02070309020205020404" pitchFamily="49" charset="0"/>
              </a:rPr>
              <a:t>        for (i2=0; i2&lt;min(n-i1,nbi); i2++)</a:t>
            </a:r>
          </a:p>
          <a:p>
            <a:pPr lvl="1" eaLnBrk="1" hangingPunct="1">
              <a:lnSpc>
                <a:spcPct val="90000"/>
              </a:lnSpc>
              <a:buFontTx/>
              <a:buNone/>
            </a:pPr>
            <a:r>
              <a:rPr lang="en-US" altLang="zh-CN" sz="2200">
                <a:solidFill>
                  <a:srgbClr val="FFFFFF"/>
                </a:solidFill>
                <a:latin typeface="Courier New" panose="02070309020205020404" pitchFamily="49" charset="0"/>
              </a:rPr>
              <a:t>			    b[i1+i2][j1+j2] = a[j1+j2][i1+i2]</a:t>
            </a:r>
            <a:endParaRPr lang="en-US" altLang="zh-CN" sz="2200">
              <a:solidFill>
                <a:srgbClr val="FFFFFF"/>
              </a:solidFill>
            </a:endParaRPr>
          </a:p>
        </p:txBody>
      </p:sp>
      <p:sp>
        <p:nvSpPr>
          <p:cNvPr id="35846" name="TextBox 12"/>
          <p:cNvSpPr txBox="1">
            <a:spLocks noChangeArrowheads="1"/>
          </p:cNvSpPr>
          <p:nvPr/>
        </p:nvSpPr>
        <p:spPr bwMode="auto">
          <a:xfrm>
            <a:off x="1371600" y="5634038"/>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t>Increased cache hit rate and TLB hit rate</a:t>
            </a:r>
            <a:endParaRPr lang="zh-CN" altLang="en-US" sz="240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Blocking</a:t>
            </a:r>
          </a:p>
        </p:txBody>
      </p:sp>
      <p:sp>
        <p:nvSpPr>
          <p:cNvPr id="3789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725D708-4035-41F5-BCFB-E66BA082588D}" type="slidenum">
              <a:rPr lang="zh-CN" altLang="en-US" sz="1200">
                <a:solidFill>
                  <a:srgbClr val="898989"/>
                </a:solidFill>
              </a:rPr>
              <a:pPr>
                <a:spcBef>
                  <a:spcPct val="0"/>
                </a:spcBef>
                <a:buFontTx/>
                <a:buNone/>
              </a:pPr>
              <a:t>12</a:t>
            </a:fld>
            <a:endParaRPr lang="zh-CN" altLang="en-US" sz="1200">
              <a:solidFill>
                <a:srgbClr val="898989"/>
              </a:solidFill>
            </a:endParaRPr>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55054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Unroll and Jam</a:t>
            </a:r>
          </a:p>
        </p:txBody>
      </p:sp>
      <p:sp>
        <p:nvSpPr>
          <p:cNvPr id="39939" name="灯片编号占位符 9"/>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A616531-8A3C-4C24-B0B6-DC1393DA5B2A}" type="slidenum">
              <a:rPr lang="zh-CN" altLang="en-US" sz="1200">
                <a:solidFill>
                  <a:srgbClr val="898989"/>
                </a:solidFill>
              </a:rPr>
              <a:pPr>
                <a:spcBef>
                  <a:spcPct val="0"/>
                </a:spcBef>
                <a:buFontTx/>
                <a:buNone/>
              </a:pPr>
              <a:t>13</a:t>
            </a:fld>
            <a:endParaRPr lang="zh-CN" altLang="en-US" sz="1200">
              <a:solidFill>
                <a:srgbClr val="898989"/>
              </a:solidFill>
            </a:endParaRPr>
          </a:p>
        </p:txBody>
      </p:sp>
      <p:sp>
        <p:nvSpPr>
          <p:cNvPr id="39940" name="Content Placeholder 2"/>
          <p:cNvSpPr>
            <a:spLocks noGrp="1"/>
          </p:cNvSpPr>
          <p:nvPr>
            <p:ph idx="1"/>
          </p:nvPr>
        </p:nvSpPr>
        <p:spPr>
          <a:xfrm>
            <a:off x="457200" y="1036638"/>
            <a:ext cx="8229600" cy="4525962"/>
          </a:xfrm>
        </p:spPr>
        <p:txBody>
          <a:bodyPr/>
          <a:lstStyle/>
          <a:p>
            <a:r>
              <a:rPr lang="en-US" altLang="zh-CN" sz="2400" dirty="0" smtClean="0">
                <a:ea typeface="黑体" panose="02010609060101010101" pitchFamily="49" charset="-122"/>
              </a:rPr>
              <a:t>Unroll simply replicates the statements in a loop, with the number of copies called the unroll factor</a:t>
            </a:r>
          </a:p>
          <a:p>
            <a:r>
              <a:rPr lang="en-US" altLang="zh-CN" sz="2400" dirty="0" smtClean="0">
                <a:ea typeface="黑体" panose="02010609060101010101" pitchFamily="49" charset="-122"/>
              </a:rPr>
              <a:t>As long as the copies don’t go past the iterations in the original loop, it is always safe</a:t>
            </a:r>
          </a:p>
          <a:p>
            <a:r>
              <a:rPr lang="en-US" altLang="zh-CN" sz="2400" dirty="0" smtClean="0">
                <a:ea typeface="黑体" panose="02010609060101010101" pitchFamily="49" charset="-122"/>
              </a:rPr>
              <a:t>Unroll-and-jam involves unrolling an outer loop and fusing together the copies of the inner loop (not always safe)</a:t>
            </a:r>
          </a:p>
          <a:p>
            <a:r>
              <a:rPr lang="en-US" altLang="zh-CN" sz="2400" dirty="0" smtClean="0">
                <a:ea typeface="黑体" panose="02010609060101010101" pitchFamily="49" charset="-122"/>
              </a:rPr>
              <a:t>One of the most effective optimizations there is, but there is a danger in unrolling too much</a:t>
            </a:r>
          </a:p>
        </p:txBody>
      </p:sp>
      <p:sp>
        <p:nvSpPr>
          <p:cNvPr id="39941" name="Rectangle 5"/>
          <p:cNvSpPr>
            <a:spLocks noChangeArrowheads="1"/>
          </p:cNvSpPr>
          <p:nvPr/>
        </p:nvSpPr>
        <p:spPr bwMode="auto">
          <a:xfrm>
            <a:off x="-76200" y="5165725"/>
            <a:ext cx="27432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1500">
                <a:solidFill>
                  <a:srgbClr val="000000"/>
                </a:solidFill>
                <a:latin typeface="Courier New" panose="02070309020205020404" pitchFamily="49" charset="0"/>
              </a:rPr>
              <a:t>Original:</a:t>
            </a:r>
          </a:p>
          <a:p>
            <a:pPr eaLnBrk="1" hangingPunct="1">
              <a:lnSpc>
                <a:spcPct val="90000"/>
              </a:lnSpc>
              <a:buFontTx/>
              <a:buNone/>
            </a:pPr>
            <a:r>
              <a:rPr lang="en-US" altLang="zh-CN" sz="1500">
                <a:solidFill>
                  <a:srgbClr val="FFFFFF"/>
                </a:solidFill>
                <a:latin typeface="Courier New" panose="02070309020205020404" pitchFamily="49" charset="0"/>
              </a:rPr>
              <a:t>for (i=0; i&lt;4; i++)</a:t>
            </a:r>
          </a:p>
          <a:p>
            <a:pPr eaLnBrk="1" hangingPunct="1">
              <a:lnSpc>
                <a:spcPct val="90000"/>
              </a:lnSpc>
              <a:buFontTx/>
              <a:buNone/>
            </a:pPr>
            <a:r>
              <a:rPr lang="en-US" altLang="zh-CN" sz="1500">
                <a:solidFill>
                  <a:srgbClr val="FFFFFF"/>
                </a:solidFill>
                <a:latin typeface="Courier New" panose="02070309020205020404" pitchFamily="49" charset="0"/>
              </a:rPr>
              <a:t> for (j=0; j&lt;8; j++)</a:t>
            </a:r>
          </a:p>
          <a:p>
            <a:pPr eaLnBrk="1" hangingPunct="1">
              <a:lnSpc>
                <a:spcPct val="90000"/>
              </a:lnSpc>
              <a:buFontTx/>
              <a:buNone/>
            </a:pPr>
            <a:r>
              <a:rPr lang="en-US" altLang="zh-CN" sz="1500">
                <a:solidFill>
                  <a:srgbClr val="FFFFFF"/>
                </a:solidFill>
                <a:latin typeface="Courier New" panose="02070309020205020404" pitchFamily="49" charset="0"/>
              </a:rPr>
              <a:t>  A[i][j] = B[j+1][i];</a:t>
            </a:r>
            <a:endParaRPr lang="en-US" altLang="zh-CN" sz="1500">
              <a:solidFill>
                <a:srgbClr val="FFFFFF"/>
              </a:solidFill>
            </a:endParaRPr>
          </a:p>
        </p:txBody>
      </p:sp>
      <p:sp>
        <p:nvSpPr>
          <p:cNvPr id="39942" name="Rectangle 5"/>
          <p:cNvSpPr>
            <a:spLocks noChangeArrowheads="1"/>
          </p:cNvSpPr>
          <p:nvPr/>
        </p:nvSpPr>
        <p:spPr bwMode="auto">
          <a:xfrm>
            <a:off x="2819400" y="5165725"/>
            <a:ext cx="2971800" cy="1295400"/>
          </a:xfrm>
          <a:prstGeom prst="rect">
            <a:avLst/>
          </a:prstGeom>
          <a:solidFill>
            <a:srgbClr val="008000"/>
          </a:solidFill>
          <a:ln w="9525">
            <a:solidFill>
              <a:srgbClr val="595959"/>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342900" indent="-34290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1500">
                <a:latin typeface="Courier New" panose="02070309020205020404" pitchFamily="49" charset="0"/>
              </a:rPr>
              <a:t>Unroll j</a:t>
            </a:r>
          </a:p>
          <a:p>
            <a:pPr eaLnBrk="1" hangingPunct="1">
              <a:lnSpc>
                <a:spcPct val="90000"/>
              </a:lnSpc>
              <a:buFontTx/>
              <a:buNone/>
            </a:pPr>
            <a:r>
              <a:rPr lang="en-US" altLang="zh-CN" sz="1500">
                <a:solidFill>
                  <a:srgbClr val="FFFFFF"/>
                </a:solidFill>
                <a:latin typeface="Courier New" panose="02070309020205020404" pitchFamily="49" charset="0"/>
              </a:rPr>
              <a:t>for (i=0; i&lt;4; i++)</a:t>
            </a:r>
          </a:p>
          <a:p>
            <a:pPr eaLnBrk="1" hangingPunct="1">
              <a:lnSpc>
                <a:spcPct val="90000"/>
              </a:lnSpc>
              <a:buFontTx/>
              <a:buNone/>
            </a:pPr>
            <a:r>
              <a:rPr lang="en-US" altLang="zh-CN" sz="1500">
                <a:solidFill>
                  <a:srgbClr val="FFFFFF"/>
                </a:solidFill>
                <a:latin typeface="Courier New" panose="02070309020205020404" pitchFamily="49" charset="0"/>
              </a:rPr>
              <a:t> for (j=0; j&lt;8; j+=2)</a:t>
            </a:r>
          </a:p>
          <a:p>
            <a:pPr lvl="1" eaLnBrk="1" hangingPunct="1">
              <a:lnSpc>
                <a:spcPct val="90000"/>
              </a:lnSpc>
              <a:buFontTx/>
              <a:buNone/>
            </a:pPr>
            <a:r>
              <a:rPr lang="en-US" altLang="zh-CN" sz="1500">
                <a:solidFill>
                  <a:srgbClr val="FFFFFF"/>
                </a:solidFill>
                <a:latin typeface="Courier New" panose="02070309020205020404" pitchFamily="49" charset="0"/>
              </a:rPr>
              <a:t>  A[i][j] = B[j+1][i];</a:t>
            </a:r>
            <a:endParaRPr lang="en-US" altLang="zh-CN" sz="1500">
              <a:solidFill>
                <a:srgbClr val="FFFFFF"/>
              </a:solidFill>
            </a:endParaRPr>
          </a:p>
          <a:p>
            <a:pPr lvl="1" eaLnBrk="1" hangingPunct="1">
              <a:lnSpc>
                <a:spcPct val="90000"/>
              </a:lnSpc>
              <a:buFontTx/>
              <a:buNone/>
            </a:pPr>
            <a:r>
              <a:rPr lang="en-US" altLang="zh-CN" sz="1500">
                <a:solidFill>
                  <a:srgbClr val="FFFFFF"/>
                </a:solidFill>
                <a:latin typeface="Courier New" panose="02070309020205020404" pitchFamily="49" charset="0"/>
              </a:rPr>
              <a:t>  A[i][j+1] = B[j+2][i];</a:t>
            </a:r>
            <a:endParaRPr lang="en-US" altLang="zh-CN" sz="1500">
              <a:solidFill>
                <a:srgbClr val="FFFFFF"/>
              </a:solidFill>
            </a:endParaRPr>
          </a:p>
          <a:p>
            <a:pPr eaLnBrk="1" hangingPunct="1">
              <a:lnSpc>
                <a:spcPct val="90000"/>
              </a:lnSpc>
              <a:buFontTx/>
              <a:buNone/>
            </a:pPr>
            <a:endParaRPr lang="en-US" altLang="zh-CN" sz="1500">
              <a:solidFill>
                <a:srgbClr val="FFFFFF"/>
              </a:solidFill>
              <a:latin typeface="Courier New" panose="02070309020205020404" pitchFamily="49" charset="0"/>
            </a:endParaRPr>
          </a:p>
        </p:txBody>
      </p:sp>
      <p:sp>
        <p:nvSpPr>
          <p:cNvPr id="39943" name="Rectangle 5"/>
          <p:cNvSpPr>
            <a:spLocks noChangeArrowheads="1"/>
          </p:cNvSpPr>
          <p:nvPr/>
        </p:nvSpPr>
        <p:spPr bwMode="auto">
          <a:xfrm>
            <a:off x="5943600" y="5165725"/>
            <a:ext cx="32766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342900" indent="-34290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1500">
                <a:solidFill>
                  <a:srgbClr val="000000"/>
                </a:solidFill>
                <a:latin typeface="Courier New" panose="02070309020205020404" pitchFamily="49" charset="0"/>
              </a:rPr>
              <a:t>Unroll-and-jam i</a:t>
            </a:r>
          </a:p>
          <a:p>
            <a:pPr eaLnBrk="1" hangingPunct="1">
              <a:lnSpc>
                <a:spcPct val="90000"/>
              </a:lnSpc>
              <a:buFontTx/>
              <a:buNone/>
            </a:pPr>
            <a:r>
              <a:rPr lang="en-US" altLang="zh-CN" sz="1500">
                <a:solidFill>
                  <a:srgbClr val="FFFFFF"/>
                </a:solidFill>
                <a:latin typeface="Courier New" panose="02070309020205020404" pitchFamily="49" charset="0"/>
              </a:rPr>
              <a:t>for (i= 0; i&lt;4; i+=2)</a:t>
            </a:r>
          </a:p>
          <a:p>
            <a:pPr lvl="1" eaLnBrk="1" hangingPunct="1">
              <a:lnSpc>
                <a:spcPct val="90000"/>
              </a:lnSpc>
              <a:buFontTx/>
              <a:buNone/>
            </a:pPr>
            <a:r>
              <a:rPr lang="en-US" altLang="zh-CN" sz="1500">
                <a:solidFill>
                  <a:srgbClr val="FFFFFF"/>
                </a:solidFill>
                <a:latin typeface="Courier New" panose="02070309020205020404" pitchFamily="49" charset="0"/>
              </a:rPr>
              <a:t> for (j=0; j&lt;8; j++) </a:t>
            </a:r>
          </a:p>
          <a:p>
            <a:pPr lvl="1" eaLnBrk="1" hangingPunct="1">
              <a:lnSpc>
                <a:spcPct val="90000"/>
              </a:lnSpc>
              <a:buFontTx/>
              <a:buNone/>
            </a:pPr>
            <a:r>
              <a:rPr lang="en-US" altLang="zh-CN" sz="1500">
                <a:solidFill>
                  <a:srgbClr val="FFFFFF"/>
                </a:solidFill>
                <a:latin typeface="Courier New" panose="02070309020205020404" pitchFamily="49" charset="0"/>
              </a:rPr>
              <a:t>   A[i][j] = B[j+1][i];</a:t>
            </a:r>
            <a:endParaRPr lang="en-US" altLang="zh-CN" sz="1500">
              <a:solidFill>
                <a:srgbClr val="FFFFFF"/>
              </a:solidFill>
            </a:endParaRPr>
          </a:p>
          <a:p>
            <a:pPr lvl="1" eaLnBrk="1" hangingPunct="1">
              <a:lnSpc>
                <a:spcPct val="90000"/>
              </a:lnSpc>
              <a:buFontTx/>
              <a:buNone/>
            </a:pPr>
            <a:r>
              <a:rPr lang="en-US" altLang="zh-CN" sz="1500">
                <a:solidFill>
                  <a:srgbClr val="FFFFFF"/>
                </a:solidFill>
                <a:latin typeface="Courier New" panose="02070309020205020404" pitchFamily="49" charset="0"/>
              </a:rPr>
              <a:t>   A[i+1][j] = B[j+1][i+1];</a:t>
            </a:r>
            <a:endParaRPr lang="en-US" altLang="zh-CN" sz="1500">
              <a:solidFill>
                <a:srgbClr val="FFFFFF"/>
              </a:solidFill>
            </a:endParaRPr>
          </a:p>
          <a:p>
            <a:pPr eaLnBrk="1" hangingPunct="1">
              <a:lnSpc>
                <a:spcPct val="90000"/>
              </a:lnSpc>
              <a:buFontTx/>
              <a:buNone/>
            </a:pPr>
            <a:endParaRPr lang="en-US" altLang="zh-CN" sz="1500">
              <a:solidFill>
                <a:srgbClr val="FFFFFF"/>
              </a:solidFill>
              <a:latin typeface="Courier New" panose="02070309020205020404" pitchFamily="49"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Unroll and Jam</a:t>
            </a:r>
          </a:p>
        </p:txBody>
      </p:sp>
      <p:sp>
        <p:nvSpPr>
          <p:cNvPr id="4198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A323537-0D51-423E-8A6B-1D1967B46FEA}" type="slidenum">
              <a:rPr lang="zh-CN" altLang="en-US" sz="1200">
                <a:solidFill>
                  <a:srgbClr val="898989"/>
                </a:solidFill>
              </a:rPr>
              <a:pPr>
                <a:spcBef>
                  <a:spcPct val="0"/>
                </a:spcBef>
                <a:buFontTx/>
                <a:buNone/>
              </a:pPr>
              <a:t>14</a:t>
            </a:fld>
            <a:endParaRPr lang="zh-CN" altLang="en-US" sz="1200">
              <a:solidFill>
                <a:srgbClr val="898989"/>
              </a:solidFill>
            </a:endParaRPr>
          </a:p>
        </p:txBody>
      </p:sp>
      <p:sp>
        <p:nvSpPr>
          <p:cNvPr id="41988" name="Content Placeholder 2"/>
          <p:cNvSpPr>
            <a:spLocks noGrp="1"/>
          </p:cNvSpPr>
          <p:nvPr>
            <p:ph idx="1"/>
          </p:nvPr>
        </p:nvSpPr>
        <p:spPr>
          <a:xfrm>
            <a:off x="457200" y="4854575"/>
            <a:ext cx="8001000" cy="860425"/>
          </a:xfrm>
        </p:spPr>
        <p:txBody>
          <a:bodyPr/>
          <a:lstStyle/>
          <a:p>
            <a:r>
              <a:rPr lang="en-US" altLang="zh-CN" smtClean="0">
                <a:ea typeface="黑体" panose="02010609060101010101" pitchFamily="49" charset="-122"/>
              </a:rPr>
              <a:t>Temporal reuse of B in registers</a:t>
            </a:r>
          </a:p>
          <a:p>
            <a:r>
              <a:rPr lang="en-US" altLang="zh-CN" smtClean="0">
                <a:ea typeface="黑体" panose="02010609060101010101" pitchFamily="49" charset="-122"/>
              </a:rPr>
              <a:t>Less loop control</a:t>
            </a:r>
          </a:p>
        </p:txBody>
      </p:sp>
      <p:sp>
        <p:nvSpPr>
          <p:cNvPr id="41989" name="Rectangle 5"/>
          <p:cNvSpPr>
            <a:spLocks noChangeArrowheads="1"/>
          </p:cNvSpPr>
          <p:nvPr/>
        </p:nvSpPr>
        <p:spPr bwMode="auto">
          <a:xfrm>
            <a:off x="533400" y="1235075"/>
            <a:ext cx="44196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1500">
                <a:solidFill>
                  <a:srgbClr val="000000"/>
                </a:solidFill>
                <a:latin typeface="Courier New" panose="02070309020205020404" pitchFamily="49" charset="0"/>
              </a:rPr>
              <a:t>Original:</a:t>
            </a:r>
          </a:p>
          <a:p>
            <a:pPr eaLnBrk="1" hangingPunct="1">
              <a:lnSpc>
                <a:spcPct val="90000"/>
              </a:lnSpc>
              <a:buFontTx/>
              <a:buNone/>
            </a:pPr>
            <a:r>
              <a:rPr lang="en-US" altLang="zh-CN" sz="1500">
                <a:solidFill>
                  <a:srgbClr val="FFFFFF"/>
                </a:solidFill>
                <a:latin typeface="Courier New" panose="02070309020205020404" pitchFamily="49" charset="0"/>
              </a:rPr>
              <a:t>for (i=0; i&lt;4; i++)</a:t>
            </a:r>
          </a:p>
          <a:p>
            <a:pPr eaLnBrk="1" hangingPunct="1">
              <a:lnSpc>
                <a:spcPct val="90000"/>
              </a:lnSpc>
              <a:buFontTx/>
              <a:buNone/>
            </a:pPr>
            <a:r>
              <a:rPr lang="en-US" altLang="zh-CN" sz="1500">
                <a:solidFill>
                  <a:srgbClr val="FFFFFF"/>
                </a:solidFill>
                <a:latin typeface="Courier New" panose="02070309020205020404" pitchFamily="49" charset="0"/>
              </a:rPr>
              <a:t> for (j=0; j&lt;8; j++)</a:t>
            </a:r>
          </a:p>
          <a:p>
            <a:pPr eaLnBrk="1" hangingPunct="1">
              <a:lnSpc>
                <a:spcPct val="90000"/>
              </a:lnSpc>
              <a:buFontTx/>
              <a:buNone/>
            </a:pPr>
            <a:r>
              <a:rPr lang="en-US" altLang="zh-CN" sz="1500">
                <a:solidFill>
                  <a:srgbClr val="FFFFFF"/>
                </a:solidFill>
                <a:latin typeface="Courier New" panose="02070309020205020404" pitchFamily="49" charset="0"/>
              </a:rPr>
              <a:t>  A[i][j] = B[j+1][i] + B[j+1][i+1]; </a:t>
            </a:r>
            <a:endParaRPr lang="en-US" altLang="zh-CN" sz="1500">
              <a:solidFill>
                <a:srgbClr val="FFFFFF"/>
              </a:solidFill>
            </a:endParaRPr>
          </a:p>
        </p:txBody>
      </p:sp>
      <p:sp>
        <p:nvSpPr>
          <p:cNvPr id="41990" name="Rectangle 5"/>
          <p:cNvSpPr>
            <a:spLocks noChangeArrowheads="1"/>
          </p:cNvSpPr>
          <p:nvPr/>
        </p:nvSpPr>
        <p:spPr bwMode="auto">
          <a:xfrm>
            <a:off x="4038600" y="2378075"/>
            <a:ext cx="4953000" cy="2209800"/>
          </a:xfrm>
          <a:prstGeom prst="rect">
            <a:avLst/>
          </a:prstGeom>
          <a:solidFill>
            <a:srgbClr val="008000"/>
          </a:solidFill>
          <a:ln w="9525">
            <a:solidFill>
              <a:srgbClr val="008000"/>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1500">
                <a:solidFill>
                  <a:srgbClr val="000000"/>
                </a:solidFill>
                <a:latin typeface="Courier New" panose="02070309020205020404" pitchFamily="49" charset="0"/>
              </a:rPr>
              <a:t>Unroll-and-jam i and j loops</a:t>
            </a:r>
          </a:p>
          <a:p>
            <a:pPr eaLnBrk="1" hangingPunct="1">
              <a:lnSpc>
                <a:spcPct val="90000"/>
              </a:lnSpc>
              <a:buFontTx/>
              <a:buNone/>
            </a:pPr>
            <a:r>
              <a:rPr lang="en-US" altLang="zh-CN" sz="1500">
                <a:solidFill>
                  <a:srgbClr val="FFFFFF"/>
                </a:solidFill>
                <a:latin typeface="Courier New" panose="02070309020205020404" pitchFamily="49" charset="0"/>
              </a:rPr>
              <a:t>for (i=0; i&lt;4; i+=2)</a:t>
            </a:r>
          </a:p>
          <a:p>
            <a:pPr eaLnBrk="1" hangingPunct="1">
              <a:lnSpc>
                <a:spcPct val="90000"/>
              </a:lnSpc>
              <a:buFontTx/>
              <a:buNone/>
            </a:pPr>
            <a:r>
              <a:rPr lang="en-US" altLang="zh-CN" sz="1500">
                <a:solidFill>
                  <a:srgbClr val="FFFFFF"/>
                </a:solidFill>
                <a:latin typeface="Courier New" panose="02070309020205020404" pitchFamily="49" charset="0"/>
              </a:rPr>
              <a:t> for (j=0; j&lt;8; j+=2) {</a:t>
            </a:r>
          </a:p>
          <a:p>
            <a:pPr eaLnBrk="1" hangingPunct="1">
              <a:lnSpc>
                <a:spcPct val="90000"/>
              </a:lnSpc>
              <a:buFontTx/>
              <a:buNone/>
            </a:pPr>
            <a:r>
              <a:rPr lang="en-US" altLang="zh-CN" sz="1500">
                <a:solidFill>
                  <a:srgbClr val="FFFFFF"/>
                </a:solidFill>
                <a:latin typeface="Courier New" panose="02070309020205020404" pitchFamily="49" charset="0"/>
              </a:rPr>
              <a:t>  A[i][j]   = B[j+1][i] + B[j+1][i+1];</a:t>
            </a:r>
          </a:p>
          <a:p>
            <a:pPr eaLnBrk="1" hangingPunct="1">
              <a:lnSpc>
                <a:spcPct val="90000"/>
              </a:lnSpc>
              <a:buFontTx/>
              <a:buNone/>
            </a:pPr>
            <a:r>
              <a:rPr lang="en-US" altLang="zh-CN" sz="1500">
                <a:solidFill>
                  <a:srgbClr val="FFFFFF"/>
                </a:solidFill>
                <a:latin typeface="Courier New" panose="02070309020205020404" pitchFamily="49" charset="0"/>
              </a:rPr>
              <a:t>  A[i+1][j] = B[j+1][i+1] + B[j+1][i+2];</a:t>
            </a:r>
          </a:p>
          <a:p>
            <a:pPr eaLnBrk="1" hangingPunct="1">
              <a:lnSpc>
                <a:spcPct val="90000"/>
              </a:lnSpc>
              <a:buFontTx/>
              <a:buNone/>
            </a:pPr>
            <a:r>
              <a:rPr lang="en-US" altLang="zh-CN" sz="1500">
                <a:solidFill>
                  <a:srgbClr val="FFFFFF"/>
                </a:solidFill>
                <a:latin typeface="Courier New" panose="02070309020205020404" pitchFamily="49" charset="0"/>
              </a:rPr>
              <a:t>  A[i][j+1] = B[j+2][i] + B[j+2][i+1];</a:t>
            </a:r>
          </a:p>
          <a:p>
            <a:pPr eaLnBrk="1" hangingPunct="1">
              <a:lnSpc>
                <a:spcPct val="90000"/>
              </a:lnSpc>
              <a:buFontTx/>
              <a:buNone/>
            </a:pPr>
            <a:r>
              <a:rPr lang="en-US" altLang="zh-CN" sz="1500">
                <a:solidFill>
                  <a:srgbClr val="FFFFFF"/>
                </a:solidFill>
                <a:latin typeface="Courier New" panose="02070309020205020404" pitchFamily="49" charset="0"/>
              </a:rPr>
              <a:t>  A[i+1][j+1] B[j+2][i+1] + B[j+2][i+2]; </a:t>
            </a:r>
          </a:p>
          <a:p>
            <a:pPr eaLnBrk="1" hangingPunct="1">
              <a:lnSpc>
                <a:spcPct val="90000"/>
              </a:lnSpc>
              <a:buFontTx/>
              <a:buNone/>
            </a:pPr>
            <a:r>
              <a:rPr lang="en-US" altLang="zh-CN" sz="1500">
                <a:solidFill>
                  <a:srgbClr val="FFFFFF"/>
                </a:solidFill>
                <a:latin typeface="Courier New" panose="02070309020205020404" pitchFamily="49" charset="0"/>
              </a:rPr>
              <a:t>}</a:t>
            </a:r>
            <a:endParaRPr lang="en-US" altLang="zh-CN" sz="1500">
              <a:solidFill>
                <a:srgbClr val="FFFFFF"/>
              </a:solidFill>
            </a:endParaRPr>
          </a:p>
        </p:txBody>
      </p:sp>
      <p:sp>
        <p:nvSpPr>
          <p:cNvPr id="41991" name="Oval 8"/>
          <p:cNvSpPr>
            <a:spLocks noChangeArrowheads="1"/>
          </p:cNvSpPr>
          <p:nvPr/>
        </p:nvSpPr>
        <p:spPr bwMode="auto">
          <a:xfrm>
            <a:off x="7086600" y="3140075"/>
            <a:ext cx="1447800" cy="381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41992" name="Oval 9"/>
          <p:cNvSpPr>
            <a:spLocks noChangeArrowheads="1"/>
          </p:cNvSpPr>
          <p:nvPr/>
        </p:nvSpPr>
        <p:spPr bwMode="auto">
          <a:xfrm>
            <a:off x="5638800" y="3368675"/>
            <a:ext cx="1447800" cy="381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41993" name="Oval 10"/>
          <p:cNvSpPr>
            <a:spLocks noChangeArrowheads="1"/>
          </p:cNvSpPr>
          <p:nvPr/>
        </p:nvSpPr>
        <p:spPr bwMode="auto">
          <a:xfrm>
            <a:off x="7010400" y="3673475"/>
            <a:ext cx="1447800" cy="381000"/>
          </a:xfrm>
          <a:prstGeom prst="ellipse">
            <a:avLst/>
          </a:prstGeom>
          <a:noFill/>
          <a:ln w="127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41994" name="Oval 11"/>
          <p:cNvSpPr>
            <a:spLocks noChangeArrowheads="1"/>
          </p:cNvSpPr>
          <p:nvPr/>
        </p:nvSpPr>
        <p:spPr bwMode="auto">
          <a:xfrm>
            <a:off x="5486400" y="3902075"/>
            <a:ext cx="1447800" cy="381000"/>
          </a:xfrm>
          <a:prstGeom prst="ellipse">
            <a:avLst/>
          </a:prstGeom>
          <a:noFill/>
          <a:ln w="127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Unroll and Jam</a:t>
            </a:r>
          </a:p>
        </p:txBody>
      </p:sp>
      <p:sp>
        <p:nvSpPr>
          <p:cNvPr id="4403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FF0E6F0-38AA-4525-B2D5-3034E0DC2A83}" type="slidenum">
              <a:rPr lang="zh-CN" altLang="en-US" sz="1200">
                <a:solidFill>
                  <a:srgbClr val="898989"/>
                </a:solidFill>
              </a:rPr>
              <a:pPr>
                <a:spcBef>
                  <a:spcPct val="0"/>
                </a:spcBef>
                <a:buFontTx/>
                <a:buNone/>
              </a:pPr>
              <a:t>15</a:t>
            </a:fld>
            <a:endParaRPr lang="zh-CN" altLang="en-US" sz="1200">
              <a:solidFill>
                <a:srgbClr val="898989"/>
              </a:solidFill>
            </a:endParaRPr>
          </a:p>
        </p:txBody>
      </p:sp>
      <p:sp>
        <p:nvSpPr>
          <p:cNvPr id="44036" name="Rectangle 3"/>
          <p:cNvSpPr txBox="1">
            <a:spLocks noChangeArrowheads="1"/>
          </p:cNvSpPr>
          <p:nvPr/>
        </p:nvSpPr>
        <p:spPr bwMode="auto">
          <a:xfrm>
            <a:off x="685800" y="1371600"/>
            <a:ext cx="82804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r>
              <a:rPr lang="en-US" altLang="zh-CN" sz="3600" b="0">
                <a:latin typeface="幼圆" panose="02010509060101010101" pitchFamily="49" charset="-122"/>
                <a:ea typeface="黑体" panose="02010609060101010101" pitchFamily="49" charset="-122"/>
              </a:rPr>
              <a:t>Tiling = strip-mine + permutation</a:t>
            </a:r>
          </a:p>
          <a:p>
            <a:pPr lvl="1">
              <a:buFont typeface="Wingdings" panose="05000000000000000000" pitchFamily="2" charset="2"/>
              <a:buChar char="Ø"/>
            </a:pPr>
            <a:r>
              <a:rPr lang="en-US" altLang="zh-CN" sz="3200" b="0">
                <a:latin typeface="华文隶书" panose="02010800040101010101" pitchFamily="2" charset="-122"/>
                <a:ea typeface="黑体" panose="02010609060101010101" pitchFamily="49" charset="-122"/>
              </a:rPr>
              <a:t>Strip-mine does not reorder iterations</a:t>
            </a:r>
          </a:p>
          <a:p>
            <a:pPr lvl="1">
              <a:buFont typeface="Wingdings" panose="05000000000000000000" pitchFamily="2" charset="2"/>
              <a:buChar char="Ø"/>
            </a:pPr>
            <a:r>
              <a:rPr lang="en-US" altLang="zh-CN" sz="3200" b="0">
                <a:latin typeface="华文隶书" panose="02010800040101010101" pitchFamily="2" charset="-122"/>
                <a:ea typeface="黑体" panose="02010609060101010101" pitchFamily="49" charset="-122"/>
              </a:rPr>
              <a:t>Permutation must be legal</a:t>
            </a:r>
            <a:endParaRPr lang="en-US" altLang="zh-CN" sz="3600" b="0">
              <a:latin typeface="幼圆" panose="02010509060101010101" pitchFamily="49" charset="-122"/>
              <a:ea typeface="黑体" panose="02010609060101010101" pitchFamily="49" charset="-122"/>
            </a:endParaRPr>
          </a:p>
          <a:p>
            <a:endParaRPr lang="en-US" altLang="zh-CN" sz="3600" b="0">
              <a:latin typeface="幼圆" panose="02010509060101010101" pitchFamily="49" charset="-122"/>
              <a:ea typeface="黑体" panose="02010609060101010101" pitchFamily="49" charset="-122"/>
            </a:endParaRPr>
          </a:p>
          <a:p>
            <a:r>
              <a:rPr lang="en-US" altLang="zh-CN" sz="3600" b="0">
                <a:latin typeface="幼圆" panose="02010509060101010101" pitchFamily="49" charset="-122"/>
                <a:ea typeface="黑体" panose="02010609060101010101" pitchFamily="49" charset="-122"/>
              </a:rPr>
              <a:t>Unroll-and-jam = tile + unroll</a:t>
            </a:r>
            <a:endParaRPr lang="en-US" altLang="zh-CN" b="0">
              <a:latin typeface="华文隶书" panose="02010800040101010101" pitchFamily="2" charset="-122"/>
              <a:ea typeface="黑体" panose="02010609060101010101" pitchFamily="49" charset="-122"/>
            </a:endParaRPr>
          </a:p>
          <a:p>
            <a:pPr lvl="1">
              <a:buFont typeface="Wingdings" panose="05000000000000000000" pitchFamily="2" charset="2"/>
              <a:buChar char="Ø"/>
            </a:pPr>
            <a:r>
              <a:rPr lang="en-US" altLang="zh-CN" sz="3200" b="0">
                <a:latin typeface="华文隶书" panose="02010800040101010101" pitchFamily="2" charset="-122"/>
                <a:ea typeface="黑体" panose="02010609060101010101" pitchFamily="49" charset="-122"/>
              </a:rPr>
              <a:t>Permutation must be legal</a:t>
            </a:r>
          </a:p>
          <a:p>
            <a:pPr lvl="1">
              <a:buFontTx/>
              <a:buNone/>
            </a:pPr>
            <a:endParaRPr lang="en-US" altLang="zh-CN" sz="3200" b="0">
              <a:latin typeface="华文隶书" panose="02010800040101010101" pitchFamily="2" charset="-122"/>
              <a:ea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Message Passing</a:t>
            </a:r>
          </a:p>
        </p:txBody>
      </p:sp>
      <p:sp>
        <p:nvSpPr>
          <p:cNvPr id="4608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CE8C541-440E-4ACF-BE15-260ACB4DA54F}" type="slidenum">
              <a:rPr lang="zh-CN" altLang="en-US" sz="1200">
                <a:solidFill>
                  <a:srgbClr val="898989"/>
                </a:solidFill>
              </a:rPr>
              <a:pPr>
                <a:spcBef>
                  <a:spcPct val="0"/>
                </a:spcBef>
                <a:buFontTx/>
                <a:buNone/>
              </a:pPr>
              <a:t>16</a:t>
            </a:fld>
            <a:endParaRPr lang="zh-CN" altLang="en-US" sz="1200">
              <a:solidFill>
                <a:srgbClr val="898989"/>
              </a:solidFill>
            </a:endParaRPr>
          </a:p>
        </p:txBody>
      </p:sp>
      <p:sp>
        <p:nvSpPr>
          <p:cNvPr id="46084" name="Content Placeholder 2"/>
          <p:cNvSpPr>
            <a:spLocks noGrp="1"/>
          </p:cNvSpPr>
          <p:nvPr>
            <p:ph idx="1"/>
          </p:nvPr>
        </p:nvSpPr>
        <p:spPr>
          <a:xfrm>
            <a:off x="684213" y="1125538"/>
            <a:ext cx="8270875" cy="5111750"/>
          </a:xfrm>
        </p:spPr>
        <p:txBody>
          <a:bodyPr/>
          <a:lstStyle/>
          <a:p>
            <a:r>
              <a:rPr lang="en-US" altLang="zh-CN" sz="2400" smtClean="0">
                <a:ea typeface="宋体" panose="02010600030101010101" pitchFamily="2" charset="-122"/>
              </a:rPr>
              <a:t>Suppose we have several “producer” threads and several “consumer” threads</a:t>
            </a:r>
            <a:r>
              <a:rPr lang="en-US" altLang="zh-CN" sz="2800" smtClean="0">
                <a:ea typeface="宋体" panose="02010600030101010101" pitchFamily="2" charset="-122"/>
              </a:rPr>
              <a:t>.</a:t>
            </a:r>
          </a:p>
          <a:p>
            <a:pPr lvl="1">
              <a:buFont typeface="Wingdings" panose="05000000000000000000" pitchFamily="2" charset="2"/>
              <a:buChar char="Ø"/>
            </a:pPr>
            <a:r>
              <a:rPr lang="en-US" altLang="zh-CN" sz="2400" smtClean="0">
                <a:ea typeface="宋体" panose="02010600030101010101" pitchFamily="2" charset="-122"/>
              </a:rPr>
              <a:t>Producer threads might “produce” requests for data.</a:t>
            </a:r>
          </a:p>
          <a:p>
            <a:pPr lvl="1">
              <a:buFont typeface="Wingdings" panose="05000000000000000000" pitchFamily="2" charset="2"/>
              <a:buChar char="Ø"/>
            </a:pPr>
            <a:r>
              <a:rPr lang="en-US" altLang="zh-CN" sz="2400" smtClean="0">
                <a:ea typeface="宋体" panose="02010600030101010101" pitchFamily="2" charset="-122"/>
              </a:rPr>
              <a:t>Consumer threads might “consume” the request by finding or generating the requested data.</a:t>
            </a:r>
          </a:p>
          <a:p>
            <a:endParaRPr lang="en-US" altLang="zh-CN" sz="2400" smtClean="0">
              <a:ea typeface="宋体" panose="02010600030101010101" pitchFamily="2" charset="-122"/>
            </a:endParaRPr>
          </a:p>
          <a:p>
            <a:r>
              <a:rPr lang="en-US" altLang="zh-CN" sz="2400" smtClean="0">
                <a:ea typeface="宋体" panose="02010600030101010101" pitchFamily="2" charset="-122"/>
              </a:rPr>
              <a:t>Each thread could have a shared message queue, and when one thread wants to “send a message” to another thread, it could enqueue the message in the destination thread’s queue. </a:t>
            </a:r>
          </a:p>
          <a:p>
            <a:endParaRPr lang="en-US" altLang="zh-CN" sz="2400" smtClean="0">
              <a:ea typeface="宋体" panose="02010600030101010101" pitchFamily="2" charset="-122"/>
            </a:endParaRPr>
          </a:p>
          <a:p>
            <a:r>
              <a:rPr lang="en-US" altLang="zh-CN" sz="2400" smtClean="0">
                <a:ea typeface="宋体" panose="02010600030101010101" pitchFamily="2" charset="-122"/>
              </a:rPr>
              <a:t>A thread could receive a message by dequeuing the message at the head of its message queue.</a:t>
            </a:r>
          </a:p>
          <a:p>
            <a:endParaRPr lang="en-US" altLang="zh-CN" sz="2800" smtClean="0">
              <a:ea typeface="宋体" panose="02010600030101010101" pitchFamily="2" charset="-122"/>
            </a:endParaRPr>
          </a:p>
          <a:p>
            <a:endParaRPr lang="en-US" altLang="zh-CN" sz="2800" smtClean="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Barrier</a:t>
            </a:r>
          </a:p>
        </p:txBody>
      </p:sp>
      <p:sp>
        <p:nvSpPr>
          <p:cNvPr id="4813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9D649D3-BEEB-4AA3-9122-1DB8A751FF36}" type="slidenum">
              <a:rPr lang="zh-CN" altLang="en-US" sz="1200">
                <a:solidFill>
                  <a:srgbClr val="898989"/>
                </a:solidFill>
              </a:rPr>
              <a:pPr>
                <a:spcBef>
                  <a:spcPct val="0"/>
                </a:spcBef>
                <a:buFontTx/>
                <a:buNone/>
              </a:pPr>
              <a:t>17</a:t>
            </a:fld>
            <a:endParaRPr lang="zh-CN" altLang="en-US" sz="1200">
              <a:solidFill>
                <a:srgbClr val="898989"/>
              </a:solidFill>
            </a:endParaRPr>
          </a:p>
        </p:txBody>
      </p:sp>
      <p:sp>
        <p:nvSpPr>
          <p:cNvPr id="48132" name="Content Placeholder 2"/>
          <p:cNvSpPr>
            <a:spLocks noGrp="1"/>
          </p:cNvSpPr>
          <p:nvPr>
            <p:ph idx="1"/>
          </p:nvPr>
        </p:nvSpPr>
        <p:spPr>
          <a:xfrm>
            <a:off x="684213" y="1125538"/>
            <a:ext cx="8270875" cy="5111750"/>
          </a:xfrm>
        </p:spPr>
        <p:txBody>
          <a:bodyPr/>
          <a:lstStyle/>
          <a:p>
            <a:r>
              <a:rPr lang="en-US" altLang="zh-CN" sz="2800" smtClean="0">
                <a:ea typeface="宋体" panose="02010600030101010101" pitchFamily="2" charset="-122"/>
              </a:rPr>
              <a:t>One or more threads may finish allocating their queues before some other threads.</a:t>
            </a:r>
          </a:p>
          <a:p>
            <a:r>
              <a:rPr lang="en-US" altLang="zh-CN" sz="2800" smtClean="0">
                <a:ea typeface="宋体" panose="02010600030101010101" pitchFamily="2" charset="-122"/>
              </a:rPr>
              <a:t>We need an explicit barrier so that when a thread encounters the barrier, it blocks until all the threads in the team have reached the barrier.</a:t>
            </a:r>
          </a:p>
          <a:p>
            <a:r>
              <a:rPr lang="en-US" altLang="zh-CN" sz="2800" smtClean="0">
                <a:ea typeface="宋体" panose="02010600030101010101" pitchFamily="2" charset="-122"/>
              </a:rPr>
              <a:t>After all the threads have reached the barrier all the threads in the team can proceed.</a:t>
            </a:r>
          </a:p>
        </p:txBody>
      </p:sp>
      <p:pic>
        <p:nvPicPr>
          <p:cNvPr id="481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410200"/>
            <a:ext cx="4048125" cy="6762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Synchronization</a:t>
            </a:r>
          </a:p>
        </p:txBody>
      </p:sp>
      <p:sp>
        <p:nvSpPr>
          <p:cNvPr id="5017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AA15510-4964-46A7-8B89-7BCC35C0DDD1}" type="slidenum">
              <a:rPr lang="zh-CN" altLang="en-US" sz="1200">
                <a:solidFill>
                  <a:srgbClr val="898989"/>
                </a:solidFill>
              </a:rPr>
              <a:pPr>
                <a:spcBef>
                  <a:spcPct val="0"/>
                </a:spcBef>
                <a:buFontTx/>
                <a:buNone/>
              </a:pPr>
              <a:t>18</a:t>
            </a:fld>
            <a:endParaRPr lang="zh-CN" altLang="en-US" sz="1200">
              <a:solidFill>
                <a:srgbClr val="898989"/>
              </a:solidFill>
            </a:endParaRPr>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524000"/>
            <a:ext cx="82280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Synchronization-</a:t>
            </a:r>
            <a:r>
              <a:rPr lang="en-US" altLang="zh-CN" sz="4000" dirty="0" err="1" smtClean="0">
                <a:solidFill>
                  <a:srgbClr val="C00000"/>
                </a:solidFill>
                <a:effectLst>
                  <a:outerShdw blurRad="38100" dist="38100" dir="2700000" algn="tl">
                    <a:srgbClr val="C0C0C0"/>
                  </a:outerShdw>
                </a:effectLst>
                <a:latin typeface="Batang" pitchFamily="18" charset="-127"/>
                <a:ea typeface="Batang" pitchFamily="18" charset="-127"/>
              </a:rPr>
              <a:t>enqueue</a:t>
            </a:r>
            <a:endPar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endParaRPr>
          </a:p>
        </p:txBody>
      </p:sp>
      <p:sp>
        <p:nvSpPr>
          <p:cNvPr id="5222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EDCDEEC-BDCC-410C-AD21-6743F4A58068}" type="slidenum">
              <a:rPr lang="zh-CN" altLang="en-US" sz="1200">
                <a:solidFill>
                  <a:srgbClr val="898989"/>
                </a:solidFill>
              </a:rPr>
              <a:pPr>
                <a:spcBef>
                  <a:spcPct val="0"/>
                </a:spcBef>
                <a:buFontTx/>
                <a:buNone/>
              </a:pPr>
              <a:t>19</a:t>
            </a:fld>
            <a:endParaRPr lang="zh-CN" altLang="en-US" sz="1200">
              <a:solidFill>
                <a:srgbClr val="898989"/>
              </a:solidFill>
            </a:endParaRPr>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685925"/>
            <a:ext cx="781843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Box 4"/>
          <p:cNvSpPr txBox="1">
            <a:spLocks noChangeArrowheads="1"/>
          </p:cNvSpPr>
          <p:nvPr/>
        </p:nvSpPr>
        <p:spPr bwMode="auto">
          <a:xfrm>
            <a:off x="762000" y="4572000"/>
            <a:ext cx="7396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t>Use synchronization mechanisms to update FIFO</a:t>
            </a:r>
          </a:p>
          <a:p>
            <a:pPr eaLnBrk="1" hangingPunct="1">
              <a:spcBef>
                <a:spcPct val="0"/>
              </a:spcBef>
              <a:buFontTx/>
              <a:buNone/>
            </a:pPr>
            <a:r>
              <a:rPr lang="en-US" altLang="zh-CN" sz="2400"/>
              <a:t>What is the implementation of Enqueue?</a:t>
            </a:r>
          </a:p>
        </p:txBody>
      </p:sp>
      <p:sp>
        <p:nvSpPr>
          <p:cNvPr id="2" name="文本框 1"/>
          <p:cNvSpPr txBox="1"/>
          <p:nvPr/>
        </p:nvSpPr>
        <p:spPr>
          <a:xfrm>
            <a:off x="914400" y="5715000"/>
            <a:ext cx="7314823" cy="369332"/>
          </a:xfrm>
          <a:prstGeom prst="rect">
            <a:avLst/>
          </a:prstGeom>
          <a:noFill/>
        </p:spPr>
        <p:txBody>
          <a:bodyPr wrap="none" rtlCol="0">
            <a:spAutoFit/>
          </a:bodyPr>
          <a:lstStyle/>
          <a:p>
            <a:r>
              <a:rPr lang="en-US" altLang="zh-CN" dirty="0" smtClean="0"/>
              <a:t>What happens when two threads try to </a:t>
            </a:r>
            <a:r>
              <a:rPr lang="en-US" altLang="zh-CN" dirty="0" err="1" smtClean="0"/>
              <a:t>enqueue</a:t>
            </a:r>
            <a:r>
              <a:rPr lang="en-US" altLang="zh-CN" dirty="0" smtClean="0"/>
              <a:t> simultaneously?</a:t>
            </a:r>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Data Distribution</a:t>
            </a:r>
          </a:p>
        </p:txBody>
      </p:sp>
      <p:sp>
        <p:nvSpPr>
          <p:cNvPr id="1945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6FCE50C-C95D-4B97-AAFB-1918A075AF97}" type="slidenum">
              <a:rPr lang="zh-CN" altLang="en-US" sz="1200">
                <a:solidFill>
                  <a:srgbClr val="898989"/>
                </a:solidFill>
              </a:rPr>
              <a:pPr>
                <a:spcBef>
                  <a:spcPct val="0"/>
                </a:spcBef>
                <a:buFontTx/>
                <a:buNone/>
              </a:pPr>
              <a:t>2</a:t>
            </a:fld>
            <a:endParaRPr lang="zh-CN" altLang="en-US" sz="1200">
              <a:solidFill>
                <a:srgbClr val="898989"/>
              </a:solidFill>
            </a:endParaRPr>
          </a:p>
        </p:txBody>
      </p:sp>
      <p:sp>
        <p:nvSpPr>
          <p:cNvPr id="19460" name="Content Placeholder 2"/>
          <p:cNvSpPr>
            <a:spLocks noGrp="1"/>
          </p:cNvSpPr>
          <p:nvPr>
            <p:ph idx="1"/>
          </p:nvPr>
        </p:nvSpPr>
        <p:spPr>
          <a:xfrm>
            <a:off x="609600" y="1227138"/>
            <a:ext cx="8001000" cy="3116262"/>
          </a:xfrm>
        </p:spPr>
        <p:txBody>
          <a:bodyPr/>
          <a:lstStyle/>
          <a:p>
            <a:r>
              <a:rPr lang="en-US" altLang="zh-CN" sz="2800" smtClean="0">
                <a:ea typeface="黑体" panose="02010609060101010101" pitchFamily="49" charset="-122"/>
              </a:rPr>
              <a:t>Data distribution describes how global data is partitioned across processors.</a:t>
            </a:r>
          </a:p>
          <a:p>
            <a:endParaRPr lang="en-US" altLang="zh-CN" sz="2800" smtClean="0">
              <a:ea typeface="黑体" panose="02010609060101010101" pitchFamily="49" charset="-122"/>
            </a:endParaRPr>
          </a:p>
          <a:p>
            <a:r>
              <a:rPr lang="en-US" altLang="zh-CN" sz="2800" smtClean="0">
                <a:ea typeface="黑体" panose="02010609060101010101" pitchFamily="49" charset="-122"/>
              </a:rPr>
              <a:t>This data partitioning is implicit in OpenMP and may not match loop iteration scheduling.</a:t>
            </a:r>
          </a:p>
          <a:p>
            <a:endParaRPr lang="en-US" altLang="zh-CN" sz="2800" smtClean="0">
              <a:ea typeface="黑体" panose="02010609060101010101" pitchFamily="49" charset="-122"/>
            </a:endParaRPr>
          </a:p>
          <a:p>
            <a:r>
              <a:rPr lang="en-US" altLang="zh-CN" sz="2800" smtClean="0">
                <a:ea typeface="黑体" panose="02010609060101010101" pitchFamily="49" charset="-122"/>
              </a:rPr>
              <a:t>Compiler will try to do the right thing with static scheduling specifications.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Synchronization-</a:t>
            </a:r>
            <a:r>
              <a:rPr lang="en-US" altLang="zh-CN" sz="4000" dirty="0" err="1" smtClean="0">
                <a:solidFill>
                  <a:srgbClr val="C00000"/>
                </a:solidFill>
                <a:effectLst>
                  <a:outerShdw blurRad="38100" dist="38100" dir="2700000" algn="tl">
                    <a:srgbClr val="C0C0C0"/>
                  </a:outerShdw>
                </a:effectLst>
                <a:latin typeface="Batang" pitchFamily="18" charset="-127"/>
                <a:ea typeface="Batang" pitchFamily="18" charset="-127"/>
              </a:rPr>
              <a:t>dequeue</a:t>
            </a:r>
            <a:endPar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endParaRPr>
          </a:p>
        </p:txBody>
      </p:sp>
      <p:sp>
        <p:nvSpPr>
          <p:cNvPr id="5427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DC67820-3C83-4CD2-B059-A60AD2A2C259}" type="slidenum">
              <a:rPr lang="zh-CN" altLang="en-US" sz="1200">
                <a:solidFill>
                  <a:srgbClr val="898989"/>
                </a:solidFill>
              </a:rPr>
              <a:pPr>
                <a:spcBef>
                  <a:spcPct val="0"/>
                </a:spcBef>
                <a:buFontTx/>
                <a:buNone/>
              </a:pPr>
              <a:t>20</a:t>
            </a:fld>
            <a:endParaRPr lang="zh-CN" altLang="en-US" sz="1200">
              <a:solidFill>
                <a:srgbClr val="898989"/>
              </a:solidFill>
            </a:endParaRPr>
          </a:p>
        </p:txBody>
      </p:sp>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209675"/>
            <a:ext cx="6827838"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Box 4"/>
          <p:cNvSpPr txBox="1">
            <a:spLocks noChangeArrowheads="1"/>
          </p:cNvSpPr>
          <p:nvPr/>
        </p:nvSpPr>
        <p:spPr bwMode="auto">
          <a:xfrm>
            <a:off x="762000" y="4343400"/>
            <a:ext cx="7467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t>This thread is the only one to dequeue its messages. Other threads may only add more messages. Messages added to end and removed from front. Therefore, only if we are on the last entry is synchronization needed.</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Synchronization-termination</a:t>
            </a:r>
          </a:p>
        </p:txBody>
      </p:sp>
      <p:sp>
        <p:nvSpPr>
          <p:cNvPr id="5632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3EA69AB-3031-4794-BB83-217E3B555EC3}" type="slidenum">
              <a:rPr lang="zh-CN" altLang="en-US" sz="1200">
                <a:solidFill>
                  <a:srgbClr val="898989"/>
                </a:solidFill>
              </a:rPr>
              <a:pPr>
                <a:spcBef>
                  <a:spcPct val="0"/>
                </a:spcBef>
                <a:buFontTx/>
                <a:buNone/>
              </a:pPr>
              <a:t>21</a:t>
            </a:fld>
            <a:endParaRPr lang="zh-CN" altLang="en-US" sz="1200">
              <a:solidFill>
                <a:srgbClr val="898989"/>
              </a:solidFill>
            </a:endParaRPr>
          </a:p>
        </p:txBody>
      </p:sp>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95450"/>
            <a:ext cx="7123112"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92500" y="3711575"/>
            <a:ext cx="4572000" cy="708025"/>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C00000"/>
                </a:solidFill>
                <a:latin typeface="+mn-lt"/>
                <a:cs typeface="Arial" pitchFamily="34" charset="0"/>
              </a:rPr>
              <a:t>each thread increments this after completing its for loop</a:t>
            </a:r>
          </a:p>
        </p:txBody>
      </p:sp>
      <p:sp>
        <p:nvSpPr>
          <p:cNvPr id="56326" name="Freeform 6"/>
          <p:cNvSpPr>
            <a:spLocks noChangeArrowheads="1"/>
          </p:cNvSpPr>
          <p:nvPr/>
        </p:nvSpPr>
        <p:spPr bwMode="auto">
          <a:xfrm>
            <a:off x="4090988" y="2374900"/>
            <a:ext cx="1182687" cy="1276350"/>
          </a:xfrm>
          <a:custGeom>
            <a:avLst/>
            <a:gdLst>
              <a:gd name="T0" fmla="*/ 553213 w 1182915"/>
              <a:gd name="T1" fmla="*/ 0 h 1277258"/>
              <a:gd name="T2" fmla="*/ 89386 w 1182915"/>
              <a:gd name="T3" fmla="*/ 606573 h 1277258"/>
              <a:gd name="T4" fmla="*/ 1089521 w 1182915"/>
              <a:gd name="T5" fmla="*/ 519920 h 1277258"/>
              <a:gd name="T6" fmla="*/ 640183 w 1182915"/>
              <a:gd name="T7" fmla="*/ 1270916 h 1277258"/>
              <a:gd name="T8" fmla="*/ 0 60000 65536"/>
              <a:gd name="T9" fmla="*/ 0 60000 65536"/>
              <a:gd name="T10" fmla="*/ 0 60000 65536"/>
              <a:gd name="T11" fmla="*/ 0 60000 65536"/>
              <a:gd name="T12" fmla="*/ 0 w 1182915"/>
              <a:gd name="T13" fmla="*/ 0 h 1277258"/>
              <a:gd name="T14" fmla="*/ 1182915 w 1182915"/>
              <a:gd name="T15" fmla="*/ 1277258 h 1277258"/>
            </a:gdLst>
            <a:ahLst/>
            <a:cxnLst>
              <a:cxn ang="T8">
                <a:pos x="T0" y="T1"/>
              </a:cxn>
              <a:cxn ang="T9">
                <a:pos x="T2" y="T3"/>
              </a:cxn>
              <a:cxn ang="T10">
                <a:pos x="T4" y="T5"/>
              </a:cxn>
              <a:cxn ang="T11">
                <a:pos x="T6" y="T7"/>
              </a:cxn>
            </a:cxnLst>
            <a:rect l="T12" t="T13" r="T14" b="T15"/>
            <a:pathLst>
              <a:path w="1182915" h="1277258">
                <a:moveTo>
                  <a:pt x="553962" y="0"/>
                </a:moveTo>
                <a:cubicBezTo>
                  <a:pt x="276981" y="261257"/>
                  <a:pt x="0" y="522514"/>
                  <a:pt x="89505" y="609600"/>
                </a:cubicBezTo>
                <a:cubicBezTo>
                  <a:pt x="179010" y="696686"/>
                  <a:pt x="999067" y="411239"/>
                  <a:pt x="1090991" y="522515"/>
                </a:cubicBezTo>
                <a:cubicBezTo>
                  <a:pt x="1182915" y="633791"/>
                  <a:pt x="911981" y="955524"/>
                  <a:pt x="641048" y="1277258"/>
                </a:cubicBezTo>
              </a:path>
            </a:pathLst>
          </a:custGeom>
          <a:noFill/>
          <a:ln w="9525" algn="ctr">
            <a:solidFill>
              <a:srgbClr val="C0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6327" name="TextBox 6"/>
          <p:cNvSpPr txBox="1">
            <a:spLocks noChangeArrowheads="1"/>
          </p:cNvSpPr>
          <p:nvPr/>
        </p:nvSpPr>
        <p:spPr bwMode="auto">
          <a:xfrm>
            <a:off x="762000" y="4643438"/>
            <a:ext cx="746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t>More synchronization needed on “done_sending”</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Atomic</a:t>
            </a:r>
          </a:p>
        </p:txBody>
      </p:sp>
      <p:sp>
        <p:nvSpPr>
          <p:cNvPr id="5837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581EB2E-98EF-4BBB-8DFF-C98E3BBA374F}" type="slidenum">
              <a:rPr lang="zh-CN" altLang="en-US" sz="1200">
                <a:solidFill>
                  <a:srgbClr val="898989"/>
                </a:solidFill>
              </a:rPr>
              <a:pPr>
                <a:spcBef>
                  <a:spcPct val="0"/>
                </a:spcBef>
                <a:buFontTx/>
                <a:buNone/>
              </a:pPr>
              <a:t>22</a:t>
            </a:fld>
            <a:endParaRPr lang="zh-CN" altLang="en-US" sz="1200">
              <a:solidFill>
                <a:srgbClr val="898989"/>
              </a:solidFill>
            </a:endParaRPr>
          </a:p>
        </p:txBody>
      </p:sp>
      <p:sp>
        <p:nvSpPr>
          <p:cNvPr id="58372" name="Content Placeholder 2"/>
          <p:cNvSpPr>
            <a:spLocks noGrp="1"/>
          </p:cNvSpPr>
          <p:nvPr>
            <p:ph idx="1"/>
          </p:nvPr>
        </p:nvSpPr>
        <p:spPr>
          <a:xfrm>
            <a:off x="684213" y="1066800"/>
            <a:ext cx="8270875" cy="5715000"/>
          </a:xfrm>
        </p:spPr>
        <p:txBody>
          <a:bodyPr/>
          <a:lstStyle/>
          <a:p>
            <a:r>
              <a:rPr lang="en-US" altLang="zh-CN" sz="2400" dirty="0" smtClean="0">
                <a:ea typeface="宋体" panose="02010600030101010101" pitchFamily="2" charset="-122"/>
              </a:rPr>
              <a:t>“</a:t>
            </a:r>
            <a:r>
              <a:rPr lang="en-US" altLang="zh-CN" sz="2400" dirty="0" err="1" smtClean="0">
                <a:ea typeface="宋体" panose="02010600030101010101" pitchFamily="2" charset="-122"/>
              </a:rPr>
              <a:t>done_sending”is</a:t>
            </a:r>
            <a:r>
              <a:rPr lang="en-US" altLang="zh-CN" sz="2400" dirty="0" smtClean="0">
                <a:ea typeface="宋体" panose="02010600030101010101" pitchFamily="2" charset="-122"/>
              </a:rPr>
              <a:t> critical</a:t>
            </a:r>
          </a:p>
          <a:p>
            <a:r>
              <a:rPr lang="en-US" altLang="zh-CN" sz="2400" dirty="0" smtClean="0">
                <a:ea typeface="宋体" panose="02010600030101010101" pitchFamily="2" charset="-122"/>
              </a:rPr>
              <a:t>Unlike the critical directive, it can only protect critical sections that consist of a single C assignment statement. </a:t>
            </a:r>
            <a:br>
              <a:rPr lang="en-US" altLang="zh-CN" sz="2400" dirty="0" smtClean="0">
                <a:ea typeface="宋体" panose="02010600030101010101" pitchFamily="2" charset="-122"/>
              </a:rPr>
            </a:br>
            <a:endParaRPr lang="en-US" altLang="zh-CN" sz="2400" dirty="0" smtClean="0">
              <a:ea typeface="宋体" panose="02010600030101010101" pitchFamily="2" charset="-122"/>
            </a:endParaRPr>
          </a:p>
          <a:p>
            <a:r>
              <a:rPr lang="en-US" altLang="zh-CN" sz="2400" dirty="0" smtClean="0">
                <a:ea typeface="宋体" panose="02010600030101010101" pitchFamily="2" charset="-122"/>
              </a:rPr>
              <a:t>Further, the statement must have one of the following forms:</a:t>
            </a:r>
          </a:p>
          <a:p>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r>
              <a:rPr lang="en-US" altLang="zh-CN" sz="2400" dirty="0" smtClean="0">
                <a:ea typeface="宋体" panose="02010600030101010101" pitchFamily="2" charset="-122"/>
              </a:rPr>
              <a:t>What is the difference with reduction?</a:t>
            </a:r>
          </a:p>
          <a:p>
            <a:r>
              <a:rPr lang="en-US" altLang="zh-CN" sz="2400" dirty="0" smtClean="0">
                <a:ea typeface="宋体" panose="02010600030101010101" pitchFamily="2" charset="-122"/>
              </a:rPr>
              <a:t>What about: # pragma </a:t>
            </a:r>
            <a:r>
              <a:rPr lang="en-US" altLang="zh-CN" sz="2400" dirty="0" err="1" smtClean="0">
                <a:ea typeface="宋体" panose="02010600030101010101" pitchFamily="2" charset="-122"/>
              </a:rPr>
              <a:t>omp</a:t>
            </a:r>
            <a:r>
              <a:rPr lang="en-US" altLang="zh-CN" sz="2400" dirty="0" smtClean="0">
                <a:ea typeface="宋体" panose="02010600030101010101" pitchFamily="2" charset="-122"/>
              </a:rPr>
              <a:t> atomic</a:t>
            </a:r>
            <a:endParaRPr lang="en-US" altLang="zh-CN" sz="1200" dirty="0">
              <a:ea typeface="宋体" panose="02010600030101010101" pitchFamily="2" charset="-122"/>
            </a:endParaRPr>
          </a:p>
          <a:p>
            <a:pPr marL="0" indent="0">
              <a:buNone/>
            </a:pPr>
            <a:r>
              <a:rPr lang="en-US" altLang="zh-CN" sz="2400" dirty="0" smtClean="0">
                <a:ea typeface="宋体" panose="02010600030101010101" pitchFamily="2" charset="-122"/>
              </a:rPr>
              <a:t>              x </a:t>
            </a:r>
            <a:r>
              <a:rPr lang="en-US" altLang="zh-CN" sz="2400" dirty="0">
                <a:ea typeface="宋体" panose="02010600030101010101" pitchFamily="2" charset="-122"/>
              </a:rPr>
              <a:t>+= y</a:t>
            </a:r>
            <a:r>
              <a:rPr lang="en-US" altLang="zh-CN" sz="2400" dirty="0" smtClean="0">
                <a:ea typeface="宋体" panose="02010600030101010101" pitchFamily="2" charset="-122"/>
              </a:rPr>
              <a:t>++;</a:t>
            </a:r>
            <a:endParaRPr lang="en-US" altLang="zh-CN" sz="2400" dirty="0">
              <a:ea typeface="宋体" panose="02010600030101010101" pitchFamily="2" charset="-122"/>
            </a:endParaRPr>
          </a:p>
        </p:txBody>
      </p:sp>
      <p:pic>
        <p:nvPicPr>
          <p:cNvPr id="583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667000"/>
            <a:ext cx="395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914775"/>
            <a:ext cx="37433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Atomic</a:t>
            </a:r>
          </a:p>
        </p:txBody>
      </p:sp>
      <p:sp>
        <p:nvSpPr>
          <p:cNvPr id="6041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7FBA008-1D48-4CB4-9BA1-9FF2BB438C6F}" type="slidenum">
              <a:rPr lang="zh-CN" altLang="en-US" sz="1200">
                <a:solidFill>
                  <a:srgbClr val="898989"/>
                </a:solidFill>
              </a:rPr>
              <a:pPr>
                <a:spcBef>
                  <a:spcPct val="0"/>
                </a:spcBef>
                <a:buFontTx/>
                <a:buNone/>
              </a:pPr>
              <a:t>23</a:t>
            </a:fld>
            <a:endParaRPr lang="zh-CN" altLang="en-US" sz="1200">
              <a:solidFill>
                <a:srgbClr val="898989"/>
              </a:solidFill>
            </a:endParaRPr>
          </a:p>
        </p:txBody>
      </p:sp>
      <p:sp>
        <p:nvSpPr>
          <p:cNvPr id="60420" name="Content Placeholder 2"/>
          <p:cNvSpPr>
            <a:spLocks noGrp="1"/>
          </p:cNvSpPr>
          <p:nvPr>
            <p:ph idx="1"/>
          </p:nvPr>
        </p:nvSpPr>
        <p:spPr>
          <a:xfrm>
            <a:off x="684213" y="1125538"/>
            <a:ext cx="8270875" cy="5111750"/>
          </a:xfrm>
        </p:spPr>
        <p:txBody>
          <a:bodyPr/>
          <a:lstStyle/>
          <a:p>
            <a:r>
              <a:rPr lang="en-US" altLang="zh-CN" sz="2400" smtClean="0">
                <a:ea typeface="宋体" panose="02010600030101010101" pitchFamily="2" charset="-122"/>
              </a:rPr>
              <a:t>Here &lt;op&gt; can be one of the binary operators</a:t>
            </a:r>
            <a:br>
              <a:rPr lang="en-US" altLang="zh-CN" sz="2400" smtClean="0">
                <a:ea typeface="宋体" panose="02010600030101010101" pitchFamily="2" charset="-122"/>
              </a:rPr>
            </a:br>
            <a:r>
              <a:rPr lang="en-US" altLang="zh-CN" sz="2400" smtClean="0">
                <a:ea typeface="宋体" panose="02010600030101010101" pitchFamily="2" charset="-122"/>
              </a:rPr>
              <a:t/>
            </a:r>
            <a:br>
              <a:rPr lang="en-US" altLang="zh-CN" sz="2400" smtClean="0">
                <a:ea typeface="宋体" panose="02010600030101010101" pitchFamily="2" charset="-122"/>
              </a:rPr>
            </a:br>
            <a:endParaRPr lang="en-US" altLang="zh-CN" sz="2400" smtClean="0">
              <a:ea typeface="宋体" panose="02010600030101010101" pitchFamily="2" charset="-122"/>
            </a:endParaRPr>
          </a:p>
          <a:p>
            <a:endParaRPr lang="en-US" altLang="zh-CN" sz="2400" smtClean="0">
              <a:ea typeface="宋体" panose="02010600030101010101" pitchFamily="2" charset="-122"/>
            </a:endParaRPr>
          </a:p>
          <a:p>
            <a:r>
              <a:rPr lang="en-US" altLang="zh-CN" sz="2400" smtClean="0">
                <a:ea typeface="宋体" panose="02010600030101010101" pitchFamily="2" charset="-122"/>
              </a:rPr>
              <a:t>Many processors provide a special load-modify-store instruction.</a:t>
            </a:r>
          </a:p>
          <a:p>
            <a:endParaRPr lang="en-US" altLang="zh-CN" sz="2400" smtClean="0">
              <a:ea typeface="宋体" panose="02010600030101010101" pitchFamily="2" charset="-122"/>
            </a:endParaRPr>
          </a:p>
          <a:p>
            <a:r>
              <a:rPr lang="en-US" altLang="zh-CN" sz="2400" smtClean="0">
                <a:ea typeface="宋体" panose="02010600030101010101" pitchFamily="2" charset="-122"/>
              </a:rPr>
              <a:t>A critical section that only does a load-modify-store can be protected much more efficiently by using this special instruction rather than the constructs that are used to protect more general critical sections.</a:t>
            </a:r>
          </a:p>
        </p:txBody>
      </p:sp>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916113"/>
            <a:ext cx="59340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Named Critical Sections</a:t>
            </a:r>
          </a:p>
        </p:txBody>
      </p:sp>
      <p:sp>
        <p:nvSpPr>
          <p:cNvPr id="6246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60CF380-5A52-48CC-8DF8-9B7B1F042DBD}" type="slidenum">
              <a:rPr lang="zh-CN" altLang="en-US" sz="1200">
                <a:solidFill>
                  <a:srgbClr val="898989"/>
                </a:solidFill>
              </a:rPr>
              <a:pPr>
                <a:spcBef>
                  <a:spcPct val="0"/>
                </a:spcBef>
                <a:buFontTx/>
                <a:buNone/>
              </a:pPr>
              <a:t>24</a:t>
            </a:fld>
            <a:endParaRPr lang="zh-CN" altLang="en-US" sz="1200">
              <a:solidFill>
                <a:srgbClr val="898989"/>
              </a:solidFill>
            </a:endParaRPr>
          </a:p>
        </p:txBody>
      </p:sp>
      <p:sp>
        <p:nvSpPr>
          <p:cNvPr id="62468" name="Content Placeholder 2"/>
          <p:cNvSpPr>
            <a:spLocks noGrp="1"/>
          </p:cNvSpPr>
          <p:nvPr>
            <p:ph idx="1"/>
          </p:nvPr>
        </p:nvSpPr>
        <p:spPr>
          <a:xfrm>
            <a:off x="684213" y="1125538"/>
            <a:ext cx="8270875" cy="5111750"/>
          </a:xfrm>
        </p:spPr>
        <p:txBody>
          <a:bodyPr/>
          <a:lstStyle/>
          <a:p>
            <a:endParaRPr lang="en-US" altLang="zh-CN" sz="2400" smtClean="0">
              <a:ea typeface="宋体" panose="02010600030101010101" pitchFamily="2" charset="-122"/>
            </a:endParaRPr>
          </a:p>
          <a:p>
            <a:r>
              <a:rPr lang="en-US" altLang="zh-CN" sz="2400" smtClean="0">
                <a:ea typeface="宋体" panose="02010600030101010101" pitchFamily="2" charset="-122"/>
              </a:rPr>
              <a:t>Three critical sections:</a:t>
            </a:r>
          </a:p>
          <a:p>
            <a:pPr lvl="1">
              <a:buFont typeface="Wingdings" panose="05000000000000000000" pitchFamily="2" charset="2"/>
              <a:buChar char="Ø"/>
            </a:pPr>
            <a:r>
              <a:rPr lang="en-US" altLang="zh-CN" sz="2400" smtClean="0">
                <a:ea typeface="宋体" panose="02010600030101010101" pitchFamily="2" charset="-122"/>
              </a:rPr>
              <a:t>done_sending</a:t>
            </a:r>
          </a:p>
          <a:p>
            <a:pPr lvl="1">
              <a:buFont typeface="Wingdings" panose="05000000000000000000" pitchFamily="2" charset="2"/>
              <a:buChar char="Ø"/>
            </a:pPr>
            <a:r>
              <a:rPr lang="en-US" altLang="zh-CN" sz="2400" smtClean="0">
                <a:ea typeface="宋体" panose="02010600030101010101" pitchFamily="2" charset="-122"/>
              </a:rPr>
              <a:t>Enqueue</a:t>
            </a:r>
          </a:p>
          <a:p>
            <a:pPr lvl="1">
              <a:buFont typeface="Wingdings" panose="05000000000000000000" pitchFamily="2" charset="2"/>
              <a:buChar char="Ø"/>
            </a:pPr>
            <a:r>
              <a:rPr lang="en-US" altLang="zh-CN" sz="2400" smtClean="0">
                <a:ea typeface="宋体" panose="02010600030101010101" pitchFamily="2" charset="-122"/>
              </a:rPr>
              <a:t>Dequeue</a:t>
            </a:r>
            <a:br>
              <a:rPr lang="en-US" altLang="zh-CN" sz="2400" smtClean="0">
                <a:ea typeface="宋体" panose="02010600030101010101" pitchFamily="2" charset="-122"/>
              </a:rPr>
            </a:br>
            <a:r>
              <a:rPr lang="en-US" altLang="zh-CN" sz="2000" smtClean="0">
                <a:ea typeface="宋体" panose="02010600030101010101" pitchFamily="2" charset="-122"/>
              </a:rPr>
              <a:t/>
            </a:r>
            <a:br>
              <a:rPr lang="en-US" altLang="zh-CN" sz="2000" smtClean="0">
                <a:ea typeface="宋体" panose="02010600030101010101" pitchFamily="2" charset="-122"/>
              </a:rPr>
            </a:br>
            <a:endParaRPr lang="en-US" altLang="zh-CN" sz="2000" smtClean="0">
              <a:ea typeface="宋体" panose="02010600030101010101" pitchFamily="2" charset="-122"/>
            </a:endParaRPr>
          </a:p>
          <a:p>
            <a:r>
              <a:rPr lang="en-US" altLang="zh-CN" sz="2400" smtClean="0">
                <a:ea typeface="宋体" panose="02010600030101010101" pitchFamily="2" charset="-122"/>
              </a:rPr>
              <a:t>Need to differential critical sections</a:t>
            </a:r>
          </a:p>
          <a:p>
            <a:pPr lvl="1">
              <a:buFont typeface="Wingdings" panose="05000000000000000000" pitchFamily="2" charset="2"/>
              <a:buChar char="Ø"/>
            </a:pPr>
            <a:r>
              <a:rPr lang="en-US" altLang="zh-CN" sz="2400" smtClean="0">
                <a:ea typeface="宋体" panose="02010600030101010101" pitchFamily="2" charset="-122"/>
              </a:rPr>
              <a:t>Using </a:t>
            </a:r>
            <a:r>
              <a:rPr lang="en-US" altLang="zh-CN" sz="2400" b="1" smtClean="0">
                <a:solidFill>
                  <a:srgbClr val="FF0000"/>
                </a:solidFill>
                <a:ea typeface="宋体" panose="02010600030101010101" pitchFamily="2" charset="-122"/>
              </a:rPr>
              <a:t>atomic </a:t>
            </a:r>
            <a:r>
              <a:rPr lang="en-US" altLang="zh-CN" sz="2400" smtClean="0">
                <a:ea typeface="宋体" panose="02010600030101010101" pitchFamily="2" charset="-122"/>
              </a:rPr>
              <a:t>and </a:t>
            </a:r>
            <a:r>
              <a:rPr lang="en-US" altLang="zh-CN" sz="2400" b="1" smtClean="0">
                <a:solidFill>
                  <a:srgbClr val="FF0000"/>
                </a:solidFill>
                <a:ea typeface="宋体" panose="02010600030101010101" pitchFamily="2" charset="-122"/>
              </a:rPr>
              <a:t>critical sections</a:t>
            </a:r>
          </a:p>
          <a:p>
            <a:pPr lvl="1">
              <a:buFont typeface="Wingdings" panose="05000000000000000000" pitchFamily="2" charset="2"/>
              <a:buChar char="Ø"/>
            </a:pPr>
            <a:r>
              <a:rPr lang="en-US" altLang="zh-CN" sz="2400" smtClean="0">
                <a:ea typeface="宋体" panose="02010600030101010101" pitchFamily="2" charset="-122"/>
              </a:rPr>
              <a:t>Using </a:t>
            </a:r>
            <a:r>
              <a:rPr lang="en-US" altLang="zh-CN" sz="2400" b="1" smtClean="0">
                <a:solidFill>
                  <a:srgbClr val="FF0000"/>
                </a:solidFill>
                <a:ea typeface="宋体" panose="02010600030101010101" pitchFamily="2" charset="-122"/>
              </a:rPr>
              <a:t>Named </a:t>
            </a:r>
            <a:r>
              <a:rPr lang="en-US" altLang="zh-CN" sz="2400" smtClean="0">
                <a:ea typeface="宋体" panose="02010600030101010101" pitchFamily="2" charset="-122"/>
              </a:rPr>
              <a:t>critical sections</a:t>
            </a:r>
          </a:p>
          <a:p>
            <a:endParaRPr lang="en-US" altLang="zh-CN" sz="2400" smtClean="0">
              <a:ea typeface="宋体" panose="02010600030101010101" pitchFamily="2" charset="-122"/>
            </a:endParaRPr>
          </a:p>
          <a:p>
            <a:endParaRPr lang="en-US" altLang="zh-CN" sz="2400" smtClean="0">
              <a:ea typeface="宋体" panose="02010600030101010101" pitchFamily="2" charset="-122"/>
            </a:endParaRPr>
          </a:p>
        </p:txBody>
      </p:sp>
      <p:pic>
        <p:nvPicPr>
          <p:cNvPr id="624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5410200"/>
            <a:ext cx="54673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combination locks,households,locks,padlocks,securi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3762375"/>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Locks</a:t>
            </a:r>
          </a:p>
        </p:txBody>
      </p:sp>
      <p:sp>
        <p:nvSpPr>
          <p:cNvPr id="64516"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6FED0A6-51D5-4188-A240-812DAC0D14E1}" type="slidenum">
              <a:rPr lang="zh-CN" altLang="en-US" sz="1200">
                <a:solidFill>
                  <a:srgbClr val="898989"/>
                </a:solidFill>
              </a:rPr>
              <a:pPr>
                <a:spcBef>
                  <a:spcPct val="0"/>
                </a:spcBef>
                <a:buFontTx/>
                <a:buNone/>
              </a:pPr>
              <a:t>25</a:t>
            </a:fld>
            <a:endParaRPr lang="zh-CN" altLang="en-US" sz="1200">
              <a:solidFill>
                <a:srgbClr val="898989"/>
              </a:solidFill>
            </a:endParaRPr>
          </a:p>
        </p:txBody>
      </p:sp>
      <p:sp>
        <p:nvSpPr>
          <p:cNvPr id="64517" name="Content Placeholder 2"/>
          <p:cNvSpPr>
            <a:spLocks noGrp="1"/>
          </p:cNvSpPr>
          <p:nvPr>
            <p:ph idx="1"/>
          </p:nvPr>
        </p:nvSpPr>
        <p:spPr>
          <a:xfrm>
            <a:off x="684213" y="1125538"/>
            <a:ext cx="8270875" cy="5111750"/>
          </a:xfrm>
        </p:spPr>
        <p:txBody>
          <a:bodyPr/>
          <a:lstStyle/>
          <a:p>
            <a:r>
              <a:rPr lang="en-US" altLang="zh-CN" smtClean="0">
                <a:ea typeface="宋体" panose="02010600030101010101" pitchFamily="2" charset="-122"/>
              </a:rPr>
              <a:t>How to differential in one critical section? (enqueue1, enqueue2… )</a:t>
            </a:r>
          </a:p>
          <a:p>
            <a:r>
              <a:rPr lang="en-US" altLang="zh-CN" smtClean="0">
                <a:ea typeface="宋体" panose="02010600030101010101" pitchFamily="2" charset="-122"/>
              </a:rPr>
              <a:t>A lock consists of a data structure and functions that allow the programmer to explicitly enforce mutual exclusion in a critical section.</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Locks</a:t>
            </a:r>
          </a:p>
        </p:txBody>
      </p:sp>
      <p:sp>
        <p:nvSpPr>
          <p:cNvPr id="6656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9BB138DF-5EF7-4AC2-BCD9-5217BF94C750}" type="slidenum">
              <a:rPr lang="zh-CN" altLang="en-US" sz="1200">
                <a:solidFill>
                  <a:srgbClr val="898989"/>
                </a:solidFill>
              </a:rPr>
              <a:pPr>
                <a:spcBef>
                  <a:spcPct val="0"/>
                </a:spcBef>
                <a:buFontTx/>
                <a:buNone/>
              </a:pPr>
              <a:t>26</a:t>
            </a:fld>
            <a:endParaRPr lang="zh-CN" altLang="en-US" sz="1200">
              <a:solidFill>
                <a:srgbClr val="898989"/>
              </a:solidFill>
            </a:endParaRPr>
          </a:p>
        </p:txBody>
      </p:sp>
      <p:pic>
        <p:nvPicPr>
          <p:cNvPr id="665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220075"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Locks</a:t>
            </a:r>
          </a:p>
        </p:txBody>
      </p:sp>
      <p:sp>
        <p:nvSpPr>
          <p:cNvPr id="6861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8C69348-9DC5-4C7E-80B3-7CDB6C552B21}" type="slidenum">
              <a:rPr lang="zh-CN" altLang="en-US" sz="1200">
                <a:solidFill>
                  <a:srgbClr val="898989"/>
                </a:solidFill>
              </a:rPr>
              <a:pPr>
                <a:spcBef>
                  <a:spcPct val="0"/>
                </a:spcBef>
                <a:buFontTx/>
                <a:buNone/>
              </a:pPr>
              <a:t>27</a:t>
            </a:fld>
            <a:endParaRPr lang="zh-CN" altLang="en-US" sz="1200">
              <a:solidFill>
                <a:srgbClr val="898989"/>
              </a:solidFill>
            </a:endParaRPr>
          </a:p>
        </p:txBody>
      </p:sp>
      <p:pic>
        <p:nvPicPr>
          <p:cNvPr id="686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662113"/>
            <a:ext cx="621982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529013"/>
            <a:ext cx="570547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8614" name="Straight Connector 6"/>
          <p:cNvCxnSpPr>
            <a:cxnSpLocks noChangeShapeType="1"/>
          </p:cNvCxnSpPr>
          <p:nvPr/>
        </p:nvCxnSpPr>
        <p:spPr bwMode="auto">
          <a:xfrm rot="10800000" flipV="1">
            <a:off x="539750" y="1628775"/>
            <a:ext cx="5545138" cy="1512888"/>
          </a:xfrm>
          <a:prstGeom prst="line">
            <a:avLst/>
          </a:prstGeom>
          <a:noFill/>
          <a:ln w="38100" algn="ctr">
            <a:solidFill>
              <a:srgbClr val="C00000"/>
            </a:solidFill>
            <a:round/>
            <a:headEnd/>
            <a:tailEnd/>
          </a:ln>
          <a:extLst>
            <a:ext uri="{909E8E84-426E-40DD-AFC4-6F175D3DCCD1}">
              <a14:hiddenFill xmlns:a14="http://schemas.microsoft.com/office/drawing/2010/main">
                <a:noFill/>
              </a14:hiddenFill>
            </a:ext>
          </a:extLst>
        </p:spPr>
      </p:cxnSp>
      <p:sp>
        <p:nvSpPr>
          <p:cNvPr id="2" name="椭圆 1"/>
          <p:cNvSpPr/>
          <p:nvPr/>
        </p:nvSpPr>
        <p:spPr>
          <a:xfrm>
            <a:off x="6172200" y="4038600"/>
            <a:ext cx="914400" cy="457200"/>
          </a:xfrm>
          <a:prstGeom prst="ellipse">
            <a:avLst/>
          </a:prstGeom>
          <a:noFill/>
          <a:ln w="12700">
            <a:solidFill>
              <a:srgbClr val="FF0000"/>
            </a:solidFill>
          </a:ln>
          <a:effectLst>
            <a:outerShdw sx="1000" sy="1000" rotWithShape="0">
              <a:srgbClr val="000000"/>
            </a:outerShdw>
          </a:effectLst>
          <a:scene3d>
            <a:camera prst="isometricOffAxis2Left">
              <a:rot lat="0" lon="0" rev="0"/>
            </a:camera>
            <a:lightRig rig="threePt" dir="t">
              <a:rot lat="0" lon="0" rev="0"/>
            </a:lightRig>
          </a:scene3d>
          <a:sp3d extrusionH="430530" prstMaterial="metal">
            <a:bevelT w="13970" h="13970" prst="angle"/>
            <a:bevelB w="13970" h="13970" prst="angle"/>
            <a:extrusionClr>
              <a:srgbClr val="7030A0"/>
            </a:extrusionClr>
          </a:sp3d>
        </p:spPr>
        <p:style>
          <a:lnRef idx="0">
            <a:schemeClr val="accent4"/>
          </a:lnRef>
          <a:fillRef idx="3">
            <a:schemeClr val="accent4"/>
          </a:fillRef>
          <a:effectRef idx="3">
            <a:schemeClr val="accent4"/>
          </a:effectRef>
          <a:fontRef idx="minor">
            <a:schemeClr val="lt1"/>
          </a:fontRef>
        </p:style>
        <p:txBody>
          <a:bodyPr rtlCol="0" anchor="ctr">
            <a:flatTx/>
          </a:bodyPr>
          <a:lstStyle/>
          <a:p>
            <a:pPr algn="ctr"/>
            <a:endParaRPr lang="zh-CN" altLang="en-US"/>
          </a:p>
        </p:txBody>
      </p:sp>
      <p:sp>
        <p:nvSpPr>
          <p:cNvPr id="3" name="文本框 2"/>
          <p:cNvSpPr txBox="1"/>
          <p:nvPr/>
        </p:nvSpPr>
        <p:spPr>
          <a:xfrm>
            <a:off x="7208230" y="3039547"/>
            <a:ext cx="1467068" cy="369332"/>
          </a:xfrm>
          <a:prstGeom prst="rect">
            <a:avLst/>
          </a:prstGeom>
          <a:noFill/>
        </p:spPr>
        <p:txBody>
          <a:bodyPr wrap="none" rtlCol="0">
            <a:spAutoFit/>
          </a:bodyPr>
          <a:lstStyle/>
          <a:p>
            <a:r>
              <a:rPr lang="en-US" altLang="zh-CN" dirty="0" err="1">
                <a:solidFill>
                  <a:srgbClr val="FF0000"/>
                </a:solidFill>
              </a:rPr>
              <a:t>o</a:t>
            </a:r>
            <a:r>
              <a:rPr lang="en-US" altLang="zh-CN" dirty="0" err="1" smtClean="0">
                <a:solidFill>
                  <a:srgbClr val="FF0000"/>
                </a:solidFill>
              </a:rPr>
              <a:t>pm_lock_t</a:t>
            </a:r>
            <a:endParaRPr lang="zh-CN" altLang="en-US" dirty="0">
              <a:solidFill>
                <a:srgbClr val="FF0000"/>
              </a:solidFill>
            </a:endParaRPr>
          </a:p>
        </p:txBody>
      </p:sp>
      <p:cxnSp>
        <p:nvCxnSpPr>
          <p:cNvPr id="5" name="直接箭头连接符 4"/>
          <p:cNvCxnSpPr/>
          <p:nvPr/>
        </p:nvCxnSpPr>
        <p:spPr>
          <a:xfrm flipV="1">
            <a:off x="6858000" y="3429000"/>
            <a:ext cx="914400" cy="60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Summary of Mutual Exclusion</a:t>
            </a:r>
          </a:p>
        </p:txBody>
      </p:sp>
      <p:sp>
        <p:nvSpPr>
          <p:cNvPr id="7065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6E789DF-F928-42A6-9CE5-C9C567EFCD25}" type="slidenum">
              <a:rPr lang="zh-CN" altLang="en-US" sz="1200">
                <a:solidFill>
                  <a:srgbClr val="898989"/>
                </a:solidFill>
              </a:rPr>
              <a:pPr>
                <a:spcBef>
                  <a:spcPct val="0"/>
                </a:spcBef>
                <a:buFontTx/>
                <a:buNone/>
              </a:pPr>
              <a:t>28</a:t>
            </a:fld>
            <a:endParaRPr lang="zh-CN" altLang="en-US" sz="1200">
              <a:solidFill>
                <a:srgbClr val="898989"/>
              </a:solidFill>
            </a:endParaRPr>
          </a:p>
        </p:txBody>
      </p:sp>
      <p:sp>
        <p:nvSpPr>
          <p:cNvPr id="11" name="Content Placeholder 2"/>
          <p:cNvSpPr>
            <a:spLocks noGrp="1"/>
          </p:cNvSpPr>
          <p:nvPr>
            <p:ph idx="1"/>
          </p:nvPr>
        </p:nvSpPr>
        <p:spPr>
          <a:xfrm>
            <a:off x="533400" y="1143000"/>
            <a:ext cx="8270875" cy="5111750"/>
          </a:xfrm>
        </p:spPr>
        <p:txBody>
          <a:bodyPr/>
          <a:lstStyle/>
          <a:p>
            <a:pPr>
              <a:defRPr/>
            </a:pPr>
            <a:r>
              <a:rPr lang="en-US" altLang="zh-CN" sz="2400" b="1" dirty="0" smtClean="0">
                <a:solidFill>
                  <a:srgbClr val="FF0000"/>
                </a:solidFill>
                <a:ea typeface="宋体" pitchFamily="2" charset="-122"/>
              </a:rPr>
              <a:t>“critical”</a:t>
            </a:r>
          </a:p>
          <a:p>
            <a:pPr marL="971550" lvl="1" indent="-514350">
              <a:buFont typeface="Wingdings" pitchFamily="2" charset="2"/>
              <a:buChar char="Ø"/>
              <a:defRPr/>
            </a:pPr>
            <a:r>
              <a:rPr lang="en-US" altLang="zh-CN" sz="2400" dirty="0" smtClean="0">
                <a:ea typeface="宋体" pitchFamily="2" charset="-122"/>
              </a:rPr>
              <a:t>Blocks of code</a:t>
            </a:r>
          </a:p>
          <a:p>
            <a:pPr marL="971550" lvl="1" indent="-514350">
              <a:buFont typeface="Wingdings" pitchFamily="2" charset="2"/>
              <a:buChar char="Ø"/>
              <a:defRPr/>
            </a:pPr>
            <a:r>
              <a:rPr lang="en-US" altLang="zh-CN" sz="2400" dirty="0" smtClean="0">
                <a:ea typeface="宋体" pitchFamily="2" charset="-122"/>
              </a:rPr>
              <a:t>Easy to use</a:t>
            </a:r>
          </a:p>
          <a:p>
            <a:pPr marL="971550" lvl="1" indent="-514350">
              <a:buFont typeface="Wingdings" pitchFamily="2" charset="2"/>
              <a:buChar char="Ø"/>
              <a:defRPr/>
            </a:pPr>
            <a:r>
              <a:rPr lang="en-US" altLang="zh-CN" sz="2400" dirty="0" smtClean="0">
                <a:ea typeface="宋体" pitchFamily="2" charset="-122"/>
              </a:rPr>
              <a:t>Limited named critical section (naming at compiler time)</a:t>
            </a:r>
          </a:p>
          <a:p>
            <a:pPr>
              <a:defRPr/>
            </a:pPr>
            <a:r>
              <a:rPr lang="en-US" altLang="zh-CN" sz="2400" b="1" dirty="0" smtClean="0">
                <a:solidFill>
                  <a:srgbClr val="FF0000"/>
                </a:solidFill>
                <a:ea typeface="宋体" pitchFamily="2" charset="-122"/>
              </a:rPr>
              <a:t>“atomic”</a:t>
            </a:r>
          </a:p>
          <a:p>
            <a:pPr lvl="1">
              <a:buFont typeface="Wingdings" pitchFamily="2" charset="2"/>
              <a:buChar char="Ø"/>
              <a:defRPr/>
            </a:pPr>
            <a:r>
              <a:rPr lang="en-US" altLang="zh-CN" sz="2400" dirty="0" smtClean="0">
                <a:ea typeface="宋体" pitchFamily="2" charset="-122"/>
              </a:rPr>
              <a:t>   Single expression</a:t>
            </a:r>
          </a:p>
          <a:p>
            <a:pPr lvl="1">
              <a:buFont typeface="Wingdings" pitchFamily="2" charset="2"/>
              <a:buChar char="Ø"/>
              <a:defRPr/>
            </a:pPr>
            <a:r>
              <a:rPr lang="en-US" altLang="zh-CN" sz="2400" dirty="0" smtClean="0">
                <a:ea typeface="宋体" pitchFamily="2" charset="-122"/>
              </a:rPr>
              <a:t>   Faster speed</a:t>
            </a:r>
          </a:p>
          <a:p>
            <a:pPr lvl="1">
              <a:buFont typeface="Wingdings" pitchFamily="2" charset="2"/>
              <a:buChar char="Ø"/>
              <a:defRPr/>
            </a:pPr>
            <a:r>
              <a:rPr lang="en-US" altLang="zh-CN" sz="2400" dirty="0" smtClean="0">
                <a:ea typeface="宋体" pitchFamily="2" charset="-122"/>
              </a:rPr>
              <a:t>   Variable name differentiate different critical sections</a:t>
            </a:r>
            <a:endParaRPr lang="en-US" altLang="zh-CN" sz="2400" b="1" dirty="0" smtClean="0">
              <a:solidFill>
                <a:srgbClr val="FF0000"/>
              </a:solidFill>
              <a:ea typeface="宋体" pitchFamily="2" charset="-122"/>
            </a:endParaRPr>
          </a:p>
          <a:p>
            <a:pPr>
              <a:defRPr/>
            </a:pPr>
            <a:r>
              <a:rPr lang="en-US" altLang="zh-CN" sz="2400" b="1" dirty="0" smtClean="0">
                <a:solidFill>
                  <a:srgbClr val="FF0000"/>
                </a:solidFill>
                <a:ea typeface="宋体" pitchFamily="2" charset="-122"/>
              </a:rPr>
              <a:t>“lock”</a:t>
            </a:r>
          </a:p>
          <a:p>
            <a:pPr marL="971550" lvl="1" indent="-514350">
              <a:buFont typeface="Wingdings" pitchFamily="2" charset="2"/>
              <a:buChar char="Ø"/>
              <a:defRPr/>
            </a:pPr>
            <a:r>
              <a:rPr lang="en-US" altLang="zh-CN" sz="2400" dirty="0" smtClean="0">
                <a:ea typeface="宋体" pitchFamily="2" charset="-122"/>
              </a:rPr>
              <a:t>Locks for data structures</a:t>
            </a:r>
          </a:p>
          <a:p>
            <a:pPr marL="971550" lvl="1" indent="-514350">
              <a:buFont typeface="Wingdings" pitchFamily="2" charset="2"/>
              <a:buChar char="Ø"/>
              <a:defRPr/>
            </a:pPr>
            <a:r>
              <a:rPr lang="en-US" altLang="zh-CN" sz="2400" dirty="0" smtClean="0">
                <a:ea typeface="宋体" pitchFamily="2" charset="-122"/>
              </a:rPr>
              <a:t>Flexible to use</a:t>
            </a:r>
          </a:p>
          <a:p>
            <a:pPr marL="971550" lvl="1" indent="-514350">
              <a:buFont typeface="Wingdings" pitchFamily="2" charset="2"/>
              <a:buChar char="Ø"/>
              <a:defRPr/>
            </a:pPr>
            <a:r>
              <a:rPr lang="en-US" altLang="zh-CN" sz="2400" dirty="0" smtClean="0">
                <a:ea typeface="宋体" pitchFamily="2" charset="-122"/>
              </a:rPr>
              <a:t>Dynamically updated</a:t>
            </a:r>
          </a:p>
          <a:p>
            <a:pPr marL="971550" lvl="1" indent="-514350">
              <a:buFont typeface="Wingdings" pitchFamily="2" charset="2"/>
              <a:buChar char="Ø"/>
              <a:defRPr/>
            </a:pPr>
            <a:endParaRPr lang="en-US" altLang="zh-CN" sz="2400" dirty="0" smtClean="0">
              <a:ea typeface="宋体" pitchFamily="2" charset="-122"/>
            </a:endParaRPr>
          </a:p>
          <a:p>
            <a:pPr lvl="1">
              <a:buFont typeface="Wingdings" pitchFamily="2" charset="2"/>
              <a:buChar char="Ø"/>
              <a:defRPr/>
            </a:pPr>
            <a:endParaRPr lang="en-US" altLang="zh-CN" dirty="0" smtClean="0">
              <a:ea typeface="宋体" pitchFamily="2" charset="-122"/>
            </a:endParaRPr>
          </a:p>
        </p:txBody>
      </p:sp>
      <p:sp>
        <p:nvSpPr>
          <p:cNvPr id="2" name="文本框 1"/>
          <p:cNvSpPr txBox="1"/>
          <p:nvPr/>
        </p:nvSpPr>
        <p:spPr>
          <a:xfrm>
            <a:off x="5265407" y="3032846"/>
            <a:ext cx="4006225" cy="1200329"/>
          </a:xfrm>
          <a:prstGeom prst="rect">
            <a:avLst/>
          </a:prstGeom>
          <a:noFill/>
        </p:spPr>
        <p:txBody>
          <a:bodyPr wrap="none" rtlCol="0">
            <a:spAutoFit/>
          </a:bodyPr>
          <a:lstStyle/>
          <a:p>
            <a:r>
              <a:rPr lang="en-US" altLang="zh-CN" dirty="0" smtClean="0"/>
              <a:t>Multiple different critical section</a:t>
            </a:r>
          </a:p>
          <a:p>
            <a:r>
              <a:rPr lang="en-US" altLang="zh-CN" dirty="0" smtClean="0"/>
              <a:t>    -two protected statement update</a:t>
            </a:r>
          </a:p>
          <a:p>
            <a:r>
              <a:rPr lang="en-US" altLang="zh-CN" dirty="0"/>
              <a:t> </a:t>
            </a:r>
            <a:r>
              <a:rPr lang="en-US" altLang="zh-CN" dirty="0" smtClean="0"/>
              <a:t>    the same variables</a:t>
            </a:r>
          </a:p>
          <a:p>
            <a:r>
              <a:rPr lang="en-US" altLang="zh-CN" dirty="0"/>
              <a:t> </a:t>
            </a:r>
            <a:r>
              <a:rPr lang="en-US" altLang="zh-CN" dirty="0" smtClean="0"/>
              <a:t>   -… different variables</a:t>
            </a:r>
            <a:endParaRPr lang="zh-CN" altLang="en-US" dirty="0"/>
          </a:p>
        </p:txBody>
      </p:sp>
      <p:sp>
        <p:nvSpPr>
          <p:cNvPr id="4" name="爆炸形 1 3"/>
          <p:cNvSpPr/>
          <p:nvPr/>
        </p:nvSpPr>
        <p:spPr>
          <a:xfrm>
            <a:off x="5001582" y="3127412"/>
            <a:ext cx="228600" cy="228600"/>
          </a:xfrm>
          <a:prstGeom prst="irregularSeal1">
            <a:avLst/>
          </a:prstGeom>
          <a:solidFill>
            <a:srgbClr val="FFFF00"/>
          </a:solidFill>
          <a:ln>
            <a:solidFill>
              <a:schemeClr val="tx1"/>
            </a:solidFill>
          </a:ln>
          <a:effectLst>
            <a:outerShdw sx="1000" sy="1000" rotWithShape="0">
              <a:srgbClr val="000000"/>
            </a:outerShdw>
          </a:effectLst>
          <a:scene3d>
            <a:camera prst="isometricOffAxis2Left">
              <a:rot lat="0" lon="0" rev="0"/>
            </a:camera>
            <a:lightRig rig="threePt" dir="t">
              <a:rot lat="0" lon="0" rev="0"/>
            </a:lightRig>
          </a:scene3d>
          <a:sp3d extrusionH="430530" prstMaterial="metal">
            <a:bevelT w="13970" h="13970" prst="angle"/>
            <a:bevelB w="13970" h="13970" prst="angle"/>
            <a:extrusionClr>
              <a:srgbClr val="7030A0"/>
            </a:extrusionClr>
          </a:sp3d>
        </p:spPr>
        <p:style>
          <a:lnRef idx="0">
            <a:schemeClr val="accent4"/>
          </a:lnRef>
          <a:fillRef idx="3">
            <a:schemeClr val="accent4"/>
          </a:fillRef>
          <a:effectRef idx="3">
            <a:schemeClr val="accent4"/>
          </a:effectRef>
          <a:fontRef idx="minor">
            <a:schemeClr val="lt1"/>
          </a:fontRef>
        </p:style>
        <p:txBody>
          <a:bodyPr rtlCol="0" anchor="ctr">
            <a:flatTx/>
          </a:bodyP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Caveat</a:t>
            </a:r>
          </a:p>
        </p:txBody>
      </p:sp>
      <p:sp>
        <p:nvSpPr>
          <p:cNvPr id="7270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BECBE91-A29C-45FB-8DC4-5FBA46C4DC25}" type="slidenum">
              <a:rPr lang="zh-CN" altLang="en-US" sz="1200">
                <a:solidFill>
                  <a:srgbClr val="898989"/>
                </a:solidFill>
              </a:rPr>
              <a:pPr>
                <a:spcBef>
                  <a:spcPct val="0"/>
                </a:spcBef>
                <a:buFontTx/>
                <a:buNone/>
              </a:pPr>
              <a:t>29</a:t>
            </a:fld>
            <a:endParaRPr lang="zh-CN" altLang="en-US" sz="1200">
              <a:solidFill>
                <a:srgbClr val="898989"/>
              </a:solidFill>
            </a:endParaRPr>
          </a:p>
        </p:txBody>
      </p:sp>
      <p:sp>
        <p:nvSpPr>
          <p:cNvPr id="72708" name="Content Placeholder 2"/>
          <p:cNvSpPr>
            <a:spLocks noGrp="1"/>
          </p:cNvSpPr>
          <p:nvPr>
            <p:ph idx="1"/>
          </p:nvPr>
        </p:nvSpPr>
        <p:spPr>
          <a:xfrm>
            <a:off x="434616" y="1168385"/>
            <a:ext cx="8270875" cy="5111750"/>
          </a:xfrm>
        </p:spPr>
        <p:txBody>
          <a:bodyPr/>
          <a:lstStyle/>
          <a:p>
            <a:pPr marL="514350" indent="-514350">
              <a:buFont typeface="Wingdings" panose="05000000000000000000" pitchFamily="2" charset="2"/>
              <a:buChar char="l"/>
            </a:pPr>
            <a:r>
              <a:rPr lang="en-US" altLang="zh-CN" sz="2800" dirty="0" smtClean="0">
                <a:ea typeface="宋体" panose="02010600030101010101" pitchFamily="2" charset="-122"/>
              </a:rPr>
              <a:t>You shouldn’t mix the different types of mutual exclusion for a single critical section.</a:t>
            </a:r>
          </a:p>
          <a:p>
            <a:pPr marL="400050" lvl="1" indent="0">
              <a:buNone/>
            </a:pPr>
            <a:r>
              <a:rPr lang="en-US" altLang="zh-CN" sz="3200" dirty="0">
                <a:ea typeface="宋体" panose="02010600030101010101" pitchFamily="2" charset="-122"/>
              </a:rPr>
              <a:t> </a:t>
            </a:r>
            <a:r>
              <a:rPr lang="en-US" altLang="zh-CN" sz="2400" dirty="0" smtClean="0">
                <a:ea typeface="宋体" panose="02010600030101010101" pitchFamily="2" charset="-122"/>
              </a:rPr>
              <a:t>#  pragma </a:t>
            </a:r>
            <a:r>
              <a:rPr lang="en-US" altLang="zh-CN" sz="2400" dirty="0" err="1" smtClean="0">
                <a:ea typeface="宋体" panose="02010600030101010101" pitchFamily="2" charset="-122"/>
              </a:rPr>
              <a:t>omp</a:t>
            </a:r>
            <a:r>
              <a:rPr lang="en-US" altLang="zh-CN" sz="2400" dirty="0" smtClean="0">
                <a:ea typeface="宋体" panose="02010600030101010101" pitchFamily="2" charset="-122"/>
              </a:rPr>
              <a:t> atomic		#   pragma </a:t>
            </a:r>
            <a:r>
              <a:rPr lang="en-US" altLang="zh-CN" sz="2400" dirty="0" err="1" smtClean="0">
                <a:ea typeface="宋体" panose="02010600030101010101" pitchFamily="2" charset="-122"/>
              </a:rPr>
              <a:t>omp</a:t>
            </a:r>
            <a:r>
              <a:rPr lang="en-US" altLang="zh-CN" sz="2400" dirty="0" smtClean="0">
                <a:ea typeface="宋体" panose="02010600030101010101" pitchFamily="2" charset="-122"/>
              </a:rPr>
              <a:t> critical</a:t>
            </a:r>
          </a:p>
          <a:p>
            <a:pPr marL="400050" lvl="1" indent="0">
              <a:buNone/>
            </a:pPr>
            <a:r>
              <a:rPr lang="en-US" altLang="zh-CN" sz="2400" dirty="0">
                <a:ea typeface="宋体" panose="02010600030101010101" pitchFamily="2" charset="-122"/>
              </a:rPr>
              <a:t> </a:t>
            </a:r>
            <a:r>
              <a:rPr lang="en-US" altLang="zh-CN" sz="2400" dirty="0" smtClean="0">
                <a:ea typeface="宋体" panose="02010600030101010101" pitchFamily="2" charset="-122"/>
              </a:rPr>
              <a:t>     x += f(y);			      x = g(x)</a:t>
            </a:r>
          </a:p>
          <a:p>
            <a:pPr marL="514350" indent="-514350">
              <a:buFont typeface="Wingdings" panose="05000000000000000000" pitchFamily="2" charset="2"/>
              <a:buChar char="l"/>
            </a:pPr>
            <a:r>
              <a:rPr lang="en-US" altLang="zh-CN" sz="2800" dirty="0" smtClean="0">
                <a:ea typeface="宋体" panose="02010600030101010101" pitchFamily="2" charset="-122"/>
              </a:rPr>
              <a:t>There is no guarantee of fairness in mutual exclusion constructs.</a:t>
            </a:r>
          </a:p>
          <a:p>
            <a:pPr marL="400050" lvl="1" indent="0">
              <a:buNone/>
            </a:pPr>
            <a:r>
              <a:rPr lang="en-US" altLang="zh-CN" sz="2400" dirty="0" smtClean="0">
                <a:ea typeface="宋体" panose="02010600030101010101" pitchFamily="2" charset="-122"/>
              </a:rPr>
              <a:t>While (1)  {</a:t>
            </a:r>
          </a:p>
          <a:p>
            <a:pPr marL="400050" lvl="1" indent="0">
              <a:buNone/>
            </a:pPr>
            <a:r>
              <a:rPr lang="en-US" altLang="zh-CN" sz="2400" dirty="0">
                <a:ea typeface="宋体" panose="02010600030101010101" pitchFamily="2" charset="-122"/>
              </a:rPr>
              <a:t>	</a:t>
            </a:r>
            <a:r>
              <a:rPr lang="en-US" altLang="zh-CN" sz="2400" dirty="0" smtClean="0">
                <a:ea typeface="宋体" panose="02010600030101010101" pitchFamily="2" charset="-122"/>
              </a:rPr>
              <a:t>…</a:t>
            </a:r>
          </a:p>
          <a:p>
            <a:pPr marL="400050" lvl="1" indent="0">
              <a:buNone/>
            </a:pPr>
            <a:r>
              <a:rPr lang="en-US" altLang="zh-CN" sz="2400" dirty="0" smtClean="0">
                <a:ea typeface="宋体" panose="02010600030101010101" pitchFamily="2" charset="-122"/>
              </a:rPr>
              <a:t>#  </a:t>
            </a:r>
            <a:r>
              <a:rPr lang="en-US" altLang="zh-CN" sz="2400" dirty="0">
                <a:ea typeface="宋体" panose="02010600030101010101" pitchFamily="2" charset="-122"/>
              </a:rPr>
              <a:t>pragma </a:t>
            </a:r>
            <a:r>
              <a:rPr lang="en-US" altLang="zh-CN" sz="2400" dirty="0" err="1">
                <a:ea typeface="宋体" panose="02010600030101010101" pitchFamily="2" charset="-122"/>
              </a:rPr>
              <a:t>omp</a:t>
            </a:r>
            <a:r>
              <a:rPr lang="en-US" altLang="zh-CN" sz="2400" dirty="0">
                <a:ea typeface="宋体" panose="02010600030101010101" pitchFamily="2" charset="-122"/>
              </a:rPr>
              <a:t> </a:t>
            </a:r>
            <a:r>
              <a:rPr lang="en-US" altLang="zh-CN" sz="2400" dirty="0" smtClean="0">
                <a:ea typeface="宋体" panose="02010600030101010101" pitchFamily="2" charset="-122"/>
              </a:rPr>
              <a:t>critical</a:t>
            </a:r>
          </a:p>
          <a:p>
            <a:pPr marL="400050" lvl="1" indent="0">
              <a:buNone/>
            </a:pPr>
            <a:r>
              <a:rPr lang="en-US" altLang="zh-CN" sz="2400" dirty="0">
                <a:ea typeface="宋体" panose="02010600030101010101" pitchFamily="2" charset="-122"/>
              </a:rPr>
              <a:t> </a:t>
            </a:r>
            <a:r>
              <a:rPr lang="en-US" altLang="zh-CN" sz="2400" dirty="0" smtClean="0">
                <a:ea typeface="宋体" panose="02010600030101010101" pitchFamily="2" charset="-122"/>
              </a:rPr>
              <a:t>    x = g(</a:t>
            </a:r>
            <a:r>
              <a:rPr lang="en-US" altLang="zh-CN" sz="2400" dirty="0" err="1" smtClean="0">
                <a:ea typeface="宋体" panose="02010600030101010101" pitchFamily="2" charset="-122"/>
              </a:rPr>
              <a:t>my_rank</a:t>
            </a:r>
            <a:r>
              <a:rPr lang="en-US" altLang="zh-CN" sz="2400" dirty="0" smtClean="0">
                <a:ea typeface="宋体" panose="02010600030101010101" pitchFamily="2" charset="-122"/>
              </a:rPr>
              <a:t>)</a:t>
            </a:r>
            <a:r>
              <a:rPr lang="en-US" altLang="zh-CN" sz="2400" dirty="0">
                <a:ea typeface="宋体" panose="02010600030101010101" pitchFamily="2" charset="-122"/>
              </a:rPr>
              <a:t>	</a:t>
            </a:r>
            <a:r>
              <a:rPr lang="en-US" altLang="zh-CN" sz="2400" dirty="0" smtClean="0">
                <a:ea typeface="宋体" panose="02010600030101010101" pitchFamily="2" charset="-122"/>
              </a:rPr>
              <a:t>;</a:t>
            </a:r>
          </a:p>
          <a:p>
            <a:pPr marL="400050" lvl="1" indent="0">
              <a:buNone/>
            </a:pPr>
            <a:r>
              <a:rPr lang="en-US" altLang="zh-CN" sz="2400" dirty="0">
                <a:ea typeface="宋体" panose="02010600030101010101" pitchFamily="2" charset="-122"/>
              </a:rPr>
              <a:t> </a:t>
            </a:r>
            <a:r>
              <a:rPr lang="en-US" altLang="zh-CN" sz="2400" dirty="0" smtClean="0">
                <a:ea typeface="宋体" panose="02010600030101010101" pitchFamily="2" charset="-122"/>
              </a:rPr>
              <a:t>     …}</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Data Locality</a:t>
            </a:r>
          </a:p>
        </p:txBody>
      </p:sp>
      <p:sp>
        <p:nvSpPr>
          <p:cNvPr id="21507"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A9E72CD-6FE5-4934-AF63-3B5E058D94B4}" type="slidenum">
              <a:rPr lang="zh-CN" altLang="en-US" sz="1200">
                <a:solidFill>
                  <a:srgbClr val="898989"/>
                </a:solidFill>
              </a:rPr>
              <a:pPr>
                <a:spcBef>
                  <a:spcPct val="0"/>
                </a:spcBef>
                <a:buFontTx/>
                <a:buNone/>
              </a:pPr>
              <a:t>3</a:t>
            </a:fld>
            <a:endParaRPr lang="zh-CN" altLang="en-US" sz="1200">
              <a:solidFill>
                <a:srgbClr val="898989"/>
              </a:solidFill>
            </a:endParaRPr>
          </a:p>
        </p:txBody>
      </p:sp>
      <p:sp>
        <p:nvSpPr>
          <p:cNvPr id="21508" name="Content Placeholder 2"/>
          <p:cNvSpPr>
            <a:spLocks noGrp="1"/>
          </p:cNvSpPr>
          <p:nvPr>
            <p:ph idx="1"/>
          </p:nvPr>
        </p:nvSpPr>
        <p:spPr>
          <a:xfrm>
            <a:off x="609600" y="1154113"/>
            <a:ext cx="8001000" cy="5322887"/>
          </a:xfrm>
        </p:spPr>
        <p:txBody>
          <a:bodyPr/>
          <a:lstStyle/>
          <a:p>
            <a:r>
              <a:rPr lang="en-US" altLang="zh-CN" sz="2400" smtClean="0">
                <a:ea typeface="黑体" panose="02010609060101010101" pitchFamily="49" charset="-122"/>
              </a:rPr>
              <a:t>Consider a 1-Dimensional array to solve the global sum  problem, 16 elements, 4 threads</a:t>
            </a:r>
          </a:p>
          <a:p>
            <a:pPr>
              <a:buFontTx/>
              <a:buNone/>
            </a:pPr>
            <a:endParaRPr lang="en-US" altLang="zh-CN" sz="2400" b="1" smtClean="0">
              <a:ea typeface="黑体" panose="02010609060101010101" pitchFamily="49" charset="-122"/>
            </a:endParaRPr>
          </a:p>
          <a:p>
            <a:pPr>
              <a:buFontTx/>
              <a:buNone/>
            </a:pPr>
            <a:r>
              <a:rPr lang="en-US" altLang="zh-CN" sz="2400" b="1" smtClean="0">
                <a:ea typeface="黑体" panose="02010609060101010101" pitchFamily="49" charset="-122"/>
              </a:rPr>
              <a:t>CYCLIC (chunk = 1):        </a:t>
            </a:r>
          </a:p>
          <a:p>
            <a:pPr>
              <a:spcBef>
                <a:spcPts val="675"/>
              </a:spcBef>
              <a:buFontTx/>
              <a:buNone/>
            </a:pPr>
            <a:endParaRPr lang="en-US" altLang="zh-CN" sz="2000" smtClean="0">
              <a:ea typeface="黑体" panose="02010609060101010101" pitchFamily="49" charset="-122"/>
            </a:endParaRPr>
          </a:p>
          <a:p>
            <a:pPr>
              <a:spcBef>
                <a:spcPts val="675"/>
              </a:spcBef>
              <a:buFontTx/>
              <a:buNone/>
            </a:pPr>
            <a:endParaRPr lang="en-US" altLang="zh-CN" sz="2000" smtClean="0">
              <a:ea typeface="黑体" panose="02010609060101010101" pitchFamily="49" charset="-122"/>
            </a:endParaRPr>
          </a:p>
          <a:p>
            <a:pPr>
              <a:spcBef>
                <a:spcPts val="675"/>
              </a:spcBef>
              <a:buFontTx/>
              <a:buNone/>
            </a:pPr>
            <a:endParaRPr lang="en-US" altLang="zh-CN" sz="2000" smtClean="0">
              <a:ea typeface="黑体" panose="02010609060101010101" pitchFamily="49" charset="-122"/>
            </a:endParaRPr>
          </a:p>
          <a:p>
            <a:pPr>
              <a:spcBef>
                <a:spcPts val="675"/>
              </a:spcBef>
              <a:buFontTx/>
              <a:buNone/>
            </a:pPr>
            <a:endParaRPr lang="en-US" altLang="zh-CN" sz="2000" smtClean="0">
              <a:ea typeface="黑体" panose="02010609060101010101" pitchFamily="49" charset="-122"/>
            </a:endParaRPr>
          </a:p>
          <a:p>
            <a:pPr>
              <a:spcBef>
                <a:spcPts val="675"/>
              </a:spcBef>
              <a:buFontTx/>
              <a:buNone/>
            </a:pPr>
            <a:r>
              <a:rPr lang="en-US" altLang="zh-CN" sz="2400" b="1" smtClean="0">
                <a:ea typeface="黑体" panose="02010609060101010101" pitchFamily="49" charset="-122"/>
              </a:rPr>
              <a:t>BLOCK (chunk = 4): </a:t>
            </a:r>
          </a:p>
          <a:p>
            <a:pPr>
              <a:spcBef>
                <a:spcPts val="675"/>
              </a:spcBef>
              <a:buFontTx/>
              <a:buNone/>
            </a:pPr>
            <a:r>
              <a:rPr lang="en-US" altLang="zh-CN" sz="2000" smtClean="0">
                <a:ea typeface="黑体" panose="02010609060101010101" pitchFamily="49" charset="-122"/>
              </a:rPr>
              <a:t>    </a:t>
            </a:r>
          </a:p>
          <a:p>
            <a:pPr>
              <a:spcBef>
                <a:spcPts val="675"/>
              </a:spcBef>
              <a:buFontTx/>
              <a:buNone/>
            </a:pPr>
            <a:endParaRPr lang="en-US" altLang="zh-CN" sz="2000" smtClean="0">
              <a:ea typeface="黑体" panose="02010609060101010101" pitchFamily="49" charset="-122"/>
            </a:endParaRPr>
          </a:p>
          <a:p>
            <a:endParaRPr lang="en-US" altLang="zh-CN" sz="2000" smtClean="0">
              <a:ea typeface="黑体" panose="02010609060101010101" pitchFamily="49" charset="-122"/>
            </a:endParaRPr>
          </a:p>
        </p:txBody>
      </p:sp>
      <p:grpSp>
        <p:nvGrpSpPr>
          <p:cNvPr id="2" name="Group 48"/>
          <p:cNvGrpSpPr>
            <a:grpSpLocks/>
          </p:cNvGrpSpPr>
          <p:nvPr/>
        </p:nvGrpSpPr>
        <p:grpSpPr bwMode="auto">
          <a:xfrm>
            <a:off x="228600" y="3124200"/>
            <a:ext cx="8610600" cy="457200"/>
            <a:chOff x="228600" y="4343400"/>
            <a:chExt cx="8610600" cy="457200"/>
          </a:xfrm>
        </p:grpSpPr>
        <p:grpSp>
          <p:nvGrpSpPr>
            <p:cNvPr id="21531" name="Group 14"/>
            <p:cNvGrpSpPr>
              <a:grpSpLocks/>
            </p:cNvGrpSpPr>
            <p:nvPr/>
          </p:nvGrpSpPr>
          <p:grpSpPr bwMode="auto">
            <a:xfrm>
              <a:off x="228600" y="4343400"/>
              <a:ext cx="2057400" cy="457200"/>
              <a:chOff x="609600" y="4724400"/>
              <a:chExt cx="2286000" cy="457200"/>
            </a:xfrm>
          </p:grpSpPr>
          <p:sp>
            <p:nvSpPr>
              <p:cNvPr id="21547"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chemeClr val="bg1"/>
                    </a:solidFill>
                  </a:rPr>
                  <a:t>3</a:t>
                </a:r>
              </a:p>
            </p:txBody>
          </p:sp>
          <p:sp>
            <p:nvSpPr>
              <p:cNvPr id="21548" name="Cube 1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6</a:t>
                </a:r>
              </a:p>
            </p:txBody>
          </p:sp>
          <p:sp>
            <p:nvSpPr>
              <p:cNvPr id="21549" name="Cube 1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5</a:t>
                </a:r>
              </a:p>
            </p:txBody>
          </p:sp>
          <p:sp>
            <p:nvSpPr>
              <p:cNvPr id="21550" name="Cube 1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7</a:t>
                </a:r>
              </a:p>
            </p:txBody>
          </p:sp>
        </p:grpSp>
        <p:grpSp>
          <p:nvGrpSpPr>
            <p:cNvPr id="21532" name="Group 29"/>
            <p:cNvGrpSpPr>
              <a:grpSpLocks/>
            </p:cNvGrpSpPr>
            <p:nvPr/>
          </p:nvGrpSpPr>
          <p:grpSpPr bwMode="auto">
            <a:xfrm>
              <a:off x="2438400" y="4343400"/>
              <a:ext cx="2057400" cy="457200"/>
              <a:chOff x="609600" y="4724400"/>
              <a:chExt cx="2286000" cy="457200"/>
            </a:xfrm>
          </p:grpSpPr>
          <p:sp>
            <p:nvSpPr>
              <p:cNvPr id="21543" name="Cube 3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3</a:t>
                </a:r>
              </a:p>
            </p:txBody>
          </p:sp>
          <p:sp>
            <p:nvSpPr>
              <p:cNvPr id="21544"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5</a:t>
                </a:r>
              </a:p>
            </p:txBody>
          </p:sp>
          <p:sp>
            <p:nvSpPr>
              <p:cNvPr id="21545" name="Cube 3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2</a:t>
                </a:r>
              </a:p>
            </p:txBody>
          </p:sp>
          <p:sp>
            <p:nvSpPr>
              <p:cNvPr id="21546" name="Cube 3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6</a:t>
                </a:r>
              </a:p>
            </p:txBody>
          </p:sp>
        </p:grpSp>
        <p:grpSp>
          <p:nvGrpSpPr>
            <p:cNvPr id="21533" name="Group 34"/>
            <p:cNvGrpSpPr>
              <a:grpSpLocks/>
            </p:cNvGrpSpPr>
            <p:nvPr/>
          </p:nvGrpSpPr>
          <p:grpSpPr bwMode="auto">
            <a:xfrm>
              <a:off x="6781800" y="4343400"/>
              <a:ext cx="2057400" cy="457200"/>
              <a:chOff x="609600" y="4724400"/>
              <a:chExt cx="2286000" cy="457200"/>
            </a:xfrm>
          </p:grpSpPr>
          <p:sp>
            <p:nvSpPr>
              <p:cNvPr id="21539" name="Cube 3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0</a:t>
                </a:r>
              </a:p>
            </p:txBody>
          </p:sp>
          <p:sp>
            <p:nvSpPr>
              <p:cNvPr id="21540" name="Cube 3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9</a:t>
                </a:r>
              </a:p>
            </p:txBody>
          </p:sp>
          <p:sp>
            <p:nvSpPr>
              <p:cNvPr id="21541"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6</a:t>
                </a:r>
              </a:p>
            </p:txBody>
          </p:sp>
          <p:sp>
            <p:nvSpPr>
              <p:cNvPr id="21542" name="Cube 3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3</a:t>
                </a:r>
              </a:p>
            </p:txBody>
          </p:sp>
        </p:grpSp>
        <p:grpSp>
          <p:nvGrpSpPr>
            <p:cNvPr id="21534" name="Group 39"/>
            <p:cNvGrpSpPr>
              <a:grpSpLocks/>
            </p:cNvGrpSpPr>
            <p:nvPr/>
          </p:nvGrpSpPr>
          <p:grpSpPr bwMode="auto">
            <a:xfrm>
              <a:off x="4572000" y="4343400"/>
              <a:ext cx="2057400" cy="457200"/>
              <a:chOff x="609600" y="4724400"/>
              <a:chExt cx="2286000" cy="457200"/>
            </a:xfrm>
          </p:grpSpPr>
          <p:sp>
            <p:nvSpPr>
              <p:cNvPr id="21535" name="Cube 4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9</a:t>
                </a:r>
              </a:p>
            </p:txBody>
          </p:sp>
          <p:sp>
            <p:nvSpPr>
              <p:cNvPr id="21536" name="Cube 4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1</a:t>
                </a:r>
              </a:p>
            </p:txBody>
          </p:sp>
          <p:sp>
            <p:nvSpPr>
              <p:cNvPr id="21537" name="Cube 4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7</a:t>
                </a:r>
              </a:p>
            </p:txBody>
          </p:sp>
          <p:sp>
            <p:nvSpPr>
              <p:cNvPr id="21538"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2</a:t>
                </a:r>
              </a:p>
            </p:txBody>
          </p:sp>
        </p:grpSp>
      </p:grpSp>
      <p:grpSp>
        <p:nvGrpSpPr>
          <p:cNvPr id="7" name="Group 48"/>
          <p:cNvGrpSpPr>
            <a:grpSpLocks/>
          </p:cNvGrpSpPr>
          <p:nvPr/>
        </p:nvGrpSpPr>
        <p:grpSpPr bwMode="auto">
          <a:xfrm>
            <a:off x="228600" y="5105400"/>
            <a:ext cx="8610600" cy="457200"/>
            <a:chOff x="228600" y="4343400"/>
            <a:chExt cx="8610600" cy="457200"/>
          </a:xfrm>
        </p:grpSpPr>
        <p:grpSp>
          <p:nvGrpSpPr>
            <p:cNvPr id="21511" name="Group 14"/>
            <p:cNvGrpSpPr>
              <a:grpSpLocks/>
            </p:cNvGrpSpPr>
            <p:nvPr/>
          </p:nvGrpSpPr>
          <p:grpSpPr bwMode="auto">
            <a:xfrm>
              <a:off x="228600" y="4343400"/>
              <a:ext cx="2057400" cy="457200"/>
              <a:chOff x="609600" y="4724400"/>
              <a:chExt cx="2286000" cy="457200"/>
            </a:xfrm>
          </p:grpSpPr>
          <p:sp>
            <p:nvSpPr>
              <p:cNvPr id="21527"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chemeClr val="bg1"/>
                    </a:solidFill>
                  </a:rPr>
                  <a:t>3</a:t>
                </a:r>
              </a:p>
            </p:txBody>
          </p:sp>
          <p:sp>
            <p:nvSpPr>
              <p:cNvPr id="21528" name="Cube 16"/>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6</a:t>
                </a:r>
              </a:p>
            </p:txBody>
          </p:sp>
          <p:sp>
            <p:nvSpPr>
              <p:cNvPr id="21529" name="Cube 17"/>
              <p:cNvSpPr>
                <a:spLocks noChangeArrowheads="1"/>
              </p:cNvSpPr>
              <p:nvPr/>
            </p:nvSpPr>
            <p:spPr bwMode="auto">
              <a:xfrm>
                <a:off x="24384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5</a:t>
                </a:r>
              </a:p>
            </p:txBody>
          </p:sp>
          <p:sp>
            <p:nvSpPr>
              <p:cNvPr id="21530" name="Cube 18"/>
              <p:cNvSpPr>
                <a:spLocks noChangeArrowheads="1"/>
              </p:cNvSpPr>
              <p:nvPr/>
            </p:nvSpPr>
            <p:spPr bwMode="auto">
              <a:xfrm>
                <a:off x="18288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7</a:t>
                </a:r>
              </a:p>
            </p:txBody>
          </p:sp>
        </p:grpSp>
        <p:grpSp>
          <p:nvGrpSpPr>
            <p:cNvPr id="21512" name="Group 29"/>
            <p:cNvGrpSpPr>
              <a:grpSpLocks/>
            </p:cNvGrpSpPr>
            <p:nvPr/>
          </p:nvGrpSpPr>
          <p:grpSpPr bwMode="auto">
            <a:xfrm>
              <a:off x="2438400" y="4343400"/>
              <a:ext cx="2057400" cy="457200"/>
              <a:chOff x="609600" y="4724400"/>
              <a:chExt cx="2286000" cy="457200"/>
            </a:xfrm>
          </p:grpSpPr>
          <p:sp>
            <p:nvSpPr>
              <p:cNvPr id="21523" name="Cube 30"/>
              <p:cNvSpPr>
                <a:spLocks noChangeArrowheads="1"/>
              </p:cNvSpPr>
              <p:nvPr/>
            </p:nvSpPr>
            <p:spPr bwMode="auto">
              <a:xfrm>
                <a:off x="6096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3</a:t>
                </a:r>
              </a:p>
            </p:txBody>
          </p:sp>
          <p:sp>
            <p:nvSpPr>
              <p:cNvPr id="21524"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5</a:t>
                </a:r>
              </a:p>
            </p:txBody>
          </p:sp>
          <p:sp>
            <p:nvSpPr>
              <p:cNvPr id="21525" name="Cube 32"/>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2</a:t>
                </a:r>
              </a:p>
            </p:txBody>
          </p:sp>
          <p:sp>
            <p:nvSpPr>
              <p:cNvPr id="21526" name="Cube 33"/>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6</a:t>
                </a:r>
              </a:p>
            </p:txBody>
          </p:sp>
        </p:grpSp>
        <p:grpSp>
          <p:nvGrpSpPr>
            <p:cNvPr id="21513" name="Group 34"/>
            <p:cNvGrpSpPr>
              <a:grpSpLocks/>
            </p:cNvGrpSpPr>
            <p:nvPr/>
          </p:nvGrpSpPr>
          <p:grpSpPr bwMode="auto">
            <a:xfrm>
              <a:off x="6781800" y="4343400"/>
              <a:ext cx="2057400" cy="457200"/>
              <a:chOff x="609600" y="4724400"/>
              <a:chExt cx="2286000" cy="457200"/>
            </a:xfrm>
          </p:grpSpPr>
          <p:sp>
            <p:nvSpPr>
              <p:cNvPr id="21519" name="Cube 35"/>
              <p:cNvSpPr>
                <a:spLocks noChangeArrowheads="1"/>
              </p:cNvSpPr>
              <p:nvPr/>
            </p:nvSpPr>
            <p:spPr bwMode="auto">
              <a:xfrm>
                <a:off x="6096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0</a:t>
                </a:r>
              </a:p>
            </p:txBody>
          </p:sp>
          <p:sp>
            <p:nvSpPr>
              <p:cNvPr id="21520" name="Cube 36"/>
              <p:cNvSpPr>
                <a:spLocks noChangeArrowheads="1"/>
              </p:cNvSpPr>
              <p:nvPr/>
            </p:nvSpPr>
            <p:spPr bwMode="auto">
              <a:xfrm>
                <a:off x="12192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9</a:t>
                </a:r>
              </a:p>
            </p:txBody>
          </p:sp>
          <p:sp>
            <p:nvSpPr>
              <p:cNvPr id="21521"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6</a:t>
                </a:r>
              </a:p>
            </p:txBody>
          </p:sp>
          <p:sp>
            <p:nvSpPr>
              <p:cNvPr id="21522" name="Cube 38"/>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3</a:t>
                </a:r>
              </a:p>
            </p:txBody>
          </p:sp>
        </p:grpSp>
        <p:grpSp>
          <p:nvGrpSpPr>
            <p:cNvPr id="21514" name="Group 39"/>
            <p:cNvGrpSpPr>
              <a:grpSpLocks/>
            </p:cNvGrpSpPr>
            <p:nvPr/>
          </p:nvGrpSpPr>
          <p:grpSpPr bwMode="auto">
            <a:xfrm>
              <a:off x="4572000" y="4343400"/>
              <a:ext cx="2057400" cy="457200"/>
              <a:chOff x="609600" y="4724400"/>
              <a:chExt cx="2286000" cy="457200"/>
            </a:xfrm>
          </p:grpSpPr>
          <p:sp>
            <p:nvSpPr>
              <p:cNvPr id="21515" name="Cube 40"/>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9</a:t>
                </a:r>
              </a:p>
            </p:txBody>
          </p:sp>
          <p:sp>
            <p:nvSpPr>
              <p:cNvPr id="21516" name="Cube 41"/>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1</a:t>
                </a:r>
              </a:p>
            </p:txBody>
          </p:sp>
          <p:sp>
            <p:nvSpPr>
              <p:cNvPr id="21517" name="Cube 42"/>
              <p:cNvSpPr>
                <a:spLocks noChangeArrowheads="1"/>
              </p:cNvSpPr>
              <p:nvPr/>
            </p:nvSpPr>
            <p:spPr bwMode="auto">
              <a:xfrm>
                <a:off x="24384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7</a:t>
                </a:r>
              </a:p>
            </p:txBody>
          </p:sp>
          <p:sp>
            <p:nvSpPr>
              <p:cNvPr id="21518"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FFFF"/>
                    </a:solidFill>
                  </a:rPr>
                  <a:t>2</a:t>
                </a: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Caveat</a:t>
            </a:r>
          </a:p>
        </p:txBody>
      </p:sp>
      <p:sp>
        <p:nvSpPr>
          <p:cNvPr id="7475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71594E1-73B6-44C7-AE48-F1A33E3D58A9}" type="slidenum">
              <a:rPr lang="zh-CN" altLang="en-US" sz="1200">
                <a:solidFill>
                  <a:srgbClr val="898989"/>
                </a:solidFill>
              </a:rPr>
              <a:pPr>
                <a:spcBef>
                  <a:spcPct val="0"/>
                </a:spcBef>
                <a:buFontTx/>
                <a:buNone/>
              </a:pPr>
              <a:t>30</a:t>
            </a:fld>
            <a:endParaRPr lang="zh-CN" altLang="en-US" sz="1200">
              <a:solidFill>
                <a:srgbClr val="898989"/>
              </a:solidFill>
            </a:endParaRPr>
          </a:p>
        </p:txBody>
      </p:sp>
      <p:sp>
        <p:nvSpPr>
          <p:cNvPr id="74756" name="Content Placeholder 2"/>
          <p:cNvSpPr>
            <a:spLocks noGrp="1"/>
          </p:cNvSpPr>
          <p:nvPr>
            <p:ph idx="1"/>
          </p:nvPr>
        </p:nvSpPr>
        <p:spPr>
          <a:xfrm>
            <a:off x="533400" y="1371600"/>
            <a:ext cx="8270875" cy="5111750"/>
          </a:xfrm>
        </p:spPr>
        <p:txBody>
          <a:bodyPr/>
          <a:lstStyle/>
          <a:p>
            <a:pPr marL="514350" indent="-514350">
              <a:buFont typeface="Wingdings" panose="05000000000000000000" pitchFamily="2" charset="2"/>
              <a:buChar char="l"/>
            </a:pPr>
            <a:r>
              <a:rPr lang="en-US" altLang="zh-CN" dirty="0" smtClean="0">
                <a:ea typeface="宋体" panose="02010600030101010101" pitchFamily="2" charset="-122"/>
              </a:rPr>
              <a:t>It can be dangerous to “nest” mutual exclusion constructs.</a:t>
            </a:r>
          </a:p>
          <a:p>
            <a:pPr marL="514350" indent="-514350">
              <a:buFont typeface="Arial" panose="020B0604020202020204" pitchFamily="34" charset="0"/>
              <a:buNone/>
            </a:pPr>
            <a:endParaRPr lang="en-US" altLang="zh-CN" dirty="0" smtClean="0">
              <a:ea typeface="宋体" panose="02010600030101010101" pitchFamily="2" charset="-122"/>
            </a:endParaRPr>
          </a:p>
          <a:p>
            <a:pPr marL="514350" indent="-514350">
              <a:buFont typeface="Arial" panose="020B0604020202020204" pitchFamily="34" charset="0"/>
              <a:buNone/>
            </a:pPr>
            <a:r>
              <a:rPr lang="en-US" altLang="zh-CN" sz="2400" dirty="0" smtClean="0">
                <a:ea typeface="宋体" panose="02010600030101010101" pitchFamily="2" charset="-122"/>
              </a:rPr>
              <a:t>#pragma </a:t>
            </a:r>
            <a:r>
              <a:rPr lang="en-US" altLang="zh-CN" sz="2400" dirty="0" err="1" smtClean="0">
                <a:ea typeface="宋体" panose="02010600030101010101" pitchFamily="2" charset="-122"/>
              </a:rPr>
              <a:t>omp</a:t>
            </a:r>
            <a:r>
              <a:rPr lang="en-US" altLang="zh-CN" sz="2400" dirty="0" smtClean="0">
                <a:ea typeface="宋体" panose="02010600030101010101" pitchFamily="2" charset="-122"/>
              </a:rPr>
              <a:t> critical </a:t>
            </a:r>
          </a:p>
          <a:p>
            <a:pPr marL="514350" indent="-514350">
              <a:buFont typeface="Arial" panose="020B0604020202020204" pitchFamily="34" charset="0"/>
              <a:buNone/>
            </a:pPr>
            <a:r>
              <a:rPr lang="en-US" altLang="zh-CN" sz="2400" dirty="0" smtClean="0">
                <a:ea typeface="宋体" panose="02010600030101010101" pitchFamily="2" charset="-122"/>
              </a:rPr>
              <a:t>   y=f(x)</a:t>
            </a:r>
          </a:p>
          <a:p>
            <a:pPr marL="514350" indent="-514350">
              <a:buFont typeface="Arial" panose="020B0604020202020204" pitchFamily="34" charset="0"/>
              <a:buNone/>
            </a:pPr>
            <a:r>
              <a:rPr lang="en-US" altLang="zh-CN" sz="2400" dirty="0" smtClean="0">
                <a:ea typeface="宋体" panose="02010600030101010101" pitchFamily="2" charset="-122"/>
              </a:rPr>
              <a:t>   …</a:t>
            </a:r>
          </a:p>
          <a:p>
            <a:pPr marL="514350" indent="-514350">
              <a:buFont typeface="Arial" panose="020B0604020202020204" pitchFamily="34" charset="0"/>
              <a:buNone/>
            </a:pPr>
            <a:r>
              <a:rPr lang="en-US" altLang="zh-CN" sz="2400" dirty="0" smtClean="0">
                <a:ea typeface="宋体" panose="02010600030101010101" pitchFamily="2" charset="-122"/>
              </a:rPr>
              <a:t>   double f(double x) {</a:t>
            </a:r>
          </a:p>
          <a:p>
            <a:pPr marL="514350" indent="-514350">
              <a:buFont typeface="Arial" panose="020B0604020202020204" pitchFamily="34" charset="0"/>
              <a:buNone/>
            </a:pPr>
            <a:r>
              <a:rPr lang="en-US" altLang="zh-CN" sz="2400" dirty="0" smtClean="0">
                <a:ea typeface="宋体" panose="02010600030101010101" pitchFamily="2" charset="-122"/>
              </a:rPr>
              <a:t>      pragma </a:t>
            </a:r>
            <a:r>
              <a:rPr lang="en-US" altLang="zh-CN" sz="2400" dirty="0" err="1" smtClean="0">
                <a:ea typeface="宋体" panose="02010600030101010101" pitchFamily="2" charset="-122"/>
              </a:rPr>
              <a:t>omp</a:t>
            </a:r>
            <a:r>
              <a:rPr lang="en-US" altLang="zh-CN" sz="2400" dirty="0" smtClean="0">
                <a:ea typeface="宋体" panose="02010600030101010101" pitchFamily="2" charset="-122"/>
              </a:rPr>
              <a:t> critical</a:t>
            </a:r>
          </a:p>
          <a:p>
            <a:pPr marL="514350" indent="-514350">
              <a:buFont typeface="Arial" panose="020B0604020202020204" pitchFamily="34" charset="0"/>
              <a:buNone/>
            </a:pPr>
            <a:r>
              <a:rPr lang="en-US" altLang="zh-CN" sz="2400" dirty="0" smtClean="0">
                <a:ea typeface="宋体" panose="02010600030101010101" pitchFamily="2" charset="-122"/>
              </a:rPr>
              <a:t>      z=g(x); /* z is shared */</a:t>
            </a:r>
          </a:p>
          <a:p>
            <a:pPr marL="514350" indent="-514350">
              <a:buFont typeface="Arial" panose="020B0604020202020204" pitchFamily="34" charset="0"/>
              <a:buNone/>
            </a:pPr>
            <a:r>
              <a:rPr lang="en-US" altLang="zh-CN" sz="2400" dirty="0" smtClean="0">
                <a:ea typeface="宋体" panose="02010600030101010101" pitchFamily="2" charset="-122"/>
              </a:rPr>
              <a:t>   }</a:t>
            </a:r>
          </a:p>
          <a:p>
            <a:pPr marL="514350" indent="-514350">
              <a:buFont typeface="Arial" panose="020B0604020202020204" pitchFamily="34" charset="0"/>
              <a:buNone/>
            </a:pPr>
            <a:r>
              <a:rPr lang="en-US" altLang="zh-CN" sz="2400" b="1" dirty="0" smtClean="0">
                <a:solidFill>
                  <a:srgbClr val="FF0000"/>
                </a:solidFill>
                <a:ea typeface="宋体" panose="02010600030101010101" pitchFamily="2" charset="-122"/>
              </a:rPr>
              <a:t>             Dead Lock!</a:t>
            </a:r>
          </a:p>
        </p:txBody>
      </p:sp>
      <p:sp>
        <p:nvSpPr>
          <p:cNvPr id="2" name="文本框 1"/>
          <p:cNvSpPr txBox="1"/>
          <p:nvPr/>
        </p:nvSpPr>
        <p:spPr>
          <a:xfrm>
            <a:off x="5867400" y="3276600"/>
            <a:ext cx="3005951" cy="369332"/>
          </a:xfrm>
          <a:prstGeom prst="rect">
            <a:avLst/>
          </a:prstGeom>
          <a:noFill/>
        </p:spPr>
        <p:txBody>
          <a:bodyPr wrap="none" rtlCol="0">
            <a:spAutoFit/>
          </a:bodyPr>
          <a:lstStyle/>
          <a:p>
            <a:r>
              <a:rPr lang="en-US" altLang="zh-CN" dirty="0" smtClean="0"/>
              <a:t>What can we do to solve?</a:t>
            </a:r>
            <a:endParaRPr lang="zh-CN" altLang="en-US" dirty="0"/>
          </a:p>
        </p:txBody>
      </p:sp>
      <p:sp>
        <p:nvSpPr>
          <p:cNvPr id="6" name="文本框 5"/>
          <p:cNvSpPr txBox="1"/>
          <p:nvPr/>
        </p:nvSpPr>
        <p:spPr>
          <a:xfrm>
            <a:off x="5867400" y="3795543"/>
            <a:ext cx="2634054" cy="369332"/>
          </a:xfrm>
          <a:prstGeom prst="rect">
            <a:avLst/>
          </a:prstGeom>
          <a:noFill/>
        </p:spPr>
        <p:txBody>
          <a:bodyPr wrap="none" rtlCol="0">
            <a:spAutoFit/>
          </a:bodyPr>
          <a:lstStyle/>
          <a:p>
            <a:r>
              <a:rPr lang="en-US" altLang="zh-CN" dirty="0" smtClean="0"/>
              <a:t>Named critical section</a:t>
            </a:r>
            <a:endParaRPr lang="zh-CN" altLang="en-US" dirty="0"/>
          </a:p>
        </p:txBody>
      </p:sp>
      <p:sp>
        <p:nvSpPr>
          <p:cNvPr id="7" name="文本框 6"/>
          <p:cNvSpPr txBox="1"/>
          <p:nvPr/>
        </p:nvSpPr>
        <p:spPr>
          <a:xfrm>
            <a:off x="5867400" y="4372337"/>
            <a:ext cx="3339376" cy="369332"/>
          </a:xfrm>
          <a:prstGeom prst="rect">
            <a:avLst/>
          </a:prstGeom>
          <a:noFill/>
        </p:spPr>
        <p:txBody>
          <a:bodyPr wrap="none" rtlCol="0">
            <a:spAutoFit/>
          </a:bodyPr>
          <a:lstStyle/>
          <a:p>
            <a:r>
              <a:rPr lang="en-US" altLang="zh-CN" dirty="0" smtClean="0"/>
              <a:t>Naming is not deadlock free!</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44415705"/>
              </p:ext>
            </p:extLst>
          </p:nvPr>
        </p:nvGraphicFramePr>
        <p:xfrm>
          <a:off x="5919424" y="4872990"/>
          <a:ext cx="3148376" cy="1483360"/>
        </p:xfrm>
        <a:graphic>
          <a:graphicData uri="http://schemas.openxmlformats.org/drawingml/2006/table">
            <a:tbl>
              <a:tblPr firstRow="1" bandRow="1">
                <a:tableStyleId>{5C22544A-7EE6-4342-B048-85BDC9FD1C3A}</a:tableStyleId>
              </a:tblPr>
              <a:tblGrid>
                <a:gridCol w="1574188"/>
                <a:gridCol w="1574188"/>
              </a:tblGrid>
              <a:tr h="370840">
                <a:tc>
                  <a:txBody>
                    <a:bodyPr/>
                    <a:lstStyle/>
                    <a:p>
                      <a:r>
                        <a:rPr lang="en-US" altLang="zh-CN" dirty="0" smtClean="0"/>
                        <a:t>Thread</a:t>
                      </a:r>
                      <a:r>
                        <a:rPr lang="en-US" altLang="zh-CN" baseline="0" dirty="0" smtClean="0"/>
                        <a:t> u</a:t>
                      </a:r>
                      <a:endParaRPr lang="zh-CN" altLang="en-US" dirty="0"/>
                    </a:p>
                  </a:txBody>
                  <a:tcPr/>
                </a:tc>
                <a:tc>
                  <a:txBody>
                    <a:bodyPr/>
                    <a:lstStyle/>
                    <a:p>
                      <a:r>
                        <a:rPr lang="en-US" altLang="zh-CN" dirty="0" smtClean="0"/>
                        <a:t>Thread v</a:t>
                      </a:r>
                      <a:endParaRPr lang="zh-CN" altLang="en-US" dirty="0"/>
                    </a:p>
                  </a:txBody>
                  <a:tcPr/>
                </a:tc>
              </a:tr>
              <a:tr h="370840">
                <a:tc>
                  <a:txBody>
                    <a:bodyPr/>
                    <a:lstStyle/>
                    <a:p>
                      <a:r>
                        <a:rPr lang="en-US" altLang="zh-CN" i="1" dirty="0" smtClean="0"/>
                        <a:t>In C.S.1</a:t>
                      </a:r>
                      <a:endParaRPr lang="zh-CN" altLang="en-US" i="1" dirty="0"/>
                    </a:p>
                  </a:txBody>
                  <a:tcPr/>
                </a:tc>
                <a:tc>
                  <a:txBody>
                    <a:bodyPr/>
                    <a:lstStyle/>
                    <a:p>
                      <a:r>
                        <a:rPr lang="en-US" altLang="zh-CN" i="1" dirty="0" smtClean="0"/>
                        <a:t>In C.S.2</a:t>
                      </a:r>
                      <a:endParaRPr lang="zh-CN" altLang="en-US" i="1" dirty="0"/>
                    </a:p>
                  </a:txBody>
                  <a:tcPr/>
                </a:tc>
              </a:tr>
              <a:tr h="370840">
                <a:tc>
                  <a:txBody>
                    <a:bodyPr/>
                    <a:lstStyle/>
                    <a:p>
                      <a:r>
                        <a:rPr lang="en-US" altLang="zh-CN" baseline="0" dirty="0" smtClean="0"/>
                        <a:t>-&gt; C.S.2</a:t>
                      </a:r>
                      <a:endParaRPr lang="zh-CN" altLang="en-US" dirty="0"/>
                    </a:p>
                  </a:txBody>
                  <a:tcPr/>
                </a:tc>
                <a:tc>
                  <a:txBody>
                    <a:bodyPr/>
                    <a:lstStyle/>
                    <a:p>
                      <a:r>
                        <a:rPr lang="en-US" altLang="zh-CN" dirty="0" smtClean="0"/>
                        <a:t>-&gt;C.S.1</a:t>
                      </a:r>
                      <a:endParaRPr lang="zh-CN" altLang="en-US" dirty="0"/>
                    </a:p>
                  </a:txBody>
                  <a:tcPr/>
                </a:tc>
              </a:tr>
              <a:tr h="370840">
                <a:tc>
                  <a:txBody>
                    <a:bodyPr/>
                    <a:lstStyle/>
                    <a:p>
                      <a:r>
                        <a:rPr lang="en-US" altLang="zh-CN" dirty="0" smtClean="0"/>
                        <a:t>Block</a:t>
                      </a:r>
                      <a:endParaRPr lang="zh-CN" altLang="en-US" dirty="0"/>
                    </a:p>
                  </a:txBody>
                  <a:tcPr/>
                </a:tc>
                <a:tc>
                  <a:txBody>
                    <a:bodyPr/>
                    <a:lstStyle/>
                    <a:p>
                      <a:r>
                        <a:rPr lang="en-US" altLang="zh-CN" dirty="0" smtClean="0"/>
                        <a:t>Block</a:t>
                      </a:r>
                      <a:endParaRPr lang="zh-CN" altLang="en-US"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7680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7AEB015-61B4-49E1-BC37-6531BEDAEED4}" type="slidenum">
              <a:rPr lang="zh-CN" altLang="en-US" sz="1200">
                <a:solidFill>
                  <a:srgbClr val="898989"/>
                </a:solidFill>
              </a:rPr>
              <a:pPr>
                <a:spcBef>
                  <a:spcPct val="0"/>
                </a:spcBef>
                <a:buFontTx/>
                <a:buNone/>
              </a:pPr>
              <a:t>31</a:t>
            </a:fld>
            <a:endParaRPr lang="zh-CN" altLang="en-US" sz="1200">
              <a:solidFill>
                <a:srgbClr val="898989"/>
              </a:solidFill>
            </a:endParaRPr>
          </a:p>
        </p:txBody>
      </p:sp>
      <p:pic>
        <p:nvPicPr>
          <p:cNvPr id="768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176463"/>
            <a:ext cx="7724775"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7885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1C4EEB8-B7A8-4988-8AE4-21492E3766D2}" type="slidenum">
              <a:rPr lang="zh-CN" altLang="en-US" sz="1200">
                <a:solidFill>
                  <a:srgbClr val="898989"/>
                </a:solidFill>
              </a:rPr>
              <a:pPr>
                <a:spcBef>
                  <a:spcPct val="0"/>
                </a:spcBef>
                <a:buFontTx/>
                <a:buNone/>
              </a:pPr>
              <a:t>32</a:t>
            </a:fld>
            <a:endParaRPr lang="zh-CN" altLang="en-US" sz="1200">
              <a:solidFill>
                <a:srgbClr val="898989"/>
              </a:solidFill>
            </a:endParaRPr>
          </a:p>
        </p:txBody>
      </p:sp>
      <p:pic>
        <p:nvPicPr>
          <p:cNvPr id="788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2057400"/>
            <a:ext cx="8847137"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Box 5"/>
          <p:cNvSpPr txBox="1">
            <a:spLocks noChangeArrowheads="1"/>
          </p:cNvSpPr>
          <p:nvPr/>
        </p:nvSpPr>
        <p:spPr bwMode="auto">
          <a:xfrm>
            <a:off x="838200" y="1371600"/>
            <a:ext cx="6594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t>An implementation that can cause deadlock</a:t>
            </a:r>
            <a:endParaRPr lang="zh-CN" altLang="en-US" sz="2400"/>
          </a:p>
        </p:txBody>
      </p:sp>
      <p:cxnSp>
        <p:nvCxnSpPr>
          <p:cNvPr id="8" name="直接箭头连接符 7"/>
          <p:cNvCxnSpPr/>
          <p:nvPr/>
        </p:nvCxnSpPr>
        <p:spPr>
          <a:xfrm>
            <a:off x="2895600" y="3581400"/>
            <a:ext cx="2743200" cy="1588"/>
          </a:xfrm>
          <a:prstGeom prst="straightConnector1">
            <a:avLst/>
          </a:prstGeom>
          <a:ln w="34925">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8855" name="TextBox 10"/>
          <p:cNvSpPr txBox="1">
            <a:spLocks noChangeArrowheads="1"/>
          </p:cNvSpPr>
          <p:nvPr/>
        </p:nvSpPr>
        <p:spPr bwMode="auto">
          <a:xfrm>
            <a:off x="3581400" y="3124200"/>
            <a:ext cx="1655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rPr>
              <a:t>Deadlock!</a:t>
            </a:r>
            <a:endParaRPr lang="zh-CN" altLang="en-US" sz="2400">
              <a:solidFill>
                <a:srgbClr val="FF0000"/>
              </a:solidFill>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8294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EA229A3-8DBC-4BC2-87EF-1D8C3FDC3E24}" type="slidenum">
              <a:rPr lang="zh-CN" altLang="en-US" sz="1200">
                <a:solidFill>
                  <a:srgbClr val="898989"/>
                </a:solidFill>
              </a:rPr>
              <a:pPr>
                <a:spcBef>
                  <a:spcPct val="0"/>
                </a:spcBef>
                <a:buFontTx/>
                <a:buNone/>
              </a:pPr>
              <a:t>33</a:t>
            </a:fld>
            <a:endParaRPr lang="zh-CN" altLang="en-US" sz="1200">
              <a:solidFill>
                <a:srgbClr val="898989"/>
              </a:solidFill>
            </a:endParaRPr>
          </a:p>
        </p:txBody>
      </p:sp>
      <p:sp>
        <p:nvSpPr>
          <p:cNvPr id="82948" name="矩形 4"/>
          <p:cNvSpPr>
            <a:spLocks noChangeArrowheads="1"/>
          </p:cNvSpPr>
          <p:nvPr/>
        </p:nvSpPr>
        <p:spPr bwMode="auto">
          <a:xfrm>
            <a:off x="457200" y="12192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pPr>
            <a:r>
              <a:rPr lang="en-US" altLang="zh-CN" sz="2800" b="0"/>
              <a:t>  A program exhibits a </a:t>
            </a:r>
            <a:r>
              <a:rPr lang="en-US" altLang="zh-CN" sz="2800" b="0" i="1"/>
              <a:t>global deadlock if every thread is blocked</a:t>
            </a:r>
          </a:p>
          <a:p>
            <a:pPr eaLnBrk="1" hangingPunct="1">
              <a:spcBef>
                <a:spcPct val="0"/>
              </a:spcBef>
            </a:pPr>
            <a:endParaRPr lang="en-US" altLang="zh-CN" sz="2800" b="0" i="1"/>
          </a:p>
          <a:p>
            <a:pPr eaLnBrk="1" hangingPunct="1">
              <a:spcBef>
                <a:spcPct val="0"/>
              </a:spcBef>
            </a:pPr>
            <a:r>
              <a:rPr lang="en-US" altLang="zh-CN" sz="2800" b="0"/>
              <a:t>  A program exhibits </a:t>
            </a:r>
            <a:r>
              <a:rPr lang="en-US" altLang="zh-CN" sz="2800" b="0" i="1"/>
              <a:t>local deadlock if only some of the threads in the program are blocked</a:t>
            </a:r>
          </a:p>
          <a:p>
            <a:pPr eaLnBrk="1" hangingPunct="1">
              <a:spcBef>
                <a:spcPct val="0"/>
              </a:spcBef>
            </a:pPr>
            <a:endParaRPr lang="en-US" altLang="zh-CN" sz="2800" b="0" i="1"/>
          </a:p>
          <a:p>
            <a:pPr eaLnBrk="1" hangingPunct="1">
              <a:spcBef>
                <a:spcPct val="0"/>
              </a:spcBef>
            </a:pPr>
            <a:r>
              <a:rPr lang="en-US" altLang="zh-CN" sz="2800" b="0"/>
              <a:t>  A deadlock is another example of a nondeterministic behavior exhibited by a parallel program</a:t>
            </a:r>
          </a:p>
          <a:p>
            <a:pPr eaLnBrk="1" hangingPunct="1">
              <a:spcBef>
                <a:spcPct val="0"/>
              </a:spcBef>
            </a:pPr>
            <a:endParaRPr lang="en-US" altLang="zh-CN" sz="2800" b="0"/>
          </a:p>
          <a:p>
            <a:pPr eaLnBrk="1" hangingPunct="1">
              <a:spcBef>
                <a:spcPct val="0"/>
              </a:spcBef>
            </a:pPr>
            <a:r>
              <a:rPr lang="en-US" altLang="zh-CN" sz="2800" b="0"/>
              <a:t>  Change timing can change deadlock occurring</a:t>
            </a:r>
            <a:endParaRPr lang="zh-CN" altLang="en-US" sz="2800" b="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8089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71B7910-D4B9-43DA-9068-9C12C6612AB9}" type="slidenum">
              <a:rPr lang="zh-CN" altLang="en-US" sz="1200">
                <a:solidFill>
                  <a:srgbClr val="898989"/>
                </a:solidFill>
              </a:rPr>
              <a:pPr>
                <a:spcBef>
                  <a:spcPct val="0"/>
                </a:spcBef>
                <a:buFontTx/>
                <a:buNone/>
              </a:pPr>
              <a:t>34</a:t>
            </a:fld>
            <a:endParaRPr lang="zh-CN" altLang="en-US" sz="1200">
              <a:solidFill>
                <a:srgbClr val="898989"/>
              </a:solidFill>
            </a:endParaRPr>
          </a:p>
        </p:txBody>
      </p:sp>
      <p:pic>
        <p:nvPicPr>
          <p:cNvPr id="809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571625"/>
            <a:ext cx="91059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矩形 5"/>
          <p:cNvSpPr>
            <a:spLocks noChangeArrowheads="1"/>
          </p:cNvSpPr>
          <p:nvPr/>
        </p:nvSpPr>
        <p:spPr bwMode="auto">
          <a:xfrm>
            <a:off x="1447800" y="4657725"/>
            <a:ext cx="6507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t>A graph of deadlock contains a cycle</a:t>
            </a:r>
            <a:endParaRPr lang="zh-CN" altLang="en-US" sz="280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8499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98FBBBB-7586-41E3-8055-11B38EFC1FBE}" type="slidenum">
              <a:rPr lang="zh-CN" altLang="en-US" sz="1200">
                <a:solidFill>
                  <a:srgbClr val="898989"/>
                </a:solidFill>
              </a:rPr>
              <a:pPr>
                <a:spcBef>
                  <a:spcPct val="0"/>
                </a:spcBef>
                <a:buFontTx/>
                <a:buNone/>
              </a:pPr>
              <a:t>35</a:t>
            </a:fld>
            <a:endParaRPr lang="zh-CN" altLang="en-US" sz="1200">
              <a:solidFill>
                <a:srgbClr val="898989"/>
              </a:solidFill>
            </a:endParaRPr>
          </a:p>
        </p:txBody>
      </p:sp>
      <p:sp>
        <p:nvSpPr>
          <p:cNvPr id="84996" name="矩形 4"/>
          <p:cNvSpPr>
            <a:spLocks noChangeArrowheads="1"/>
          </p:cNvSpPr>
          <p:nvPr/>
        </p:nvSpPr>
        <p:spPr bwMode="auto">
          <a:xfrm>
            <a:off x="304800" y="1266825"/>
            <a:ext cx="8915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pPr>
            <a:r>
              <a:rPr lang="en-US" altLang="zh-CN" b="0"/>
              <a:t>  Mutually exclusive access to a resource</a:t>
            </a:r>
          </a:p>
          <a:p>
            <a:pPr eaLnBrk="1" hangingPunct="1">
              <a:spcBef>
                <a:spcPct val="0"/>
              </a:spcBef>
            </a:pPr>
            <a:endParaRPr lang="en-US" altLang="zh-CN" b="0"/>
          </a:p>
          <a:p>
            <a:pPr eaLnBrk="1" hangingPunct="1">
              <a:spcBef>
                <a:spcPct val="0"/>
              </a:spcBef>
            </a:pPr>
            <a:r>
              <a:rPr lang="en-US" altLang="zh-CN" b="0"/>
              <a:t>  Threads hold onto resources they have while they wait for additional resources</a:t>
            </a:r>
          </a:p>
          <a:p>
            <a:pPr eaLnBrk="1" hangingPunct="1">
              <a:spcBef>
                <a:spcPct val="0"/>
              </a:spcBef>
            </a:pPr>
            <a:endParaRPr lang="en-US" altLang="zh-CN" b="0"/>
          </a:p>
          <a:p>
            <a:pPr eaLnBrk="1" hangingPunct="1">
              <a:spcBef>
                <a:spcPct val="0"/>
              </a:spcBef>
            </a:pPr>
            <a:r>
              <a:rPr lang="en-US" altLang="zh-CN" b="0"/>
              <a:t>  Resources cannot be taken away from threads</a:t>
            </a:r>
          </a:p>
          <a:p>
            <a:pPr eaLnBrk="1" hangingPunct="1">
              <a:spcBef>
                <a:spcPct val="0"/>
              </a:spcBef>
            </a:pPr>
            <a:endParaRPr lang="en-US" altLang="zh-CN" b="0"/>
          </a:p>
          <a:p>
            <a:pPr eaLnBrk="1" hangingPunct="1">
              <a:spcBef>
                <a:spcPct val="0"/>
              </a:spcBef>
            </a:pPr>
            <a:r>
              <a:rPr lang="en-US" altLang="zh-CN" b="0"/>
              <a:t>  Cycle in resource allocation graph</a:t>
            </a:r>
            <a:endParaRPr lang="zh-CN" altLang="en-US" b="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Solving the deadlock</a:t>
            </a:r>
          </a:p>
        </p:txBody>
      </p:sp>
      <p:sp>
        <p:nvSpPr>
          <p:cNvPr id="8704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4B367C4-F936-49C1-83A8-23CC4FA6738D}" type="slidenum">
              <a:rPr lang="zh-CN" altLang="en-US" sz="1200">
                <a:solidFill>
                  <a:srgbClr val="898989"/>
                </a:solidFill>
              </a:rPr>
              <a:pPr>
                <a:spcBef>
                  <a:spcPct val="0"/>
                </a:spcBef>
                <a:buFontTx/>
                <a:buNone/>
              </a:pPr>
              <a:t>36</a:t>
            </a:fld>
            <a:endParaRPr lang="zh-CN" altLang="en-US" sz="1200">
              <a:solidFill>
                <a:srgbClr val="898989"/>
              </a:solidFill>
            </a:endParaRPr>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89154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8909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226B25F-0353-4EC2-B7E6-4F556D8C46DC}" type="slidenum">
              <a:rPr lang="zh-CN" altLang="en-US" sz="1200">
                <a:solidFill>
                  <a:srgbClr val="898989"/>
                </a:solidFill>
              </a:rPr>
              <a:pPr>
                <a:spcBef>
                  <a:spcPct val="0"/>
                </a:spcBef>
                <a:buFontTx/>
                <a:buNone/>
              </a:pPr>
              <a:t>37</a:t>
            </a:fld>
            <a:endParaRPr lang="zh-CN" altLang="en-US" sz="1200">
              <a:solidFill>
                <a:srgbClr val="898989"/>
              </a:solidFill>
            </a:endParaRPr>
          </a:p>
        </p:txBody>
      </p:sp>
      <p:sp>
        <p:nvSpPr>
          <p:cNvPr id="89092" name="TextBox 5"/>
          <p:cNvSpPr txBox="1">
            <a:spLocks noChangeArrowheads="1"/>
          </p:cNvSpPr>
          <p:nvPr/>
        </p:nvSpPr>
        <p:spPr bwMode="auto">
          <a:xfrm>
            <a:off x="990600" y="1447800"/>
            <a:ext cx="678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rPr>
              <a:t>Enforce order for locks to eliminate deadlock</a:t>
            </a:r>
            <a:endParaRPr lang="zh-CN" altLang="en-US" sz="2400">
              <a:solidFill>
                <a:srgbClr val="FF0000"/>
              </a:solidFill>
            </a:endParaRPr>
          </a:p>
        </p:txBody>
      </p:sp>
      <p:pic>
        <p:nvPicPr>
          <p:cNvPr id="890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1440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Recovery From Deadlock</a:t>
            </a:r>
          </a:p>
        </p:txBody>
      </p:sp>
      <p:sp>
        <p:nvSpPr>
          <p:cNvPr id="9523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6B464E6-92FF-4C6F-94D8-0E84F3725293}" type="slidenum">
              <a:rPr lang="zh-CN" altLang="en-US" sz="1200">
                <a:solidFill>
                  <a:srgbClr val="898989"/>
                </a:solidFill>
              </a:rPr>
              <a:pPr>
                <a:spcBef>
                  <a:spcPct val="0"/>
                </a:spcBef>
                <a:buFontTx/>
                <a:buNone/>
              </a:pPr>
              <a:t>38</a:t>
            </a:fld>
            <a:endParaRPr lang="zh-CN" altLang="en-US" sz="1200">
              <a:solidFill>
                <a:srgbClr val="898989"/>
              </a:solidFill>
            </a:endParaRPr>
          </a:p>
        </p:txBody>
      </p:sp>
      <p:sp>
        <p:nvSpPr>
          <p:cNvPr id="95236" name="矩形 4"/>
          <p:cNvSpPr>
            <a:spLocks noChangeArrowheads="1"/>
          </p:cNvSpPr>
          <p:nvPr/>
        </p:nvSpPr>
        <p:spPr bwMode="auto">
          <a:xfrm>
            <a:off x="228600" y="1295400"/>
            <a:ext cx="89154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FF0000"/>
                </a:solidFill>
              </a:rPr>
              <a:t>So, the deadlock has occurred. Now, how do we get the resources back and gain forward progress?</a:t>
            </a:r>
          </a:p>
          <a:p>
            <a:pPr eaLnBrk="1" hangingPunct="1">
              <a:spcBef>
                <a:spcPct val="0"/>
              </a:spcBef>
              <a:buFontTx/>
              <a:buNone/>
            </a:pPr>
            <a:endParaRPr lang="en-US" altLang="zh-CN" sz="2000">
              <a:solidFill>
                <a:srgbClr val="FF0000"/>
              </a:solidFill>
            </a:endParaRPr>
          </a:p>
          <a:p>
            <a:pPr eaLnBrk="1" hangingPunct="1">
              <a:spcBef>
                <a:spcPct val="0"/>
              </a:spcBef>
            </a:pPr>
            <a:r>
              <a:rPr lang="en-US" altLang="zh-CN" sz="2000" b="0"/>
              <a:t>  PROCESS TERMINATION:</a:t>
            </a:r>
          </a:p>
          <a:p>
            <a:pPr lvl="1" eaLnBrk="1" hangingPunct="1">
              <a:spcBef>
                <a:spcPct val="0"/>
              </a:spcBef>
              <a:buFont typeface="Wingdings" panose="05000000000000000000" pitchFamily="2" charset="2"/>
              <a:buChar char="Ø"/>
            </a:pPr>
            <a:r>
              <a:rPr lang="en-US" altLang="zh-CN" sz="2400" b="0"/>
              <a:t> </a:t>
            </a:r>
            <a:r>
              <a:rPr lang="en-US" altLang="zh-CN" sz="2400" b="0">
                <a:latin typeface="华文隶书" panose="02010800040101010101" pitchFamily="2" charset="-122"/>
              </a:rPr>
              <a:t>Could delete all the processes in the deadlock -- this is expensive.</a:t>
            </a:r>
          </a:p>
          <a:p>
            <a:pPr lvl="1" eaLnBrk="1" hangingPunct="1">
              <a:spcBef>
                <a:spcPct val="0"/>
              </a:spcBef>
              <a:buFont typeface="Wingdings" panose="05000000000000000000" pitchFamily="2" charset="2"/>
              <a:buChar char="Ø"/>
            </a:pPr>
            <a:r>
              <a:rPr lang="en-US" altLang="zh-CN" sz="2400" b="0">
                <a:latin typeface="华文隶书" panose="02010800040101010101" pitchFamily="2" charset="-122"/>
              </a:rPr>
              <a:t> Delete one at a time until deadlock is broken ( time consuming ).</a:t>
            </a:r>
          </a:p>
          <a:p>
            <a:pPr lvl="1" eaLnBrk="1" hangingPunct="1">
              <a:spcBef>
                <a:spcPct val="0"/>
              </a:spcBef>
              <a:buFont typeface="Wingdings" panose="05000000000000000000" pitchFamily="2" charset="2"/>
              <a:buChar char="Ø"/>
            </a:pPr>
            <a:r>
              <a:rPr lang="en-US" altLang="zh-CN" sz="2400" b="0">
                <a:latin typeface="华文隶书" panose="02010800040101010101" pitchFamily="2" charset="-122"/>
              </a:rPr>
              <a:t> Select who to terminate based on priority, time executed, time to completion, needs for completion, or depth of rollback</a:t>
            </a:r>
          </a:p>
          <a:p>
            <a:pPr lvl="1" eaLnBrk="1" hangingPunct="1">
              <a:spcBef>
                <a:spcPct val="0"/>
              </a:spcBef>
              <a:buFont typeface="Wingdings" panose="05000000000000000000" pitchFamily="2" charset="2"/>
              <a:buChar char="Ø"/>
            </a:pPr>
            <a:r>
              <a:rPr lang="en-US" altLang="zh-CN" sz="2400" b="0">
                <a:latin typeface="华文隶书" panose="02010800040101010101" pitchFamily="2" charset="-122"/>
              </a:rPr>
              <a:t> In general, it's easier to preempt the resource, than to terminate the process.</a:t>
            </a:r>
          </a:p>
          <a:p>
            <a:pPr eaLnBrk="1" hangingPunct="1">
              <a:spcBef>
                <a:spcPct val="0"/>
              </a:spcBef>
            </a:pPr>
            <a:endParaRPr lang="en-US" altLang="zh-CN" sz="2000" b="0"/>
          </a:p>
          <a:p>
            <a:pPr eaLnBrk="1" hangingPunct="1">
              <a:spcBef>
                <a:spcPct val="0"/>
              </a:spcBef>
            </a:pPr>
            <a:r>
              <a:rPr lang="en-US" altLang="zh-CN" sz="2000" b="0"/>
              <a:t>  RESOURCE PREEMPTION:</a:t>
            </a:r>
          </a:p>
          <a:p>
            <a:pPr lvl="1" eaLnBrk="1" hangingPunct="1">
              <a:spcBef>
                <a:spcPct val="0"/>
              </a:spcBef>
              <a:buFont typeface="Wingdings" panose="05000000000000000000" pitchFamily="2" charset="2"/>
              <a:buChar char="Ø"/>
            </a:pPr>
            <a:r>
              <a:rPr lang="en-US" altLang="zh-CN" sz="2000" b="0"/>
              <a:t> </a:t>
            </a:r>
            <a:r>
              <a:rPr lang="en-US" altLang="zh-CN" sz="2400" b="0">
                <a:latin typeface="华文隶书" panose="02010800040101010101" pitchFamily="2" charset="-122"/>
              </a:rPr>
              <a:t>Select a victim - which process and which resource to preempt.</a:t>
            </a:r>
          </a:p>
          <a:p>
            <a:pPr lvl="1" eaLnBrk="1" hangingPunct="1">
              <a:spcBef>
                <a:spcPct val="0"/>
              </a:spcBef>
              <a:buFont typeface="Wingdings" panose="05000000000000000000" pitchFamily="2" charset="2"/>
              <a:buChar char="Ø"/>
            </a:pPr>
            <a:r>
              <a:rPr lang="en-US" altLang="zh-CN" sz="2400" b="0">
                <a:latin typeface="华文隶书" panose="02010800040101010101" pitchFamily="2" charset="-122"/>
              </a:rPr>
              <a:t> Rollback to previously defined "safe" state.</a:t>
            </a:r>
          </a:p>
          <a:p>
            <a:pPr lvl="1" eaLnBrk="1" hangingPunct="1">
              <a:spcBef>
                <a:spcPct val="0"/>
              </a:spcBef>
              <a:buFont typeface="Wingdings" panose="05000000000000000000" pitchFamily="2" charset="2"/>
              <a:buChar char="Ø"/>
            </a:pPr>
            <a:r>
              <a:rPr lang="en-US" altLang="zh-CN" sz="2400" b="0">
                <a:latin typeface="华文隶书" panose="02010800040101010101" pitchFamily="2" charset="-122"/>
              </a:rPr>
              <a:t> Prevent one process from always being the one preempted ( starvation ).</a:t>
            </a:r>
            <a:endParaRPr lang="zh-CN" altLang="en-US" sz="2400" b="0">
              <a:latin typeface="华文隶书" panose="02010800040101010101" pitchFamily="2" charset="-122"/>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Reduce Barriers</a:t>
            </a:r>
          </a:p>
        </p:txBody>
      </p:sp>
      <p:sp>
        <p:nvSpPr>
          <p:cNvPr id="9728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BF920B38-F021-4A54-8F52-EF258D320D4A}" type="slidenum">
              <a:rPr lang="zh-CN" altLang="en-US" sz="1200">
                <a:solidFill>
                  <a:srgbClr val="898989"/>
                </a:solidFill>
              </a:rPr>
              <a:pPr>
                <a:spcBef>
                  <a:spcPct val="0"/>
                </a:spcBef>
                <a:buFontTx/>
                <a:buNone/>
              </a:pPr>
              <a:t>39</a:t>
            </a:fld>
            <a:endParaRPr lang="zh-CN" altLang="en-US" sz="1200">
              <a:solidFill>
                <a:srgbClr val="898989"/>
              </a:solidFill>
            </a:endParaRPr>
          </a:p>
        </p:txBody>
      </p:sp>
      <p:sp>
        <p:nvSpPr>
          <p:cNvPr id="97284" name="TextBox 5"/>
          <p:cNvSpPr txBox="1">
            <a:spLocks noChangeArrowheads="1"/>
          </p:cNvSpPr>
          <p:nvPr/>
        </p:nvSpPr>
        <p:spPr bwMode="auto">
          <a:xfrm>
            <a:off x="762000" y="1447800"/>
            <a:ext cx="73787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0"/>
              <a:t>#pragma omp parallel default (none) shared (n,a,b,c,d,sum) private(i) {</a:t>
            </a:r>
          </a:p>
          <a:p>
            <a:pPr eaLnBrk="1" hangingPunct="1">
              <a:spcBef>
                <a:spcPct val="0"/>
              </a:spcBef>
              <a:buFontTx/>
              <a:buNone/>
            </a:pPr>
            <a:endParaRPr lang="en-US" altLang="zh-CN" sz="1800" b="0"/>
          </a:p>
          <a:p>
            <a:pPr lvl="1" eaLnBrk="1" hangingPunct="1">
              <a:spcBef>
                <a:spcPct val="0"/>
              </a:spcBef>
              <a:buFontTx/>
              <a:buNone/>
            </a:pPr>
            <a:r>
              <a:rPr lang="en-US" altLang="zh-CN" sz="1800" b="0"/>
              <a:t>#pragma omp for </a:t>
            </a:r>
            <a:r>
              <a:rPr lang="en-US" altLang="zh-CN" sz="1800">
                <a:solidFill>
                  <a:srgbClr val="FF0000"/>
                </a:solidFill>
              </a:rPr>
              <a:t>nowait</a:t>
            </a:r>
          </a:p>
          <a:p>
            <a:pPr lvl="1" eaLnBrk="1" hangingPunct="1">
              <a:spcBef>
                <a:spcPct val="0"/>
              </a:spcBef>
              <a:buFontTx/>
              <a:buNone/>
            </a:pPr>
            <a:r>
              <a:rPr lang="en-US" altLang="zh-CN" sz="1800" b="0"/>
              <a:t>for (i=0;i&lt;n;i++)</a:t>
            </a:r>
          </a:p>
          <a:p>
            <a:pPr lvl="1" eaLnBrk="1" hangingPunct="1">
              <a:spcBef>
                <a:spcPct val="0"/>
              </a:spcBef>
              <a:buFontTx/>
              <a:buNone/>
            </a:pPr>
            <a:r>
              <a:rPr lang="en-US" altLang="zh-CN" sz="1800" b="0"/>
              <a:t>       a[i]+=b[i];</a:t>
            </a:r>
          </a:p>
          <a:p>
            <a:pPr lvl="1" eaLnBrk="1" hangingPunct="1">
              <a:spcBef>
                <a:spcPct val="0"/>
              </a:spcBef>
              <a:buFontTx/>
              <a:buNone/>
            </a:pPr>
            <a:endParaRPr lang="en-US" altLang="zh-CN" sz="1800" b="0"/>
          </a:p>
          <a:p>
            <a:pPr lvl="1" eaLnBrk="1" hangingPunct="1">
              <a:spcBef>
                <a:spcPct val="0"/>
              </a:spcBef>
              <a:buFontTx/>
              <a:buNone/>
            </a:pPr>
            <a:r>
              <a:rPr lang="en-US" altLang="zh-CN" sz="1800" b="0"/>
              <a:t>#pragma omp for</a:t>
            </a:r>
            <a:r>
              <a:rPr lang="en-US" altLang="zh-CN" sz="1800">
                <a:solidFill>
                  <a:srgbClr val="FF0000"/>
                </a:solidFill>
              </a:rPr>
              <a:t> nowait</a:t>
            </a:r>
          </a:p>
          <a:p>
            <a:pPr lvl="1" eaLnBrk="1" hangingPunct="1">
              <a:spcBef>
                <a:spcPct val="0"/>
              </a:spcBef>
              <a:buFontTx/>
              <a:buNone/>
            </a:pPr>
            <a:r>
              <a:rPr lang="en-US" altLang="zh-CN" sz="1800" b="0"/>
              <a:t>for (i=0;i&lt;n;i++)</a:t>
            </a:r>
          </a:p>
          <a:p>
            <a:pPr lvl="1" eaLnBrk="1" hangingPunct="1">
              <a:spcBef>
                <a:spcPct val="0"/>
              </a:spcBef>
              <a:buFontTx/>
              <a:buNone/>
            </a:pPr>
            <a:r>
              <a:rPr lang="en-US" altLang="zh-CN" sz="1800" b="0"/>
              <a:t>       c[i]+=d[i];</a:t>
            </a:r>
          </a:p>
          <a:p>
            <a:pPr lvl="1" eaLnBrk="1" hangingPunct="1">
              <a:spcBef>
                <a:spcPct val="0"/>
              </a:spcBef>
              <a:buFontTx/>
              <a:buNone/>
            </a:pPr>
            <a:endParaRPr lang="en-US" altLang="zh-CN" sz="1800" b="0"/>
          </a:p>
          <a:p>
            <a:pPr lvl="1" eaLnBrk="1" hangingPunct="1">
              <a:spcBef>
                <a:spcPct val="0"/>
              </a:spcBef>
              <a:buFontTx/>
              <a:buNone/>
            </a:pPr>
            <a:r>
              <a:rPr lang="en-US" altLang="zh-CN" sz="1800">
                <a:solidFill>
                  <a:srgbClr val="0000FF"/>
                </a:solidFill>
              </a:rPr>
              <a:t>#pragma omp barrier;              </a:t>
            </a:r>
            <a:r>
              <a:rPr lang="en-US" altLang="zh-CN" sz="1800">
                <a:solidFill>
                  <a:srgbClr val="00B050"/>
                </a:solidFill>
              </a:rPr>
              <a:t>explicit barrier</a:t>
            </a:r>
          </a:p>
          <a:p>
            <a:pPr lvl="1" eaLnBrk="1" hangingPunct="1">
              <a:spcBef>
                <a:spcPct val="0"/>
              </a:spcBef>
              <a:buFontTx/>
              <a:buNone/>
            </a:pPr>
            <a:endParaRPr lang="en-US" altLang="zh-CN" sz="1800" b="0"/>
          </a:p>
          <a:p>
            <a:pPr lvl="1" eaLnBrk="1" hangingPunct="1">
              <a:spcBef>
                <a:spcPct val="0"/>
              </a:spcBef>
              <a:buFontTx/>
              <a:buNone/>
            </a:pPr>
            <a:r>
              <a:rPr lang="en-US" altLang="zh-CN" sz="1800" b="0"/>
              <a:t>#pragma omp for </a:t>
            </a:r>
            <a:r>
              <a:rPr lang="en-US" altLang="zh-CN" sz="1800">
                <a:solidFill>
                  <a:srgbClr val="FF0000"/>
                </a:solidFill>
              </a:rPr>
              <a:t>nowait</a:t>
            </a:r>
            <a:r>
              <a:rPr lang="en-US" altLang="zh-CN" sz="1800" b="0"/>
              <a:t> reduction (+:sum)</a:t>
            </a:r>
          </a:p>
          <a:p>
            <a:pPr lvl="1" eaLnBrk="1" hangingPunct="1">
              <a:spcBef>
                <a:spcPct val="0"/>
              </a:spcBef>
              <a:buFontTx/>
              <a:buNone/>
            </a:pPr>
            <a:r>
              <a:rPr lang="en-US" altLang="zh-CN" sz="1800" b="0"/>
              <a:t>for (i=0;i&lt;n;i++)</a:t>
            </a:r>
          </a:p>
          <a:p>
            <a:pPr lvl="1" eaLnBrk="1" hangingPunct="1">
              <a:spcBef>
                <a:spcPct val="0"/>
              </a:spcBef>
              <a:buFontTx/>
              <a:buNone/>
            </a:pPr>
            <a:r>
              <a:rPr lang="en-US" altLang="zh-CN" sz="1800" b="0"/>
              <a:t>       sum+=a[i]+c[i];</a:t>
            </a:r>
          </a:p>
          <a:p>
            <a:pPr eaLnBrk="1" hangingPunct="1">
              <a:spcBef>
                <a:spcPct val="0"/>
              </a:spcBef>
              <a:buFontTx/>
              <a:buNone/>
            </a:pPr>
            <a:endParaRPr lang="en-US" altLang="zh-CN" sz="1800" b="0"/>
          </a:p>
          <a:p>
            <a:pPr eaLnBrk="1" hangingPunct="1">
              <a:spcBef>
                <a:spcPct val="0"/>
              </a:spcBef>
              <a:buFontTx/>
              <a:buNone/>
            </a:pPr>
            <a:r>
              <a:rPr lang="en-US" altLang="zh-CN" sz="1800" b="0"/>
              <a:t>}  </a:t>
            </a:r>
            <a:r>
              <a:rPr lang="en-US" altLang="zh-CN" sz="1800">
                <a:solidFill>
                  <a:srgbClr val="00B050"/>
                </a:solidFill>
              </a:rPr>
              <a:t>                implicit barrier</a:t>
            </a:r>
          </a:p>
          <a:p>
            <a:pPr eaLnBrk="1" hangingPunct="1">
              <a:spcBef>
                <a:spcPct val="0"/>
              </a:spcBef>
              <a:buFontTx/>
              <a:buNone/>
            </a:pPr>
            <a:endParaRPr lang="en-US" altLang="zh-CN" sz="1800"/>
          </a:p>
          <a:p>
            <a:pPr eaLnBrk="1" hangingPunct="1">
              <a:spcBef>
                <a:spcPct val="0"/>
              </a:spcBef>
              <a:buFontTx/>
              <a:buNone/>
            </a:pPr>
            <a:endParaRPr lang="en-US" altLang="zh-CN" sz="1800"/>
          </a:p>
          <a:p>
            <a:pPr eaLnBrk="1" hangingPunct="1">
              <a:spcBef>
                <a:spcPct val="0"/>
              </a:spcBef>
              <a:buFontTx/>
              <a:buNone/>
            </a:pPr>
            <a:endParaRPr lang="zh-CN" altLang="en-US" sz="1800"/>
          </a:p>
        </p:txBody>
      </p:sp>
      <p:cxnSp>
        <p:nvCxnSpPr>
          <p:cNvPr id="9" name="直接箭头连接符 8"/>
          <p:cNvCxnSpPr/>
          <p:nvPr/>
        </p:nvCxnSpPr>
        <p:spPr>
          <a:xfrm rot="10800000">
            <a:off x="3810000" y="4341813"/>
            <a:ext cx="6858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10800000">
            <a:off x="1295400" y="6019800"/>
            <a:ext cx="685800" cy="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Data Locality</a:t>
            </a:r>
          </a:p>
        </p:txBody>
      </p:sp>
      <p:sp>
        <p:nvSpPr>
          <p:cNvPr id="2355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8B168C7-BAB3-4AD3-B5FF-992F33A439E2}" type="slidenum">
              <a:rPr lang="zh-CN" altLang="en-US" sz="1200">
                <a:solidFill>
                  <a:srgbClr val="898989"/>
                </a:solidFill>
              </a:rPr>
              <a:pPr>
                <a:spcBef>
                  <a:spcPct val="0"/>
                </a:spcBef>
                <a:buFontTx/>
                <a:buNone/>
              </a:pPr>
              <a:t>4</a:t>
            </a:fld>
            <a:endParaRPr lang="zh-CN" altLang="en-US" sz="1200">
              <a:solidFill>
                <a:srgbClr val="898989"/>
              </a:solidFill>
            </a:endParaRPr>
          </a:p>
        </p:txBody>
      </p:sp>
      <p:sp>
        <p:nvSpPr>
          <p:cNvPr id="6" name="Content Placeholder 2"/>
          <p:cNvSpPr>
            <a:spLocks noGrp="1"/>
          </p:cNvSpPr>
          <p:nvPr>
            <p:ph idx="1"/>
          </p:nvPr>
        </p:nvSpPr>
        <p:spPr>
          <a:xfrm>
            <a:off x="609600" y="1219200"/>
            <a:ext cx="8001000" cy="2286000"/>
          </a:xfrm>
        </p:spPr>
        <p:txBody>
          <a:bodyPr>
            <a:noAutofit/>
          </a:bodyPr>
          <a:lstStyle/>
          <a:p>
            <a:pPr>
              <a:buFont typeface="Arial" panose="020B0604020202020204" pitchFamily="34" charset="0"/>
              <a:buNone/>
              <a:defRPr/>
            </a:pPr>
            <a:r>
              <a:rPr lang="en-US" altLang="zh-CN" b="1" dirty="0" smtClean="0">
                <a:solidFill>
                  <a:srgbClr val="FF0000"/>
                </a:solidFill>
                <a:latin typeface="+mj-lt"/>
              </a:rPr>
              <a:t>Consider how data is accessed</a:t>
            </a:r>
            <a:endParaRPr lang="en-US" altLang="zh-CN" sz="2400" b="1" dirty="0" smtClean="0"/>
          </a:p>
          <a:p>
            <a:pPr>
              <a:defRPr/>
            </a:pPr>
            <a:r>
              <a:rPr lang="en-US" altLang="zh-CN" sz="2400" b="1" dirty="0" smtClean="0"/>
              <a:t>Temporal locality </a:t>
            </a:r>
          </a:p>
          <a:p>
            <a:pPr lvl="2">
              <a:buFont typeface="Wingdings" pitchFamily="2" charset="2"/>
              <a:buChar char="Ø"/>
              <a:defRPr/>
            </a:pPr>
            <a:r>
              <a:rPr lang="en-US" altLang="zh-CN" dirty="0" smtClean="0">
                <a:latin typeface="华文隶书" pitchFamily="2" charset="-122"/>
                <a:ea typeface="华文隶书" pitchFamily="2" charset="-122"/>
              </a:rPr>
              <a:t>Same or nearby data used multiple times </a:t>
            </a:r>
          </a:p>
          <a:p>
            <a:pPr lvl="2">
              <a:buFont typeface="Wingdings" pitchFamily="2" charset="2"/>
              <a:buChar char="Ø"/>
              <a:defRPr/>
            </a:pPr>
            <a:r>
              <a:rPr lang="en-US" altLang="zh-CN" dirty="0" smtClean="0">
                <a:latin typeface="华文隶书" pitchFamily="2" charset="-122"/>
                <a:ea typeface="华文隶书" pitchFamily="2" charset="-122"/>
              </a:rPr>
              <a:t>Intrinsic in computation </a:t>
            </a:r>
            <a:r>
              <a:rPr lang="en-US" altLang="zh-CN" b="1" dirty="0" smtClean="0"/>
              <a:t> </a:t>
            </a:r>
          </a:p>
          <a:p>
            <a:pPr>
              <a:defRPr/>
            </a:pPr>
            <a:r>
              <a:rPr lang="en-US" altLang="zh-CN" sz="2400" b="1" dirty="0" smtClean="0"/>
              <a:t>Spatial locality </a:t>
            </a:r>
          </a:p>
          <a:p>
            <a:pPr lvl="2">
              <a:buFont typeface="Wingdings" pitchFamily="2" charset="2"/>
              <a:buChar char="Ø"/>
              <a:defRPr/>
            </a:pPr>
            <a:r>
              <a:rPr lang="en-US" altLang="zh-CN" dirty="0" smtClean="0">
                <a:latin typeface="华文隶书" pitchFamily="2" charset="-122"/>
                <a:ea typeface="华文隶书" pitchFamily="2" charset="-122"/>
              </a:rPr>
              <a:t>Data nearby to be used and is present in “fast memory”</a:t>
            </a:r>
          </a:p>
          <a:p>
            <a:pPr lvl="2">
              <a:buFont typeface="Wingdings" pitchFamily="2" charset="2"/>
              <a:buChar char="Ø"/>
              <a:defRPr/>
            </a:pPr>
            <a:r>
              <a:rPr lang="en-US" altLang="zh-CN" dirty="0" smtClean="0">
                <a:latin typeface="华文隶书" pitchFamily="2" charset="-122"/>
                <a:ea typeface="华文隶书" pitchFamily="2" charset="-122"/>
              </a:rPr>
              <a:t>Same data transfer (same cache line, same DRAM transaction)</a:t>
            </a:r>
            <a:endParaRPr lang="en-US" altLang="zh-CN" dirty="0" smtClean="0"/>
          </a:p>
          <a:p>
            <a:pPr>
              <a:defRPr/>
            </a:pPr>
            <a:r>
              <a:rPr lang="en-US" altLang="zh-CN" sz="2400" b="1" dirty="0" smtClean="0"/>
              <a:t>What can we do to get locality</a:t>
            </a:r>
          </a:p>
          <a:p>
            <a:pPr lvl="2">
              <a:buFont typeface="Wingdings" pitchFamily="2" charset="2"/>
              <a:buChar char="Ø"/>
              <a:defRPr/>
            </a:pPr>
            <a:r>
              <a:rPr lang="en-US" altLang="zh-CN" dirty="0" smtClean="0">
                <a:latin typeface="华文隶书" pitchFamily="2" charset="-122"/>
                <a:ea typeface="华文隶书" pitchFamily="2" charset="-122"/>
              </a:rPr>
              <a:t>Appropriate data placement and layout</a:t>
            </a:r>
          </a:p>
          <a:p>
            <a:pPr lvl="2">
              <a:buFont typeface="Wingdings" pitchFamily="2" charset="2"/>
              <a:buChar char="Ø"/>
              <a:defRPr/>
            </a:pPr>
            <a:r>
              <a:rPr lang="en-US" altLang="zh-CN" dirty="0" smtClean="0">
                <a:latin typeface="华文隶书" pitchFamily="2" charset="-122"/>
                <a:ea typeface="华文隶书" pitchFamily="2" charset="-122"/>
              </a:rPr>
              <a:t>Code reordering transformations</a:t>
            </a:r>
          </a:p>
          <a:p>
            <a:pPr lvl="2">
              <a:buFont typeface="Arial" panose="020B0604020202020204" pitchFamily="34" charset="0"/>
              <a:buNone/>
              <a:defRPr/>
            </a:pPr>
            <a:r>
              <a:rPr lang="en-US" altLang="zh-CN" dirty="0" smtClean="0">
                <a:latin typeface="华文隶书" pitchFamily="2" charset="-122"/>
                <a:ea typeface="华文隶书" pitchFamily="2" charset="-122"/>
              </a:rPr>
              <a:t> </a:t>
            </a:r>
            <a:r>
              <a:rPr lang="en-US" altLang="zh-CN" b="1" dirty="0" smtClean="0"/>
              <a:t> </a:t>
            </a:r>
          </a:p>
          <a:p>
            <a:pPr>
              <a:defRPr/>
            </a:pPr>
            <a:endParaRPr lang="en-US" altLang="zh-CN" dirty="0" smtClean="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Maximize Parallel Region</a:t>
            </a:r>
          </a:p>
        </p:txBody>
      </p:sp>
      <p:sp>
        <p:nvSpPr>
          <p:cNvPr id="9933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E083078-57C7-4DD8-9C39-308103A24225}" type="slidenum">
              <a:rPr lang="zh-CN" altLang="en-US" sz="1200">
                <a:solidFill>
                  <a:srgbClr val="898989"/>
                </a:solidFill>
              </a:rPr>
              <a:pPr>
                <a:spcBef>
                  <a:spcPct val="0"/>
                </a:spcBef>
                <a:buFontTx/>
                <a:buNone/>
              </a:pPr>
              <a:t>40</a:t>
            </a:fld>
            <a:endParaRPr lang="zh-CN" altLang="en-US" sz="1200">
              <a:solidFill>
                <a:srgbClr val="898989"/>
              </a:solidFill>
            </a:endParaRPr>
          </a:p>
        </p:txBody>
      </p:sp>
      <p:sp>
        <p:nvSpPr>
          <p:cNvPr id="99332" name="矩形 4"/>
          <p:cNvSpPr>
            <a:spLocks noChangeArrowheads="1"/>
          </p:cNvSpPr>
          <p:nvPr/>
        </p:nvSpPr>
        <p:spPr bwMode="auto">
          <a:xfrm>
            <a:off x="304800" y="1143000"/>
            <a:ext cx="8915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b="0">
                <a:solidFill>
                  <a:srgbClr val="FF0000"/>
                </a:solidFill>
              </a:rPr>
              <a:t>#pragma omp parallel for </a:t>
            </a:r>
          </a:p>
          <a:p>
            <a:pPr eaLnBrk="1" hangingPunct="1">
              <a:spcBef>
                <a:spcPct val="0"/>
              </a:spcBef>
              <a:buFontTx/>
              <a:buNone/>
            </a:pPr>
            <a:r>
              <a:rPr lang="en-US" altLang="zh-CN" sz="2000" b="0">
                <a:solidFill>
                  <a:srgbClr val="FF0000"/>
                </a:solidFill>
              </a:rPr>
              <a:t>for() {working set 1}</a:t>
            </a:r>
          </a:p>
          <a:p>
            <a:pPr eaLnBrk="1" hangingPunct="1">
              <a:spcBef>
                <a:spcPct val="0"/>
              </a:spcBef>
              <a:buFontTx/>
              <a:buNone/>
            </a:pPr>
            <a:r>
              <a:rPr lang="en-US" altLang="zh-CN" sz="2000" b="0">
                <a:solidFill>
                  <a:srgbClr val="FF0000"/>
                </a:solidFill>
              </a:rPr>
              <a:t>#pragma omp parallel for</a:t>
            </a:r>
          </a:p>
          <a:p>
            <a:pPr eaLnBrk="1" hangingPunct="1">
              <a:spcBef>
                <a:spcPct val="0"/>
              </a:spcBef>
              <a:buFontTx/>
              <a:buNone/>
            </a:pPr>
            <a:r>
              <a:rPr lang="en-US" altLang="zh-CN" sz="2000" b="0">
                <a:solidFill>
                  <a:srgbClr val="FF0000"/>
                </a:solidFill>
              </a:rPr>
              <a:t>for() {working set 2} </a:t>
            </a:r>
          </a:p>
          <a:p>
            <a:pPr eaLnBrk="1" hangingPunct="1">
              <a:spcBef>
                <a:spcPct val="0"/>
              </a:spcBef>
              <a:buFontTx/>
              <a:buNone/>
            </a:pPr>
            <a:endParaRPr lang="en-US" altLang="zh-CN" sz="2000" b="0">
              <a:solidFill>
                <a:srgbClr val="00B050"/>
              </a:solidFill>
            </a:endParaRPr>
          </a:p>
          <a:p>
            <a:pPr eaLnBrk="1" hangingPunct="1">
              <a:spcBef>
                <a:spcPct val="0"/>
              </a:spcBef>
              <a:buFontTx/>
              <a:buNone/>
            </a:pPr>
            <a:r>
              <a:rPr lang="en-US" altLang="zh-CN" sz="2000" b="0">
                <a:solidFill>
                  <a:srgbClr val="0070C0"/>
                </a:solidFill>
              </a:rPr>
              <a:t>#pragma omp paralle for</a:t>
            </a:r>
          </a:p>
          <a:p>
            <a:pPr eaLnBrk="1" hangingPunct="1">
              <a:spcBef>
                <a:spcPct val="0"/>
              </a:spcBef>
              <a:buFontTx/>
              <a:buNone/>
            </a:pPr>
            <a:r>
              <a:rPr lang="en-US" altLang="zh-CN" sz="2000" b="0">
                <a:solidFill>
                  <a:srgbClr val="0070C0"/>
                </a:solidFill>
              </a:rPr>
              <a:t>for() {</a:t>
            </a:r>
          </a:p>
          <a:p>
            <a:pPr eaLnBrk="1" hangingPunct="1">
              <a:spcBef>
                <a:spcPct val="0"/>
              </a:spcBef>
              <a:buFontTx/>
              <a:buNone/>
            </a:pPr>
            <a:r>
              <a:rPr lang="en-US" altLang="zh-CN" sz="2000" b="0">
                <a:solidFill>
                  <a:srgbClr val="0070C0"/>
                </a:solidFill>
              </a:rPr>
              <a:t>     working set 1</a:t>
            </a:r>
          </a:p>
          <a:p>
            <a:pPr eaLnBrk="1" hangingPunct="1">
              <a:spcBef>
                <a:spcPct val="0"/>
              </a:spcBef>
              <a:buFontTx/>
              <a:buNone/>
            </a:pPr>
            <a:r>
              <a:rPr lang="en-US" altLang="zh-CN" sz="2000" b="0">
                <a:solidFill>
                  <a:srgbClr val="0070C0"/>
                </a:solidFill>
              </a:rPr>
              <a:t>     working set 2</a:t>
            </a:r>
          </a:p>
          <a:p>
            <a:pPr eaLnBrk="1" hangingPunct="1">
              <a:spcBef>
                <a:spcPct val="0"/>
              </a:spcBef>
              <a:buFontTx/>
              <a:buNone/>
            </a:pPr>
            <a:r>
              <a:rPr lang="en-US" altLang="zh-CN" sz="2000" b="0">
                <a:solidFill>
                  <a:srgbClr val="0070C0"/>
                </a:solidFill>
              </a:rPr>
              <a:t>}</a:t>
            </a:r>
          </a:p>
          <a:p>
            <a:pPr eaLnBrk="1" hangingPunct="1">
              <a:spcBef>
                <a:spcPct val="0"/>
              </a:spcBef>
              <a:buFontTx/>
              <a:buNone/>
            </a:pPr>
            <a:endParaRPr lang="en-US" altLang="zh-CN" sz="2000" b="0">
              <a:solidFill>
                <a:srgbClr val="0070C0"/>
              </a:solidFill>
            </a:endParaRPr>
          </a:p>
          <a:p>
            <a:pPr eaLnBrk="1" hangingPunct="1">
              <a:spcBef>
                <a:spcPct val="0"/>
              </a:spcBef>
              <a:buFontTx/>
              <a:buNone/>
            </a:pPr>
            <a:r>
              <a:rPr lang="en-US" altLang="zh-CN" sz="2000" b="0">
                <a:solidFill>
                  <a:srgbClr val="00B050"/>
                </a:solidFill>
              </a:rPr>
              <a:t>#pragma omp parallel {</a:t>
            </a:r>
          </a:p>
          <a:p>
            <a:pPr eaLnBrk="1" hangingPunct="1">
              <a:spcBef>
                <a:spcPct val="0"/>
              </a:spcBef>
              <a:buFontTx/>
              <a:buNone/>
            </a:pPr>
            <a:r>
              <a:rPr lang="en-US" altLang="zh-CN" sz="2000" b="0">
                <a:solidFill>
                  <a:srgbClr val="00B050"/>
                </a:solidFill>
              </a:rPr>
              <a:t>#pragma omp for </a:t>
            </a:r>
          </a:p>
          <a:p>
            <a:pPr eaLnBrk="1" hangingPunct="1">
              <a:spcBef>
                <a:spcPct val="0"/>
              </a:spcBef>
              <a:buFontTx/>
              <a:buNone/>
            </a:pPr>
            <a:r>
              <a:rPr lang="en-US" altLang="zh-CN" sz="2000" b="0">
                <a:solidFill>
                  <a:srgbClr val="00B050"/>
                </a:solidFill>
              </a:rPr>
              <a:t>for {working set 1}</a:t>
            </a:r>
          </a:p>
          <a:p>
            <a:pPr eaLnBrk="1" hangingPunct="1">
              <a:spcBef>
                <a:spcPct val="0"/>
              </a:spcBef>
              <a:buFontTx/>
              <a:buNone/>
            </a:pPr>
            <a:r>
              <a:rPr lang="en-US" altLang="zh-CN" sz="2000" b="0">
                <a:solidFill>
                  <a:srgbClr val="00B050"/>
                </a:solidFill>
              </a:rPr>
              <a:t>#pragma omp for </a:t>
            </a:r>
          </a:p>
          <a:p>
            <a:pPr eaLnBrk="1" hangingPunct="1">
              <a:spcBef>
                <a:spcPct val="0"/>
              </a:spcBef>
              <a:buFontTx/>
              <a:buNone/>
            </a:pPr>
            <a:r>
              <a:rPr lang="en-US" altLang="zh-CN" sz="2000" b="0">
                <a:solidFill>
                  <a:srgbClr val="00B050"/>
                </a:solidFill>
              </a:rPr>
              <a:t>for {working set 2}</a:t>
            </a:r>
          </a:p>
          <a:p>
            <a:pPr eaLnBrk="1" hangingPunct="1">
              <a:spcBef>
                <a:spcPct val="0"/>
              </a:spcBef>
              <a:buFontTx/>
              <a:buNone/>
            </a:pPr>
            <a:r>
              <a:rPr lang="en-US" altLang="zh-CN" sz="2000" b="0">
                <a:solidFill>
                  <a:srgbClr val="00B050"/>
                </a:solidFill>
              </a:rPr>
              <a:t>}</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Load Balancing</a:t>
            </a:r>
          </a:p>
        </p:txBody>
      </p:sp>
      <p:sp>
        <p:nvSpPr>
          <p:cNvPr id="10137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2D56540-6267-4F23-B595-FCC7FCCE92E3}" type="slidenum">
              <a:rPr lang="zh-CN" altLang="en-US" sz="1200">
                <a:solidFill>
                  <a:srgbClr val="898989"/>
                </a:solidFill>
              </a:rPr>
              <a:pPr>
                <a:spcBef>
                  <a:spcPct val="0"/>
                </a:spcBef>
                <a:buFontTx/>
                <a:buNone/>
              </a:pPr>
              <a:t>41</a:t>
            </a:fld>
            <a:endParaRPr lang="zh-CN" altLang="en-US" sz="1200">
              <a:solidFill>
                <a:srgbClr val="898989"/>
              </a:solidFill>
            </a:endParaRPr>
          </a:p>
        </p:txBody>
      </p:sp>
      <p:sp>
        <p:nvSpPr>
          <p:cNvPr id="101380" name="矩形 4"/>
          <p:cNvSpPr>
            <a:spLocks noChangeArrowheads="1"/>
          </p:cNvSpPr>
          <p:nvPr/>
        </p:nvSpPr>
        <p:spPr bwMode="auto">
          <a:xfrm>
            <a:off x="212725" y="1046163"/>
            <a:ext cx="89154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b="0">
                <a:solidFill>
                  <a:srgbClr val="FF0000"/>
                </a:solidFill>
              </a:rPr>
              <a:t>for (i=0;i&lt;n;i++) {</a:t>
            </a:r>
          </a:p>
          <a:p>
            <a:pPr eaLnBrk="1" hangingPunct="1">
              <a:spcBef>
                <a:spcPct val="0"/>
              </a:spcBef>
              <a:buFontTx/>
              <a:buNone/>
            </a:pPr>
            <a:r>
              <a:rPr lang="en-US" altLang="zh-CN" sz="2000" b="0">
                <a:solidFill>
                  <a:srgbClr val="FF0000"/>
                </a:solidFill>
              </a:rPr>
              <a:t>       readfromfile(i);</a:t>
            </a:r>
          </a:p>
          <a:p>
            <a:pPr eaLnBrk="1" hangingPunct="1">
              <a:spcBef>
                <a:spcPct val="0"/>
              </a:spcBef>
              <a:buFontTx/>
              <a:buNone/>
            </a:pPr>
            <a:r>
              <a:rPr lang="en-US" altLang="zh-CN" sz="2000" b="0">
                <a:solidFill>
                  <a:srgbClr val="FF0000"/>
                </a:solidFill>
              </a:rPr>
              <a:t>       for (j=0;j&lt;m;j++)</a:t>
            </a:r>
          </a:p>
          <a:p>
            <a:pPr eaLnBrk="1" hangingPunct="1">
              <a:spcBef>
                <a:spcPct val="0"/>
              </a:spcBef>
              <a:buFontTx/>
              <a:buNone/>
            </a:pPr>
            <a:r>
              <a:rPr lang="en-US" altLang="zh-CN" sz="2000" b="0">
                <a:solidFill>
                  <a:srgbClr val="FF0000"/>
                </a:solidFill>
              </a:rPr>
              <a:t>            processingdata();  /* lots of work here*/</a:t>
            </a:r>
          </a:p>
          <a:p>
            <a:pPr eaLnBrk="1" hangingPunct="1">
              <a:spcBef>
                <a:spcPct val="0"/>
              </a:spcBef>
              <a:buFontTx/>
              <a:buNone/>
            </a:pPr>
            <a:r>
              <a:rPr lang="en-US" altLang="zh-CN" sz="2000" b="0">
                <a:solidFill>
                  <a:srgbClr val="FF0000"/>
                </a:solidFill>
              </a:rPr>
              <a:t>       writetofile(i);</a:t>
            </a:r>
          </a:p>
          <a:p>
            <a:pPr eaLnBrk="1" hangingPunct="1">
              <a:spcBef>
                <a:spcPct val="0"/>
              </a:spcBef>
              <a:buFontTx/>
              <a:buNone/>
            </a:pPr>
            <a:r>
              <a:rPr lang="en-US" altLang="zh-CN" sz="2000" b="0">
                <a:solidFill>
                  <a:srgbClr val="FF0000"/>
                </a:solidFill>
              </a:rPr>
              <a:t>}</a:t>
            </a:r>
          </a:p>
          <a:p>
            <a:pPr eaLnBrk="1" hangingPunct="1">
              <a:spcBef>
                <a:spcPct val="0"/>
              </a:spcBef>
              <a:buFontTx/>
              <a:buNone/>
            </a:pPr>
            <a:endParaRPr lang="en-US" altLang="zh-CN" sz="2000" b="0">
              <a:solidFill>
                <a:srgbClr val="FF0000"/>
              </a:solidFill>
            </a:endParaRPr>
          </a:p>
          <a:p>
            <a:pPr eaLnBrk="1" hangingPunct="1">
              <a:spcBef>
                <a:spcPct val="0"/>
              </a:spcBef>
              <a:buFontTx/>
              <a:buNone/>
            </a:pPr>
            <a:r>
              <a:rPr lang="en-US" altLang="zh-CN" sz="2000" b="0">
                <a:solidFill>
                  <a:srgbClr val="0000FF"/>
                </a:solidFill>
              </a:rPr>
              <a:t>Readfromfile(0);</a:t>
            </a:r>
          </a:p>
          <a:p>
            <a:pPr eaLnBrk="1" hangingPunct="1">
              <a:spcBef>
                <a:spcPct val="0"/>
              </a:spcBef>
              <a:buFontTx/>
              <a:buNone/>
            </a:pPr>
            <a:r>
              <a:rPr lang="en-US" altLang="zh-CN" sz="2000" b="0">
                <a:solidFill>
                  <a:srgbClr val="0000FF"/>
                </a:solidFill>
              </a:rPr>
              <a:t>for(i=0;i&lt;n;i++) {</a:t>
            </a:r>
          </a:p>
          <a:p>
            <a:pPr eaLnBrk="1" hangingPunct="1">
              <a:spcBef>
                <a:spcPct val="0"/>
              </a:spcBef>
              <a:buFontTx/>
              <a:buNone/>
            </a:pPr>
            <a:r>
              <a:rPr lang="en-US" altLang="zh-CN" sz="2000" b="0">
                <a:solidFill>
                  <a:srgbClr val="0000FF"/>
                </a:solidFill>
              </a:rPr>
              <a:t>#pragma omp single nowait</a:t>
            </a:r>
            <a:endParaRPr lang="en-US" altLang="zh-CN" sz="2000" b="0">
              <a:solidFill>
                <a:srgbClr val="00B050"/>
              </a:solidFill>
            </a:endParaRPr>
          </a:p>
          <a:p>
            <a:pPr eaLnBrk="1" hangingPunct="1">
              <a:spcBef>
                <a:spcPct val="0"/>
              </a:spcBef>
              <a:buFontTx/>
              <a:buNone/>
            </a:pPr>
            <a:r>
              <a:rPr lang="en-US" altLang="zh-CN" sz="2000" b="0">
                <a:solidFill>
                  <a:srgbClr val="0000FF"/>
                </a:solidFill>
              </a:rPr>
              <a:t>       readfromfile(i+1);             </a:t>
            </a:r>
            <a:r>
              <a:rPr lang="en-US" altLang="zh-CN" sz="2000" b="0">
                <a:solidFill>
                  <a:srgbClr val="00B050"/>
                </a:solidFill>
              </a:rPr>
              <a:t>one thread is reading the next file, nowait for            </a:t>
            </a:r>
          </a:p>
          <a:p>
            <a:pPr eaLnBrk="1" hangingPunct="1">
              <a:spcBef>
                <a:spcPct val="0"/>
              </a:spcBef>
              <a:buFontTx/>
              <a:buNone/>
            </a:pPr>
            <a:r>
              <a:rPr lang="en-US" altLang="zh-CN" sz="2000" b="0">
                <a:solidFill>
                  <a:srgbClr val="00B050"/>
                </a:solidFill>
              </a:rPr>
              <a:t>                                                finish reading</a:t>
            </a:r>
            <a:r>
              <a:rPr lang="en-US" altLang="zh-CN" sz="2000" b="0">
                <a:solidFill>
                  <a:srgbClr val="0000FF"/>
                </a:solidFill>
              </a:rPr>
              <a:t>  </a:t>
            </a:r>
          </a:p>
          <a:p>
            <a:pPr eaLnBrk="1" hangingPunct="1">
              <a:spcBef>
                <a:spcPct val="0"/>
              </a:spcBef>
              <a:buFontTx/>
              <a:buNone/>
            </a:pPr>
            <a:r>
              <a:rPr lang="en-US" altLang="zh-CN" sz="2000" b="0">
                <a:solidFill>
                  <a:srgbClr val="0000FF"/>
                </a:solidFill>
              </a:rPr>
              <a:t>#pragma omp for schedule(dynamic)</a:t>
            </a:r>
          </a:p>
          <a:p>
            <a:pPr eaLnBrk="1" hangingPunct="1">
              <a:spcBef>
                <a:spcPct val="0"/>
              </a:spcBef>
              <a:buFontTx/>
              <a:buNone/>
            </a:pPr>
            <a:r>
              <a:rPr lang="en-US" altLang="zh-CN" sz="2000" b="0">
                <a:solidFill>
                  <a:srgbClr val="0000FF"/>
                </a:solidFill>
              </a:rPr>
              <a:t>       for(j=0;j&lt;m;j++)</a:t>
            </a:r>
          </a:p>
          <a:p>
            <a:pPr eaLnBrk="1" hangingPunct="1">
              <a:spcBef>
                <a:spcPct val="0"/>
              </a:spcBef>
              <a:buFontTx/>
              <a:buNone/>
            </a:pPr>
            <a:r>
              <a:rPr lang="en-US" altLang="zh-CN" sz="2000" b="0">
                <a:solidFill>
                  <a:srgbClr val="0000FF"/>
                </a:solidFill>
              </a:rPr>
              <a:t>            processingdata();               </a:t>
            </a:r>
            <a:r>
              <a:rPr lang="en-US" altLang="zh-CN" sz="2000" b="0">
                <a:solidFill>
                  <a:srgbClr val="00B050"/>
                </a:solidFill>
              </a:rPr>
              <a:t>multiple threads processing current file, </a:t>
            </a:r>
          </a:p>
          <a:p>
            <a:pPr eaLnBrk="1" hangingPunct="1">
              <a:spcBef>
                <a:spcPct val="0"/>
              </a:spcBef>
              <a:buFontTx/>
              <a:buNone/>
            </a:pPr>
            <a:r>
              <a:rPr lang="en-US" altLang="zh-CN" sz="2000" b="0">
                <a:solidFill>
                  <a:srgbClr val="00B050"/>
                </a:solidFill>
              </a:rPr>
              <a:t>                                                       implicit barrier for all processes finish</a:t>
            </a:r>
            <a:endParaRPr lang="en-US" altLang="zh-CN" sz="2000" b="0">
              <a:solidFill>
                <a:srgbClr val="0000FF"/>
              </a:solidFill>
            </a:endParaRPr>
          </a:p>
          <a:p>
            <a:pPr eaLnBrk="1" hangingPunct="1">
              <a:spcBef>
                <a:spcPct val="0"/>
              </a:spcBef>
              <a:buFontTx/>
              <a:buNone/>
            </a:pPr>
            <a:r>
              <a:rPr lang="en-US" altLang="zh-CN" sz="2000" b="0">
                <a:solidFill>
                  <a:srgbClr val="0000FF"/>
                </a:solidFill>
              </a:rPr>
              <a:t>#pragma omp single nowait</a:t>
            </a:r>
          </a:p>
          <a:p>
            <a:pPr eaLnBrk="1" hangingPunct="1">
              <a:spcBef>
                <a:spcPct val="0"/>
              </a:spcBef>
              <a:buFontTx/>
              <a:buNone/>
            </a:pPr>
            <a:r>
              <a:rPr lang="en-US" altLang="zh-CN" sz="2000" b="0">
                <a:solidFill>
                  <a:srgbClr val="0000FF"/>
                </a:solidFill>
              </a:rPr>
              <a:t>        writetofile(i);             </a:t>
            </a:r>
            <a:r>
              <a:rPr lang="en-US" altLang="zh-CN" sz="2000" b="0">
                <a:solidFill>
                  <a:srgbClr val="00B050"/>
                </a:solidFill>
              </a:rPr>
              <a:t>write to current file, nowait for next reading</a:t>
            </a:r>
          </a:p>
          <a:p>
            <a:pPr eaLnBrk="1" hangingPunct="1">
              <a:spcBef>
                <a:spcPct val="0"/>
              </a:spcBef>
              <a:buFontTx/>
              <a:buNone/>
            </a:pPr>
            <a:r>
              <a:rPr lang="en-US" altLang="zh-CN" sz="2000" b="0">
                <a:solidFill>
                  <a:srgbClr val="0000FF"/>
                </a:solidFill>
              </a:rPr>
              <a:t>}</a:t>
            </a:r>
          </a:p>
        </p:txBody>
      </p:sp>
      <p:cxnSp>
        <p:nvCxnSpPr>
          <p:cNvPr id="7" name="直接箭头连接符 6"/>
          <p:cNvCxnSpPr/>
          <p:nvPr/>
        </p:nvCxnSpPr>
        <p:spPr>
          <a:xfrm rot="10800000">
            <a:off x="2971800" y="4418013"/>
            <a:ext cx="6858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10800000">
            <a:off x="2438400" y="6551613"/>
            <a:ext cx="6858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a:off x="3429000" y="5637213"/>
            <a:ext cx="685800" cy="158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Thread Safety</a:t>
            </a:r>
          </a:p>
        </p:txBody>
      </p:sp>
      <p:sp>
        <p:nvSpPr>
          <p:cNvPr id="10342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94A4CF7-51A3-4995-8972-0AF7F38750EA}" type="slidenum">
              <a:rPr lang="zh-CN" altLang="en-US" sz="1200">
                <a:solidFill>
                  <a:srgbClr val="898989"/>
                </a:solidFill>
              </a:rPr>
              <a:pPr>
                <a:spcBef>
                  <a:spcPct val="0"/>
                </a:spcBef>
                <a:buFontTx/>
                <a:buNone/>
              </a:pPr>
              <a:t>42</a:t>
            </a:fld>
            <a:endParaRPr lang="zh-CN" altLang="en-US" sz="1200">
              <a:solidFill>
                <a:srgbClr val="898989"/>
              </a:solidFill>
            </a:endParaRPr>
          </a:p>
        </p:txBody>
      </p:sp>
      <p:pic>
        <p:nvPicPr>
          <p:cNvPr id="1034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274763"/>
            <a:ext cx="79375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Thread Safety</a:t>
            </a:r>
          </a:p>
        </p:txBody>
      </p:sp>
      <p:sp>
        <p:nvSpPr>
          <p:cNvPr id="105475"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2F1E0B1-CD2E-4FCD-8C48-C42F46ABCC42}" type="slidenum">
              <a:rPr lang="zh-CN" altLang="en-US" sz="1200">
                <a:solidFill>
                  <a:srgbClr val="898989"/>
                </a:solidFill>
              </a:rPr>
              <a:pPr>
                <a:spcBef>
                  <a:spcPct val="0"/>
                </a:spcBef>
                <a:buFontTx/>
                <a:buNone/>
              </a:pPr>
              <a:t>43</a:t>
            </a:fld>
            <a:endParaRPr lang="zh-CN" altLang="en-US" sz="1200">
              <a:solidFill>
                <a:srgbClr val="898989"/>
              </a:solidFill>
            </a:endParaRPr>
          </a:p>
        </p:txBody>
      </p:sp>
      <p:sp>
        <p:nvSpPr>
          <p:cNvPr id="105476" name="TextBox 4"/>
          <p:cNvSpPr txBox="1">
            <a:spLocks noChangeArrowheads="1"/>
          </p:cNvSpPr>
          <p:nvPr/>
        </p:nvSpPr>
        <p:spPr bwMode="auto">
          <a:xfrm>
            <a:off x="609600" y="1295400"/>
            <a:ext cx="2954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Pease porridge hot</a:t>
            </a:r>
          </a:p>
          <a:p>
            <a:pPr eaLnBrk="1" hangingPunct="1">
              <a:spcBef>
                <a:spcPct val="0"/>
              </a:spcBef>
              <a:buFontTx/>
              <a:buNone/>
            </a:pPr>
            <a:r>
              <a:rPr lang="en-US" altLang="zh-CN" sz="1800"/>
              <a:t>Pease porridge cold</a:t>
            </a:r>
          </a:p>
          <a:p>
            <a:pPr eaLnBrk="1" hangingPunct="1">
              <a:spcBef>
                <a:spcPct val="0"/>
              </a:spcBef>
              <a:buFontTx/>
              <a:buNone/>
            </a:pPr>
            <a:r>
              <a:rPr lang="en-US" altLang="zh-CN" sz="1800"/>
              <a:t>Pease porridge in the pot</a:t>
            </a:r>
          </a:p>
          <a:p>
            <a:pPr eaLnBrk="1" hangingPunct="1">
              <a:spcBef>
                <a:spcPct val="0"/>
              </a:spcBef>
              <a:buFontTx/>
              <a:buNone/>
            </a:pPr>
            <a:r>
              <a:rPr lang="en-US" altLang="zh-CN" sz="1800"/>
              <a:t>Nice days old</a:t>
            </a:r>
            <a:endParaRPr lang="zh-CN" altLang="en-US" sz="1800"/>
          </a:p>
        </p:txBody>
      </p:sp>
      <p:sp>
        <p:nvSpPr>
          <p:cNvPr id="105477" name="TextBox 6"/>
          <p:cNvSpPr txBox="1">
            <a:spLocks noChangeArrowheads="1"/>
          </p:cNvSpPr>
          <p:nvPr/>
        </p:nvSpPr>
        <p:spPr bwMode="auto">
          <a:xfrm>
            <a:off x="609600" y="2514600"/>
            <a:ext cx="40259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3333FF"/>
              </a:solidFill>
            </a:endParaRPr>
          </a:p>
          <a:p>
            <a:pPr eaLnBrk="1" hangingPunct="1">
              <a:spcBef>
                <a:spcPct val="0"/>
              </a:spcBef>
              <a:buFontTx/>
              <a:buNone/>
            </a:pPr>
            <a:r>
              <a:rPr lang="en-US" altLang="zh-CN" sz="1800">
                <a:solidFill>
                  <a:srgbClr val="3333FF"/>
                </a:solidFill>
              </a:rPr>
              <a:t>T0: line0=Pease porridge hot</a:t>
            </a:r>
          </a:p>
          <a:p>
            <a:pPr eaLnBrk="1" hangingPunct="1">
              <a:spcBef>
                <a:spcPct val="0"/>
              </a:spcBef>
              <a:buFontTx/>
              <a:buNone/>
            </a:pPr>
            <a:r>
              <a:rPr lang="en-US" altLang="zh-CN" sz="1800">
                <a:solidFill>
                  <a:srgbClr val="3333FF"/>
                </a:solidFill>
              </a:rPr>
              <a:t>T0: token0=Pease</a:t>
            </a:r>
          </a:p>
          <a:p>
            <a:pPr eaLnBrk="1" hangingPunct="1">
              <a:spcBef>
                <a:spcPct val="0"/>
              </a:spcBef>
              <a:buFontTx/>
              <a:buNone/>
            </a:pPr>
            <a:r>
              <a:rPr lang="en-US" altLang="zh-CN" sz="1800">
                <a:solidFill>
                  <a:srgbClr val="3333FF"/>
                </a:solidFill>
              </a:rPr>
              <a:t>T1: line1=Pease porridge cold</a:t>
            </a:r>
          </a:p>
          <a:p>
            <a:pPr eaLnBrk="1" hangingPunct="1">
              <a:spcBef>
                <a:spcPct val="0"/>
              </a:spcBef>
              <a:buFontTx/>
              <a:buNone/>
            </a:pPr>
            <a:r>
              <a:rPr lang="en-US" altLang="zh-CN" sz="1800">
                <a:solidFill>
                  <a:srgbClr val="3333FF"/>
                </a:solidFill>
              </a:rPr>
              <a:t>T1: token0=Pease</a:t>
            </a:r>
          </a:p>
          <a:p>
            <a:pPr eaLnBrk="1" hangingPunct="1">
              <a:spcBef>
                <a:spcPct val="0"/>
              </a:spcBef>
              <a:buFontTx/>
              <a:buNone/>
            </a:pPr>
            <a:r>
              <a:rPr lang="en-US" altLang="zh-CN" sz="1800">
                <a:solidFill>
                  <a:srgbClr val="3333FF"/>
                </a:solidFill>
              </a:rPr>
              <a:t>T0: token1=porridge</a:t>
            </a:r>
          </a:p>
          <a:p>
            <a:pPr eaLnBrk="1" hangingPunct="1">
              <a:spcBef>
                <a:spcPct val="0"/>
              </a:spcBef>
              <a:buFontTx/>
              <a:buNone/>
            </a:pPr>
            <a:r>
              <a:rPr lang="en-US" altLang="zh-CN" sz="1800">
                <a:solidFill>
                  <a:srgbClr val="3333FF"/>
                </a:solidFill>
              </a:rPr>
              <a:t>T1: token1=cold</a:t>
            </a:r>
          </a:p>
          <a:p>
            <a:pPr eaLnBrk="1" hangingPunct="1">
              <a:spcBef>
                <a:spcPct val="0"/>
              </a:spcBef>
              <a:buFontTx/>
              <a:buNone/>
            </a:pPr>
            <a:r>
              <a:rPr lang="en-US" altLang="zh-CN" sz="1800">
                <a:solidFill>
                  <a:srgbClr val="3333FF"/>
                </a:solidFill>
              </a:rPr>
              <a:t>T0: line2=Pease porridge in the pot</a:t>
            </a:r>
          </a:p>
          <a:p>
            <a:pPr eaLnBrk="1" hangingPunct="1">
              <a:spcBef>
                <a:spcPct val="0"/>
              </a:spcBef>
              <a:buFontTx/>
              <a:buNone/>
            </a:pPr>
            <a:r>
              <a:rPr lang="en-US" altLang="zh-CN" sz="1800">
                <a:solidFill>
                  <a:srgbClr val="3333FF"/>
                </a:solidFill>
              </a:rPr>
              <a:t>T0: token0=Pease</a:t>
            </a:r>
          </a:p>
          <a:p>
            <a:pPr eaLnBrk="1" hangingPunct="1">
              <a:spcBef>
                <a:spcPct val="0"/>
              </a:spcBef>
              <a:buFontTx/>
              <a:buNone/>
            </a:pPr>
            <a:r>
              <a:rPr lang="en-US" altLang="zh-CN" sz="1800">
                <a:solidFill>
                  <a:srgbClr val="3333FF"/>
                </a:solidFill>
              </a:rPr>
              <a:t>T1: line3=Nine days old</a:t>
            </a:r>
          </a:p>
          <a:p>
            <a:pPr eaLnBrk="1" hangingPunct="1">
              <a:spcBef>
                <a:spcPct val="0"/>
              </a:spcBef>
              <a:buFontTx/>
              <a:buNone/>
            </a:pPr>
            <a:r>
              <a:rPr lang="en-US" altLang="zh-CN" sz="1800">
                <a:solidFill>
                  <a:srgbClr val="3333FF"/>
                </a:solidFill>
              </a:rPr>
              <a:t>T1: token0=Nine</a:t>
            </a:r>
          </a:p>
          <a:p>
            <a:pPr eaLnBrk="1" hangingPunct="1">
              <a:spcBef>
                <a:spcPct val="0"/>
              </a:spcBef>
              <a:buFontTx/>
              <a:buNone/>
            </a:pPr>
            <a:r>
              <a:rPr lang="en-US" altLang="zh-CN" sz="1800">
                <a:solidFill>
                  <a:srgbClr val="3333FF"/>
                </a:solidFill>
              </a:rPr>
              <a:t>T0: token1=days</a:t>
            </a:r>
          </a:p>
          <a:p>
            <a:pPr eaLnBrk="1" hangingPunct="1">
              <a:spcBef>
                <a:spcPct val="0"/>
              </a:spcBef>
              <a:buFontTx/>
              <a:buNone/>
            </a:pPr>
            <a:r>
              <a:rPr lang="en-US" altLang="zh-CN" sz="1800">
                <a:solidFill>
                  <a:srgbClr val="3333FF"/>
                </a:solidFill>
              </a:rPr>
              <a:t>T1: token1=old</a:t>
            </a:r>
            <a:endParaRPr lang="zh-CN" altLang="en-US" sz="1800">
              <a:solidFill>
                <a:srgbClr val="3333FF"/>
              </a:solidFill>
            </a:endParaRPr>
          </a:p>
        </p:txBody>
      </p:sp>
      <p:sp>
        <p:nvSpPr>
          <p:cNvPr id="105478" name="TextBox 7"/>
          <p:cNvSpPr txBox="1">
            <a:spLocks noChangeArrowheads="1"/>
          </p:cNvSpPr>
          <p:nvPr/>
        </p:nvSpPr>
        <p:spPr bwMode="auto">
          <a:xfrm>
            <a:off x="4953000" y="2667000"/>
            <a:ext cx="43227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rPr>
              <a:t>strtok() caches the line and</a:t>
            </a:r>
          </a:p>
          <a:p>
            <a:pPr eaLnBrk="1" hangingPunct="1">
              <a:spcBef>
                <a:spcPct val="0"/>
              </a:spcBef>
              <a:buFontTx/>
              <a:buNone/>
            </a:pPr>
            <a:r>
              <a:rPr lang="en-US" altLang="zh-CN" sz="2400">
                <a:solidFill>
                  <a:srgbClr val="FF0000"/>
                </a:solidFill>
              </a:rPr>
              <a:t> remember the pointer</a:t>
            </a: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400">
                <a:solidFill>
                  <a:srgbClr val="FF0000"/>
                </a:solidFill>
              </a:rPr>
              <a:t> Not thread safe !!</a:t>
            </a:r>
            <a:endParaRPr lang="zh-CN" altLang="en-US" sz="2400">
              <a:solidFill>
                <a:srgbClr val="FF0000"/>
              </a:solidFill>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False Sharing</a:t>
            </a:r>
          </a:p>
        </p:txBody>
      </p:sp>
      <p:sp>
        <p:nvSpPr>
          <p:cNvPr id="10752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D758147-4E46-4FE1-BF58-EAA30FFE2E73}" type="slidenum">
              <a:rPr lang="zh-CN" altLang="en-US" sz="1200">
                <a:solidFill>
                  <a:srgbClr val="898989"/>
                </a:solidFill>
              </a:rPr>
              <a:pPr>
                <a:spcBef>
                  <a:spcPct val="0"/>
                </a:spcBef>
                <a:buFontTx/>
                <a:buNone/>
              </a:pPr>
              <a:t>44</a:t>
            </a:fld>
            <a:endParaRPr lang="zh-CN" altLang="en-US" sz="1200">
              <a:solidFill>
                <a:srgbClr val="898989"/>
              </a:solidFill>
            </a:endParaRPr>
          </a:p>
        </p:txBody>
      </p:sp>
      <p:sp>
        <p:nvSpPr>
          <p:cNvPr id="107524" name="矩形 4"/>
          <p:cNvSpPr>
            <a:spLocks noChangeArrowheads="1"/>
          </p:cNvSpPr>
          <p:nvPr/>
        </p:nvSpPr>
        <p:spPr bwMode="auto">
          <a:xfrm>
            <a:off x="304800" y="1266825"/>
            <a:ext cx="8915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0"/>
              <a:t>#pragma omp parallel for shared(Nthreads,a) schedule(static,1)</a:t>
            </a:r>
          </a:p>
          <a:p>
            <a:pPr eaLnBrk="1" hangingPunct="1">
              <a:spcBef>
                <a:spcPct val="0"/>
              </a:spcBef>
              <a:buFontTx/>
              <a:buNone/>
            </a:pPr>
            <a:r>
              <a:rPr lang="en-US" altLang="zh-CN" sz="2400" b="0"/>
              <a:t>for(i=0;i&lt;Nthreads;i++)</a:t>
            </a:r>
          </a:p>
          <a:p>
            <a:pPr eaLnBrk="1" hangingPunct="1">
              <a:spcBef>
                <a:spcPct val="0"/>
              </a:spcBef>
              <a:buFontTx/>
              <a:buNone/>
            </a:pPr>
            <a:r>
              <a:rPr lang="en-US" altLang="zh-CN" sz="2400" b="0"/>
              <a:t>      a[i]+=i;</a:t>
            </a:r>
          </a:p>
          <a:p>
            <a:pPr eaLnBrk="1" hangingPunct="1">
              <a:spcBef>
                <a:spcPct val="0"/>
              </a:spcBef>
              <a:buFontTx/>
              <a:buNone/>
            </a:pPr>
            <a:r>
              <a:rPr lang="en-US" altLang="zh-CN" sz="2400" b="0">
                <a:solidFill>
                  <a:srgbClr val="FF0000"/>
                </a:solidFill>
              </a:rPr>
              <a:t>Each thread updates 1 element of the same cache line, causing false sharing</a:t>
            </a:r>
          </a:p>
          <a:p>
            <a:pPr eaLnBrk="1" hangingPunct="1">
              <a:spcBef>
                <a:spcPct val="0"/>
              </a:spcBef>
            </a:pPr>
            <a:r>
              <a:rPr lang="en-US" altLang="zh-CN" sz="2400" b="0">
                <a:solidFill>
                  <a:srgbClr val="0000FF"/>
                </a:solidFill>
              </a:rPr>
              <a:t>Use private data whenever possible  </a:t>
            </a:r>
          </a:p>
          <a:p>
            <a:pPr eaLnBrk="1" hangingPunct="1">
              <a:spcBef>
                <a:spcPct val="0"/>
              </a:spcBef>
            </a:pPr>
            <a:r>
              <a:rPr lang="en-US" altLang="zh-CN" sz="2400" b="0">
                <a:solidFill>
                  <a:srgbClr val="0000FF"/>
                </a:solidFill>
              </a:rPr>
              <a:t>Reorganize data layout to eliminate false sharing</a:t>
            </a:r>
          </a:p>
          <a:p>
            <a:pPr eaLnBrk="1" hangingPunct="1">
              <a:spcBef>
                <a:spcPct val="0"/>
              </a:spcBef>
            </a:pPr>
            <a:endParaRPr lang="en-US" altLang="zh-CN" sz="2400" b="0">
              <a:solidFill>
                <a:srgbClr val="0000FF"/>
              </a:solidFill>
            </a:endParaRPr>
          </a:p>
          <a:p>
            <a:pPr eaLnBrk="1" hangingPunct="1">
              <a:spcBef>
                <a:spcPct val="0"/>
              </a:spcBef>
            </a:pPr>
            <a:endParaRPr lang="en-US" altLang="zh-CN" sz="2400" b="0">
              <a:solidFill>
                <a:srgbClr val="0000FF"/>
              </a:solidFill>
            </a:endParaRPr>
          </a:p>
          <a:p>
            <a:pPr eaLnBrk="1" hangingPunct="1">
              <a:spcBef>
                <a:spcPct val="0"/>
              </a:spcBef>
            </a:pPr>
            <a:endParaRPr lang="zh-CN" altLang="en-US" sz="2400" b="0">
              <a:solidFill>
                <a:srgbClr val="0000FF"/>
              </a:solidFill>
            </a:endParaRPr>
          </a:p>
        </p:txBody>
      </p:sp>
      <p:pic>
        <p:nvPicPr>
          <p:cNvPr id="1075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83038"/>
            <a:ext cx="8101013"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Data Race</a:t>
            </a:r>
          </a:p>
        </p:txBody>
      </p:sp>
      <p:sp>
        <p:nvSpPr>
          <p:cNvPr id="10957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CFA8DE0-94BB-43FD-8D80-E26AA6E44ABA}" type="slidenum">
              <a:rPr lang="zh-CN" altLang="en-US" sz="1200">
                <a:solidFill>
                  <a:srgbClr val="898989"/>
                </a:solidFill>
              </a:rPr>
              <a:pPr>
                <a:spcBef>
                  <a:spcPct val="0"/>
                </a:spcBef>
                <a:buFontTx/>
                <a:buNone/>
              </a:pPr>
              <a:t>45</a:t>
            </a:fld>
            <a:endParaRPr lang="zh-CN" altLang="en-US" sz="1200">
              <a:solidFill>
                <a:srgbClr val="898989"/>
              </a:solidFill>
            </a:endParaRPr>
          </a:p>
        </p:txBody>
      </p:sp>
      <p:sp>
        <p:nvSpPr>
          <p:cNvPr id="109572" name="矩形 4"/>
          <p:cNvSpPr>
            <a:spLocks noChangeArrowheads="1"/>
          </p:cNvSpPr>
          <p:nvPr/>
        </p:nvSpPr>
        <p:spPr bwMode="auto">
          <a:xfrm>
            <a:off x="304800" y="1266825"/>
            <a:ext cx="89154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0"/>
              <a:t>first=1;</a:t>
            </a:r>
          </a:p>
          <a:p>
            <a:pPr eaLnBrk="1" hangingPunct="1">
              <a:spcBef>
                <a:spcPct val="0"/>
              </a:spcBef>
              <a:buFontTx/>
              <a:buNone/>
            </a:pPr>
            <a:r>
              <a:rPr lang="en-US" altLang="zh-CN" sz="2400" b="0"/>
              <a:t>#pragma omp parallel for shared(first,a) private(b)</a:t>
            </a:r>
          </a:p>
          <a:p>
            <a:pPr eaLnBrk="1" hangingPunct="1">
              <a:spcBef>
                <a:spcPct val="0"/>
              </a:spcBef>
              <a:buFontTx/>
              <a:buNone/>
            </a:pPr>
            <a:r>
              <a:rPr lang="en-US" altLang="zh-CN" sz="2400" b="0"/>
              <a:t>for(i=0;i&lt;n;i++) {</a:t>
            </a:r>
          </a:p>
          <a:p>
            <a:pPr eaLnBrk="1" hangingPunct="1">
              <a:spcBef>
                <a:spcPct val="0"/>
              </a:spcBef>
              <a:buFontTx/>
              <a:buNone/>
            </a:pPr>
            <a:r>
              <a:rPr lang="en-US" altLang="zh-CN" sz="2400" b="0"/>
              <a:t>      if(first) {</a:t>
            </a:r>
          </a:p>
          <a:p>
            <a:pPr eaLnBrk="1" hangingPunct="1">
              <a:spcBef>
                <a:spcPct val="0"/>
              </a:spcBef>
              <a:buFontTx/>
              <a:buNone/>
            </a:pPr>
            <a:r>
              <a:rPr lang="en-US" altLang="zh-CN" sz="2400" b="0"/>
              <a:t>        a=10;</a:t>
            </a:r>
          </a:p>
          <a:p>
            <a:pPr eaLnBrk="1" hangingPunct="1">
              <a:spcBef>
                <a:spcPct val="0"/>
              </a:spcBef>
              <a:buFontTx/>
              <a:buNone/>
            </a:pPr>
            <a:r>
              <a:rPr lang="en-US" altLang="zh-CN" sz="2400" b="0"/>
              <a:t>        first=0;</a:t>
            </a:r>
          </a:p>
          <a:p>
            <a:pPr eaLnBrk="1" hangingPunct="1">
              <a:spcBef>
                <a:spcPct val="0"/>
              </a:spcBef>
              <a:buFontTx/>
              <a:buNone/>
            </a:pPr>
            <a:r>
              <a:rPr lang="en-US" altLang="zh-CN" sz="2400" b="0"/>
              <a:t>       }</a:t>
            </a:r>
          </a:p>
          <a:p>
            <a:pPr eaLnBrk="1" hangingPunct="1">
              <a:spcBef>
                <a:spcPct val="0"/>
              </a:spcBef>
              <a:buFontTx/>
              <a:buNone/>
            </a:pPr>
            <a:r>
              <a:rPr lang="en-US" altLang="zh-CN" sz="2400" b="0"/>
              <a:t>       b=i/a;</a:t>
            </a:r>
            <a:endParaRPr lang="en-US" altLang="zh-CN" sz="2400" b="0">
              <a:solidFill>
                <a:srgbClr val="FF0000"/>
              </a:solidFill>
            </a:endParaRPr>
          </a:p>
          <a:p>
            <a:pPr eaLnBrk="1" hangingPunct="1">
              <a:spcBef>
                <a:spcPct val="0"/>
              </a:spcBef>
              <a:buFontTx/>
              <a:buNone/>
            </a:pPr>
            <a:r>
              <a:rPr lang="en-US" altLang="zh-CN" sz="2400" b="0"/>
              <a:t>}</a:t>
            </a:r>
          </a:p>
          <a:p>
            <a:pPr eaLnBrk="1" hangingPunct="1">
              <a:spcBef>
                <a:spcPct val="0"/>
              </a:spcBef>
            </a:pPr>
            <a:r>
              <a:rPr lang="en-US" altLang="zh-CN" sz="2400" b="0">
                <a:solidFill>
                  <a:srgbClr val="0000FF"/>
                </a:solidFill>
              </a:rPr>
              <a:t>  Compiler might interchange the order of the assignment of “a” and “first”</a:t>
            </a:r>
          </a:p>
          <a:p>
            <a:pPr eaLnBrk="1" hangingPunct="1">
              <a:spcBef>
                <a:spcPct val="0"/>
              </a:spcBef>
            </a:pPr>
            <a:r>
              <a:rPr lang="en-US" altLang="zh-CN" sz="2400" b="0">
                <a:solidFill>
                  <a:srgbClr val="0000FF"/>
                </a:solidFill>
              </a:rPr>
              <a:t>  If context switching happens after the assignment of “first”, a is not initialized, other threads might divide an invalid “a” </a:t>
            </a:r>
          </a:p>
          <a:p>
            <a:pPr eaLnBrk="1" hangingPunct="1">
              <a:spcBef>
                <a:spcPct val="0"/>
              </a:spcBef>
            </a:pPr>
            <a:r>
              <a:rPr lang="en-US" altLang="zh-CN" sz="2400" b="0">
                <a:solidFill>
                  <a:srgbClr val="FF0000"/>
                </a:solidFill>
              </a:rPr>
              <a:t>  Initialize “a” before the parallel region</a:t>
            </a:r>
            <a:endParaRPr lang="zh-CN" altLang="en-US" sz="2400" b="0">
              <a:solidFill>
                <a:srgbClr val="FF0000"/>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Loop Transformation</a:t>
            </a:r>
          </a:p>
        </p:txBody>
      </p:sp>
      <p:sp>
        <p:nvSpPr>
          <p:cNvPr id="25603"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EFBA7D4-A662-4F72-9DF9-5AC7F51B6C93}" type="slidenum">
              <a:rPr lang="zh-CN" altLang="en-US" sz="1200">
                <a:solidFill>
                  <a:srgbClr val="898989"/>
                </a:solidFill>
              </a:rPr>
              <a:pPr>
                <a:spcBef>
                  <a:spcPct val="0"/>
                </a:spcBef>
                <a:buFontTx/>
                <a:buNone/>
              </a:pPr>
              <a:t>5</a:t>
            </a:fld>
            <a:endParaRPr lang="zh-CN" altLang="en-US" sz="1200">
              <a:solidFill>
                <a:srgbClr val="898989"/>
              </a:solidFill>
            </a:endParaRPr>
          </a:p>
        </p:txBody>
      </p:sp>
      <p:sp>
        <p:nvSpPr>
          <p:cNvPr id="25604" name="Content Placeholder 2"/>
          <p:cNvSpPr>
            <a:spLocks noGrp="1"/>
          </p:cNvSpPr>
          <p:nvPr>
            <p:ph idx="1"/>
          </p:nvPr>
        </p:nvSpPr>
        <p:spPr>
          <a:xfrm>
            <a:off x="685800" y="990600"/>
            <a:ext cx="8001000" cy="3967163"/>
          </a:xfrm>
        </p:spPr>
        <p:txBody>
          <a:bodyPr/>
          <a:lstStyle/>
          <a:p>
            <a:endParaRPr lang="en-US" altLang="zh-CN" sz="2800" dirty="0" smtClean="0">
              <a:ea typeface="黑体" panose="02010609060101010101" pitchFamily="49" charset="-122"/>
            </a:endParaRPr>
          </a:p>
          <a:p>
            <a:r>
              <a:rPr lang="en-US" altLang="zh-CN" sz="2800" dirty="0" smtClean="0">
                <a:ea typeface="黑体" panose="02010609060101010101" pitchFamily="49" charset="-122"/>
              </a:rPr>
              <a:t>We will study a few loop transformations that reorder memory accesses to improve locality.</a:t>
            </a:r>
          </a:p>
          <a:p>
            <a:endParaRPr lang="en-US" altLang="zh-CN" sz="2800" dirty="0" smtClean="0">
              <a:ea typeface="黑体" panose="02010609060101010101" pitchFamily="49" charset="-122"/>
            </a:endParaRPr>
          </a:p>
          <a:p>
            <a:r>
              <a:rPr lang="en-US" altLang="zh-CN" sz="2800" dirty="0" smtClean="0">
                <a:ea typeface="黑体" panose="02010609060101010101" pitchFamily="49" charset="-122"/>
              </a:rPr>
              <a:t>Two key questions:</a:t>
            </a:r>
          </a:p>
          <a:p>
            <a:pPr lvl="1">
              <a:buFont typeface="Wingdings" panose="05000000000000000000" pitchFamily="2" charset="2"/>
              <a:buChar char="Ø"/>
            </a:pPr>
            <a:r>
              <a:rPr lang="en-US" altLang="zh-CN" dirty="0" smtClean="0">
                <a:ea typeface="黑体" panose="02010609060101010101" pitchFamily="49" charset="-122"/>
              </a:rPr>
              <a:t>Safety: Does the transformation preserve dependences?</a:t>
            </a:r>
          </a:p>
          <a:p>
            <a:pPr lvl="1">
              <a:buFont typeface="Wingdings" panose="05000000000000000000" pitchFamily="2" charset="2"/>
              <a:buChar char="Ø"/>
            </a:pPr>
            <a:r>
              <a:rPr lang="en-US" altLang="zh-CN" dirty="0" smtClean="0">
                <a:ea typeface="黑体" panose="02010609060101010101" pitchFamily="49" charset="-122"/>
              </a:rPr>
              <a:t>Profitability: Is the transformation likely to be profitable? Will the gain be greater than the overheads (if any) associated with the transformation?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Permutation</a:t>
            </a:r>
          </a:p>
        </p:txBody>
      </p:sp>
      <p:sp>
        <p:nvSpPr>
          <p:cNvPr id="27651"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01FC286-6D1F-4CA6-B06C-5C6D8B610241}" type="slidenum">
              <a:rPr lang="zh-CN" altLang="en-US" sz="1200">
                <a:solidFill>
                  <a:srgbClr val="898989"/>
                </a:solidFill>
              </a:rPr>
              <a:pPr>
                <a:spcBef>
                  <a:spcPct val="0"/>
                </a:spcBef>
                <a:buFontTx/>
                <a:buNone/>
              </a:pPr>
              <a:t>6</a:t>
            </a:fld>
            <a:endParaRPr lang="zh-CN" altLang="en-US" sz="1200">
              <a:solidFill>
                <a:srgbClr val="898989"/>
              </a:solidFill>
            </a:endParaRPr>
          </a:p>
        </p:txBody>
      </p:sp>
      <p:sp>
        <p:nvSpPr>
          <p:cNvPr id="27652" name="Rectangle 4"/>
          <p:cNvSpPr>
            <a:spLocks noChangeArrowheads="1"/>
          </p:cNvSpPr>
          <p:nvPr/>
        </p:nvSpPr>
        <p:spPr bwMode="auto">
          <a:xfrm>
            <a:off x="4651375" y="1524000"/>
            <a:ext cx="4492625" cy="12446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1800">
                <a:solidFill>
                  <a:srgbClr val="FFFFFF"/>
                </a:solidFill>
                <a:latin typeface="Courier New" panose="02070309020205020404" pitchFamily="49" charset="0"/>
              </a:rPr>
              <a:t>for (j=0; j&lt;6; j++)</a:t>
            </a:r>
            <a:endParaRPr lang="en-US" altLang="zh-CN" sz="2200">
              <a:solidFill>
                <a:srgbClr val="FFFFFF"/>
              </a:solidFill>
              <a:latin typeface="Courier New" panose="02070309020205020404" pitchFamily="49" charset="0"/>
            </a:endParaRPr>
          </a:p>
          <a:p>
            <a:pPr eaLnBrk="1" hangingPunct="1">
              <a:lnSpc>
                <a:spcPct val="90000"/>
              </a:lnSpc>
              <a:buFontTx/>
              <a:buNone/>
            </a:pPr>
            <a:r>
              <a:rPr lang="en-US" altLang="zh-CN" sz="2200">
                <a:solidFill>
                  <a:srgbClr val="FFFFFF"/>
                </a:solidFill>
                <a:latin typeface="Courier New" panose="02070309020205020404" pitchFamily="49" charset="0"/>
              </a:rPr>
              <a:t> </a:t>
            </a:r>
            <a:r>
              <a:rPr lang="en-US" altLang="zh-CN" sz="1800">
                <a:solidFill>
                  <a:srgbClr val="FFFFFF"/>
                </a:solidFill>
                <a:latin typeface="Courier New" panose="02070309020205020404" pitchFamily="49" charset="0"/>
              </a:rPr>
              <a:t>for (i= 0; i&lt;3; i++)</a:t>
            </a:r>
            <a:endParaRPr lang="en-US" altLang="zh-CN" sz="2200">
              <a:solidFill>
                <a:srgbClr val="FFFFFF"/>
              </a:solidFill>
              <a:latin typeface="Courier New" panose="02070309020205020404" pitchFamily="49" charset="0"/>
            </a:endParaRPr>
          </a:p>
          <a:p>
            <a:pPr lvl="1" eaLnBrk="1" hangingPunct="1">
              <a:lnSpc>
                <a:spcPct val="90000"/>
              </a:lnSpc>
              <a:buFontTx/>
              <a:buNone/>
            </a:pPr>
            <a:r>
              <a:rPr lang="en-US" altLang="zh-CN" sz="2200">
                <a:solidFill>
                  <a:srgbClr val="FFFFFF"/>
                </a:solidFill>
                <a:latin typeface="Courier New" panose="02070309020205020404" pitchFamily="49" charset="0"/>
              </a:rPr>
              <a:t>A[i][j]=A[i][j]+B[j];</a:t>
            </a:r>
          </a:p>
        </p:txBody>
      </p:sp>
      <p:grpSp>
        <p:nvGrpSpPr>
          <p:cNvPr id="27653" name="Group 123"/>
          <p:cNvGrpSpPr>
            <a:grpSpLocks/>
          </p:cNvGrpSpPr>
          <p:nvPr/>
        </p:nvGrpSpPr>
        <p:grpSpPr bwMode="auto">
          <a:xfrm>
            <a:off x="-6350" y="1524000"/>
            <a:ext cx="4502150" cy="4237038"/>
            <a:chOff x="-4" y="1152"/>
            <a:chExt cx="2836" cy="2669"/>
          </a:xfrm>
        </p:grpSpPr>
        <p:sp>
          <p:nvSpPr>
            <p:cNvPr id="27700" name="Rectangle 5"/>
            <p:cNvSpPr>
              <a:spLocks noChangeArrowheads="1"/>
            </p:cNvSpPr>
            <p:nvPr/>
          </p:nvSpPr>
          <p:spPr bwMode="auto">
            <a:xfrm>
              <a:off x="-4" y="1152"/>
              <a:ext cx="2836" cy="784"/>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buFontTx/>
                <a:buNone/>
              </a:pPr>
              <a:r>
                <a:rPr lang="en-US" altLang="zh-CN" sz="2200">
                  <a:solidFill>
                    <a:srgbClr val="FFFFFF"/>
                  </a:solidFill>
                  <a:latin typeface="Courier New" panose="02070309020205020404" pitchFamily="49" charset="0"/>
                </a:rPr>
                <a:t>for (i= 0; i&lt;3; i++)</a:t>
              </a:r>
            </a:p>
            <a:p>
              <a:pPr eaLnBrk="1" hangingPunct="1">
                <a:lnSpc>
                  <a:spcPct val="90000"/>
                </a:lnSpc>
                <a:buFontTx/>
                <a:buNone/>
              </a:pPr>
              <a:r>
                <a:rPr lang="en-US" altLang="zh-CN" sz="2200">
                  <a:solidFill>
                    <a:srgbClr val="FFFFFF"/>
                  </a:solidFill>
                  <a:latin typeface="Courier New" panose="02070309020205020404" pitchFamily="49" charset="0"/>
                </a:rPr>
                <a:t> for (j=0; j&lt;6; j++)</a:t>
              </a:r>
            </a:p>
            <a:p>
              <a:pPr lvl="1" eaLnBrk="1" hangingPunct="1">
                <a:lnSpc>
                  <a:spcPct val="90000"/>
                </a:lnSpc>
                <a:buFontTx/>
                <a:buNone/>
              </a:pPr>
              <a:r>
                <a:rPr lang="en-US" altLang="zh-CN" sz="2200">
                  <a:solidFill>
                    <a:srgbClr val="FFFFFF"/>
                  </a:solidFill>
                  <a:latin typeface="Courier New" panose="02070309020205020404" pitchFamily="49" charset="0"/>
                </a:rPr>
                <a:t>A[i][j]=A[i][j]+B[j];</a:t>
              </a:r>
              <a:endParaRPr lang="en-US" altLang="zh-CN" sz="2200">
                <a:solidFill>
                  <a:srgbClr val="FFFFFF"/>
                </a:solidFill>
              </a:endParaRPr>
            </a:p>
          </p:txBody>
        </p:sp>
        <p:grpSp>
          <p:nvGrpSpPr>
            <p:cNvPr id="27701" name="Group 6"/>
            <p:cNvGrpSpPr>
              <a:grpSpLocks/>
            </p:cNvGrpSpPr>
            <p:nvPr/>
          </p:nvGrpSpPr>
          <p:grpSpPr bwMode="auto">
            <a:xfrm>
              <a:off x="22" y="2016"/>
              <a:ext cx="2810" cy="1805"/>
              <a:chOff x="144" y="2216"/>
              <a:chExt cx="2810" cy="1805"/>
            </a:xfrm>
          </p:grpSpPr>
          <p:sp>
            <p:nvSpPr>
              <p:cNvPr id="27702" name="Line 7"/>
              <p:cNvSpPr>
                <a:spLocks noChangeAspect="1" noChangeShapeType="1"/>
              </p:cNvSpPr>
              <p:nvPr/>
            </p:nvSpPr>
            <p:spPr bwMode="auto">
              <a:xfrm>
                <a:off x="387" y="2216"/>
                <a:ext cx="0" cy="152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Line 8"/>
              <p:cNvSpPr>
                <a:spLocks noChangeAspect="1" noChangeShapeType="1"/>
              </p:cNvSpPr>
              <p:nvPr/>
            </p:nvSpPr>
            <p:spPr bwMode="auto">
              <a:xfrm>
                <a:off x="387" y="3739"/>
                <a:ext cx="2550" cy="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4" name="Text Box 9"/>
              <p:cNvSpPr txBox="1">
                <a:spLocks noChangeAspect="1" noChangeArrowheads="1"/>
              </p:cNvSpPr>
              <p:nvPr/>
            </p:nvSpPr>
            <p:spPr bwMode="auto">
              <a:xfrm>
                <a:off x="144" y="2216"/>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a:t>i</a:t>
                </a:r>
              </a:p>
            </p:txBody>
          </p:sp>
          <p:sp>
            <p:nvSpPr>
              <p:cNvPr id="27705" name="Text Box 10"/>
              <p:cNvSpPr txBox="1">
                <a:spLocks noChangeAspect="1" noChangeArrowheads="1"/>
              </p:cNvSpPr>
              <p:nvPr/>
            </p:nvSpPr>
            <p:spPr bwMode="auto">
              <a:xfrm>
                <a:off x="2736" y="3732"/>
                <a:ext cx="2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a:t>j</a:t>
                </a:r>
              </a:p>
            </p:txBody>
          </p:sp>
          <p:grpSp>
            <p:nvGrpSpPr>
              <p:cNvPr id="27706" name="Group 11"/>
              <p:cNvGrpSpPr>
                <a:grpSpLocks noChangeAspect="1"/>
              </p:cNvGrpSpPr>
              <p:nvPr/>
            </p:nvGrpSpPr>
            <p:grpSpPr bwMode="auto">
              <a:xfrm>
                <a:off x="355" y="2662"/>
                <a:ext cx="2119" cy="1074"/>
                <a:chOff x="448" y="2720"/>
                <a:chExt cx="2648" cy="1344"/>
              </a:xfrm>
            </p:grpSpPr>
            <p:sp>
              <p:nvSpPr>
                <p:cNvPr id="27707" name="Line 12"/>
                <p:cNvSpPr>
                  <a:spLocks noChangeAspect="1" noChangeShapeType="1"/>
                </p:cNvSpPr>
                <p:nvPr/>
              </p:nvSpPr>
              <p:spPr bwMode="auto">
                <a:xfrm flipH="1" flipV="1">
                  <a:off x="448" y="3608"/>
                  <a:ext cx="2594" cy="44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8" name="Line 13"/>
                <p:cNvSpPr>
                  <a:spLocks noChangeAspect="1" noChangeShapeType="1"/>
                </p:cNvSpPr>
                <p:nvPr/>
              </p:nvSpPr>
              <p:spPr bwMode="auto">
                <a:xfrm flipH="1" flipV="1">
                  <a:off x="488" y="2720"/>
                  <a:ext cx="2554" cy="46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9" name="Line 14"/>
                <p:cNvSpPr>
                  <a:spLocks noChangeAspect="1" noChangeShapeType="1"/>
                </p:cNvSpPr>
                <p:nvPr/>
              </p:nvSpPr>
              <p:spPr bwMode="auto">
                <a:xfrm flipH="1" flipV="1">
                  <a:off x="456" y="3176"/>
                  <a:ext cx="2586" cy="44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710" name="Group 15"/>
                <p:cNvGrpSpPr>
                  <a:grpSpLocks noChangeAspect="1"/>
                </p:cNvGrpSpPr>
                <p:nvPr/>
              </p:nvGrpSpPr>
              <p:grpSpPr bwMode="auto">
                <a:xfrm>
                  <a:off x="496" y="4064"/>
                  <a:ext cx="2600" cy="0"/>
                  <a:chOff x="496" y="4064"/>
                  <a:chExt cx="2600" cy="0"/>
                </a:xfrm>
              </p:grpSpPr>
              <p:sp>
                <p:nvSpPr>
                  <p:cNvPr id="27738" name="Line 16"/>
                  <p:cNvSpPr>
                    <a:spLocks noChangeAspect="1" noChangeShapeType="1"/>
                  </p:cNvSpPr>
                  <p:nvPr/>
                </p:nvSpPr>
                <p:spPr bwMode="auto">
                  <a:xfrm>
                    <a:off x="496"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9" name="Line 17"/>
                  <p:cNvSpPr>
                    <a:spLocks noChangeAspect="1" noChangeShapeType="1"/>
                  </p:cNvSpPr>
                  <p:nvPr/>
                </p:nvSpPr>
                <p:spPr bwMode="auto">
                  <a:xfrm>
                    <a:off x="928"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0" name="Line 18"/>
                  <p:cNvSpPr>
                    <a:spLocks noChangeAspect="1" noChangeShapeType="1"/>
                  </p:cNvSpPr>
                  <p:nvPr/>
                </p:nvSpPr>
                <p:spPr bwMode="auto">
                  <a:xfrm>
                    <a:off x="1360"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1" name="Line 19"/>
                  <p:cNvSpPr>
                    <a:spLocks noChangeAspect="1" noChangeShapeType="1"/>
                  </p:cNvSpPr>
                  <p:nvPr/>
                </p:nvSpPr>
                <p:spPr bwMode="auto">
                  <a:xfrm>
                    <a:off x="1784"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742" name="Group 20"/>
                  <p:cNvGrpSpPr>
                    <a:grpSpLocks noChangeAspect="1"/>
                  </p:cNvGrpSpPr>
                  <p:nvPr/>
                </p:nvGrpSpPr>
                <p:grpSpPr bwMode="auto">
                  <a:xfrm>
                    <a:off x="2232" y="4064"/>
                    <a:ext cx="864" cy="0"/>
                    <a:chOff x="2232" y="4064"/>
                    <a:chExt cx="864" cy="0"/>
                  </a:xfrm>
                </p:grpSpPr>
                <p:sp>
                  <p:nvSpPr>
                    <p:cNvPr id="27743" name="Line 21"/>
                    <p:cNvSpPr>
                      <a:spLocks noChangeAspect="1" noChangeShapeType="1"/>
                    </p:cNvSpPr>
                    <p:nvPr/>
                  </p:nvSpPr>
                  <p:spPr bwMode="auto">
                    <a:xfrm>
                      <a:off x="2232"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4" name="Line 22"/>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7711" name="Group 23"/>
                <p:cNvGrpSpPr>
                  <a:grpSpLocks noChangeAspect="1"/>
                </p:cNvGrpSpPr>
                <p:nvPr/>
              </p:nvGrpSpPr>
              <p:grpSpPr bwMode="auto">
                <a:xfrm>
                  <a:off x="504" y="3616"/>
                  <a:ext cx="2584" cy="8"/>
                  <a:chOff x="504" y="3616"/>
                  <a:chExt cx="2584" cy="8"/>
                </a:xfrm>
              </p:grpSpPr>
              <p:grpSp>
                <p:nvGrpSpPr>
                  <p:cNvPr id="27730" name="Group 24"/>
                  <p:cNvGrpSpPr>
                    <a:grpSpLocks noChangeAspect="1"/>
                  </p:cNvGrpSpPr>
                  <p:nvPr/>
                </p:nvGrpSpPr>
                <p:grpSpPr bwMode="auto">
                  <a:xfrm>
                    <a:off x="504" y="3616"/>
                    <a:ext cx="1720" cy="0"/>
                    <a:chOff x="1392" y="2256"/>
                    <a:chExt cx="1720" cy="0"/>
                  </a:xfrm>
                </p:grpSpPr>
                <p:sp>
                  <p:nvSpPr>
                    <p:cNvPr id="27734" name="Line 25"/>
                    <p:cNvSpPr>
                      <a:spLocks noChangeAspect="1" noChangeShapeType="1"/>
                    </p:cNvSpPr>
                    <p:nvPr/>
                  </p:nvSpPr>
                  <p:spPr bwMode="auto">
                    <a:xfrm>
                      <a:off x="1392"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5" name="Line 26"/>
                    <p:cNvSpPr>
                      <a:spLocks noChangeAspect="1" noChangeShapeType="1"/>
                    </p:cNvSpPr>
                    <p:nvPr/>
                  </p:nvSpPr>
                  <p:spPr bwMode="auto">
                    <a:xfrm>
                      <a:off x="1824"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6" name="Line 27"/>
                    <p:cNvSpPr>
                      <a:spLocks noChangeAspect="1" noChangeShapeType="1"/>
                    </p:cNvSpPr>
                    <p:nvPr/>
                  </p:nvSpPr>
                  <p:spPr bwMode="auto">
                    <a:xfrm>
                      <a:off x="2256"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7" name="Line 28"/>
                    <p:cNvSpPr>
                      <a:spLocks noChangeAspect="1" noChangeShapeType="1"/>
                    </p:cNvSpPr>
                    <p:nvPr/>
                  </p:nvSpPr>
                  <p:spPr bwMode="auto">
                    <a:xfrm>
                      <a:off x="2680"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731" name="Group 29"/>
                  <p:cNvGrpSpPr>
                    <a:grpSpLocks noChangeAspect="1"/>
                  </p:cNvGrpSpPr>
                  <p:nvPr/>
                </p:nvGrpSpPr>
                <p:grpSpPr bwMode="auto">
                  <a:xfrm>
                    <a:off x="2224" y="3624"/>
                    <a:ext cx="864" cy="0"/>
                    <a:chOff x="2232" y="4064"/>
                    <a:chExt cx="864" cy="0"/>
                  </a:xfrm>
                </p:grpSpPr>
                <p:sp>
                  <p:nvSpPr>
                    <p:cNvPr id="27732" name="Line 30"/>
                    <p:cNvSpPr>
                      <a:spLocks noChangeAspect="1" noChangeShapeType="1"/>
                    </p:cNvSpPr>
                    <p:nvPr/>
                  </p:nvSpPr>
                  <p:spPr bwMode="auto">
                    <a:xfrm>
                      <a:off x="2232"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3" name="Line 31"/>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7712" name="Group 32"/>
                <p:cNvGrpSpPr>
                  <a:grpSpLocks noChangeAspect="1"/>
                </p:cNvGrpSpPr>
                <p:nvPr/>
              </p:nvGrpSpPr>
              <p:grpSpPr bwMode="auto">
                <a:xfrm>
                  <a:off x="496" y="3176"/>
                  <a:ext cx="2566" cy="8"/>
                  <a:chOff x="496" y="3176"/>
                  <a:chExt cx="2566" cy="8"/>
                </a:xfrm>
              </p:grpSpPr>
              <p:grpSp>
                <p:nvGrpSpPr>
                  <p:cNvPr id="27722" name="Group 33"/>
                  <p:cNvGrpSpPr>
                    <a:grpSpLocks noChangeAspect="1"/>
                  </p:cNvGrpSpPr>
                  <p:nvPr/>
                </p:nvGrpSpPr>
                <p:grpSpPr bwMode="auto">
                  <a:xfrm>
                    <a:off x="496" y="3176"/>
                    <a:ext cx="1720" cy="0"/>
                    <a:chOff x="1392" y="2256"/>
                    <a:chExt cx="1720" cy="0"/>
                  </a:xfrm>
                </p:grpSpPr>
                <p:sp>
                  <p:nvSpPr>
                    <p:cNvPr id="27726" name="Line 34"/>
                    <p:cNvSpPr>
                      <a:spLocks noChangeAspect="1" noChangeShapeType="1"/>
                    </p:cNvSpPr>
                    <p:nvPr/>
                  </p:nvSpPr>
                  <p:spPr bwMode="auto">
                    <a:xfrm>
                      <a:off x="1392"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7" name="Line 35"/>
                    <p:cNvSpPr>
                      <a:spLocks noChangeAspect="1" noChangeShapeType="1"/>
                    </p:cNvSpPr>
                    <p:nvPr/>
                  </p:nvSpPr>
                  <p:spPr bwMode="auto">
                    <a:xfrm>
                      <a:off x="1824"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8" name="Line 36"/>
                    <p:cNvSpPr>
                      <a:spLocks noChangeAspect="1" noChangeShapeType="1"/>
                    </p:cNvSpPr>
                    <p:nvPr/>
                  </p:nvSpPr>
                  <p:spPr bwMode="auto">
                    <a:xfrm>
                      <a:off x="2256"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9" name="Line 37"/>
                    <p:cNvSpPr>
                      <a:spLocks noChangeAspect="1" noChangeShapeType="1"/>
                    </p:cNvSpPr>
                    <p:nvPr/>
                  </p:nvSpPr>
                  <p:spPr bwMode="auto">
                    <a:xfrm>
                      <a:off x="2680"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723" name="Group 38"/>
                  <p:cNvGrpSpPr>
                    <a:grpSpLocks noChangeAspect="1"/>
                  </p:cNvGrpSpPr>
                  <p:nvPr/>
                </p:nvGrpSpPr>
                <p:grpSpPr bwMode="auto">
                  <a:xfrm>
                    <a:off x="2198" y="3184"/>
                    <a:ext cx="864" cy="0"/>
                    <a:chOff x="2232" y="4064"/>
                    <a:chExt cx="864" cy="0"/>
                  </a:xfrm>
                </p:grpSpPr>
                <p:sp>
                  <p:nvSpPr>
                    <p:cNvPr id="27724" name="Line 39"/>
                    <p:cNvSpPr>
                      <a:spLocks noChangeAspect="1" noChangeShapeType="1"/>
                    </p:cNvSpPr>
                    <p:nvPr/>
                  </p:nvSpPr>
                  <p:spPr bwMode="auto">
                    <a:xfrm>
                      <a:off x="2232"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5" name="Line 40"/>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7713" name="Group 41"/>
                <p:cNvGrpSpPr>
                  <a:grpSpLocks noChangeAspect="1"/>
                </p:cNvGrpSpPr>
                <p:nvPr/>
              </p:nvGrpSpPr>
              <p:grpSpPr bwMode="auto">
                <a:xfrm>
                  <a:off x="496" y="2720"/>
                  <a:ext cx="2568" cy="8"/>
                  <a:chOff x="496" y="2720"/>
                  <a:chExt cx="2568" cy="8"/>
                </a:xfrm>
              </p:grpSpPr>
              <p:grpSp>
                <p:nvGrpSpPr>
                  <p:cNvPr id="27714" name="Group 42"/>
                  <p:cNvGrpSpPr>
                    <a:grpSpLocks noChangeAspect="1"/>
                  </p:cNvGrpSpPr>
                  <p:nvPr/>
                </p:nvGrpSpPr>
                <p:grpSpPr bwMode="auto">
                  <a:xfrm>
                    <a:off x="496" y="2720"/>
                    <a:ext cx="1720" cy="0"/>
                    <a:chOff x="1392" y="2256"/>
                    <a:chExt cx="1720" cy="0"/>
                  </a:xfrm>
                </p:grpSpPr>
                <p:sp>
                  <p:nvSpPr>
                    <p:cNvPr id="27718" name="Line 43"/>
                    <p:cNvSpPr>
                      <a:spLocks noChangeAspect="1" noChangeShapeType="1"/>
                    </p:cNvSpPr>
                    <p:nvPr/>
                  </p:nvSpPr>
                  <p:spPr bwMode="auto">
                    <a:xfrm>
                      <a:off x="1392"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19" name="Line 44"/>
                    <p:cNvSpPr>
                      <a:spLocks noChangeAspect="1" noChangeShapeType="1"/>
                    </p:cNvSpPr>
                    <p:nvPr/>
                  </p:nvSpPr>
                  <p:spPr bwMode="auto">
                    <a:xfrm>
                      <a:off x="1824"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0" name="Line 45"/>
                    <p:cNvSpPr>
                      <a:spLocks noChangeAspect="1" noChangeShapeType="1"/>
                    </p:cNvSpPr>
                    <p:nvPr/>
                  </p:nvSpPr>
                  <p:spPr bwMode="auto">
                    <a:xfrm>
                      <a:off x="2256"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1" name="Line 46"/>
                    <p:cNvSpPr>
                      <a:spLocks noChangeAspect="1" noChangeShapeType="1"/>
                    </p:cNvSpPr>
                    <p:nvPr/>
                  </p:nvSpPr>
                  <p:spPr bwMode="auto">
                    <a:xfrm>
                      <a:off x="2680" y="2256"/>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715" name="Group 47"/>
                  <p:cNvGrpSpPr>
                    <a:grpSpLocks noChangeAspect="1"/>
                  </p:cNvGrpSpPr>
                  <p:nvPr/>
                </p:nvGrpSpPr>
                <p:grpSpPr bwMode="auto">
                  <a:xfrm>
                    <a:off x="2200" y="2728"/>
                    <a:ext cx="864" cy="0"/>
                    <a:chOff x="2232" y="4064"/>
                    <a:chExt cx="864" cy="0"/>
                  </a:xfrm>
                </p:grpSpPr>
                <p:sp>
                  <p:nvSpPr>
                    <p:cNvPr id="27716" name="Line 48"/>
                    <p:cNvSpPr>
                      <a:spLocks noChangeAspect="1" noChangeShapeType="1"/>
                    </p:cNvSpPr>
                    <p:nvPr/>
                  </p:nvSpPr>
                  <p:spPr bwMode="auto">
                    <a:xfrm>
                      <a:off x="2232"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17" name="Line 49"/>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grpSp>
      <p:grpSp>
        <p:nvGrpSpPr>
          <p:cNvPr id="27654" name="Group 120"/>
          <p:cNvGrpSpPr>
            <a:grpSpLocks/>
          </p:cNvGrpSpPr>
          <p:nvPr/>
        </p:nvGrpSpPr>
        <p:grpSpPr bwMode="auto">
          <a:xfrm>
            <a:off x="4492625" y="2827338"/>
            <a:ext cx="4460875" cy="2963862"/>
            <a:chOff x="2830" y="2394"/>
            <a:chExt cx="2810" cy="1867"/>
          </a:xfrm>
        </p:grpSpPr>
        <p:sp>
          <p:nvSpPr>
            <p:cNvPr id="27657" name="Text Box 50"/>
            <p:cNvSpPr txBox="1">
              <a:spLocks noChangeArrowheads="1"/>
            </p:cNvSpPr>
            <p:nvPr/>
          </p:nvSpPr>
          <p:spPr bwMode="auto">
            <a:xfrm>
              <a:off x="3294" y="2394"/>
              <a:ext cx="19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i="1">
                  <a:solidFill>
                    <a:srgbClr val="009900"/>
                  </a:solidFill>
                </a:rPr>
                <a:t>new traversal order!</a:t>
              </a:r>
            </a:p>
          </p:txBody>
        </p:sp>
        <p:grpSp>
          <p:nvGrpSpPr>
            <p:cNvPr id="27658" name="Group 51"/>
            <p:cNvGrpSpPr>
              <a:grpSpLocks noChangeAspect="1"/>
            </p:cNvGrpSpPr>
            <p:nvPr/>
          </p:nvGrpSpPr>
          <p:grpSpPr bwMode="auto">
            <a:xfrm>
              <a:off x="3089" y="3979"/>
              <a:ext cx="2083" cy="0"/>
              <a:chOff x="496" y="4064"/>
              <a:chExt cx="2600" cy="0"/>
            </a:xfrm>
          </p:grpSpPr>
          <p:sp>
            <p:nvSpPr>
              <p:cNvPr id="27693" name="Line 52"/>
              <p:cNvSpPr>
                <a:spLocks noChangeAspect="1" noChangeShapeType="1"/>
              </p:cNvSpPr>
              <p:nvPr/>
            </p:nvSpPr>
            <p:spPr bwMode="auto">
              <a:xfrm>
                <a:off x="496" y="4064"/>
                <a:ext cx="43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4" name="Line 53"/>
              <p:cNvSpPr>
                <a:spLocks noChangeAspect="1" noChangeShapeType="1"/>
              </p:cNvSpPr>
              <p:nvPr/>
            </p:nvSpPr>
            <p:spPr bwMode="auto">
              <a:xfrm>
                <a:off x="928" y="4064"/>
                <a:ext cx="43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5" name="Line 54"/>
              <p:cNvSpPr>
                <a:spLocks noChangeAspect="1" noChangeShapeType="1"/>
              </p:cNvSpPr>
              <p:nvPr/>
            </p:nvSpPr>
            <p:spPr bwMode="auto">
              <a:xfrm>
                <a:off x="1360" y="4064"/>
                <a:ext cx="43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55"/>
              <p:cNvSpPr>
                <a:spLocks noChangeAspect="1" noChangeShapeType="1"/>
              </p:cNvSpPr>
              <p:nvPr/>
            </p:nvSpPr>
            <p:spPr bwMode="auto">
              <a:xfrm>
                <a:off x="1784" y="4064"/>
                <a:ext cx="43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97" name="Group 56"/>
              <p:cNvGrpSpPr>
                <a:grpSpLocks noChangeAspect="1"/>
              </p:cNvGrpSpPr>
              <p:nvPr/>
            </p:nvGrpSpPr>
            <p:grpSpPr bwMode="auto">
              <a:xfrm>
                <a:off x="2232" y="4064"/>
                <a:ext cx="864" cy="0"/>
                <a:chOff x="2232" y="4064"/>
                <a:chExt cx="864" cy="0"/>
              </a:xfrm>
            </p:grpSpPr>
            <p:sp>
              <p:nvSpPr>
                <p:cNvPr id="27698" name="Line 57"/>
                <p:cNvSpPr>
                  <a:spLocks noChangeAspect="1" noChangeShapeType="1"/>
                </p:cNvSpPr>
                <p:nvPr/>
              </p:nvSpPr>
              <p:spPr bwMode="auto">
                <a:xfrm>
                  <a:off x="2232" y="4064"/>
                  <a:ext cx="43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Line 58"/>
                <p:cNvSpPr>
                  <a:spLocks noChangeAspect="1" noChangeShapeType="1"/>
                </p:cNvSpPr>
                <p:nvPr/>
              </p:nvSpPr>
              <p:spPr bwMode="auto">
                <a:xfrm>
                  <a:off x="2664" y="4064"/>
                  <a:ext cx="43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7659" name="Group 86"/>
            <p:cNvGrpSpPr>
              <a:grpSpLocks/>
            </p:cNvGrpSpPr>
            <p:nvPr/>
          </p:nvGrpSpPr>
          <p:grpSpPr bwMode="auto">
            <a:xfrm>
              <a:off x="2830" y="2456"/>
              <a:ext cx="2810" cy="1805"/>
              <a:chOff x="104" y="2312"/>
              <a:chExt cx="2810" cy="1805"/>
            </a:xfrm>
          </p:grpSpPr>
          <p:sp>
            <p:nvSpPr>
              <p:cNvPr id="27660" name="Line 87"/>
              <p:cNvSpPr>
                <a:spLocks noChangeAspect="1" noChangeShapeType="1"/>
              </p:cNvSpPr>
              <p:nvPr/>
            </p:nvSpPr>
            <p:spPr bwMode="auto">
              <a:xfrm>
                <a:off x="347" y="2312"/>
                <a:ext cx="0" cy="152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88"/>
              <p:cNvSpPr>
                <a:spLocks noChangeAspect="1" noChangeShapeType="1"/>
              </p:cNvSpPr>
              <p:nvPr/>
            </p:nvSpPr>
            <p:spPr bwMode="auto">
              <a:xfrm>
                <a:off x="347" y="3835"/>
                <a:ext cx="2550" cy="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Text Box 89"/>
              <p:cNvSpPr txBox="1">
                <a:spLocks noChangeAspect="1" noChangeArrowheads="1"/>
              </p:cNvSpPr>
              <p:nvPr/>
            </p:nvSpPr>
            <p:spPr bwMode="auto">
              <a:xfrm>
                <a:off x="104" y="231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a:t>i</a:t>
                </a:r>
              </a:p>
            </p:txBody>
          </p:sp>
          <p:sp>
            <p:nvSpPr>
              <p:cNvPr id="27663" name="Text Box 90"/>
              <p:cNvSpPr txBox="1">
                <a:spLocks noChangeAspect="1" noChangeArrowheads="1"/>
              </p:cNvSpPr>
              <p:nvPr/>
            </p:nvSpPr>
            <p:spPr bwMode="auto">
              <a:xfrm>
                <a:off x="2696" y="3828"/>
                <a:ext cx="2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a:t>j</a:t>
                </a:r>
              </a:p>
            </p:txBody>
          </p:sp>
          <p:grpSp>
            <p:nvGrpSpPr>
              <p:cNvPr id="27664" name="Group 91"/>
              <p:cNvGrpSpPr>
                <a:grpSpLocks/>
              </p:cNvGrpSpPr>
              <p:nvPr/>
            </p:nvGrpSpPr>
            <p:grpSpPr bwMode="auto">
              <a:xfrm>
                <a:off x="339" y="2797"/>
                <a:ext cx="393" cy="1036"/>
                <a:chOff x="339" y="2797"/>
                <a:chExt cx="393" cy="1036"/>
              </a:xfrm>
            </p:grpSpPr>
            <p:sp>
              <p:nvSpPr>
                <p:cNvPr id="27689" name="Line 92"/>
                <p:cNvSpPr>
                  <a:spLocks noChangeAspect="1" noChangeShapeType="1"/>
                </p:cNvSpPr>
                <p:nvPr/>
              </p:nvSpPr>
              <p:spPr bwMode="auto">
                <a:xfrm rot="-5400000">
                  <a:off x="179" y="366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0" name="Line 93"/>
                <p:cNvSpPr>
                  <a:spLocks noChangeAspect="1" noChangeShapeType="1"/>
                </p:cNvSpPr>
                <p:nvPr/>
              </p:nvSpPr>
              <p:spPr bwMode="auto">
                <a:xfrm rot="-5400000">
                  <a:off x="179" y="3315"/>
                  <a:ext cx="3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Line 94"/>
                <p:cNvSpPr>
                  <a:spLocks noChangeAspect="1" noChangeShapeType="1"/>
                </p:cNvSpPr>
                <p:nvPr/>
              </p:nvSpPr>
              <p:spPr bwMode="auto">
                <a:xfrm rot="-5400000">
                  <a:off x="179" y="297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2" name="Line 95"/>
                <p:cNvSpPr>
                  <a:spLocks noChangeShapeType="1"/>
                </p:cNvSpPr>
                <p:nvPr/>
              </p:nvSpPr>
              <p:spPr bwMode="auto">
                <a:xfrm>
                  <a:off x="339" y="2805"/>
                  <a:ext cx="393" cy="10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65" name="Group 96"/>
              <p:cNvGrpSpPr>
                <a:grpSpLocks/>
              </p:cNvGrpSpPr>
              <p:nvPr/>
            </p:nvGrpSpPr>
            <p:grpSpPr bwMode="auto">
              <a:xfrm>
                <a:off x="708" y="2787"/>
                <a:ext cx="393" cy="1036"/>
                <a:chOff x="339" y="2797"/>
                <a:chExt cx="393" cy="1036"/>
              </a:xfrm>
            </p:grpSpPr>
            <p:sp>
              <p:nvSpPr>
                <p:cNvPr id="27685" name="Line 97"/>
                <p:cNvSpPr>
                  <a:spLocks noChangeAspect="1" noChangeShapeType="1"/>
                </p:cNvSpPr>
                <p:nvPr/>
              </p:nvSpPr>
              <p:spPr bwMode="auto">
                <a:xfrm rot="-5400000">
                  <a:off x="179" y="366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98"/>
                <p:cNvSpPr>
                  <a:spLocks noChangeAspect="1" noChangeShapeType="1"/>
                </p:cNvSpPr>
                <p:nvPr/>
              </p:nvSpPr>
              <p:spPr bwMode="auto">
                <a:xfrm rot="-5400000">
                  <a:off x="179" y="3315"/>
                  <a:ext cx="3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99"/>
                <p:cNvSpPr>
                  <a:spLocks noChangeAspect="1" noChangeShapeType="1"/>
                </p:cNvSpPr>
                <p:nvPr/>
              </p:nvSpPr>
              <p:spPr bwMode="auto">
                <a:xfrm rot="-5400000">
                  <a:off x="179" y="297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100"/>
                <p:cNvSpPr>
                  <a:spLocks noChangeShapeType="1"/>
                </p:cNvSpPr>
                <p:nvPr/>
              </p:nvSpPr>
              <p:spPr bwMode="auto">
                <a:xfrm>
                  <a:off x="339" y="2805"/>
                  <a:ext cx="393" cy="10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66" name="Group 101"/>
              <p:cNvGrpSpPr>
                <a:grpSpLocks/>
              </p:cNvGrpSpPr>
              <p:nvPr/>
            </p:nvGrpSpPr>
            <p:grpSpPr bwMode="auto">
              <a:xfrm>
                <a:off x="1085" y="2787"/>
                <a:ext cx="393" cy="1036"/>
                <a:chOff x="339" y="2797"/>
                <a:chExt cx="393" cy="1036"/>
              </a:xfrm>
            </p:grpSpPr>
            <p:sp>
              <p:nvSpPr>
                <p:cNvPr id="27681" name="Line 102"/>
                <p:cNvSpPr>
                  <a:spLocks noChangeAspect="1" noChangeShapeType="1"/>
                </p:cNvSpPr>
                <p:nvPr/>
              </p:nvSpPr>
              <p:spPr bwMode="auto">
                <a:xfrm rot="-5400000">
                  <a:off x="179" y="366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2" name="Line 103"/>
                <p:cNvSpPr>
                  <a:spLocks noChangeAspect="1" noChangeShapeType="1"/>
                </p:cNvSpPr>
                <p:nvPr/>
              </p:nvSpPr>
              <p:spPr bwMode="auto">
                <a:xfrm rot="-5400000">
                  <a:off x="179" y="3315"/>
                  <a:ext cx="3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3" name="Line 104"/>
                <p:cNvSpPr>
                  <a:spLocks noChangeAspect="1" noChangeShapeType="1"/>
                </p:cNvSpPr>
                <p:nvPr/>
              </p:nvSpPr>
              <p:spPr bwMode="auto">
                <a:xfrm rot="-5400000">
                  <a:off x="179" y="297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4" name="Line 105"/>
                <p:cNvSpPr>
                  <a:spLocks noChangeShapeType="1"/>
                </p:cNvSpPr>
                <p:nvPr/>
              </p:nvSpPr>
              <p:spPr bwMode="auto">
                <a:xfrm>
                  <a:off x="339" y="2805"/>
                  <a:ext cx="393" cy="10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67" name="Group 106"/>
              <p:cNvGrpSpPr>
                <a:grpSpLocks/>
              </p:cNvGrpSpPr>
              <p:nvPr/>
            </p:nvGrpSpPr>
            <p:grpSpPr bwMode="auto">
              <a:xfrm>
                <a:off x="1462" y="2787"/>
                <a:ext cx="393" cy="1036"/>
                <a:chOff x="339" y="2797"/>
                <a:chExt cx="393" cy="1036"/>
              </a:xfrm>
            </p:grpSpPr>
            <p:sp>
              <p:nvSpPr>
                <p:cNvPr id="27677" name="Line 107"/>
                <p:cNvSpPr>
                  <a:spLocks noChangeAspect="1" noChangeShapeType="1"/>
                </p:cNvSpPr>
                <p:nvPr/>
              </p:nvSpPr>
              <p:spPr bwMode="auto">
                <a:xfrm rot="-5400000">
                  <a:off x="179" y="366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8" name="Line 108"/>
                <p:cNvSpPr>
                  <a:spLocks noChangeAspect="1" noChangeShapeType="1"/>
                </p:cNvSpPr>
                <p:nvPr/>
              </p:nvSpPr>
              <p:spPr bwMode="auto">
                <a:xfrm rot="-5400000">
                  <a:off x="179" y="3315"/>
                  <a:ext cx="3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9" name="Line 109"/>
                <p:cNvSpPr>
                  <a:spLocks noChangeAspect="1" noChangeShapeType="1"/>
                </p:cNvSpPr>
                <p:nvPr/>
              </p:nvSpPr>
              <p:spPr bwMode="auto">
                <a:xfrm rot="-5400000">
                  <a:off x="179" y="297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0" name="Line 110"/>
                <p:cNvSpPr>
                  <a:spLocks noChangeShapeType="1"/>
                </p:cNvSpPr>
                <p:nvPr/>
              </p:nvSpPr>
              <p:spPr bwMode="auto">
                <a:xfrm>
                  <a:off x="339" y="2805"/>
                  <a:ext cx="393" cy="10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68" name="Group 111"/>
              <p:cNvGrpSpPr>
                <a:grpSpLocks/>
              </p:cNvGrpSpPr>
              <p:nvPr/>
            </p:nvGrpSpPr>
            <p:grpSpPr bwMode="auto">
              <a:xfrm>
                <a:off x="1831" y="2779"/>
                <a:ext cx="393" cy="1036"/>
                <a:chOff x="339" y="2797"/>
                <a:chExt cx="393" cy="1036"/>
              </a:xfrm>
            </p:grpSpPr>
            <p:sp>
              <p:nvSpPr>
                <p:cNvPr id="27673" name="Line 112"/>
                <p:cNvSpPr>
                  <a:spLocks noChangeAspect="1" noChangeShapeType="1"/>
                </p:cNvSpPr>
                <p:nvPr/>
              </p:nvSpPr>
              <p:spPr bwMode="auto">
                <a:xfrm rot="-5400000">
                  <a:off x="179" y="366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113"/>
                <p:cNvSpPr>
                  <a:spLocks noChangeAspect="1" noChangeShapeType="1"/>
                </p:cNvSpPr>
                <p:nvPr/>
              </p:nvSpPr>
              <p:spPr bwMode="auto">
                <a:xfrm rot="-5400000">
                  <a:off x="179" y="3315"/>
                  <a:ext cx="3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114"/>
                <p:cNvSpPr>
                  <a:spLocks noChangeAspect="1" noChangeShapeType="1"/>
                </p:cNvSpPr>
                <p:nvPr/>
              </p:nvSpPr>
              <p:spPr bwMode="auto">
                <a:xfrm rot="-5400000">
                  <a:off x="179" y="2970"/>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Line 115"/>
                <p:cNvSpPr>
                  <a:spLocks noChangeShapeType="1"/>
                </p:cNvSpPr>
                <p:nvPr/>
              </p:nvSpPr>
              <p:spPr bwMode="auto">
                <a:xfrm>
                  <a:off x="339" y="2805"/>
                  <a:ext cx="393" cy="10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69" name="Group 116"/>
              <p:cNvGrpSpPr>
                <a:grpSpLocks/>
              </p:cNvGrpSpPr>
              <p:nvPr/>
            </p:nvGrpSpPr>
            <p:grpSpPr bwMode="auto">
              <a:xfrm>
                <a:off x="2216" y="2779"/>
                <a:ext cx="0" cy="1036"/>
                <a:chOff x="3752" y="2491"/>
                <a:chExt cx="0" cy="1036"/>
              </a:xfrm>
            </p:grpSpPr>
            <p:sp>
              <p:nvSpPr>
                <p:cNvPr id="27670" name="Line 117"/>
                <p:cNvSpPr>
                  <a:spLocks noChangeAspect="1" noChangeShapeType="1"/>
                </p:cNvSpPr>
                <p:nvPr/>
              </p:nvSpPr>
              <p:spPr bwMode="auto">
                <a:xfrm rot="-5400000">
                  <a:off x="3579" y="3354"/>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Line 118"/>
                <p:cNvSpPr>
                  <a:spLocks noChangeAspect="1" noChangeShapeType="1"/>
                </p:cNvSpPr>
                <p:nvPr/>
              </p:nvSpPr>
              <p:spPr bwMode="auto">
                <a:xfrm rot="-5400000">
                  <a:off x="3579" y="3009"/>
                  <a:ext cx="3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2" name="Line 119"/>
                <p:cNvSpPr>
                  <a:spLocks noChangeAspect="1" noChangeShapeType="1"/>
                </p:cNvSpPr>
                <p:nvPr/>
              </p:nvSpPr>
              <p:spPr bwMode="auto">
                <a:xfrm rot="-5400000">
                  <a:off x="3579" y="2664"/>
                  <a:ext cx="34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7655" name="Text Box 121"/>
          <p:cNvSpPr txBox="1">
            <a:spLocks noChangeArrowheads="1"/>
          </p:cNvSpPr>
          <p:nvPr/>
        </p:nvSpPr>
        <p:spPr bwMode="auto">
          <a:xfrm>
            <a:off x="44450" y="990600"/>
            <a:ext cx="9023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Comic Sans MS" panose="030F0702030302020204" pitchFamily="66" charset="0"/>
              </a:rPr>
              <a:t>Permute the order of the loops to modify the traversal order</a:t>
            </a:r>
          </a:p>
        </p:txBody>
      </p:sp>
      <p:sp>
        <p:nvSpPr>
          <p:cNvPr id="27656" name="Text Box 122"/>
          <p:cNvSpPr txBox="1">
            <a:spLocks noChangeArrowheads="1"/>
          </p:cNvSpPr>
          <p:nvPr/>
        </p:nvSpPr>
        <p:spPr bwMode="auto">
          <a:xfrm>
            <a:off x="517525" y="5722938"/>
            <a:ext cx="801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latin typeface="Comic Sans MS" panose="030F0702030302020204" pitchFamily="66" charset="0"/>
              </a:rPr>
              <a:t>NOTE: C multi-dimensional arrays are stored in row-major order, Fortran in column major</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False Sharing</a:t>
            </a:r>
          </a:p>
        </p:txBody>
      </p:sp>
      <p:sp>
        <p:nvSpPr>
          <p:cNvPr id="74755"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6C3559B-831B-4430-ACFA-FF78E3CF4774}" type="slidenum">
              <a:rPr lang="zh-CN" altLang="en-US" sz="1200">
                <a:solidFill>
                  <a:srgbClr val="898989"/>
                </a:solidFill>
              </a:rPr>
              <a:pPr>
                <a:spcBef>
                  <a:spcPct val="0"/>
                </a:spcBef>
                <a:buFontTx/>
                <a:buNone/>
              </a:pPr>
              <a:t>7</a:t>
            </a:fld>
            <a:endParaRPr lang="zh-CN" altLang="en-US" sz="1200">
              <a:solidFill>
                <a:srgbClr val="898989"/>
              </a:solidFill>
            </a:endParaRPr>
          </a:p>
        </p:txBody>
      </p:sp>
      <p:sp>
        <p:nvSpPr>
          <p:cNvPr id="12" name="Rectangle 10"/>
          <p:cNvSpPr>
            <a:spLocks noChangeArrowheads="1"/>
          </p:cNvSpPr>
          <p:nvPr/>
        </p:nvSpPr>
        <p:spPr bwMode="auto">
          <a:xfrm>
            <a:off x="711200" y="2206625"/>
            <a:ext cx="7899400" cy="3413125"/>
          </a:xfrm>
          <a:prstGeom prst="rect">
            <a:avLst/>
          </a:prstGeom>
          <a:noFill/>
          <a:ln w="25400">
            <a:noFill/>
            <a:miter lim="800000"/>
            <a:headEnd/>
            <a:tailEnd/>
          </a:ln>
          <a:effectLst/>
        </p:spPr>
        <p:txBody>
          <a:bodyPr lIns="90488" tIns="44450" rIns="90488" bIns="44450">
            <a:spAutoFit/>
          </a:bodyPr>
          <a:lstStyle/>
          <a:p>
            <a:pPr eaLnBrk="1" hangingPunct="1">
              <a:defRPr/>
            </a:pPr>
            <a:r>
              <a:rPr lang="en-US" sz="2400" dirty="0">
                <a:latin typeface="+mn-lt"/>
                <a:cs typeface="Arial" pitchFamily="34" charset="0"/>
              </a:rPr>
              <a:t>A cache block contains more than one word</a:t>
            </a:r>
          </a:p>
          <a:p>
            <a:pPr eaLnBrk="1" hangingPunct="1">
              <a:defRPr/>
            </a:pPr>
            <a:endParaRPr lang="en-US" sz="2400" dirty="0">
              <a:latin typeface="+mn-lt"/>
              <a:cs typeface="Arial" pitchFamily="34" charset="0"/>
            </a:endParaRPr>
          </a:p>
          <a:p>
            <a:pPr eaLnBrk="1" hangingPunct="1">
              <a:defRPr/>
            </a:pPr>
            <a:r>
              <a:rPr lang="en-US" sz="2400" dirty="0">
                <a:latin typeface="+mn-lt"/>
                <a:cs typeface="Arial" pitchFamily="34" charset="0"/>
              </a:rPr>
              <a:t>Cache-coherence is done at the block-level and not word-level</a:t>
            </a:r>
          </a:p>
          <a:p>
            <a:pPr eaLnBrk="1" hangingPunct="1">
              <a:defRPr/>
            </a:pPr>
            <a:endParaRPr lang="en-US" sz="2400" dirty="0">
              <a:latin typeface="+mn-lt"/>
              <a:cs typeface="Arial" pitchFamily="34" charset="0"/>
            </a:endParaRPr>
          </a:p>
          <a:p>
            <a:pPr eaLnBrk="1" hangingPunct="1">
              <a:defRPr/>
            </a:pPr>
            <a:r>
              <a:rPr lang="en-US" sz="2400" dirty="0">
                <a:latin typeface="+mn-lt"/>
                <a:cs typeface="Arial" pitchFamily="34" charset="0"/>
              </a:rPr>
              <a:t>Suppose </a:t>
            </a:r>
            <a:r>
              <a:rPr lang="en-US" sz="2400" dirty="0">
                <a:solidFill>
                  <a:srgbClr val="56127A"/>
                </a:solidFill>
                <a:latin typeface="+mn-lt"/>
                <a:cs typeface="Arial" pitchFamily="34" charset="0"/>
              </a:rPr>
              <a:t>M</a:t>
            </a:r>
            <a:r>
              <a:rPr lang="en-US" sz="2400" baseline="-25000" dirty="0">
                <a:solidFill>
                  <a:srgbClr val="56127A"/>
                </a:solidFill>
                <a:latin typeface="+mn-lt"/>
                <a:cs typeface="Arial" pitchFamily="34" charset="0"/>
              </a:rPr>
              <a:t>1</a:t>
            </a:r>
            <a:r>
              <a:rPr lang="en-US" sz="2400" dirty="0">
                <a:latin typeface="+mn-lt"/>
                <a:cs typeface="Arial" pitchFamily="34" charset="0"/>
              </a:rPr>
              <a:t> writes </a:t>
            </a:r>
            <a:r>
              <a:rPr lang="en-US" sz="2400" dirty="0" err="1">
                <a:solidFill>
                  <a:srgbClr val="56127A"/>
                </a:solidFill>
                <a:latin typeface="+mn-lt"/>
                <a:cs typeface="Arial" pitchFamily="34" charset="0"/>
              </a:rPr>
              <a:t>word</a:t>
            </a:r>
            <a:r>
              <a:rPr lang="en-US" sz="2400" baseline="-25000" dirty="0" err="1">
                <a:solidFill>
                  <a:srgbClr val="56127A"/>
                </a:solidFill>
                <a:latin typeface="+mn-lt"/>
                <a:cs typeface="Arial" pitchFamily="34" charset="0"/>
              </a:rPr>
              <a:t>i</a:t>
            </a:r>
            <a:r>
              <a:rPr lang="en-US" sz="2400" dirty="0">
                <a:solidFill>
                  <a:srgbClr val="56127A"/>
                </a:solidFill>
                <a:latin typeface="+mn-lt"/>
                <a:cs typeface="Arial" pitchFamily="34" charset="0"/>
              </a:rPr>
              <a:t> </a:t>
            </a:r>
            <a:r>
              <a:rPr lang="en-US" sz="2400" dirty="0">
                <a:latin typeface="+mn-lt"/>
                <a:cs typeface="Arial" pitchFamily="34" charset="0"/>
              </a:rPr>
              <a:t>and </a:t>
            </a:r>
            <a:r>
              <a:rPr lang="en-US" sz="2400" dirty="0">
                <a:solidFill>
                  <a:srgbClr val="56127A"/>
                </a:solidFill>
                <a:latin typeface="+mn-lt"/>
                <a:cs typeface="Arial" pitchFamily="34" charset="0"/>
              </a:rPr>
              <a:t>M</a:t>
            </a:r>
            <a:r>
              <a:rPr lang="en-US" sz="2400" baseline="-25000" dirty="0">
                <a:solidFill>
                  <a:srgbClr val="56127A"/>
                </a:solidFill>
                <a:latin typeface="+mn-lt"/>
                <a:cs typeface="Arial" pitchFamily="34" charset="0"/>
              </a:rPr>
              <a:t>2</a:t>
            </a:r>
            <a:r>
              <a:rPr lang="en-US" sz="2400" dirty="0">
                <a:latin typeface="+mn-lt"/>
                <a:cs typeface="Arial" pitchFamily="34" charset="0"/>
              </a:rPr>
              <a:t> writes </a:t>
            </a:r>
            <a:r>
              <a:rPr lang="en-US" sz="2400" dirty="0" err="1">
                <a:solidFill>
                  <a:srgbClr val="56127A"/>
                </a:solidFill>
                <a:latin typeface="+mn-lt"/>
                <a:cs typeface="Arial" pitchFamily="34" charset="0"/>
              </a:rPr>
              <a:t>word</a:t>
            </a:r>
            <a:r>
              <a:rPr lang="en-US" sz="2400" baseline="-25000" dirty="0" err="1">
                <a:solidFill>
                  <a:srgbClr val="56127A"/>
                </a:solidFill>
                <a:latin typeface="+mn-lt"/>
                <a:cs typeface="Arial" pitchFamily="34" charset="0"/>
              </a:rPr>
              <a:t>k</a:t>
            </a:r>
            <a:r>
              <a:rPr lang="en-US" sz="2400" baseline="-25000" dirty="0">
                <a:solidFill>
                  <a:srgbClr val="56127A"/>
                </a:solidFill>
                <a:latin typeface="+mn-lt"/>
                <a:cs typeface="Arial" pitchFamily="34" charset="0"/>
              </a:rPr>
              <a:t> </a:t>
            </a:r>
            <a:r>
              <a:rPr lang="en-US" sz="2400" dirty="0">
                <a:latin typeface="+mn-lt"/>
                <a:cs typeface="Arial" pitchFamily="34" charset="0"/>
              </a:rPr>
              <a:t>and</a:t>
            </a:r>
          </a:p>
          <a:p>
            <a:pPr eaLnBrk="1" hangingPunct="1">
              <a:defRPr/>
            </a:pPr>
            <a:r>
              <a:rPr lang="en-US" sz="2400" dirty="0">
                <a:latin typeface="+mn-lt"/>
                <a:cs typeface="Arial" pitchFamily="34" charset="0"/>
              </a:rPr>
              <a:t>both words have the same block address.</a:t>
            </a:r>
          </a:p>
          <a:p>
            <a:pPr eaLnBrk="1" hangingPunct="1">
              <a:defRPr/>
            </a:pPr>
            <a:endParaRPr lang="en-US" sz="2400" dirty="0">
              <a:latin typeface="+mn-lt"/>
              <a:cs typeface="Arial" pitchFamily="34" charset="0"/>
            </a:endParaRPr>
          </a:p>
          <a:p>
            <a:pPr eaLnBrk="1" hangingPunct="1">
              <a:defRPr/>
            </a:pPr>
            <a:r>
              <a:rPr lang="en-US" sz="2400" i="1" dirty="0">
                <a:solidFill>
                  <a:schemeClr val="tx2"/>
                </a:solidFill>
                <a:latin typeface="+mn-lt"/>
                <a:cs typeface="Arial" pitchFamily="34" charset="0"/>
              </a:rPr>
              <a:t>What can happen?</a:t>
            </a:r>
          </a:p>
        </p:txBody>
      </p:sp>
      <p:grpSp>
        <p:nvGrpSpPr>
          <p:cNvPr id="74757" name="组合 21"/>
          <p:cNvGrpSpPr>
            <a:grpSpLocks/>
          </p:cNvGrpSpPr>
          <p:nvPr/>
        </p:nvGrpSpPr>
        <p:grpSpPr bwMode="auto">
          <a:xfrm>
            <a:off x="700088" y="1639888"/>
            <a:ext cx="7072312" cy="366712"/>
            <a:chOff x="1747838" y="1639888"/>
            <a:chExt cx="5563976" cy="366767"/>
          </a:xfrm>
        </p:grpSpPr>
        <p:sp>
          <p:nvSpPr>
            <p:cNvPr id="74758" name="Rectangle 3"/>
            <p:cNvSpPr>
              <a:spLocks noChangeArrowheads="1"/>
            </p:cNvSpPr>
            <p:nvPr/>
          </p:nvSpPr>
          <p:spPr bwMode="auto">
            <a:xfrm>
              <a:off x="1747838" y="1690688"/>
              <a:ext cx="5551487" cy="276225"/>
            </a:xfrm>
            <a:prstGeom prst="rect">
              <a:avLst/>
            </a:prstGeom>
            <a:solidFill>
              <a:schemeClr val="bg1"/>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4759" name="Rectangle 4"/>
            <p:cNvSpPr>
              <a:spLocks noChangeArrowheads="1"/>
            </p:cNvSpPr>
            <p:nvPr/>
          </p:nvSpPr>
          <p:spPr bwMode="auto">
            <a:xfrm>
              <a:off x="1765512" y="1639888"/>
              <a:ext cx="55463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56127A"/>
                  </a:solidFill>
                  <a:latin typeface="Verdana" panose="020B0604030504040204" pitchFamily="34" charset="0"/>
                </a:rPr>
                <a:t>state        blk addr  data0	data1        ...          dataN</a:t>
              </a:r>
            </a:p>
          </p:txBody>
        </p:sp>
        <p:sp>
          <p:nvSpPr>
            <p:cNvPr id="74760" name="Line 5"/>
            <p:cNvSpPr>
              <a:spLocks noChangeShapeType="1"/>
            </p:cNvSpPr>
            <p:nvPr/>
          </p:nvSpPr>
          <p:spPr bwMode="auto">
            <a:xfrm>
              <a:off x="2573338" y="1703388"/>
              <a:ext cx="0" cy="261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6"/>
            <p:cNvSpPr>
              <a:spLocks noChangeShapeType="1"/>
            </p:cNvSpPr>
            <p:nvPr/>
          </p:nvSpPr>
          <p:spPr bwMode="auto">
            <a:xfrm>
              <a:off x="3692525" y="1697038"/>
              <a:ext cx="0" cy="261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7"/>
            <p:cNvSpPr>
              <a:spLocks noChangeShapeType="1"/>
            </p:cNvSpPr>
            <p:nvPr/>
          </p:nvSpPr>
          <p:spPr bwMode="auto">
            <a:xfrm>
              <a:off x="4476750" y="1693863"/>
              <a:ext cx="0" cy="261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8"/>
            <p:cNvSpPr>
              <a:spLocks noChangeShapeType="1"/>
            </p:cNvSpPr>
            <p:nvPr/>
          </p:nvSpPr>
          <p:spPr bwMode="auto">
            <a:xfrm>
              <a:off x="5322888" y="1701800"/>
              <a:ext cx="0" cy="261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9"/>
            <p:cNvSpPr>
              <a:spLocks noChangeShapeType="1"/>
            </p:cNvSpPr>
            <p:nvPr/>
          </p:nvSpPr>
          <p:spPr bwMode="auto">
            <a:xfrm>
              <a:off x="6378575" y="1708150"/>
              <a:ext cx="0" cy="261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 name="组合 1"/>
          <p:cNvGrpSpPr/>
          <p:nvPr/>
        </p:nvGrpSpPr>
        <p:grpSpPr>
          <a:xfrm>
            <a:off x="711200" y="5649942"/>
            <a:ext cx="6654800" cy="1013098"/>
            <a:chOff x="711200" y="5649942"/>
            <a:chExt cx="6654800" cy="1013098"/>
          </a:xfrm>
        </p:grpSpPr>
        <p:sp>
          <p:nvSpPr>
            <p:cNvPr id="13" name="Rectangle 10"/>
            <p:cNvSpPr>
              <a:spLocks noChangeArrowheads="1"/>
            </p:cNvSpPr>
            <p:nvPr/>
          </p:nvSpPr>
          <p:spPr bwMode="auto">
            <a:xfrm>
              <a:off x="711200" y="5649942"/>
              <a:ext cx="2946400" cy="1013098"/>
            </a:xfrm>
            <a:prstGeom prst="rect">
              <a:avLst/>
            </a:prstGeom>
            <a:noFill/>
            <a:ln w="25400">
              <a:noFill/>
              <a:miter lim="800000"/>
              <a:headEnd/>
              <a:tailEnd/>
            </a:ln>
            <a:effectLst/>
          </p:spPr>
          <p:txBody>
            <a:bodyPr wrap="square" lIns="90488" tIns="44450" rIns="90488" bIns="44450">
              <a:spAutoFit/>
            </a:bodyPr>
            <a:lstStyle/>
            <a:p>
              <a:pPr eaLnBrk="1" hangingPunct="1">
                <a:defRPr/>
              </a:pPr>
              <a:r>
                <a:rPr lang="en-US" sz="2000" i="1" dirty="0" smtClean="0">
                  <a:solidFill>
                    <a:schemeClr val="tx2"/>
                  </a:solidFill>
                  <a:latin typeface="+mn-lt"/>
                  <a:cs typeface="Arial" pitchFamily="34" charset="0"/>
                </a:rPr>
                <a:t>For (</a:t>
              </a:r>
              <a:r>
                <a:rPr lang="en-US" sz="2000" i="1" dirty="0" err="1" smtClean="0">
                  <a:solidFill>
                    <a:schemeClr val="tx2"/>
                  </a:solidFill>
                  <a:latin typeface="+mn-lt"/>
                  <a:cs typeface="Arial" pitchFamily="34" charset="0"/>
                </a:rPr>
                <a:t>i</a:t>
              </a:r>
              <a:r>
                <a:rPr lang="en-US" sz="2000" i="1" dirty="0" smtClean="0">
                  <a:solidFill>
                    <a:schemeClr val="tx2"/>
                  </a:solidFill>
                  <a:latin typeface="+mn-lt"/>
                  <a:cs typeface="Arial" pitchFamily="34" charset="0"/>
                </a:rPr>
                <a:t> = 0; </a:t>
              </a:r>
              <a:r>
                <a:rPr lang="en-US" sz="2000" i="1" dirty="0" err="1" smtClean="0">
                  <a:solidFill>
                    <a:schemeClr val="tx2"/>
                  </a:solidFill>
                  <a:latin typeface="+mn-lt"/>
                  <a:cs typeface="Arial" pitchFamily="34" charset="0"/>
                </a:rPr>
                <a:t>i</a:t>
              </a:r>
              <a:r>
                <a:rPr lang="en-US" sz="2000" i="1" dirty="0" smtClean="0">
                  <a:solidFill>
                    <a:schemeClr val="tx2"/>
                  </a:solidFill>
                  <a:latin typeface="+mn-lt"/>
                  <a:cs typeface="Arial" pitchFamily="34" charset="0"/>
                </a:rPr>
                <a:t> &lt; N/2){</a:t>
              </a:r>
            </a:p>
            <a:p>
              <a:pPr eaLnBrk="1" hangingPunct="1">
                <a:defRPr/>
              </a:pPr>
              <a:r>
                <a:rPr lang="en-US" sz="2000" i="1" dirty="0">
                  <a:solidFill>
                    <a:schemeClr val="tx2"/>
                  </a:solidFill>
                  <a:latin typeface="+mn-lt"/>
                  <a:cs typeface="Arial" pitchFamily="34" charset="0"/>
                </a:rPr>
                <a:t> </a:t>
              </a:r>
              <a:r>
                <a:rPr lang="en-US" sz="2000" i="1" dirty="0" smtClean="0">
                  <a:solidFill>
                    <a:schemeClr val="tx2"/>
                  </a:solidFill>
                  <a:latin typeface="+mn-lt"/>
                  <a:cs typeface="Arial" pitchFamily="34" charset="0"/>
                </a:rPr>
                <a:t>   y[</a:t>
              </a:r>
              <a:r>
                <a:rPr lang="en-US" sz="2000" i="1" dirty="0" err="1" smtClean="0">
                  <a:solidFill>
                    <a:schemeClr val="tx2"/>
                  </a:solidFill>
                  <a:latin typeface="+mn-lt"/>
                  <a:cs typeface="Arial" pitchFamily="34" charset="0"/>
                </a:rPr>
                <a:t>i</a:t>
              </a:r>
              <a:r>
                <a:rPr lang="en-US" sz="2000" i="1" dirty="0" smtClean="0">
                  <a:solidFill>
                    <a:schemeClr val="tx2"/>
                  </a:solidFill>
                  <a:latin typeface="+mn-lt"/>
                  <a:cs typeface="Arial" pitchFamily="34" charset="0"/>
                </a:rPr>
                <a:t>] = …</a:t>
              </a:r>
            </a:p>
            <a:p>
              <a:pPr eaLnBrk="1" hangingPunct="1">
                <a:defRPr/>
              </a:pPr>
              <a:r>
                <a:rPr lang="en-US" sz="2000" i="1" dirty="0">
                  <a:solidFill>
                    <a:schemeClr val="tx2"/>
                  </a:solidFill>
                  <a:latin typeface="+mn-lt"/>
                  <a:cs typeface="Arial" pitchFamily="34" charset="0"/>
                </a:rPr>
                <a:t>}</a:t>
              </a:r>
            </a:p>
          </p:txBody>
        </p:sp>
        <p:sp>
          <p:nvSpPr>
            <p:cNvPr id="14" name="Rectangle 10"/>
            <p:cNvSpPr>
              <a:spLocks noChangeArrowheads="1"/>
            </p:cNvSpPr>
            <p:nvPr/>
          </p:nvSpPr>
          <p:spPr bwMode="auto">
            <a:xfrm>
              <a:off x="4419600" y="5649942"/>
              <a:ext cx="2946400" cy="1013098"/>
            </a:xfrm>
            <a:prstGeom prst="rect">
              <a:avLst/>
            </a:prstGeom>
            <a:noFill/>
            <a:ln w="25400">
              <a:noFill/>
              <a:miter lim="800000"/>
              <a:headEnd/>
              <a:tailEnd/>
            </a:ln>
            <a:effectLst/>
          </p:spPr>
          <p:txBody>
            <a:bodyPr wrap="square" lIns="90488" tIns="44450" rIns="90488" bIns="44450">
              <a:spAutoFit/>
            </a:bodyPr>
            <a:lstStyle/>
            <a:p>
              <a:pPr eaLnBrk="1" hangingPunct="1">
                <a:defRPr/>
              </a:pPr>
              <a:r>
                <a:rPr lang="en-US" sz="2000" i="1" dirty="0" smtClean="0">
                  <a:solidFill>
                    <a:schemeClr val="tx2"/>
                  </a:solidFill>
                  <a:latin typeface="+mn-lt"/>
                  <a:cs typeface="Arial" pitchFamily="34" charset="0"/>
                </a:rPr>
                <a:t>For (</a:t>
              </a:r>
              <a:r>
                <a:rPr lang="en-US" sz="2000" i="1" dirty="0" err="1" smtClean="0">
                  <a:solidFill>
                    <a:schemeClr val="tx2"/>
                  </a:solidFill>
                  <a:latin typeface="+mn-lt"/>
                  <a:cs typeface="Arial" pitchFamily="34" charset="0"/>
                </a:rPr>
                <a:t>i</a:t>
              </a:r>
              <a:r>
                <a:rPr lang="en-US" sz="2000" i="1" dirty="0" smtClean="0">
                  <a:solidFill>
                    <a:schemeClr val="tx2"/>
                  </a:solidFill>
                  <a:latin typeface="+mn-lt"/>
                  <a:cs typeface="Arial" pitchFamily="34" charset="0"/>
                </a:rPr>
                <a:t> = </a:t>
              </a:r>
              <a:r>
                <a:rPr lang="en-US" altLang="zh-CN" sz="2000" i="1" dirty="0" smtClean="0">
                  <a:solidFill>
                    <a:schemeClr val="tx2"/>
                  </a:solidFill>
                  <a:latin typeface="+mn-lt"/>
                  <a:cs typeface="Arial" pitchFamily="34" charset="0"/>
                </a:rPr>
                <a:t>N/2+1</a:t>
              </a:r>
              <a:r>
                <a:rPr lang="en-US" sz="2000" i="1" dirty="0" smtClean="0">
                  <a:solidFill>
                    <a:schemeClr val="tx2"/>
                  </a:solidFill>
                  <a:latin typeface="+mn-lt"/>
                  <a:cs typeface="Arial" pitchFamily="34" charset="0"/>
                </a:rPr>
                <a:t>; </a:t>
              </a:r>
              <a:r>
                <a:rPr lang="en-US" sz="2000" i="1" dirty="0" err="1" smtClean="0">
                  <a:solidFill>
                    <a:schemeClr val="tx2"/>
                  </a:solidFill>
                  <a:latin typeface="+mn-lt"/>
                  <a:cs typeface="Arial" pitchFamily="34" charset="0"/>
                </a:rPr>
                <a:t>i</a:t>
              </a:r>
              <a:r>
                <a:rPr lang="en-US" sz="2000" i="1" dirty="0" smtClean="0">
                  <a:solidFill>
                    <a:schemeClr val="tx2"/>
                  </a:solidFill>
                  <a:latin typeface="+mn-lt"/>
                  <a:cs typeface="Arial" pitchFamily="34" charset="0"/>
                </a:rPr>
                <a:t> &lt; N){</a:t>
              </a:r>
            </a:p>
            <a:p>
              <a:pPr eaLnBrk="1" hangingPunct="1">
                <a:defRPr/>
              </a:pPr>
              <a:r>
                <a:rPr lang="en-US" sz="2000" i="1" dirty="0">
                  <a:solidFill>
                    <a:schemeClr val="tx2"/>
                  </a:solidFill>
                  <a:latin typeface="+mn-lt"/>
                  <a:cs typeface="Arial" pitchFamily="34" charset="0"/>
                </a:rPr>
                <a:t> </a:t>
              </a:r>
              <a:r>
                <a:rPr lang="en-US" sz="2000" i="1" dirty="0" smtClean="0">
                  <a:solidFill>
                    <a:schemeClr val="tx2"/>
                  </a:solidFill>
                  <a:latin typeface="+mn-lt"/>
                  <a:cs typeface="Arial" pitchFamily="34" charset="0"/>
                </a:rPr>
                <a:t>   y[</a:t>
              </a:r>
              <a:r>
                <a:rPr lang="en-US" sz="2000" i="1" dirty="0" err="1" smtClean="0">
                  <a:solidFill>
                    <a:schemeClr val="tx2"/>
                  </a:solidFill>
                  <a:latin typeface="+mn-lt"/>
                  <a:cs typeface="Arial" pitchFamily="34" charset="0"/>
                </a:rPr>
                <a:t>i</a:t>
              </a:r>
              <a:r>
                <a:rPr lang="en-US" sz="2000" i="1" dirty="0" smtClean="0">
                  <a:solidFill>
                    <a:schemeClr val="tx2"/>
                  </a:solidFill>
                  <a:latin typeface="+mn-lt"/>
                  <a:cs typeface="Arial" pitchFamily="34" charset="0"/>
                </a:rPr>
                <a:t>] = …</a:t>
              </a:r>
            </a:p>
            <a:p>
              <a:pPr eaLnBrk="1" hangingPunct="1">
                <a:defRPr/>
              </a:pPr>
              <a:r>
                <a:rPr lang="en-US" sz="2000" i="1" dirty="0">
                  <a:solidFill>
                    <a:schemeClr val="tx2"/>
                  </a:solidFill>
                  <a:latin typeface="+mn-lt"/>
                  <a:cs typeface="Arial" pitchFamily="34" charset="0"/>
                </a:rPr>
                <a:t>}</a:t>
              </a:r>
            </a:p>
          </p:txBody>
        </p:sp>
      </p:grpSp>
    </p:spTree>
    <p:extLst>
      <p:ext uri="{BB962C8B-B14F-4D97-AF65-F5344CB8AC3E}">
        <p14:creationId xmlns:p14="http://schemas.microsoft.com/office/powerpoint/2010/main" val="46642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Tiling</a:t>
            </a:r>
          </a:p>
        </p:txBody>
      </p:sp>
      <p:sp>
        <p:nvSpPr>
          <p:cNvPr id="2969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A3F4505-083F-4DFB-A0D5-043B7D032E99}" type="slidenum">
              <a:rPr lang="zh-CN" altLang="en-US" sz="1200">
                <a:solidFill>
                  <a:srgbClr val="898989"/>
                </a:solidFill>
              </a:rPr>
              <a:pPr>
                <a:spcBef>
                  <a:spcPct val="0"/>
                </a:spcBef>
                <a:buFontTx/>
                <a:buNone/>
              </a:pPr>
              <a:t>8</a:t>
            </a:fld>
            <a:endParaRPr lang="zh-CN" altLang="en-US" sz="1200">
              <a:solidFill>
                <a:srgbClr val="898989"/>
              </a:solidFill>
            </a:endParaRP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24200"/>
            <a:ext cx="71247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txBox="1">
            <a:spLocks noChangeArrowheads="1"/>
          </p:cNvSpPr>
          <p:nvPr/>
        </p:nvSpPr>
        <p:spPr bwMode="auto">
          <a:xfrm>
            <a:off x="685800" y="990600"/>
            <a:ext cx="7772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r>
              <a:rPr lang="en-US" altLang="zh-CN" sz="2400" b="0">
                <a:latin typeface="幼圆" panose="02010509060101010101" pitchFamily="49" charset="-122"/>
                <a:ea typeface="黑体" panose="02010609060101010101" pitchFamily="49" charset="-122"/>
              </a:rPr>
              <a:t>Tiling reorders loop iterations to bring iterations that reuse data closer in time</a:t>
            </a:r>
          </a:p>
          <a:p>
            <a:r>
              <a:rPr lang="en-US" altLang="zh-CN" sz="2400" b="0">
                <a:latin typeface="幼圆" panose="02010509060101010101" pitchFamily="49" charset="-122"/>
                <a:ea typeface="黑体" panose="02010609060101010101" pitchFamily="49" charset="-122"/>
              </a:rPr>
              <a:t>Goal is to retain in cache/register/scratchpad (or other constrained memory structure) between reuse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Tiling</a:t>
            </a:r>
          </a:p>
        </p:txBody>
      </p:sp>
      <p:sp>
        <p:nvSpPr>
          <p:cNvPr id="31747"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AC074DB-2A8F-4C6E-91B7-78191E09B043}" type="slidenum">
              <a:rPr lang="zh-CN" altLang="en-US" sz="1200">
                <a:solidFill>
                  <a:srgbClr val="898989"/>
                </a:solidFill>
              </a:rPr>
              <a:pPr>
                <a:spcBef>
                  <a:spcPct val="0"/>
                </a:spcBef>
                <a:buFontTx/>
                <a:buNone/>
              </a:pPr>
              <a:t>9</a:t>
            </a:fld>
            <a:endParaRPr lang="zh-CN" altLang="en-US" sz="1200">
              <a:solidFill>
                <a:srgbClr val="898989"/>
              </a:solidFill>
            </a:endParaRPr>
          </a:p>
        </p:txBody>
      </p:sp>
      <p:sp>
        <p:nvSpPr>
          <p:cNvPr id="31748" name="Content Placeholder 2"/>
          <p:cNvSpPr>
            <a:spLocks noGrp="1"/>
          </p:cNvSpPr>
          <p:nvPr>
            <p:ph idx="1"/>
          </p:nvPr>
        </p:nvSpPr>
        <p:spPr>
          <a:xfrm>
            <a:off x="609600" y="1254125"/>
            <a:ext cx="8001000" cy="3470275"/>
          </a:xfrm>
        </p:spPr>
        <p:txBody>
          <a:bodyPr/>
          <a:lstStyle/>
          <a:p>
            <a:r>
              <a:rPr lang="en-US" altLang="zh-CN" smtClean="0">
                <a:ea typeface="黑体" panose="02010609060101010101" pitchFamily="49" charset="-122"/>
              </a:rPr>
              <a:t>Tiling is very commonly used to manage limited storage</a:t>
            </a:r>
          </a:p>
          <a:p>
            <a:pPr lvl="1">
              <a:buFont typeface="Wingdings" panose="05000000000000000000" pitchFamily="2" charset="2"/>
              <a:buChar char="Ø"/>
            </a:pPr>
            <a:r>
              <a:rPr lang="en-US" altLang="zh-CN" smtClean="0">
                <a:ea typeface="黑体" panose="02010609060101010101" pitchFamily="49" charset="-122"/>
              </a:rPr>
              <a:t>Registers</a:t>
            </a:r>
          </a:p>
          <a:p>
            <a:pPr lvl="1">
              <a:buFont typeface="Wingdings" panose="05000000000000000000" pitchFamily="2" charset="2"/>
              <a:buChar char="Ø"/>
            </a:pPr>
            <a:r>
              <a:rPr lang="en-US" altLang="zh-CN" smtClean="0">
                <a:ea typeface="黑体" panose="02010609060101010101" pitchFamily="49" charset="-122"/>
              </a:rPr>
              <a:t>Caches</a:t>
            </a:r>
          </a:p>
          <a:p>
            <a:pPr lvl="1">
              <a:buFont typeface="Wingdings" panose="05000000000000000000" pitchFamily="2" charset="2"/>
              <a:buChar char="Ø"/>
            </a:pPr>
            <a:r>
              <a:rPr lang="en-US" altLang="zh-CN" smtClean="0">
                <a:ea typeface="黑体" panose="02010609060101010101" pitchFamily="49" charset="-122"/>
              </a:rPr>
              <a:t>Software-managed buffers</a:t>
            </a:r>
          </a:p>
          <a:p>
            <a:pPr lvl="1">
              <a:buFont typeface="Wingdings" panose="05000000000000000000" pitchFamily="2" charset="2"/>
              <a:buChar char="Ø"/>
            </a:pPr>
            <a:r>
              <a:rPr lang="en-US" altLang="zh-CN" smtClean="0">
                <a:ea typeface="黑体" panose="02010609060101010101" pitchFamily="49" charset="-122"/>
              </a:rPr>
              <a:t>Small main memory</a:t>
            </a:r>
          </a:p>
          <a:p>
            <a:r>
              <a:rPr lang="en-US" altLang="zh-CN" smtClean="0">
                <a:ea typeface="黑体" panose="02010609060101010101" pitchFamily="49" charset="-122"/>
              </a:rPr>
              <a:t>Can be applied hierarchically</a:t>
            </a:r>
          </a:p>
          <a:p>
            <a:r>
              <a:rPr lang="en-US" altLang="zh-CN" smtClean="0">
                <a:ea typeface="黑体" panose="02010609060101010101" pitchFamily="49" charset="-122"/>
              </a:rPr>
              <a:t>Also used in context of managing granularity of parallelism</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7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lin ang="5400000" scaled="0"/>
        </a:gradFill>
        <a:effectLst>
          <a:outerShdw sx="1000" sy="1000" rotWithShape="0">
            <a:srgbClr val="000000"/>
          </a:outerShdw>
        </a:effectLst>
        <a:scene3d>
          <a:camera prst="isometricOffAxis2Left">
            <a:rot lat="0" lon="0" rev="0"/>
          </a:camera>
          <a:lightRig rig="threePt" dir="t">
            <a:rot lat="0" lon="0" rev="0"/>
          </a:lightRig>
        </a:scene3d>
        <a:sp3d extrusionH="430530" prstMaterial="metal">
          <a:bevelT w="13970" h="13970" prst="angle"/>
          <a:bevelB w="13970" h="13970" prst="angle"/>
          <a:extrusionClr>
            <a:srgbClr val="7030A0"/>
          </a:extrusionClr>
        </a:sp3d>
      </a:spPr>
      <a:bodyPr rtlCol="0" anchor="ctr">
        <a:flatTx/>
      </a:bodyPr>
      <a:lstStyle>
        <a:defPPr algn="ctr">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12610</TotalTime>
  <Words>2241</Words>
  <Application>Microsoft Office PowerPoint</Application>
  <PresentationFormat>全屏显示(4:3)</PresentationFormat>
  <Paragraphs>512</Paragraphs>
  <Slides>45</Slides>
  <Notes>45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45</vt:i4>
      </vt:variant>
    </vt:vector>
  </HeadingPairs>
  <TitlesOfParts>
    <vt:vector size="59" baseType="lpstr">
      <vt:lpstr>Batang</vt:lpstr>
      <vt:lpstr>黑体</vt:lpstr>
      <vt:lpstr>华文隶书</vt:lpstr>
      <vt:lpstr>宋体</vt:lpstr>
      <vt:lpstr>微软雅黑</vt:lpstr>
      <vt:lpstr>幼圆</vt:lpstr>
      <vt:lpstr>Arial</vt:lpstr>
      <vt:lpstr>Calibri</vt:lpstr>
      <vt:lpstr>Comic Sans MS</vt:lpstr>
      <vt:lpstr>Courier New</vt:lpstr>
      <vt:lpstr>Verdana</vt:lpstr>
      <vt:lpstr>Wingdings</vt:lpstr>
      <vt:lpstr>4_Office 主题</vt:lpstr>
      <vt:lpstr>7_Office 主题</vt:lpstr>
      <vt:lpstr> CS427 Multicore Architecture and Parallel Computing </vt:lpstr>
      <vt:lpstr>Data Distribution</vt:lpstr>
      <vt:lpstr>Data Locality</vt:lpstr>
      <vt:lpstr>Data Locality</vt:lpstr>
      <vt:lpstr>Loop Transformation</vt:lpstr>
      <vt:lpstr>Permutation</vt:lpstr>
      <vt:lpstr>False Sharing</vt:lpstr>
      <vt:lpstr>Tiling</vt:lpstr>
      <vt:lpstr>Tiling</vt:lpstr>
      <vt:lpstr>Tiling</vt:lpstr>
      <vt:lpstr>Blocking</vt:lpstr>
      <vt:lpstr>Blocking</vt:lpstr>
      <vt:lpstr>Unroll and Jam</vt:lpstr>
      <vt:lpstr>Unroll and Jam</vt:lpstr>
      <vt:lpstr>Unroll and Jam</vt:lpstr>
      <vt:lpstr>Message Passing</vt:lpstr>
      <vt:lpstr>Barrier</vt:lpstr>
      <vt:lpstr>Synchronization</vt:lpstr>
      <vt:lpstr>Synchronization-enqueue</vt:lpstr>
      <vt:lpstr>Synchronization-dequeue</vt:lpstr>
      <vt:lpstr>Synchronization-termination</vt:lpstr>
      <vt:lpstr>Atomic</vt:lpstr>
      <vt:lpstr>Atomic</vt:lpstr>
      <vt:lpstr>Named Critical Sections</vt:lpstr>
      <vt:lpstr>Locks</vt:lpstr>
      <vt:lpstr>Locks</vt:lpstr>
      <vt:lpstr>Locks</vt:lpstr>
      <vt:lpstr>Summary of Mutual Exclusion</vt:lpstr>
      <vt:lpstr>Caveat</vt:lpstr>
      <vt:lpstr>Caveat</vt:lpstr>
      <vt:lpstr>Deadlock</vt:lpstr>
      <vt:lpstr>Deadlock</vt:lpstr>
      <vt:lpstr>Deadlock</vt:lpstr>
      <vt:lpstr>Deadlock</vt:lpstr>
      <vt:lpstr>Deadlock</vt:lpstr>
      <vt:lpstr>Solving the deadlock</vt:lpstr>
      <vt:lpstr>Deadlock</vt:lpstr>
      <vt:lpstr>Recovery From Deadlock</vt:lpstr>
      <vt:lpstr>Reduce Barriers</vt:lpstr>
      <vt:lpstr>Maximize Parallel Region</vt:lpstr>
      <vt:lpstr>Load Balancing</vt:lpstr>
      <vt:lpstr>Thread Safety</vt:lpstr>
      <vt:lpstr>Thread Safety</vt:lpstr>
      <vt:lpstr>False Sharing</vt:lpstr>
      <vt:lpstr>Data Race</vt:lpstr>
    </vt:vector>
  </TitlesOfParts>
  <Company>番茄花园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番茄花园</dc:creator>
  <cp:lastModifiedBy>ljiang leech</cp:lastModifiedBy>
  <cp:revision>1487</cp:revision>
  <dcterms:created xsi:type="dcterms:W3CDTF">2009-03-12T05:07:32Z</dcterms:created>
  <dcterms:modified xsi:type="dcterms:W3CDTF">2014-10-22T06:35:28Z</dcterms:modified>
</cp:coreProperties>
</file>