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54"/>
  </p:notesMasterIdLst>
  <p:handoutMasterIdLst>
    <p:handoutMasterId r:id="rId55"/>
  </p:handoutMasterIdLst>
  <p:sldIdLst>
    <p:sldId id="380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9" r:id="rId12"/>
    <p:sldId id="480" r:id="rId13"/>
    <p:sldId id="476" r:id="rId14"/>
    <p:sldId id="477" r:id="rId15"/>
    <p:sldId id="513" r:id="rId16"/>
    <p:sldId id="478" r:id="rId17"/>
    <p:sldId id="481" r:id="rId18"/>
    <p:sldId id="486" r:id="rId19"/>
    <p:sldId id="514" r:id="rId20"/>
    <p:sldId id="482" r:id="rId21"/>
    <p:sldId id="483" r:id="rId22"/>
    <p:sldId id="485" r:id="rId23"/>
    <p:sldId id="48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500" r:id="rId37"/>
    <p:sldId id="499" r:id="rId38"/>
    <p:sldId id="502" r:id="rId39"/>
    <p:sldId id="501" r:id="rId40"/>
    <p:sldId id="503" r:id="rId41"/>
    <p:sldId id="504" r:id="rId42"/>
    <p:sldId id="512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5" r:id="rId51"/>
    <p:sldId id="516" r:id="rId52"/>
    <p:sldId id="517" r:id="rId53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0000FF"/>
    <a:srgbClr val="000066"/>
    <a:srgbClr val="660066"/>
    <a:srgbClr val="FF33CC"/>
    <a:srgbClr val="E1FFFF"/>
    <a:srgbClr val="CCFF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87050" autoAdjust="0"/>
  </p:normalViewPr>
  <p:slideViewPr>
    <p:cSldViewPr>
      <p:cViewPr varScale="1">
        <p:scale>
          <a:sx n="80" d="100"/>
          <a:sy n="80" d="100"/>
        </p:scale>
        <p:origin x="-84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AB0FCEC-727C-4C0F-B25D-25D2952595B8}" type="datetimeFigureOut">
              <a:rPr lang="zh-CN" altLang="en-US"/>
              <a:pPr>
                <a:defRPr/>
              </a:pPr>
              <a:t>2014/10/28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491C2A94-4645-49C8-8F35-295DA8C2F7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04677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EF891385-4512-4466-AC05-20EBBF763F9E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4A733B8-A04B-4AFB-8B18-4D6170BB2D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04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5281BA-DE13-4AB0-98AD-D5FA9D85FA84}" type="slidenum">
              <a:rPr lang="zh-CN" altLang="en-US" b="0"/>
              <a:pPr eaLnBrk="1" hangingPunct="1"/>
              <a:t>1</a:t>
            </a:fld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xmlns="" val="151473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C80582-6891-43AB-883B-B60AA40C194B}" type="slidenum">
              <a:rPr lang="zh-CN" altLang="en-US" b="0"/>
              <a:pPr eaLnBrk="1" hangingPunct="1"/>
              <a:t>10</a:t>
            </a:fld>
            <a:endParaRPr lang="en-US" altLang="zh-CN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7542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9A131D-6E76-471D-A474-C85601A79C36}" type="slidenum">
              <a:rPr lang="zh-CN" altLang="en-US" b="0"/>
              <a:pPr eaLnBrk="1" hangingPunct="1"/>
              <a:t>11</a:t>
            </a:fld>
            <a:endParaRPr lang="en-US" altLang="zh-CN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3373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5A33B6-B6FC-436D-BC08-E837E36E0EBB}" type="slidenum">
              <a:rPr lang="zh-CN" altLang="en-US" b="0"/>
              <a:pPr eaLnBrk="1" hangingPunct="1"/>
              <a:t>12</a:t>
            </a:fld>
            <a:endParaRPr lang="en-US" altLang="zh-CN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8165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D3839E-4DAA-4127-85E9-B572944207B1}" type="slidenum">
              <a:rPr lang="zh-CN" altLang="en-US" b="0"/>
              <a:pPr eaLnBrk="1" hangingPunct="1"/>
              <a:t>13</a:t>
            </a:fld>
            <a:endParaRPr lang="en-US" altLang="zh-CN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96744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F667F4-4AB0-4612-9AF4-E1CE6EC4E000}" type="slidenum">
              <a:rPr lang="zh-CN" altLang="en-US" b="0"/>
              <a:pPr eaLnBrk="1" hangingPunct="1"/>
              <a:t>14</a:t>
            </a:fld>
            <a:endParaRPr lang="en-US" altLang="zh-CN" b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8090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FD9DB7-F712-4441-BFB2-34DFF2D5D4F5}" type="slidenum">
              <a:rPr lang="zh-CN" altLang="en-US" b="0"/>
              <a:pPr eaLnBrk="1" hangingPunct="1"/>
              <a:t>15</a:t>
            </a:fld>
            <a:endParaRPr lang="en-US" altLang="zh-CN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806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D9E6C1-6CF9-499D-87B1-308AB103C3A1}" type="slidenum">
              <a:rPr lang="zh-CN" altLang="en-US" b="0"/>
              <a:pPr eaLnBrk="1" hangingPunct="1"/>
              <a:t>16</a:t>
            </a:fld>
            <a:endParaRPr lang="en-US" altLang="zh-CN" b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300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33AEDE-485E-4E49-BEB3-B74F934C2775}" type="slidenum">
              <a:rPr lang="zh-CN" altLang="en-US" b="0"/>
              <a:pPr eaLnBrk="1" hangingPunct="1"/>
              <a:t>17</a:t>
            </a:fld>
            <a:endParaRPr lang="en-US" altLang="zh-CN" b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21548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F46FA1-4FF0-4BA2-8AE5-926855ECE557}" type="slidenum">
              <a:rPr lang="zh-CN" altLang="en-US" b="0"/>
              <a:pPr eaLnBrk="1" hangingPunct="1"/>
              <a:t>18</a:t>
            </a:fld>
            <a:endParaRPr lang="en-US" altLang="zh-CN" b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3723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6529E2-6AA0-4382-A4A8-3722E8FC7ABF}" type="slidenum">
              <a:rPr lang="zh-CN" altLang="en-US" b="0"/>
              <a:pPr eaLnBrk="1" hangingPunct="1"/>
              <a:t>19</a:t>
            </a:fld>
            <a:endParaRPr lang="en-US" altLang="zh-CN" b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9206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16D31D-B53D-4DB9-9DF1-A6A3535A0CD5}" type="slidenum">
              <a:rPr lang="zh-CN" altLang="en-US" b="0"/>
              <a:pPr eaLnBrk="1" hangingPunct="1"/>
              <a:t>2</a:t>
            </a:fld>
            <a:endParaRPr lang="en-US" altLang="zh-CN" b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6657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8010B3-E4DC-4CDE-A9DA-034F6428F396}" type="slidenum">
              <a:rPr lang="zh-CN" altLang="en-US" b="0"/>
              <a:pPr eaLnBrk="1" hangingPunct="1"/>
              <a:t>20</a:t>
            </a:fld>
            <a:endParaRPr lang="en-US" altLang="zh-CN" b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1479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8F9279-8E04-435F-B81B-A9947D8D0B88}" type="slidenum">
              <a:rPr lang="zh-CN" altLang="en-US" b="0"/>
              <a:pPr eaLnBrk="1" hangingPunct="1"/>
              <a:t>21</a:t>
            </a:fld>
            <a:endParaRPr lang="en-US" altLang="zh-CN" b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57126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4577EC-B9A7-4890-9916-EFBCECCB8FF4}" type="slidenum">
              <a:rPr lang="zh-CN" altLang="en-US" b="0"/>
              <a:pPr eaLnBrk="1" hangingPunct="1"/>
              <a:t>22</a:t>
            </a:fld>
            <a:endParaRPr lang="en-US" altLang="zh-CN" b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43781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088E7D-9D22-4FFF-8686-1EDDBB8C082B}" type="slidenum">
              <a:rPr lang="zh-CN" altLang="en-US" b="0"/>
              <a:pPr eaLnBrk="1" hangingPunct="1"/>
              <a:t>23</a:t>
            </a:fld>
            <a:endParaRPr lang="en-US" altLang="zh-CN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16758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D5D350-1389-4061-9C8F-4DF5ACB2CE4C}" type="slidenum">
              <a:rPr lang="zh-CN" altLang="en-US" b="0"/>
              <a:pPr eaLnBrk="1" hangingPunct="1"/>
              <a:t>24</a:t>
            </a:fld>
            <a:endParaRPr lang="en-US" altLang="zh-CN" b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40829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32E4F2-DF98-42A2-9416-E0B3FB88E3BD}" type="slidenum">
              <a:rPr lang="zh-CN" altLang="en-US" b="0"/>
              <a:pPr eaLnBrk="1" hangingPunct="1"/>
              <a:t>25</a:t>
            </a:fld>
            <a:endParaRPr lang="en-US" altLang="zh-CN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58518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0CFCD0-EF8A-4AE2-80A3-73682EFCE80C}" type="slidenum">
              <a:rPr lang="zh-CN" altLang="en-US" b="0"/>
              <a:pPr eaLnBrk="1" hangingPunct="1"/>
              <a:t>26</a:t>
            </a:fld>
            <a:endParaRPr lang="en-US" altLang="zh-CN" b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1710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5E994F-B3F1-4701-86C9-A0EE35632181}" type="slidenum">
              <a:rPr lang="zh-CN" altLang="en-US" b="0"/>
              <a:pPr eaLnBrk="1" hangingPunct="1"/>
              <a:t>27</a:t>
            </a:fld>
            <a:endParaRPr lang="en-US" altLang="zh-CN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5720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250B3C-92FC-42FD-9287-41E2AC4DD8A5}" type="slidenum">
              <a:rPr lang="zh-CN" altLang="en-US" b="0"/>
              <a:pPr eaLnBrk="1" hangingPunct="1"/>
              <a:t>28</a:t>
            </a:fld>
            <a:endParaRPr lang="en-US" altLang="zh-CN" b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08647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9AA56C-4814-4BA6-88DE-FA322D868D32}" type="slidenum">
              <a:rPr lang="zh-CN" altLang="en-US" b="0"/>
              <a:pPr eaLnBrk="1" hangingPunct="1"/>
              <a:t>29</a:t>
            </a:fld>
            <a:endParaRPr lang="en-US" altLang="zh-CN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3098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89B25D-C999-4F2B-B7D8-A6F0E7D626C4}" type="slidenum">
              <a:rPr lang="zh-CN" altLang="en-US" b="0"/>
              <a:pPr eaLnBrk="1" hangingPunct="1"/>
              <a:t>3</a:t>
            </a:fld>
            <a:endParaRPr lang="en-US" altLang="zh-CN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85746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EACBCB-B06C-438F-8E73-814B42E66B43}" type="slidenum">
              <a:rPr lang="zh-CN" altLang="en-US" b="0"/>
              <a:pPr eaLnBrk="1" hangingPunct="1"/>
              <a:t>30</a:t>
            </a:fld>
            <a:endParaRPr lang="en-US" altLang="zh-CN" b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16077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672FFD-1561-48E4-9BF2-9D53BEAD6E0E}" type="slidenum">
              <a:rPr lang="zh-CN" altLang="en-US" b="0"/>
              <a:pPr eaLnBrk="1" hangingPunct="1"/>
              <a:t>31</a:t>
            </a:fld>
            <a:endParaRPr lang="en-US" altLang="zh-CN" b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83890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679E1-E887-4FFD-906B-5E398AB86721}" type="slidenum">
              <a:rPr lang="zh-CN" altLang="en-US" b="0"/>
              <a:pPr eaLnBrk="1" hangingPunct="1"/>
              <a:t>32</a:t>
            </a:fld>
            <a:endParaRPr lang="en-US" altLang="zh-CN" b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65135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6B94EE-0316-4E7F-B808-2E9E10112741}" type="slidenum">
              <a:rPr lang="zh-CN" altLang="en-US" b="0"/>
              <a:pPr eaLnBrk="1" hangingPunct="1"/>
              <a:t>33</a:t>
            </a:fld>
            <a:endParaRPr lang="en-US" altLang="zh-CN" b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56724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DF2CD2-4BC5-4AEF-80A6-11366430DCD9}" type="slidenum">
              <a:rPr lang="zh-CN" altLang="en-US" b="0"/>
              <a:pPr eaLnBrk="1" hangingPunct="1"/>
              <a:t>34</a:t>
            </a:fld>
            <a:endParaRPr lang="en-US" altLang="zh-CN" b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00938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8222AA-BF1F-4CDB-BF3F-A20B9EF0FA65}" type="slidenum">
              <a:rPr lang="zh-CN" altLang="en-US" b="0"/>
              <a:pPr eaLnBrk="1" hangingPunct="1"/>
              <a:t>35</a:t>
            </a:fld>
            <a:endParaRPr lang="en-US" altLang="zh-CN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09583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922B3C-142E-4AB0-A742-6324F8AF3B25}" type="slidenum">
              <a:rPr lang="zh-CN" altLang="en-US" b="0"/>
              <a:pPr eaLnBrk="1" hangingPunct="1"/>
              <a:t>36</a:t>
            </a:fld>
            <a:endParaRPr lang="en-US" altLang="zh-CN" b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12170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D1942A-AFC7-4297-A775-E69196AB7046}" type="slidenum">
              <a:rPr lang="zh-CN" altLang="en-US" b="0"/>
              <a:pPr eaLnBrk="1" hangingPunct="1"/>
              <a:t>37</a:t>
            </a:fld>
            <a:endParaRPr lang="en-US" altLang="zh-CN" b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84810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CB580-B772-4CA8-84E9-421DDE450CF4}" type="slidenum">
              <a:rPr lang="zh-CN" altLang="en-US" b="0"/>
              <a:pPr eaLnBrk="1" hangingPunct="1"/>
              <a:t>38</a:t>
            </a:fld>
            <a:endParaRPr lang="en-US" altLang="zh-CN" b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2480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DA56A7-E605-42B5-B4AC-6EF509FE9982}" type="slidenum">
              <a:rPr lang="zh-CN" altLang="en-US" b="0"/>
              <a:pPr eaLnBrk="1" hangingPunct="1"/>
              <a:t>39</a:t>
            </a:fld>
            <a:endParaRPr lang="en-US" altLang="zh-CN" b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1841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9A15D0-6456-40BD-B66E-A8A2C091A611}" type="slidenum">
              <a:rPr lang="zh-CN" altLang="en-US" b="0"/>
              <a:pPr eaLnBrk="1" hangingPunct="1"/>
              <a:t>4</a:t>
            </a:fld>
            <a:endParaRPr lang="en-US" altLang="zh-CN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12337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778A4C-C520-44D9-A5BD-F481A81D1C85}" type="slidenum">
              <a:rPr lang="zh-CN" altLang="en-US" b="0"/>
              <a:pPr eaLnBrk="1" hangingPunct="1"/>
              <a:t>40</a:t>
            </a:fld>
            <a:endParaRPr lang="en-US" altLang="zh-CN" b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25308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5BD62E-4091-49A6-8193-40AF1F0E1FA5}" type="slidenum">
              <a:rPr lang="zh-CN" altLang="en-US" b="0"/>
              <a:pPr eaLnBrk="1" hangingPunct="1"/>
              <a:t>41</a:t>
            </a:fld>
            <a:endParaRPr lang="en-US" altLang="zh-CN" b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30762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6F7A29-1C8A-442A-A174-361E0BFA763E}" type="slidenum">
              <a:rPr lang="zh-CN" altLang="en-US" b="0"/>
              <a:pPr eaLnBrk="1" hangingPunct="1"/>
              <a:t>42</a:t>
            </a:fld>
            <a:endParaRPr lang="en-US" altLang="zh-CN" b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59225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4ADC00-DAD6-48F5-A811-EC41AFB33AE4}" type="slidenum">
              <a:rPr lang="zh-CN" altLang="en-US" b="0"/>
              <a:pPr eaLnBrk="1" hangingPunct="1"/>
              <a:t>43</a:t>
            </a:fld>
            <a:endParaRPr lang="en-US" altLang="zh-CN" b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03251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BC0FE2-8204-4E9A-AF94-4CAAFD70DACA}" type="slidenum">
              <a:rPr lang="zh-CN" altLang="en-US" b="0"/>
              <a:pPr eaLnBrk="1" hangingPunct="1"/>
              <a:t>44</a:t>
            </a:fld>
            <a:endParaRPr lang="en-US" altLang="zh-CN" b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438900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AF06E9-3AB8-4DFF-96AE-DCC2C6B92716}" type="slidenum">
              <a:rPr lang="zh-CN" altLang="en-US" b="0"/>
              <a:pPr eaLnBrk="1" hangingPunct="1"/>
              <a:t>45</a:t>
            </a:fld>
            <a:endParaRPr lang="en-US" altLang="zh-CN" b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010419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19D927-BD02-421E-98E5-6B413F4EDDDC}" type="slidenum">
              <a:rPr lang="zh-CN" altLang="en-US" b="0"/>
              <a:pPr eaLnBrk="1" hangingPunct="1"/>
              <a:t>46</a:t>
            </a:fld>
            <a:endParaRPr lang="en-US" altLang="zh-CN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803811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0E2992-F953-4689-BCA0-5DE6D7E2178C}" type="slidenum">
              <a:rPr lang="zh-CN" altLang="en-US" b="0"/>
              <a:pPr eaLnBrk="1" hangingPunct="1"/>
              <a:t>47</a:t>
            </a:fld>
            <a:endParaRPr lang="en-US" altLang="zh-CN" b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25120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EDC7AE-4CDB-4C7D-BC59-1BB46C301822}" type="slidenum">
              <a:rPr lang="zh-CN" altLang="en-US" b="0"/>
              <a:pPr eaLnBrk="1" hangingPunct="1"/>
              <a:t>48</a:t>
            </a:fld>
            <a:endParaRPr lang="en-US" altLang="zh-CN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803575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E1EBF2-548F-4F2B-BB4C-1F06F2C84409}" type="slidenum">
              <a:rPr lang="zh-CN" altLang="en-US" b="0"/>
              <a:pPr eaLnBrk="1" hangingPunct="1"/>
              <a:t>49</a:t>
            </a:fld>
            <a:endParaRPr lang="en-US" altLang="zh-CN" b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2493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4A7111-8A81-44EA-89B0-F5C9A2EF0471}" type="slidenum">
              <a:rPr lang="zh-CN" altLang="en-US" b="0"/>
              <a:pPr eaLnBrk="1" hangingPunct="1"/>
              <a:t>5</a:t>
            </a:fld>
            <a:endParaRPr lang="en-US" altLang="zh-CN" b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15787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CB01FB-E486-47A0-AE92-89F95B971CA4}" type="slidenum">
              <a:rPr lang="zh-CN" altLang="en-US" b="0"/>
              <a:pPr eaLnBrk="1" hangingPunct="1"/>
              <a:t>50</a:t>
            </a:fld>
            <a:endParaRPr lang="en-US" altLang="zh-CN" b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66873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93649-1BC0-46AA-B1D1-5A9599E702A9}" type="slidenum">
              <a:rPr lang="zh-CN" altLang="en-US" b="0"/>
              <a:pPr eaLnBrk="1" hangingPunct="1"/>
              <a:t>51</a:t>
            </a:fld>
            <a:endParaRPr lang="en-US" altLang="zh-CN" b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094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2A6328-CEBF-4AC0-8731-68DA1C570B26}" type="slidenum">
              <a:rPr lang="zh-CN" altLang="en-US" b="0"/>
              <a:pPr eaLnBrk="1" hangingPunct="1"/>
              <a:t>6</a:t>
            </a:fld>
            <a:endParaRPr lang="en-US" altLang="zh-CN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9564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8692FF-2944-45A4-ACBE-E9A75410A3FF}" type="slidenum">
              <a:rPr lang="zh-CN" altLang="en-US" b="0"/>
              <a:pPr eaLnBrk="1" hangingPunct="1"/>
              <a:t>7</a:t>
            </a:fld>
            <a:endParaRPr lang="en-US" altLang="zh-CN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108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F2E609-B54A-4A4B-A2A4-38351117A936}" type="slidenum">
              <a:rPr lang="zh-CN" altLang="en-US" b="0"/>
              <a:pPr eaLnBrk="1" hangingPunct="1"/>
              <a:t>8</a:t>
            </a:fld>
            <a:endParaRPr lang="en-US" altLang="zh-CN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85164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E16E8C-39C7-4036-94E1-CE5C44366D6C}" type="slidenum">
              <a:rPr lang="zh-CN" altLang="en-US" b="0"/>
              <a:pPr eaLnBrk="1" hangingPunct="1"/>
              <a:t>9</a:t>
            </a:fld>
            <a:endParaRPr lang="en-US" altLang="zh-CN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38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90E1B-A8F1-4175-8730-2184E1FE3FBA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25F71-1CBF-4C1C-A706-853A28E03E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6724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21BE-B761-4D29-8AC1-81AE79709E04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9141E-676A-4CED-91FE-5A54C82C9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09479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763B2-715B-4C4F-9964-32A0D7CD4EDE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3BFE-76BC-4C8F-8776-E9B164780E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31970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3825-D517-4662-A270-E50C3F82D1A7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A50E-EE3F-46A7-92FF-81C38AE9C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19997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16FB-10CF-40B8-A708-91D90FFF6072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DC6EE-F64C-4329-BA4B-34BE8BEE3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75647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0CBC-2640-48F5-A4D8-C9D30B64F40D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67F60-AF36-439F-B994-3D40CFB420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60043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A256C-C539-4832-A43B-34CB804466F7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8953E-8992-4FED-96EF-890FAABE71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99634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66E4B-4F23-4C0C-9742-3954549CAA7A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A2EAE-B658-421F-B7C3-573F9C1BF6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71595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ED7F6-FCD4-4EE3-97AF-C852EAEB28B8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D6C75-0801-4929-86D7-A3AB1D2755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54799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4AFC5-AF77-47AF-8C0E-356D0E6220F5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A241E-466C-4EF1-AD96-DFCEC3C166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22878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9B70-60F7-41A8-8E49-6F04AA657507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A9EC-126D-4862-B330-CDCEAFD413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40402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1001D-7E74-4FDD-A3B0-9C1B37AC3018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AA687-7B1B-46D3-9511-002D03753E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38402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C9F8F6-A48A-4495-A07C-C382D43427A6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1633AED6-90E4-4785-8838-13CB308355EC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374FF7-C2E3-4CF8-804E-8758125E83A1}" type="datetime1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89F2C753-0FE0-4CA1-9A30-9BB689799DF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CS427 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Multicore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 Architecture and Parallel Computing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rgbClr val="0070C0"/>
                </a:solidFill>
              </a:rPr>
              <a:t>Lecture 6 </a:t>
            </a:r>
            <a:r>
              <a:rPr lang="en-US" altLang="zh-CN" sz="3600" b="1" dirty="0" err="1" smtClean="0">
                <a:solidFill>
                  <a:srgbClr val="0070C0"/>
                </a:solidFill>
              </a:rPr>
              <a:t>Pthreads</a:t>
            </a:r>
            <a:r>
              <a:rPr lang="en-US" altLang="zh-CN" sz="3600" b="1" dirty="0" smtClean="0">
                <a:solidFill>
                  <a:srgbClr val="0070C0"/>
                </a:solidFill>
              </a:rPr>
              <a:t>  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Li Jiang </a:t>
            </a:r>
          </a:p>
          <a:p>
            <a:pPr marL="0" indent="0"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2014/10/23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40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4923BA-BF64-4332-9D4F-751B5DC56A18}" type="slidenum">
              <a:rPr lang="zh-CN" altLang="en-US" b="0">
                <a:solidFill>
                  <a:srgbClr val="898989"/>
                </a:solidFill>
              </a:rPr>
              <a:pPr eaLnBrk="1" hangingPunct="1"/>
              <a:t>1</a:t>
            </a:fld>
            <a:endParaRPr lang="zh-CN" altLang="en-US" b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Pthreads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Function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6C881A-DBB9-4BF1-98ED-E843AC83F621}" type="slidenum">
              <a:rPr lang="zh-CN" altLang="en-US" b="0">
                <a:solidFill>
                  <a:srgbClr val="898989"/>
                </a:solidFill>
              </a:rPr>
              <a:pPr eaLnBrk="1" hangingPunct="1"/>
              <a:t>10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4580" name="Content Placeholder 3"/>
          <p:cNvSpPr>
            <a:spLocks noGrp="1"/>
          </p:cNvSpPr>
          <p:nvPr>
            <p:ph idx="1"/>
          </p:nvPr>
        </p:nvSpPr>
        <p:spPr>
          <a:xfrm>
            <a:off x="533400" y="1066800"/>
            <a:ext cx="8270875" cy="5256213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Prototype:	</a:t>
            </a:r>
            <a:br>
              <a:rPr lang="en-US" altLang="zh-CN" sz="2800" smtClean="0">
                <a:ea typeface="宋体" panose="02010600030101010101" pitchFamily="2" charset="-122"/>
              </a:rPr>
            </a:br>
            <a:r>
              <a:rPr lang="en-US" altLang="zh-CN" sz="2800" smtClean="0">
                <a:ea typeface="宋体" panose="02010600030101010101" pitchFamily="2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void*  thread_function ( void*  args_p ) ;</a:t>
            </a:r>
          </a:p>
          <a:p>
            <a:endParaRPr lang="en-US" altLang="zh-CN" sz="2800" smtClean="0">
              <a:ea typeface="宋体" panose="02010600030101010101" pitchFamily="2" charset="-122"/>
            </a:endParaRPr>
          </a:p>
          <a:p>
            <a:r>
              <a:rPr lang="en-US" altLang="zh-CN" sz="2800" smtClean="0">
                <a:ea typeface="宋体" panose="02010600030101010101" pitchFamily="2" charset="-122"/>
              </a:rPr>
              <a:t>Void* can be cast to any pointer type in C.</a:t>
            </a:r>
          </a:p>
          <a:p>
            <a:endParaRPr lang="en-US" altLang="zh-CN" sz="2800" smtClean="0">
              <a:ea typeface="宋体" panose="02010600030101010101" pitchFamily="2" charset="-122"/>
            </a:endParaRPr>
          </a:p>
          <a:p>
            <a:r>
              <a:rPr lang="en-US" altLang="zh-CN" sz="2800" smtClean="0">
                <a:ea typeface="宋体" panose="02010600030101010101" pitchFamily="2" charset="-122"/>
              </a:rPr>
              <a:t>So args_p can point to a list containing one or more values needed by thread_function.</a:t>
            </a:r>
          </a:p>
          <a:p>
            <a:endParaRPr lang="en-US" altLang="zh-CN" sz="2800" smtClean="0">
              <a:ea typeface="宋体" panose="02010600030101010101" pitchFamily="2" charset="-122"/>
            </a:endParaRPr>
          </a:p>
          <a:p>
            <a:r>
              <a:rPr lang="en-US" altLang="zh-CN" sz="2800" smtClean="0">
                <a:ea typeface="宋体" panose="02010600030101010101" pitchFamily="2" charset="-122"/>
              </a:rPr>
              <a:t>Similarly, the return value of thread_function can point to a list of one or more values.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Stopping the Threads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791B4E-548C-4274-B91A-DA6CAE2CECBF}" type="slidenum">
              <a:rPr lang="zh-CN" altLang="en-US" b="0">
                <a:solidFill>
                  <a:srgbClr val="898989"/>
                </a:solidFill>
              </a:rPr>
              <a:pPr eaLnBrk="1" hangingPunct="1"/>
              <a:t>11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5604" name="Content Placeholder 3"/>
          <p:cNvSpPr>
            <a:spLocks noGrp="1"/>
          </p:cNvSpPr>
          <p:nvPr>
            <p:ph idx="1"/>
          </p:nvPr>
        </p:nvSpPr>
        <p:spPr>
          <a:xfrm>
            <a:off x="609600" y="1289050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We call the function </a:t>
            </a:r>
            <a:r>
              <a:rPr lang="en-US" altLang="zh-CN" smtClean="0">
                <a:solidFill>
                  <a:srgbClr val="0066FF"/>
                </a:solidFill>
                <a:ea typeface="宋体" panose="02010600030101010101" pitchFamily="2" charset="-122"/>
              </a:rPr>
              <a:t>pthread_join </a:t>
            </a:r>
            <a:r>
              <a:rPr lang="en-US" altLang="zh-CN" smtClean="0">
                <a:ea typeface="宋体" panose="02010600030101010101" pitchFamily="2" charset="-122"/>
              </a:rPr>
              <a:t>once for each thread. 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A single call to </a:t>
            </a:r>
            <a:r>
              <a:rPr lang="en-US" altLang="zh-CN" smtClean="0">
                <a:solidFill>
                  <a:srgbClr val="0066FF"/>
                </a:solidFill>
                <a:ea typeface="宋体" panose="02010600030101010101" pitchFamily="2" charset="-122"/>
              </a:rPr>
              <a:t>pthread_join </a:t>
            </a:r>
            <a:r>
              <a:rPr lang="en-US" altLang="zh-CN" smtClean="0">
                <a:ea typeface="宋体" panose="02010600030101010101" pitchFamily="2" charset="-122"/>
              </a:rPr>
              <a:t>will wait for the thread associated with the </a:t>
            </a:r>
            <a:r>
              <a:rPr lang="en-US" altLang="zh-CN" smtClean="0">
                <a:solidFill>
                  <a:srgbClr val="0066FF"/>
                </a:solidFill>
                <a:ea typeface="宋体" panose="02010600030101010101" pitchFamily="2" charset="-122"/>
              </a:rPr>
              <a:t>pthread_t</a:t>
            </a:r>
            <a:r>
              <a:rPr lang="en-US" altLang="zh-CN" smtClean="0">
                <a:ea typeface="宋体" panose="02010600030101010101" pitchFamily="2" charset="-122"/>
              </a:rPr>
              <a:t> object to complete.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A0DF34-7651-4D7C-9E67-AF2E03D539F9}" type="slidenum">
              <a:rPr lang="zh-CN" altLang="en-US" b="0">
                <a:solidFill>
                  <a:srgbClr val="898989"/>
                </a:solidFill>
              </a:rPr>
              <a:pPr eaLnBrk="1" hangingPunct="1"/>
              <a:t>12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46213"/>
            <a:ext cx="71231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86075"/>
            <a:ext cx="846613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D43CE1-D5C9-42FE-958D-E515B4CDD371}" type="slidenum">
              <a:rPr lang="zh-CN" altLang="en-US" b="0">
                <a:solidFill>
                  <a:srgbClr val="898989"/>
                </a:solidFill>
              </a:rPr>
              <a:pPr eaLnBrk="1" hangingPunct="1"/>
              <a:t>13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25" y="1260475"/>
            <a:ext cx="7726363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4730517"/>
              </p:ext>
            </p:extLst>
          </p:nvPr>
        </p:nvGraphicFramePr>
        <p:xfrm>
          <a:off x="3406775" y="5181600"/>
          <a:ext cx="5562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20"/>
                <a:gridCol w="1112520"/>
                <a:gridCol w="1112520"/>
                <a:gridCol w="1112520"/>
                <a:gridCol w="1112520"/>
              </a:tblGrid>
              <a:tr h="27432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dirty="0" smtClean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r>
                        <a:rPr lang="en-US" altLang="zh-CN" sz="1200" baseline="30000" dirty="0" smtClean="0"/>
                        <a:t>5</a:t>
                      </a:r>
                      <a:endParaRPr lang="zh-CN" altLang="en-US" sz="1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</a:t>
                      </a:r>
                      <a:r>
                        <a:rPr lang="en-US" altLang="zh-CN" sz="1200" baseline="30000" dirty="0" smtClean="0"/>
                        <a:t>6</a:t>
                      </a:r>
                      <a:endParaRPr lang="zh-CN" altLang="en-US" sz="12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</a:t>
                      </a:r>
                      <a:r>
                        <a:rPr lang="en-US" altLang="zh-CN" sz="1200" baseline="30000" dirty="0" smtClean="0"/>
                        <a:t>7</a:t>
                      </a:r>
                      <a:endParaRPr lang="zh-CN" altLang="en-US" sz="12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</a:t>
                      </a:r>
                      <a:r>
                        <a:rPr lang="en-US" altLang="zh-CN" sz="1200" baseline="30000" dirty="0" smtClean="0"/>
                        <a:t>8</a:t>
                      </a:r>
                      <a:endParaRPr lang="zh-CN" altLang="en-US" sz="1200" baseline="30000" dirty="0" smtClean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3.141593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3.1415927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3.14159265</a:t>
                      </a:r>
                      <a:endParaRPr lang="zh-CN" altLang="en-US" sz="12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 thread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3.141592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3.1415926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3.14159264</a:t>
                      </a:r>
                      <a:endParaRPr lang="zh-CN" altLang="en-US" sz="12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 threads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3.15158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3.141480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3.1413692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3.14174686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Busying-Waiting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EDCB4D-27E1-461E-B56A-4B5F60EF85B0}" type="slidenum">
              <a:rPr lang="zh-CN" altLang="en-US" b="0">
                <a:solidFill>
                  <a:srgbClr val="898989"/>
                </a:solidFill>
              </a:rPr>
              <a:pPr eaLnBrk="1" hangingPunct="1"/>
              <a:t>14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684213" y="1143000"/>
            <a:ext cx="8270875" cy="3095625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 thread repeatedly tests a condition, but, effectively, does no useful work until the condition has the appropriate value.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52850"/>
            <a:ext cx="47910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5105400"/>
            <a:ext cx="39878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flag initialized to 0 by main thread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Busying-Waiting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F03FBA-F7F5-4B51-8E05-1BBF520619C4}" type="slidenum">
              <a:rPr lang="zh-CN" altLang="en-US" b="0">
                <a:solidFill>
                  <a:srgbClr val="898989"/>
                </a:solidFill>
              </a:rPr>
              <a:pPr eaLnBrk="1" hangingPunct="1"/>
              <a:t>15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684213" y="1143000"/>
            <a:ext cx="8270875" cy="3095625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Beware of optimizing compilers, though!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Disable compiler optimization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Protect variable from optimization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3333FF"/>
                </a:solidFill>
                <a:ea typeface="宋体" panose="02010600030101010101" pitchFamily="2" charset="-122"/>
              </a:rPr>
              <a:t>           int volatile flag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3333FF"/>
                </a:solidFill>
                <a:ea typeface="宋体" panose="02010600030101010101" pitchFamily="2" charset="-122"/>
              </a:rPr>
              <a:t>           int volatile x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47910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39888" y="4038600"/>
            <a:ext cx="51419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Compiler can change the program order 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963738" y="2895600"/>
            <a:ext cx="246062" cy="508000"/>
          </a:xfrm>
          <a:custGeom>
            <a:avLst/>
            <a:gdLst>
              <a:gd name="connsiteX0" fmla="*/ 109182 w 245660"/>
              <a:gd name="connsiteY0" fmla="*/ 0 h 508184"/>
              <a:gd name="connsiteX1" fmla="*/ 68239 w 245660"/>
              <a:gd name="connsiteY1" fmla="*/ 27296 h 508184"/>
              <a:gd name="connsiteX2" fmla="*/ 27296 w 245660"/>
              <a:gd name="connsiteY2" fmla="*/ 109182 h 508184"/>
              <a:gd name="connsiteX3" fmla="*/ 0 w 245660"/>
              <a:gd name="connsiteY3" fmla="*/ 150126 h 508184"/>
              <a:gd name="connsiteX4" fmla="*/ 13648 w 245660"/>
              <a:gd name="connsiteY4" fmla="*/ 286603 h 508184"/>
              <a:gd name="connsiteX5" fmla="*/ 40943 w 245660"/>
              <a:gd name="connsiteY5" fmla="*/ 341194 h 508184"/>
              <a:gd name="connsiteX6" fmla="*/ 136478 w 245660"/>
              <a:gd name="connsiteY6" fmla="*/ 450376 h 508184"/>
              <a:gd name="connsiteX7" fmla="*/ 191069 w 245660"/>
              <a:gd name="connsiteY7" fmla="*/ 464024 h 508184"/>
              <a:gd name="connsiteX8" fmla="*/ 245660 w 245660"/>
              <a:gd name="connsiteY8" fmla="*/ 504967 h 5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660" h="508184">
                <a:moveTo>
                  <a:pt x="109182" y="0"/>
                </a:moveTo>
                <a:cubicBezTo>
                  <a:pt x="95534" y="9099"/>
                  <a:pt x="79837" y="15698"/>
                  <a:pt x="68239" y="27296"/>
                </a:cubicBezTo>
                <a:cubicBezTo>
                  <a:pt x="29123" y="66412"/>
                  <a:pt x="49497" y="64779"/>
                  <a:pt x="27296" y="109182"/>
                </a:cubicBezTo>
                <a:cubicBezTo>
                  <a:pt x="19960" y="123853"/>
                  <a:pt x="9099" y="136478"/>
                  <a:pt x="0" y="150126"/>
                </a:cubicBezTo>
                <a:cubicBezTo>
                  <a:pt x="4549" y="195618"/>
                  <a:pt x="4069" y="241899"/>
                  <a:pt x="13648" y="286603"/>
                </a:cubicBezTo>
                <a:cubicBezTo>
                  <a:pt x="17911" y="306496"/>
                  <a:pt x="30476" y="323748"/>
                  <a:pt x="40943" y="341194"/>
                </a:cubicBezTo>
                <a:cubicBezTo>
                  <a:pt x="69815" y="389315"/>
                  <a:pt x="85647" y="428592"/>
                  <a:pt x="136478" y="450376"/>
                </a:cubicBezTo>
                <a:cubicBezTo>
                  <a:pt x="153718" y="457765"/>
                  <a:pt x="172872" y="459475"/>
                  <a:pt x="191069" y="464024"/>
                </a:cubicBezTo>
                <a:cubicBezTo>
                  <a:pt x="235229" y="508184"/>
                  <a:pt x="212711" y="504967"/>
                  <a:pt x="245660" y="504967"/>
                </a:cubicBezTo>
              </a:path>
            </a:pathLst>
          </a:cu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Busy-Waiting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C25DEB-CC45-40EF-8104-49FBEBA0B9CF}" type="slidenum">
              <a:rPr lang="zh-CN" altLang="en-US" b="0">
                <a:solidFill>
                  <a:srgbClr val="898989"/>
                </a:solidFill>
              </a:rPr>
              <a:pPr eaLnBrk="1" hangingPunct="1"/>
              <a:t>16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6825"/>
            <a:ext cx="7646987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2819400" y="5497513"/>
            <a:ext cx="530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Using % so that last thread reset flag back to 0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Remove Critical Section in a Loop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FE0A75-2AE8-4EBC-8228-6AF5DF4254BB}" type="slidenum">
              <a:rPr lang="zh-CN" altLang="en-US" b="0">
                <a:solidFill>
                  <a:srgbClr val="898989"/>
                </a:solidFill>
              </a:rPr>
              <a:pPr eaLnBrk="1" hangingPunct="1"/>
              <a:t>17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013" y="2363788"/>
            <a:ext cx="8478837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533400" y="1371600"/>
            <a:ext cx="8218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19.8 Seconds two threads Vs. 2.5 Seconds one threads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What is the problem??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1600200" y="5486400"/>
            <a:ext cx="6316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1.5 after moving the critical section out of the loop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Problems in Busy-Waiting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6A1747-7E1F-4D74-9BC6-D6ACBAD13F6A}" type="slidenum">
              <a:rPr lang="zh-CN" altLang="en-US" b="0">
                <a:solidFill>
                  <a:srgbClr val="898989"/>
                </a:solidFill>
              </a:rPr>
              <a:pPr eaLnBrk="1" hangingPunct="1"/>
              <a:t>18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228600" y="1125538"/>
            <a:ext cx="8726488" cy="5111750"/>
          </a:xfrm>
        </p:spPr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A thread that is busy-waiting may continually use the CPU accomplishing nothing.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Critical section is executed in thread order, large wait time if thread number exceed core number.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317625" y="5494338"/>
            <a:ext cx="6607175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Possible sequence of events with busy-waiting and more threads than cores.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67025"/>
            <a:ext cx="80660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Mutexes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BBF103-C934-4419-9D5D-16A08B01A619}" type="slidenum">
              <a:rPr lang="zh-CN" altLang="en-US" b="0">
                <a:solidFill>
                  <a:srgbClr val="898989"/>
                </a:solidFill>
              </a:rPr>
              <a:pPr eaLnBrk="1" hangingPunct="1"/>
              <a:t>19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4213" y="1212850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Mutex (mutual exclusion) is a special type of variable that can be used to restrict access to a critical section to a single thread at a time.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Used to guarantee that one thread “excludes” all other threads while it executes the critical section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Roadmap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6F7A6-CB43-4AE7-B3F3-A1278A256F27}" type="slidenum">
              <a:rPr lang="zh-CN" altLang="en-US" b="0">
                <a:solidFill>
                  <a:srgbClr val="898989"/>
                </a:solidFill>
              </a:rPr>
              <a:pPr eaLnBrk="1" hangingPunct="1"/>
              <a:t>2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609600" y="1227138"/>
            <a:ext cx="8001000" cy="3116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Problems programming shared memory systems.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Controlling access to a critical section.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Thread synchronization.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Programming with POSIX threads.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Mutexes.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Producer-consumer synchronization and semaphores.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Barriers and condition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Read-write locks.</a:t>
            </a:r>
          </a:p>
          <a:p>
            <a:endParaRPr lang="en-US" altLang="zh-CN" sz="28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Mutexes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42A509-B9A5-46A9-9A5B-1CB4C8A9C300}" type="slidenum">
              <a:rPr lang="zh-CN" altLang="en-US" b="0">
                <a:solidFill>
                  <a:srgbClr val="898989"/>
                </a:solidFill>
              </a:rPr>
              <a:pPr eaLnBrk="1" hangingPunct="1"/>
              <a:t>20</a:t>
            </a:fld>
            <a:endParaRPr lang="zh-CN" altLang="en-US" b="0">
              <a:solidFill>
                <a:srgbClr val="898989"/>
              </a:solidFill>
            </a:endParaRPr>
          </a:p>
        </p:txBody>
      </p:sp>
      <p:grpSp>
        <p:nvGrpSpPr>
          <p:cNvPr id="34820" name="Group 9"/>
          <p:cNvGrpSpPr>
            <a:grpSpLocks/>
          </p:cNvGrpSpPr>
          <p:nvPr/>
        </p:nvGrpSpPr>
        <p:grpSpPr bwMode="auto">
          <a:xfrm>
            <a:off x="611188" y="1438275"/>
            <a:ext cx="7940675" cy="1076325"/>
            <a:chOff x="611560" y="4509120"/>
            <a:chExt cx="7939583" cy="1076697"/>
          </a:xfrm>
        </p:grpSpPr>
        <p:pic>
          <p:nvPicPr>
            <p:cNvPr id="348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09120"/>
              <a:ext cx="771366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5157192"/>
              <a:ext cx="707548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19400"/>
            <a:ext cx="82438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4122738"/>
            <a:ext cx="8580438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850" y="4691063"/>
            <a:ext cx="8388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 </a:t>
            </a: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Mutexes</a:t>
            </a:r>
            <a:endParaRPr lang="en-US" altLang="zh-CN" sz="400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4F88C5-F5A9-4820-BB76-C95DF44AFC27}" type="slidenum">
              <a:rPr lang="zh-CN" altLang="en-US" b="0">
                <a:solidFill>
                  <a:srgbClr val="898989"/>
                </a:solidFill>
              </a:rPr>
              <a:pPr eaLnBrk="1" hangingPunct="1"/>
              <a:t>21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85486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Performance Comparison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5A9880-CEBF-4345-958C-566FC07D3C7B}" type="slidenum">
              <a:rPr lang="zh-CN" altLang="en-US" b="0">
                <a:solidFill>
                  <a:srgbClr val="898989"/>
                </a:solidFill>
              </a:rPr>
              <a:pPr eaLnBrk="1" hangingPunct="1"/>
              <a:t>22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644525" y="5189538"/>
            <a:ext cx="8118475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Run-times (in seconds) of </a:t>
            </a:r>
            <a:r>
              <a:rPr lang="el-GR" sz="2400" dirty="0">
                <a:latin typeface="Arial"/>
                <a:cs typeface="Arial"/>
              </a:rPr>
              <a:t>π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+mn-lt"/>
              </a:rPr>
              <a:t>programs using n = 108 terms on a system with two four-core processors.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525" y="1373188"/>
            <a:ext cx="50847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524125"/>
            <a:ext cx="302895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Some Issues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4ACF71-2EAE-4E54-B2A7-D9B78E25FFEE}" type="slidenum">
              <a:rPr lang="zh-CN" altLang="en-US" b="0">
                <a:solidFill>
                  <a:srgbClr val="898989"/>
                </a:solidFill>
              </a:rPr>
              <a:pPr eaLnBrk="1" hangingPunct="1"/>
              <a:t>23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Busy-waiting enforces the order threads access a critical section.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Using mutexes, the order is left to chance and the system.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There are applications where we need to control the order threads access the critical section.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Message Passing Example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8A4869-5E04-4533-AAE6-5226373349E4}" type="slidenum">
              <a:rPr lang="zh-CN" altLang="en-US" b="0">
                <a:solidFill>
                  <a:srgbClr val="898989"/>
                </a:solidFill>
              </a:rPr>
              <a:pPr eaLnBrk="1" hangingPunct="1"/>
              <a:t>24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425" y="1295400"/>
            <a:ext cx="86899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Message Passing Example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91C82C-4970-4ABF-8D25-69E48DB8AECC}" type="slidenum">
              <a:rPr lang="zh-CN" altLang="en-US" b="0">
                <a:solidFill>
                  <a:srgbClr val="898989"/>
                </a:solidFill>
              </a:rPr>
              <a:pPr eaLnBrk="1" hangingPunct="1"/>
              <a:t>25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39940" name="TextBox 6"/>
          <p:cNvSpPr txBox="1">
            <a:spLocks noChangeArrowheads="1"/>
          </p:cNvSpPr>
          <p:nvPr/>
        </p:nvSpPr>
        <p:spPr bwMode="auto">
          <a:xfrm>
            <a:off x="1447800" y="1203325"/>
            <a:ext cx="61674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/>
              <a:t>…</a:t>
            </a:r>
          </a:p>
          <a:p>
            <a:pPr eaLnBrk="1" hangingPunct="1"/>
            <a:r>
              <a:rPr lang="en-US" altLang="zh-CN" b="0"/>
              <a:t>pthread_mutex_lock(mutex[dest]);</a:t>
            </a:r>
          </a:p>
          <a:p>
            <a:pPr eaLnBrk="1" hangingPunct="1"/>
            <a:r>
              <a:rPr lang="en-US" altLang="zh-CN" b="0"/>
              <a:t>…</a:t>
            </a:r>
          </a:p>
          <a:p>
            <a:pPr eaLnBrk="1" hangingPunct="1"/>
            <a:r>
              <a:rPr lang="en-US" altLang="zh-CN" b="0"/>
              <a:t>messages[dest]=my_msg;</a:t>
            </a:r>
          </a:p>
          <a:p>
            <a:pPr eaLnBrk="1" hangingPunct="1"/>
            <a:r>
              <a:rPr lang="en-US" altLang="zh-CN" b="0"/>
              <a:t>pthread_mutex_unlock(mutex[dest]);</a:t>
            </a:r>
          </a:p>
          <a:p>
            <a:pPr eaLnBrk="1" hangingPunct="1"/>
            <a:r>
              <a:rPr lang="en-US" altLang="zh-CN" b="0"/>
              <a:t>…</a:t>
            </a:r>
          </a:p>
          <a:p>
            <a:pPr eaLnBrk="1" hangingPunct="1"/>
            <a:r>
              <a:rPr lang="en-US" altLang="zh-CN" b="0"/>
              <a:t>pthread_mutex_lock(mutex[my_rank]);</a:t>
            </a:r>
          </a:p>
          <a:p>
            <a:pPr eaLnBrk="1" hangingPunct="1"/>
            <a:r>
              <a:rPr lang="en-US" altLang="zh-CN" b="0"/>
              <a:t>printf(“Thread  %ld&gt;%s\n”, my_rank, messages[my_rank]);</a:t>
            </a:r>
          </a:p>
          <a:p>
            <a:pPr eaLnBrk="1" hangingPunct="1"/>
            <a:r>
              <a:rPr lang="en-US" altLang="zh-CN" b="0"/>
              <a:t>pthread_mutex_unlock(mutex[my_rank]);</a:t>
            </a:r>
          </a:p>
          <a:p>
            <a:pPr eaLnBrk="1" hangingPunct="1"/>
            <a:endParaRPr lang="en-US" altLang="zh-CN" b="0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304800" y="4249738"/>
            <a:ext cx="866140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Problem: If one thread goes too far ahead, it might access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to the uninitialized location and crash the program.</a:t>
            </a:r>
          </a:p>
          <a:p>
            <a:pPr eaLnBrk="1" hangingPunct="1"/>
            <a:endParaRPr lang="en-US" altLang="zh-CN" sz="240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Reason: mutex is always initialized as “unlock”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Semaphore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CEBF23-29A7-4D4C-A6C0-CEB2F6B6D6BB}" type="slidenum">
              <a:rPr lang="zh-CN" altLang="en-US" b="0">
                <a:solidFill>
                  <a:srgbClr val="898989"/>
                </a:solidFill>
              </a:rPr>
              <a:pPr eaLnBrk="1" hangingPunct="1"/>
              <a:t>26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59050"/>
            <a:ext cx="5972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91075"/>
            <a:ext cx="74945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2788"/>
            <a:ext cx="3333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/>
          <p:nvPr/>
        </p:nvSpPr>
        <p:spPr>
          <a:xfrm>
            <a:off x="4643438" y="1622425"/>
            <a:ext cx="3744912" cy="635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Semaphores are not part of Pthreads;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you need to add this.</a:t>
            </a:r>
          </a:p>
        </p:txBody>
      </p:sp>
      <p:cxnSp>
        <p:nvCxnSpPr>
          <p:cNvPr id="40968" name="Straight Arrow Connector 8"/>
          <p:cNvCxnSpPr>
            <a:cxnSpLocks noChangeShapeType="1"/>
          </p:cNvCxnSpPr>
          <p:nvPr/>
        </p:nvCxnSpPr>
        <p:spPr bwMode="auto">
          <a:xfrm rot="10800000" flipV="1">
            <a:off x="3995738" y="1766888"/>
            <a:ext cx="647700" cy="2159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Using Semaphore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72B7F1-76CA-4AEF-AD39-DBE3A07A14B9}" type="slidenum">
              <a:rPr lang="zh-CN" altLang="en-US" b="0">
                <a:solidFill>
                  <a:srgbClr val="898989"/>
                </a:solidFill>
              </a:rPr>
              <a:pPr eaLnBrk="1" hangingPunct="1"/>
              <a:t>27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290513" y="1447800"/>
            <a:ext cx="885370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/>
              <a:t>all semaphores initialized to 0 </a:t>
            </a:r>
            <a:r>
              <a:rPr lang="en-US" altLang="zh-CN" dirty="0">
                <a:solidFill>
                  <a:srgbClr val="FF0000"/>
                </a:solidFill>
              </a:rPr>
              <a:t>(locked)</a:t>
            </a:r>
          </a:p>
          <a:p>
            <a:pPr eaLnBrk="1" hangingPunct="1"/>
            <a:r>
              <a:rPr lang="en-US" altLang="zh-CN" b="0" dirty="0"/>
              <a:t>…</a:t>
            </a:r>
          </a:p>
          <a:p>
            <a:pPr eaLnBrk="1" hangingPunct="1"/>
            <a:r>
              <a:rPr lang="en-US" altLang="zh-CN" b="0" dirty="0"/>
              <a:t>messages[</a:t>
            </a:r>
            <a:r>
              <a:rPr lang="en-US" altLang="zh-CN" b="0" dirty="0" err="1"/>
              <a:t>dest</a:t>
            </a:r>
            <a:r>
              <a:rPr lang="en-US" altLang="zh-CN" b="0" dirty="0"/>
              <a:t>]=</a:t>
            </a:r>
            <a:r>
              <a:rPr lang="en-US" altLang="zh-CN" b="0" dirty="0" err="1"/>
              <a:t>my_msg</a:t>
            </a:r>
            <a:r>
              <a:rPr lang="en-US" altLang="zh-CN" b="0" dirty="0"/>
              <a:t>;</a:t>
            </a:r>
          </a:p>
          <a:p>
            <a:pPr eaLnBrk="1" hangingPunct="1"/>
            <a:r>
              <a:rPr lang="en-US" altLang="zh-CN" b="0" dirty="0" err="1"/>
              <a:t>sem_post</a:t>
            </a:r>
            <a:r>
              <a:rPr lang="en-US" altLang="zh-CN" b="0" dirty="0"/>
              <a:t>(&amp;semaphores[</a:t>
            </a:r>
            <a:r>
              <a:rPr lang="en-US" altLang="zh-CN" b="0" dirty="0" err="1"/>
              <a:t>dest</a:t>
            </a:r>
            <a:r>
              <a:rPr lang="en-US" altLang="zh-CN" b="0" dirty="0"/>
              <a:t>]); </a:t>
            </a:r>
            <a:r>
              <a:rPr lang="en-US" altLang="zh-CN" dirty="0">
                <a:solidFill>
                  <a:srgbClr val="FF0000"/>
                </a:solidFill>
              </a:rPr>
              <a:t>/*unlock the destination semaphore*/</a:t>
            </a:r>
          </a:p>
          <a:p>
            <a:pPr eaLnBrk="1" hangingPunct="1"/>
            <a:r>
              <a:rPr lang="en-US" altLang="zh-CN" b="0" dirty="0"/>
              <a:t>…</a:t>
            </a:r>
          </a:p>
          <a:p>
            <a:pPr eaLnBrk="1" hangingPunct="1"/>
            <a:r>
              <a:rPr lang="en-US" altLang="zh-CN" b="0" dirty="0" err="1"/>
              <a:t>sem_wait</a:t>
            </a:r>
            <a:r>
              <a:rPr lang="en-US" altLang="zh-CN" b="0" dirty="0"/>
              <a:t>(&amp;semaphores[</a:t>
            </a:r>
            <a:r>
              <a:rPr lang="en-US" altLang="zh-CN" b="0" dirty="0" err="1"/>
              <a:t>my_rank</a:t>
            </a:r>
            <a:r>
              <a:rPr lang="en-US" altLang="zh-CN" b="0" dirty="0"/>
              <a:t>]); </a:t>
            </a:r>
            <a:r>
              <a:rPr lang="en-US" altLang="zh-CN" dirty="0">
                <a:solidFill>
                  <a:srgbClr val="FF0000"/>
                </a:solidFill>
              </a:rPr>
              <a:t>/*wait for its own semaphore to be unlocked*/</a:t>
            </a:r>
          </a:p>
          <a:p>
            <a:pPr eaLnBrk="1" hangingPunct="1"/>
            <a:r>
              <a:rPr lang="en-US" altLang="zh-CN" b="0" dirty="0" err="1"/>
              <a:t>printf</a:t>
            </a:r>
            <a:r>
              <a:rPr lang="en-US" altLang="zh-CN" b="0" dirty="0"/>
              <a:t>(“Thread  %</a:t>
            </a:r>
            <a:r>
              <a:rPr lang="en-US" altLang="zh-CN" b="0" dirty="0" err="1"/>
              <a:t>ld</a:t>
            </a:r>
            <a:r>
              <a:rPr lang="en-US" altLang="zh-CN" b="0" dirty="0"/>
              <a:t>&gt;%s\n”, </a:t>
            </a:r>
            <a:r>
              <a:rPr lang="en-US" altLang="zh-CN" b="0" dirty="0" err="1"/>
              <a:t>my_rank</a:t>
            </a:r>
            <a:r>
              <a:rPr lang="en-US" altLang="zh-CN" b="0" dirty="0"/>
              <a:t>, messages[</a:t>
            </a:r>
            <a:r>
              <a:rPr lang="en-US" altLang="zh-CN" b="0" dirty="0" err="1"/>
              <a:t>my_rank</a:t>
            </a:r>
            <a:r>
              <a:rPr lang="en-US" altLang="zh-CN" b="0" dirty="0"/>
              <a:t>]);</a:t>
            </a:r>
          </a:p>
          <a:p>
            <a:pPr eaLnBrk="1" hangingPunct="1"/>
            <a:endParaRPr lang="en-US" altLang="zh-CN" b="0" dirty="0"/>
          </a:p>
          <a:p>
            <a:pPr eaLnBrk="1" hangingPunct="1"/>
            <a:endParaRPr lang="en-US" altLang="zh-CN" b="0" dirty="0"/>
          </a:p>
          <a:p>
            <a:pPr eaLnBrk="1" hangingPunct="1"/>
            <a:r>
              <a:rPr lang="en-US" altLang="zh-CN" sz="3200" b="0" dirty="0">
                <a:solidFill>
                  <a:srgbClr val="3333FF"/>
                </a:solidFill>
              </a:rPr>
              <a:t>Semaphore is more powerful than </a:t>
            </a:r>
            <a:r>
              <a:rPr lang="en-US" altLang="zh-CN" sz="3200" b="0" dirty="0" err="1">
                <a:solidFill>
                  <a:srgbClr val="3333FF"/>
                </a:solidFill>
              </a:rPr>
              <a:t>mutex</a:t>
            </a:r>
            <a:endParaRPr lang="en-US" altLang="zh-CN" sz="3200" b="0" dirty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sz="3200" b="0" dirty="0">
                <a:solidFill>
                  <a:srgbClr val="3333FF"/>
                </a:solidFill>
              </a:rPr>
              <a:t>because you can initialize semaphore</a:t>
            </a:r>
          </a:p>
          <a:p>
            <a:pPr eaLnBrk="1" hangingPunct="1"/>
            <a:r>
              <a:rPr lang="en-US" altLang="zh-CN" sz="3200" b="0" dirty="0">
                <a:solidFill>
                  <a:srgbClr val="3333FF"/>
                </a:solidFill>
              </a:rPr>
              <a:t>to any value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Barriers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51F15D-9557-4D0A-AFF7-5791F1808E99}" type="slidenum">
              <a:rPr lang="zh-CN" altLang="en-US" b="0">
                <a:solidFill>
                  <a:srgbClr val="898989"/>
                </a:solidFill>
              </a:rPr>
              <a:pPr eaLnBrk="1" hangingPunct="1"/>
              <a:t>28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365250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Synchronizing the threads to make sure that they all are at the same point in a program is called a barrier.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No thread can cross the barrier until all the threads have reached it.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Barriers for Execution Time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F386E2-7104-4A7D-8E19-6EE1D5CC5322}" type="slidenum">
              <a:rPr lang="zh-CN" altLang="en-US" b="0">
                <a:solidFill>
                  <a:srgbClr val="898989"/>
                </a:solidFill>
              </a:rPr>
              <a:pPr eaLnBrk="1" hangingPunct="1"/>
              <a:t>29</a:t>
            </a:fld>
            <a:endParaRPr lang="zh-CN" altLang="en-US" b="0">
              <a:solidFill>
                <a:srgbClr val="898989"/>
              </a:solidFill>
            </a:endParaRP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981075" y="1325563"/>
            <a:ext cx="6943725" cy="5151437"/>
            <a:chOff x="755576" y="980728"/>
            <a:chExt cx="6944444" cy="5152065"/>
          </a:xfrm>
        </p:grpSpPr>
        <p:pic>
          <p:nvPicPr>
            <p:cNvPr id="4403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80728"/>
              <a:ext cx="6944444" cy="406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085184"/>
              <a:ext cx="6480720" cy="104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A Shared Memory System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0FCAEB-3633-4D94-926F-7ECF91D91789}" type="slidenum">
              <a:rPr lang="zh-CN" altLang="en-US" b="0">
                <a:solidFill>
                  <a:srgbClr val="898989"/>
                </a:solidFill>
              </a:rPr>
              <a:pPr eaLnBrk="1" hangingPunct="1"/>
              <a:t>3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0" y="1881188"/>
            <a:ext cx="741680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Barriers for Debug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395CB7-88CC-4705-BF16-034991A7366B}" type="slidenum">
              <a:rPr lang="zh-CN" altLang="en-US" b="0">
                <a:solidFill>
                  <a:srgbClr val="898989"/>
                </a:solidFill>
              </a:rPr>
              <a:pPr eaLnBrk="1" hangingPunct="1"/>
              <a:t>30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77835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 descr="anti-bugs,anti-insects,beetles,bugs,bugs forbidden sign,cropped images,cropped pictures,forbidden,insects,insects forbidden sign,no bugs,no bugs sign,no insects,no insects sign,PNG,signs,symbols,transparent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84538"/>
            <a:ext cx="266382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Implementing Barrier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0F9E3D-63A0-45B5-AE75-5CF4DA730237}" type="slidenum">
              <a:rPr lang="zh-CN" altLang="en-US" b="0">
                <a:solidFill>
                  <a:srgbClr val="898989"/>
                </a:solidFill>
              </a:rPr>
              <a:pPr eaLnBrk="1" hangingPunct="1"/>
              <a:t>31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457200" y="1289050"/>
            <a:ext cx="8497888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Implementing a barrier using busy-waiting and a mutex is straightforward.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We use a shared counter protected by the mutex.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When the counter indicates that every thread has entered the critical section, threads can leave the critical section.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Implementing Barrier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DC95B8-EE8B-466F-B774-3307CB03C263}" type="slidenum">
              <a:rPr lang="zh-CN" altLang="en-US" b="0">
                <a:solidFill>
                  <a:srgbClr val="898989"/>
                </a:solidFill>
              </a:rPr>
              <a:pPr eaLnBrk="1" hangingPunct="1"/>
              <a:t>32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688" y="1276350"/>
            <a:ext cx="765651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096000" y="1755775"/>
            <a:ext cx="2519363" cy="2098675"/>
            <a:chOff x="6096000" y="1755775"/>
            <a:chExt cx="2519363" cy="2098675"/>
          </a:xfrm>
        </p:grpSpPr>
        <p:sp>
          <p:nvSpPr>
            <p:cNvPr id="6" name="Rectangle 4"/>
            <p:cNvSpPr/>
            <p:nvPr/>
          </p:nvSpPr>
          <p:spPr>
            <a:xfrm>
              <a:off x="6096000" y="2211388"/>
              <a:ext cx="2519363" cy="16430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We need one counter 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variable for each 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instance of the barrier,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rgbClr val="FF0000"/>
                  </a:solidFill>
                  <a:latin typeface="+mn-lt"/>
                </a:rPr>
                <a:t>otherwise problems</a:t>
              </a:r>
              <a:br>
                <a:rPr lang="en-US" dirty="0">
                  <a:solidFill>
                    <a:srgbClr val="FF0000"/>
                  </a:solidFill>
                  <a:latin typeface="+mn-lt"/>
                </a:rPr>
              </a:br>
              <a:r>
                <a:rPr lang="en-US" dirty="0">
                  <a:solidFill>
                    <a:srgbClr val="FF0000"/>
                  </a:solidFill>
                  <a:latin typeface="+mn-lt"/>
                </a:rPr>
                <a:t>are likely to occur.</a:t>
              </a:r>
            </a:p>
          </p:txBody>
        </p:sp>
        <p:sp>
          <p:nvSpPr>
            <p:cNvPr id="47110" name="Freeform 5"/>
            <p:cNvSpPr>
              <a:spLocks noChangeArrowheads="1"/>
            </p:cNvSpPr>
            <p:nvPr/>
          </p:nvSpPr>
          <p:spPr bwMode="auto">
            <a:xfrm>
              <a:off x="6262688" y="1755775"/>
              <a:ext cx="1050925" cy="501650"/>
            </a:xfrm>
            <a:custGeom>
              <a:avLst/>
              <a:gdLst>
                <a:gd name="T0" fmla="*/ 0 w 1050636"/>
                <a:gd name="T1" fmla="*/ 71747 h 501073"/>
                <a:gd name="T2" fmla="*/ 901041 w 1050636"/>
                <a:gd name="T3" fmla="*/ 71747 h 501073"/>
                <a:gd name="T4" fmla="*/ 901041 w 1050636"/>
                <a:gd name="T5" fmla="*/ 502228 h 501073"/>
                <a:gd name="T6" fmla="*/ 0 60000 65536"/>
                <a:gd name="T7" fmla="*/ 0 60000 65536"/>
                <a:gd name="T8" fmla="*/ 0 60000 65536"/>
                <a:gd name="T9" fmla="*/ 0 w 1050636"/>
                <a:gd name="T10" fmla="*/ 0 h 501073"/>
                <a:gd name="T11" fmla="*/ 1050636 w 1050636"/>
                <a:gd name="T12" fmla="*/ 501073 h 5010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0636" h="501073">
                  <a:moveTo>
                    <a:pt x="0" y="71582"/>
                  </a:moveTo>
                  <a:cubicBezTo>
                    <a:pt x="375227" y="35791"/>
                    <a:pt x="750454" y="0"/>
                    <a:pt x="900545" y="71582"/>
                  </a:cubicBezTo>
                  <a:cubicBezTo>
                    <a:pt x="1050636" y="143164"/>
                    <a:pt x="975590" y="322118"/>
                    <a:pt x="900545" y="501073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Caveat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BD4513-12DA-47E1-98A3-2D719CD586DF}" type="slidenum">
              <a:rPr lang="zh-CN" altLang="en-US" b="0">
                <a:solidFill>
                  <a:srgbClr val="898989"/>
                </a:solidFill>
              </a:rPr>
              <a:pPr eaLnBrk="1" hangingPunct="1"/>
              <a:t>33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304800" y="1379538"/>
            <a:ext cx="8153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Arial" charset="0"/>
              </a:rPr>
              <a:t>   </a:t>
            </a:r>
            <a:r>
              <a:rPr lang="en-US" altLang="zh-CN" sz="2400" b="0" dirty="0">
                <a:latin typeface="Arial" charset="0"/>
              </a:rPr>
              <a:t>Busy-waiting wastes CPU cycles.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zh-CN" sz="2400" b="0" dirty="0">
              <a:latin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b="0" dirty="0">
                <a:latin typeface="Arial" charset="0"/>
              </a:rPr>
              <a:t>   What about we want to implement a second barrier and reuse counter?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If counter is not reset, thread won’t block at the second barrier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If counter is reset by the last thread in the barrier, other threads cannot see it.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If counter is reset by the last thread after the barrier, some thread might have already entered the second barrier, and the incremented counter might get lost.</a:t>
            </a:r>
          </a:p>
          <a:p>
            <a:pPr>
              <a:defRPr/>
            </a:pPr>
            <a:endParaRPr lang="en-US" altLang="zh-CN" sz="2400" b="0" dirty="0">
              <a:latin typeface="Arial" charset="0"/>
            </a:endParaRPr>
          </a:p>
          <a:p>
            <a:pPr marL="0" lvl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Arial" charset="0"/>
              </a:rPr>
              <a:t>   </a:t>
            </a:r>
            <a:r>
              <a:rPr lang="en-US" altLang="zh-CN" sz="2400" b="0" dirty="0">
                <a:latin typeface="Arial" charset="0"/>
              </a:rPr>
              <a:t>Need to use different counters for different barriers.</a:t>
            </a:r>
            <a:endParaRPr lang="en-US" altLang="zh-CN" sz="2400" b="0" dirty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endParaRPr lang="zh-CN" altLang="en-US" sz="2400" b="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Implementing Barrier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1E1AD5-759C-4101-A918-45E05E020667}" type="slidenum">
              <a:rPr lang="zh-CN" altLang="en-US" b="0">
                <a:solidFill>
                  <a:srgbClr val="898989"/>
                </a:solidFill>
              </a:rPr>
              <a:pPr eaLnBrk="1" hangingPunct="1"/>
              <a:t>34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219200"/>
            <a:ext cx="5200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Caveat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E3E0A2-7B92-40AF-AA47-391B455D9F3B}" type="slidenum">
              <a:rPr lang="zh-CN" altLang="en-US" b="0">
                <a:solidFill>
                  <a:srgbClr val="898989"/>
                </a:solidFill>
              </a:rPr>
              <a:pPr eaLnBrk="1" hangingPunct="1"/>
              <a:t>35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0180" name="矩形 4"/>
          <p:cNvSpPr>
            <a:spLocks noChangeArrowheads="1"/>
          </p:cNvSpPr>
          <p:nvPr/>
        </p:nvSpPr>
        <p:spPr bwMode="auto">
          <a:xfrm>
            <a:off x="457200" y="1363663"/>
            <a:ext cx="83058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0"/>
              <a:t>  No wasting CPU cycles since no busy-waiting</a:t>
            </a:r>
            <a:endParaRPr lang="en-US" altLang="zh-CN" sz="2800" b="0" i="1"/>
          </a:p>
          <a:p>
            <a:pPr eaLnBrk="1" hangingPunct="1"/>
            <a:r>
              <a:rPr lang="en-US" altLang="zh-CN" sz="2800" b="0"/>
              <a:t> 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b="0"/>
              <a:t>  What happens if we need a second barrier?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800" b="0">
                <a:latin typeface="华文隶书" panose="02010800040101010101" pitchFamily="2" charset="-122"/>
                <a:ea typeface="华文隶书" panose="02010800040101010101" pitchFamily="2" charset="-122"/>
              </a:rPr>
              <a:t>“counter” can be reused.</a:t>
            </a:r>
            <a:endParaRPr lang="en-US" altLang="zh-CN" sz="2800" b="0" i="1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800" b="0">
                <a:latin typeface="华文隶书" panose="02010800040101010101" pitchFamily="2" charset="-122"/>
                <a:ea typeface="华文隶书" panose="02010800040101010101" pitchFamily="2" charset="-122"/>
              </a:rPr>
              <a:t>“counter_sem” can also be reused.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800" b="0">
                <a:latin typeface="华文隶书" panose="02010800040101010101" pitchFamily="2" charset="-122"/>
                <a:ea typeface="华文隶书" panose="02010800040101010101" pitchFamily="2" charset="-122"/>
              </a:rPr>
              <a:t>“barrier_sem” need to be unique, there is potential that a thread proceeds through two barriers but another thread traps at the first barriers if the OS put the thread at idle for a long time. </a:t>
            </a:r>
            <a:endParaRPr lang="zh-CN" altLang="en-US" sz="2800" b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Pthreads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Barrier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BCA37D-E491-4B4A-BF71-4DF134425C0F}" type="slidenum">
              <a:rPr lang="zh-CN" altLang="en-US" b="0">
                <a:solidFill>
                  <a:srgbClr val="898989"/>
                </a:solidFill>
              </a:rPr>
              <a:pPr eaLnBrk="1" hangingPunct="1"/>
              <a:t>36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1204" name="矩形 4"/>
          <p:cNvSpPr>
            <a:spLocks noChangeArrowheads="1"/>
          </p:cNvSpPr>
          <p:nvPr/>
        </p:nvSpPr>
        <p:spPr bwMode="auto">
          <a:xfrm>
            <a:off x="304800" y="1501775"/>
            <a:ext cx="89154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b="0"/>
              <a:t>  Open Group provides Pthreads barrier </a:t>
            </a:r>
          </a:p>
          <a:p>
            <a:pPr eaLnBrk="1" hangingPunct="1"/>
            <a:r>
              <a:rPr lang="en-US" altLang="zh-CN" sz="3200" b="0"/>
              <a:t>      </a:t>
            </a:r>
            <a:r>
              <a:rPr lang="en-US" altLang="zh-CN" sz="2800" b="0">
                <a:solidFill>
                  <a:srgbClr val="3333FF"/>
                </a:solidFill>
              </a:rPr>
              <a:t>pthread_barrier_init();</a:t>
            </a:r>
          </a:p>
          <a:p>
            <a:pPr eaLnBrk="1" hangingPunct="1"/>
            <a:r>
              <a:rPr lang="en-US" altLang="zh-CN" sz="2800" b="0">
                <a:solidFill>
                  <a:srgbClr val="3333FF"/>
                </a:solidFill>
              </a:rPr>
              <a:t>       pthread_barrier_wait();</a:t>
            </a:r>
          </a:p>
          <a:p>
            <a:pPr eaLnBrk="1" hangingPunct="1"/>
            <a:r>
              <a:rPr lang="en-US" altLang="zh-CN" sz="2800" b="0">
                <a:solidFill>
                  <a:srgbClr val="3333FF"/>
                </a:solidFill>
              </a:rPr>
              <a:t>       pthread_barrier_destroy();</a:t>
            </a:r>
          </a:p>
          <a:p>
            <a:pPr eaLnBrk="1" hangingPunct="1"/>
            <a:r>
              <a:rPr lang="en-US" altLang="zh-CN" sz="3200" b="0"/>
              <a:t>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200" b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3200" b="0"/>
              <a:t>  Not universally available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3200" b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Linked List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DED815-7454-4B53-9DB1-E9F3EC32D5A5}" type="slidenum">
              <a:rPr lang="zh-CN" altLang="en-US" b="0">
                <a:solidFill>
                  <a:srgbClr val="898989"/>
                </a:solidFill>
              </a:rPr>
              <a:pPr eaLnBrk="1" hangingPunct="1"/>
              <a:t>37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70875" cy="4608513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Let’s look at an example.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Suppose the shared data structure is a sorted linked list of ints, and the operations of interest are Member, Insert, and Delete.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Linked List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3DAE5D-C458-4C55-BDCB-4A2564A4FC8C}" type="slidenum">
              <a:rPr lang="zh-CN" altLang="en-US" b="0">
                <a:solidFill>
                  <a:srgbClr val="898989"/>
                </a:solidFill>
              </a:rPr>
              <a:pPr eaLnBrk="1" hangingPunct="1"/>
              <a:t>38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325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4469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84538"/>
            <a:ext cx="5562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Membership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0662AE-8E52-43CF-81E5-48E9105E3364}" type="slidenum">
              <a:rPr lang="zh-CN" altLang="en-US" b="0">
                <a:solidFill>
                  <a:srgbClr val="898989"/>
                </a:solidFill>
              </a:rPr>
              <a:pPr eaLnBrk="1" hangingPunct="1"/>
              <a:t>39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76375"/>
            <a:ext cx="75803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POSIX Threads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73D0D7-82A5-4DE3-894A-F50A48C7434B}" type="slidenum">
              <a:rPr lang="zh-CN" altLang="en-US" b="0">
                <a:solidFill>
                  <a:srgbClr val="898989"/>
                </a:solidFill>
              </a:rPr>
              <a:pPr eaLnBrk="1" hangingPunct="1"/>
              <a:t>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2286000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Also known as Pthreads.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A standard for Unix-like operating systems.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A library that can be linked with C programs.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Specifies an application programming interface (API) for multi-threaded programming.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The Pthreads API is only </a:t>
            </a:r>
            <a:r>
              <a:rPr lang="fr-FR" altLang="zh-CN" sz="2800" smtClean="0">
                <a:ea typeface="黑体" panose="02010609060101010101" pitchFamily="49" charset="-122"/>
              </a:rPr>
              <a:t>available on POSIX systems — Linux, MacOS X, Solaris, HPUX, …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Insert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86E63D-75B9-48EF-B47C-189E55892C5D}" type="slidenum">
              <a:rPr lang="zh-CN" altLang="en-US" b="0">
                <a:solidFill>
                  <a:srgbClr val="898989"/>
                </a:solidFill>
              </a:rPr>
              <a:pPr eaLnBrk="1" hangingPunct="1"/>
              <a:t>40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530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39624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71600"/>
            <a:ext cx="47625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Delete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C47C2-19A3-4EFB-8FCE-1DD1B97798B9}" type="slidenum">
              <a:rPr lang="zh-CN" altLang="en-US" b="0">
                <a:solidFill>
                  <a:srgbClr val="898989"/>
                </a:solidFill>
              </a:rPr>
              <a:pPr eaLnBrk="1" hangingPunct="1"/>
              <a:t>41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632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4975" y="1295400"/>
            <a:ext cx="609282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Linked List with Multi-thread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C73DD3-E14E-4D41-8E77-CCB68C7821A8}" type="slidenum">
              <a:rPr lang="zh-CN" altLang="en-US" b="0">
                <a:solidFill>
                  <a:srgbClr val="898989"/>
                </a:solidFill>
              </a:rPr>
              <a:pPr eaLnBrk="1" hangingPunct="1"/>
              <a:t>42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5734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7551737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Solution #1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D58553-F352-44FB-8C47-7008E5DB46AA}" type="slidenum">
              <a:rPr lang="zh-CN" altLang="en-US" b="0">
                <a:solidFill>
                  <a:srgbClr val="898989"/>
                </a:solidFill>
              </a:rPr>
              <a:pPr eaLnBrk="1" hangingPunct="1"/>
              <a:t>43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8372" name="Content Placeholder 3"/>
          <p:cNvSpPr>
            <a:spLocks noGrp="1"/>
          </p:cNvSpPr>
          <p:nvPr>
            <p:ph idx="1"/>
          </p:nvPr>
        </p:nvSpPr>
        <p:spPr>
          <a:xfrm>
            <a:off x="684213" y="1212850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An obvious solution is to simply lock the list any time that a thread attempts to access it. 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 call to each of the three functions can be protected by a mutex.</a:t>
            </a: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92575"/>
            <a:ext cx="6646862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/>
          <p:nvPr/>
        </p:nvSpPr>
        <p:spPr>
          <a:xfrm>
            <a:off x="3203575" y="5676900"/>
            <a:ext cx="536416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In place of calling Member(value).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Issues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0568BC-D983-4BD7-B8CE-2B37C30151E1}" type="slidenum">
              <a:rPr lang="zh-CN" altLang="en-US" b="0">
                <a:solidFill>
                  <a:srgbClr val="898989"/>
                </a:solidFill>
              </a:rPr>
              <a:pPr eaLnBrk="1" hangingPunct="1"/>
              <a:t>44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59396" name="Content Placeholder 2"/>
          <p:cNvSpPr>
            <a:spLocks noGrp="1"/>
          </p:cNvSpPr>
          <p:nvPr>
            <p:ph idx="1"/>
          </p:nvPr>
        </p:nvSpPr>
        <p:spPr>
          <a:xfrm>
            <a:off x="684213" y="1212850"/>
            <a:ext cx="8270875" cy="5111750"/>
          </a:xfrm>
        </p:spPr>
        <p:txBody>
          <a:bodyPr/>
          <a:lstStyle/>
          <a:p>
            <a:r>
              <a:rPr lang="en-US" altLang="zh-CN" sz="2800" smtClean="0">
                <a:ea typeface="宋体" panose="02010600030101010101" pitchFamily="2" charset="-122"/>
              </a:rPr>
              <a:t>We’re serializing access to the list.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If the vast majority of our operations are calls to </a:t>
            </a:r>
            <a:r>
              <a:rPr lang="en-US" altLang="zh-CN" sz="2800" smtClean="0">
                <a:solidFill>
                  <a:srgbClr val="0066FF"/>
                </a:solidFill>
                <a:ea typeface="宋体" panose="02010600030101010101" pitchFamily="2" charset="-122"/>
              </a:rPr>
              <a:t>Member</a:t>
            </a:r>
            <a:r>
              <a:rPr lang="en-US" altLang="zh-CN" sz="2800" smtClean="0">
                <a:ea typeface="宋体" panose="02010600030101010101" pitchFamily="2" charset="-122"/>
              </a:rPr>
              <a:t>, we’ll fail to exploit this opportunity for parallelism. </a:t>
            </a:r>
          </a:p>
          <a:p>
            <a:r>
              <a:rPr lang="en-US" altLang="zh-CN" sz="2800" smtClean="0">
                <a:ea typeface="宋体" panose="02010600030101010101" pitchFamily="2" charset="-122"/>
              </a:rPr>
              <a:t>On the other hand, if most of our operations are calls to </a:t>
            </a:r>
            <a:r>
              <a:rPr lang="en-US" altLang="zh-CN" sz="2800" smtClean="0">
                <a:solidFill>
                  <a:srgbClr val="0066FF"/>
                </a:solidFill>
                <a:ea typeface="宋体" panose="02010600030101010101" pitchFamily="2" charset="-122"/>
              </a:rPr>
              <a:t>Insert</a:t>
            </a:r>
            <a:r>
              <a:rPr lang="en-US" altLang="zh-CN" sz="2800" smtClean="0">
                <a:ea typeface="宋体" panose="02010600030101010101" pitchFamily="2" charset="-122"/>
              </a:rPr>
              <a:t> and </a:t>
            </a:r>
            <a:r>
              <a:rPr lang="en-US" altLang="zh-CN" sz="2800" smtClean="0">
                <a:solidFill>
                  <a:srgbClr val="0066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2800" smtClean="0">
                <a:ea typeface="宋体" panose="02010600030101010101" pitchFamily="2" charset="-122"/>
              </a:rPr>
              <a:t>, then this may be the best solution since we’ll need to serialize access to the list for most of the operations, and this solution will certainly be easy to implement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Solution #2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C721B8-DD1B-4ABE-A336-56810E19F48C}" type="slidenum">
              <a:rPr lang="zh-CN" altLang="en-US" b="0">
                <a:solidFill>
                  <a:srgbClr val="898989"/>
                </a:solidFill>
              </a:rPr>
              <a:pPr eaLnBrk="1" hangingPunct="1"/>
              <a:t>45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Instead of locking the entire list, we could try to lock individual nodes.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 “finer-grained” approach.</a:t>
            </a: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13100"/>
            <a:ext cx="560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Solution #2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840966-B176-424C-A230-D906F69F96B9}" type="slidenum">
              <a:rPr lang="zh-CN" altLang="en-US" b="0">
                <a:solidFill>
                  <a:srgbClr val="898989"/>
                </a:solidFill>
              </a:rPr>
              <a:pPr eaLnBrk="1" hangingPunct="1"/>
              <a:t>46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63" y="1143000"/>
            <a:ext cx="7513637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13" y="3886200"/>
            <a:ext cx="7189787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Issues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EA5F5F-0EF5-44C3-AE3F-BA6721EDF6D9}" type="slidenum">
              <a:rPr lang="zh-CN" altLang="en-US" b="0">
                <a:solidFill>
                  <a:srgbClr val="898989"/>
                </a:solidFill>
              </a:rPr>
              <a:pPr eaLnBrk="1" hangingPunct="1"/>
              <a:t>47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2468" name="Content Placeholder 2"/>
          <p:cNvSpPr>
            <a:spLocks noGrp="1"/>
          </p:cNvSpPr>
          <p:nvPr>
            <p:ph idx="1"/>
          </p:nvPr>
        </p:nvSpPr>
        <p:spPr>
          <a:xfrm>
            <a:off x="609600" y="1212850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This is much more complex than the original </a:t>
            </a:r>
            <a:r>
              <a:rPr lang="en-US" altLang="zh-CN" smtClean="0">
                <a:solidFill>
                  <a:srgbClr val="0066FF"/>
                </a:solidFill>
                <a:ea typeface="宋体" panose="02010600030101010101" pitchFamily="2" charset="-122"/>
              </a:rPr>
              <a:t>Member</a:t>
            </a:r>
            <a:r>
              <a:rPr lang="en-US" altLang="zh-CN" smtClean="0">
                <a:ea typeface="宋体" panose="02010600030101010101" pitchFamily="2" charset="-122"/>
              </a:rPr>
              <a:t> function.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It is also much slower, since, in general, each time a node is accessed, a mutex must be locked and unlocked.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 addition of a mutex field to each node will substantially increase the amount of storage needed for the list.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Read-Write Locks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411427-62E2-436C-98BA-151B57D9664B}" type="slidenum">
              <a:rPr lang="zh-CN" altLang="en-US" b="0">
                <a:solidFill>
                  <a:srgbClr val="898989"/>
                </a:solidFill>
              </a:rPr>
              <a:pPr eaLnBrk="1" hangingPunct="1"/>
              <a:t>48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>
          <a:xfrm>
            <a:off x="609600" y="1212850"/>
            <a:ext cx="8270875" cy="51117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Neither of our multi-threaded linked lists exploits the potential for simultaneous access to any node by threads that are executing Member.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 first solution only allows one thread to access the entire list at any instant.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The second only allows one thread to access any given node at any instant.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Read-Write Locks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642883-FC8B-4F59-8464-4B925490879F}" type="slidenum">
              <a:rPr lang="zh-CN" altLang="en-US" b="0">
                <a:solidFill>
                  <a:srgbClr val="898989"/>
                </a:solidFill>
              </a:rPr>
              <a:pPr eaLnBrk="1" hangingPunct="1"/>
              <a:t>49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4516" name="Content Placeholder 2"/>
          <p:cNvSpPr>
            <a:spLocks noGrp="1"/>
          </p:cNvSpPr>
          <p:nvPr>
            <p:ph idx="1"/>
          </p:nvPr>
        </p:nvSpPr>
        <p:spPr>
          <a:xfrm>
            <a:off x="609600" y="1212850"/>
            <a:ext cx="8270875" cy="5111750"/>
          </a:xfrm>
        </p:spPr>
        <p:txBody>
          <a:bodyPr/>
          <a:lstStyle/>
          <a:p>
            <a:r>
              <a:rPr lang="en-US" altLang="zh-CN" sz="2200" smtClean="0">
                <a:ea typeface="宋体" panose="02010600030101010101" pitchFamily="2" charset="-122"/>
              </a:rPr>
              <a:t>A read-write lock is somewhat like a mutex except that it provides two lock functions. </a:t>
            </a:r>
            <a:br>
              <a:rPr lang="en-US" altLang="zh-CN" sz="2200" smtClean="0">
                <a:ea typeface="宋体" panose="02010600030101010101" pitchFamily="2" charset="-122"/>
              </a:rPr>
            </a:br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The first lock function is a read lock for reading, while the second locks it for writing.</a:t>
            </a:r>
            <a:br>
              <a:rPr lang="en-US" altLang="zh-CN" sz="2200" smtClean="0">
                <a:ea typeface="宋体" panose="02010600030101010101" pitchFamily="2" charset="-122"/>
              </a:rPr>
            </a:br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If any threads own the lock for reading, any threads that want to obtain the lock for </a:t>
            </a:r>
            <a:r>
              <a:rPr lang="en-US" altLang="zh-CN" sz="2200" b="1" smtClean="0">
                <a:solidFill>
                  <a:srgbClr val="FF0000"/>
                </a:solidFill>
                <a:ea typeface="宋体" panose="02010600030101010101" pitchFamily="2" charset="-122"/>
              </a:rPr>
              <a:t>writing will block</a:t>
            </a:r>
            <a:r>
              <a:rPr lang="en-US" altLang="zh-CN" sz="2200" smtClean="0">
                <a:ea typeface="宋体" panose="02010600030101010101" pitchFamily="2" charset="-122"/>
              </a:rPr>
              <a:t>. </a:t>
            </a:r>
            <a:r>
              <a:rPr lang="en-US" altLang="zh-CN" sz="2200" b="1" smtClean="0">
                <a:solidFill>
                  <a:srgbClr val="FF0000"/>
                </a:solidFill>
                <a:ea typeface="宋体" panose="02010600030101010101" pitchFamily="2" charset="-122"/>
              </a:rPr>
              <a:t>But reading will not be blocked. </a:t>
            </a:r>
          </a:p>
          <a:p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If any thread owns the lock for writing, any threads that want to obtain the lock </a:t>
            </a:r>
            <a:r>
              <a:rPr lang="en-US" altLang="zh-CN" sz="2200" b="1" smtClean="0">
                <a:solidFill>
                  <a:srgbClr val="FF0000"/>
                </a:solidFill>
                <a:ea typeface="宋体" panose="02010600030101010101" pitchFamily="2" charset="-122"/>
              </a:rPr>
              <a:t>for reading or writing will block</a:t>
            </a:r>
            <a:r>
              <a:rPr lang="en-US" altLang="zh-CN" sz="2200" smtClean="0">
                <a:ea typeface="宋体" panose="02010600030101010101" pitchFamily="2" charset="-122"/>
              </a:rPr>
              <a:t> in their respective locking functions</a:t>
            </a:r>
          </a:p>
          <a:p>
            <a:endParaRPr lang="en-US" altLang="zh-CN" sz="22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“Hello World !”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801B69-EA7E-4861-AD7F-1AA555B37535}" type="slidenum">
              <a:rPr lang="zh-CN" altLang="en-US" b="0">
                <a:solidFill>
                  <a:srgbClr val="898989"/>
                </a:solidFill>
              </a:rPr>
              <a:pPr eaLnBrk="1" hangingPunct="1"/>
              <a:t>5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65263"/>
            <a:ext cx="7848600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3800" y="1320800"/>
            <a:ext cx="3097213" cy="635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declares the various Pthreads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functions, constants, types, etc.</a:t>
            </a:r>
          </a:p>
        </p:txBody>
      </p:sp>
      <p:sp>
        <p:nvSpPr>
          <p:cNvPr id="19462" name="Freeform 7"/>
          <p:cNvSpPr>
            <a:spLocks noChangeArrowheads="1"/>
          </p:cNvSpPr>
          <p:nvPr/>
        </p:nvSpPr>
        <p:spPr bwMode="auto">
          <a:xfrm>
            <a:off x="3170238" y="1471613"/>
            <a:ext cx="1782762" cy="709612"/>
          </a:xfrm>
          <a:custGeom>
            <a:avLst/>
            <a:gdLst>
              <a:gd name="T0" fmla="*/ 0 w 1783080"/>
              <a:gd name="T1" fmla="*/ 611240 h 708660"/>
              <a:gd name="T2" fmla="*/ 1477752 w 1783080"/>
              <a:gd name="T3" fmla="*/ 626521 h 708660"/>
              <a:gd name="T4" fmla="*/ 1355876 w 1783080"/>
              <a:gd name="T5" fmla="*/ 106966 h 708660"/>
              <a:gd name="T6" fmla="*/ 1782444 w 1783080"/>
              <a:gd name="T7" fmla="*/ 0 h 708660"/>
              <a:gd name="T8" fmla="*/ 0 60000 65536"/>
              <a:gd name="T9" fmla="*/ 0 60000 65536"/>
              <a:gd name="T10" fmla="*/ 0 60000 65536"/>
              <a:gd name="T11" fmla="*/ 0 60000 65536"/>
              <a:gd name="T12" fmla="*/ 0 w 1783080"/>
              <a:gd name="T13" fmla="*/ 0 h 708660"/>
              <a:gd name="T14" fmla="*/ 1783080 w 1783080"/>
              <a:gd name="T15" fmla="*/ 708660 h 708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3080" h="708660">
                <a:moveTo>
                  <a:pt x="0" y="609600"/>
                </a:moveTo>
                <a:cubicBezTo>
                  <a:pt x="626110" y="659130"/>
                  <a:pt x="1252220" y="708660"/>
                  <a:pt x="1478280" y="624840"/>
                </a:cubicBezTo>
                <a:cubicBezTo>
                  <a:pt x="1704340" y="541020"/>
                  <a:pt x="1305560" y="210820"/>
                  <a:pt x="1356360" y="106680"/>
                </a:cubicBezTo>
                <a:cubicBezTo>
                  <a:pt x="1407160" y="2540"/>
                  <a:pt x="1595120" y="1270"/>
                  <a:pt x="1783080" y="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/>
          <p:nvPr/>
        </p:nvSpPr>
        <p:spPr>
          <a:xfrm>
            <a:off x="3913188" y="5765800"/>
            <a:ext cx="309721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allocate memory space for thread handlers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438400" y="5715000"/>
            <a:ext cx="1447800" cy="457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Linked List Performance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7B4795-86AB-4094-974C-29DB6C1AB8B0}" type="slidenum">
              <a:rPr lang="zh-CN" altLang="en-US" b="0">
                <a:solidFill>
                  <a:srgbClr val="898989"/>
                </a:solidFill>
              </a:rPr>
              <a:pPr eaLnBrk="1" hangingPunct="1"/>
              <a:t>50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68087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/>
          <p:nvPr/>
        </p:nvSpPr>
        <p:spPr>
          <a:xfrm>
            <a:off x="2700338" y="3716338"/>
            <a:ext cx="3311525" cy="179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100,000 ops/thread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99.9% Member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0.05% Insert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0.05% Delete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Linked List Performance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E84C9C-DAD0-45C0-BD21-7274D668D95B}" type="slidenum">
              <a:rPr lang="zh-CN" altLang="en-US" b="0">
                <a:solidFill>
                  <a:srgbClr val="898989"/>
                </a:solidFill>
              </a:rPr>
              <a:pPr eaLnBrk="1" hangingPunct="1"/>
              <a:t>51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0338" y="3716338"/>
            <a:ext cx="3311525" cy="179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100,000 ops/thread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80% Member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10% Insert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10% Delete</a:t>
            </a:r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665912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“Hello World !”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AC0135-98CE-4B58-9C42-E187AF629945}" type="slidenum">
              <a:rPr lang="zh-CN" altLang="en-US" b="0">
                <a:solidFill>
                  <a:srgbClr val="898989"/>
                </a:solidFill>
              </a:rPr>
              <a:pPr eaLnBrk="1" hangingPunct="1"/>
              <a:t>6</a:t>
            </a:fld>
            <a:endParaRPr lang="zh-CN" altLang="en-US" b="0">
              <a:solidFill>
                <a:srgbClr val="898989"/>
              </a:solidFill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2155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8080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62400" y="6012418"/>
            <a:ext cx="30315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What is the variable type?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62400" y="6388579"/>
            <a:ext cx="33137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Carefully use global variable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Running the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314E6F-004A-482C-91B1-CCAFE566FAB1}" type="slidenum">
              <a:rPr lang="zh-CN" altLang="en-US" b="0">
                <a:solidFill>
                  <a:srgbClr val="898989"/>
                </a:solidFill>
              </a:rPr>
              <a:pPr eaLnBrk="1" hangingPunct="1"/>
              <a:t>7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04800" y="12954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/>
              <a:t>gcc −g −Wall −o pth_hello pth_hello . c −lpthread</a:t>
            </a:r>
          </a:p>
        </p:txBody>
      </p:sp>
      <p:sp>
        <p:nvSpPr>
          <p:cNvPr id="8" name="Rectangle 4"/>
          <p:cNvSpPr/>
          <p:nvPr/>
        </p:nvSpPr>
        <p:spPr>
          <a:xfrm>
            <a:off x="2514600" y="2209800"/>
            <a:ext cx="4572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3399FF"/>
                </a:solidFill>
                <a:latin typeface="+mn-lt"/>
              </a:rPr>
              <a:t>link in the Pthreads library</a:t>
            </a:r>
          </a:p>
        </p:txBody>
      </p:sp>
      <p:sp>
        <p:nvSpPr>
          <p:cNvPr id="21510" name="Freeform 5"/>
          <p:cNvSpPr>
            <a:spLocks noChangeArrowheads="1"/>
          </p:cNvSpPr>
          <p:nvPr/>
        </p:nvSpPr>
        <p:spPr bwMode="auto">
          <a:xfrm>
            <a:off x="6537325" y="1900238"/>
            <a:ext cx="1631950" cy="585787"/>
          </a:xfrm>
          <a:custGeom>
            <a:avLst/>
            <a:gdLst>
              <a:gd name="T0" fmla="*/ 0 w 1630680"/>
              <a:gd name="T1" fmla="*/ 261951 h 1254760"/>
              <a:gd name="T2" fmla="*/ 1572166 w 1630680"/>
              <a:gd name="T3" fmla="*/ 258635 h 1254760"/>
              <a:gd name="T4" fmla="*/ 366330 w 1630680"/>
              <a:gd name="T5" fmla="*/ 175739 h 1254760"/>
              <a:gd name="T6" fmla="*/ 1389001 w 1630680"/>
              <a:gd name="T7" fmla="*/ 149212 h 1254760"/>
              <a:gd name="T8" fmla="*/ 1297419 w 1630680"/>
              <a:gd name="T9" fmla="*/ 0 h 1254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0680"/>
              <a:gd name="T16" fmla="*/ 0 h 1254760"/>
              <a:gd name="T17" fmla="*/ 1630680 w 1630680"/>
              <a:gd name="T18" fmla="*/ 1254760 h 1254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0680" h="1254760">
                <a:moveTo>
                  <a:pt x="0" y="1203960"/>
                </a:moveTo>
                <a:cubicBezTo>
                  <a:pt x="754380" y="1229360"/>
                  <a:pt x="1508760" y="1254760"/>
                  <a:pt x="1569720" y="1188720"/>
                </a:cubicBezTo>
                <a:cubicBezTo>
                  <a:pt x="1630680" y="1122680"/>
                  <a:pt x="396240" y="891540"/>
                  <a:pt x="365760" y="807720"/>
                </a:cubicBezTo>
                <a:cubicBezTo>
                  <a:pt x="335280" y="723900"/>
                  <a:pt x="1231900" y="820420"/>
                  <a:pt x="1386840" y="685800"/>
                </a:cubicBezTo>
                <a:cubicBezTo>
                  <a:pt x="1541780" y="551180"/>
                  <a:pt x="1418590" y="275590"/>
                  <a:pt x="1295400" y="0"/>
                </a:cubicBezTo>
              </a:path>
            </a:pathLst>
          </a:custGeom>
          <a:noFill/>
          <a:ln w="9525" algn="ctr">
            <a:solidFill>
              <a:srgbClr val="339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/>
          <p:nvPr/>
        </p:nvSpPr>
        <p:spPr>
          <a:xfrm>
            <a:off x="762000" y="3424238"/>
            <a:ext cx="279558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. / pth_hello 4</a:t>
            </a:r>
          </a:p>
        </p:txBody>
      </p:sp>
      <p:sp>
        <p:nvSpPr>
          <p:cNvPr id="12" name="Rectangle 7"/>
          <p:cNvSpPr/>
          <p:nvPr/>
        </p:nvSpPr>
        <p:spPr>
          <a:xfrm>
            <a:off x="2174875" y="3836988"/>
            <a:ext cx="4835525" cy="18780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the main 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3 of 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Creating the Threads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AB663A-594B-40C5-8CDB-6E42ECED4F28}" type="slidenum">
              <a:rPr lang="zh-CN" altLang="en-US" b="0">
                <a:solidFill>
                  <a:srgbClr val="898989"/>
                </a:solidFill>
              </a:rPr>
              <a:pPr eaLnBrk="1" hangingPunct="1"/>
              <a:t>8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403350" y="1123950"/>
            <a:ext cx="1914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pthread.h</a:t>
            </a:r>
          </a:p>
        </p:txBody>
      </p:sp>
      <p:sp>
        <p:nvSpPr>
          <p:cNvPr id="7" name="Rectangle 4"/>
          <p:cNvSpPr/>
          <p:nvPr/>
        </p:nvSpPr>
        <p:spPr>
          <a:xfrm>
            <a:off x="3419475" y="2233613"/>
            <a:ext cx="12366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pthread_t</a:t>
            </a:r>
          </a:p>
        </p:txBody>
      </p:sp>
      <p:sp>
        <p:nvSpPr>
          <p:cNvPr id="8" name="Rectangle 5"/>
          <p:cNvSpPr/>
          <p:nvPr/>
        </p:nvSpPr>
        <p:spPr>
          <a:xfrm>
            <a:off x="533400" y="3427413"/>
            <a:ext cx="7548563" cy="259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pthread_create (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pthread_t*  </a:t>
            </a:r>
            <a:r>
              <a:rPr lang="en-US" sz="2800" dirty="0" err="1">
                <a:latin typeface="+mn-lt"/>
              </a:rPr>
              <a:t>thread_p</a:t>
            </a:r>
            <a:r>
              <a:rPr lang="en-US" sz="2800" dirty="0">
                <a:latin typeface="+mn-lt"/>
              </a:rPr>
              <a:t> /* out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const </a:t>
            </a:r>
            <a:r>
              <a:rPr lang="en-US" sz="2800" dirty="0" err="1">
                <a:latin typeface="+mn-lt"/>
              </a:rPr>
              <a:t>pthread_attr_t</a:t>
            </a:r>
            <a:r>
              <a:rPr lang="en-US" sz="2800" dirty="0">
                <a:latin typeface="+mn-lt"/>
              </a:rPr>
              <a:t>*  </a:t>
            </a:r>
            <a:r>
              <a:rPr lang="en-US" sz="2800" dirty="0" err="1">
                <a:latin typeface="+mn-lt"/>
              </a:rPr>
              <a:t>attr_p</a:t>
            </a:r>
            <a:r>
              <a:rPr lang="en-US" sz="2800" dirty="0">
                <a:latin typeface="+mn-lt"/>
              </a:rPr>
              <a:t>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(*start_routine ) ( void )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</a:t>
            </a:r>
            <a:r>
              <a:rPr lang="en-US" sz="2800" dirty="0" err="1">
                <a:latin typeface="+mn-lt"/>
              </a:rPr>
              <a:t>arg_p</a:t>
            </a:r>
            <a:r>
              <a:rPr lang="en-US" sz="2800" dirty="0">
                <a:latin typeface="+mn-lt"/>
              </a:rPr>
              <a:t> /* in */ ) ;</a:t>
            </a:r>
          </a:p>
        </p:txBody>
      </p:sp>
      <p:cxnSp>
        <p:nvCxnSpPr>
          <p:cNvPr id="22535" name="Straight Arrow Connector 7"/>
          <p:cNvCxnSpPr>
            <a:cxnSpLocks noChangeShapeType="1"/>
            <a:stCxn id="6" idx="2"/>
            <a:endCxn id="7" idx="1"/>
          </p:cNvCxnSpPr>
          <p:nvPr/>
        </p:nvCxnSpPr>
        <p:spPr bwMode="auto">
          <a:xfrm>
            <a:off x="2360613" y="1708150"/>
            <a:ext cx="1058862" cy="709613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Straight Arrow Connector 10"/>
          <p:cNvCxnSpPr>
            <a:cxnSpLocks noChangeShapeType="1"/>
          </p:cNvCxnSpPr>
          <p:nvPr/>
        </p:nvCxnSpPr>
        <p:spPr bwMode="auto">
          <a:xfrm rot="5400000">
            <a:off x="2881313" y="2122487"/>
            <a:ext cx="711200" cy="1749425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5257800" y="2093913"/>
            <a:ext cx="3124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</a:rPr>
              <a:t>One object for each thread.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</a:t>
            </a:r>
            <a:r>
              <a:rPr lang="en-US" altLang="zh-CN" sz="4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pthread_t</a:t>
            </a: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” Object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49D36-86B9-40CB-9C46-7052E43A3CE2}" type="slidenum">
              <a:rPr lang="zh-CN" altLang="en-US" b="0">
                <a:solidFill>
                  <a:srgbClr val="898989"/>
                </a:solidFill>
              </a:rPr>
              <a:pPr eaLnBrk="1" hangingPunct="1"/>
              <a:t>9</a:t>
            </a:fld>
            <a:endParaRPr lang="zh-CN" altLang="en-US" b="0">
              <a:solidFill>
                <a:srgbClr val="898989"/>
              </a:solidFill>
            </a:endParaRP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270875" cy="5111750"/>
          </a:xfrm>
        </p:spPr>
        <p:txBody>
          <a:bodyPr/>
          <a:lstStyle/>
          <a:p>
            <a:r>
              <a:rPr lang="en-US" altLang="zh-CN" sz="3000" smtClean="0">
                <a:solidFill>
                  <a:srgbClr val="FF0000"/>
                </a:solidFill>
                <a:ea typeface="宋体" panose="02010600030101010101" pitchFamily="2" charset="-122"/>
              </a:rPr>
              <a:t>Opaque</a:t>
            </a:r>
          </a:p>
          <a:p>
            <a:r>
              <a:rPr lang="en-US" altLang="zh-CN" sz="3000" smtClean="0">
                <a:ea typeface="宋体" panose="02010600030101010101" pitchFamily="2" charset="-122"/>
              </a:rPr>
              <a:t>The actual data that they store is system-specific.</a:t>
            </a:r>
          </a:p>
          <a:p>
            <a:r>
              <a:rPr lang="en-US" altLang="zh-CN" sz="3000" smtClean="0">
                <a:ea typeface="宋体" panose="02010600030101010101" pitchFamily="2" charset="-122"/>
              </a:rPr>
              <a:t>Their data members aren’t directly accessible to user code. </a:t>
            </a:r>
          </a:p>
          <a:p>
            <a:r>
              <a:rPr lang="en-US" altLang="zh-CN" sz="3000" smtClean="0">
                <a:ea typeface="宋体" panose="02010600030101010101" pitchFamily="2" charset="-122"/>
              </a:rPr>
              <a:t>However, the Pthreads standard guarantees that a pthread_t object does store enough information to uniquely identify the thread with which it’s associated.</a:t>
            </a:r>
          </a:p>
          <a:p>
            <a:r>
              <a:rPr lang="en-US" altLang="zh-CN" sz="3000" smtClean="0">
                <a:ea typeface="宋体" panose="02010600030101010101" pitchFamily="2" charset="-122"/>
              </a:rPr>
              <a:t>Allocate object space before using.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12319</TotalTime>
  <Words>1439</Words>
  <Application>Microsoft Office PowerPoint</Application>
  <PresentationFormat>全屏显示(4:3)</PresentationFormat>
  <Paragraphs>343</Paragraphs>
  <Slides>51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4_Office 主题</vt:lpstr>
      <vt:lpstr>7_Office 主题</vt:lpstr>
      <vt:lpstr> CS427 Multicore Architecture and Parallel Computing </vt:lpstr>
      <vt:lpstr>Roadmap</vt:lpstr>
      <vt:lpstr>A Shared Memory System</vt:lpstr>
      <vt:lpstr>POSIX Threads</vt:lpstr>
      <vt:lpstr>“Hello World !”</vt:lpstr>
      <vt:lpstr>“Hello World !”</vt:lpstr>
      <vt:lpstr>Running the Program</vt:lpstr>
      <vt:lpstr>Creating the Threads</vt:lpstr>
      <vt:lpstr>“pthread_t” Object</vt:lpstr>
      <vt:lpstr>Pthreads Function</vt:lpstr>
      <vt:lpstr>Stopping the Threads</vt:lpstr>
      <vt:lpstr>Estimating PI</vt:lpstr>
      <vt:lpstr>Estimating PI</vt:lpstr>
      <vt:lpstr>Busying-Waiting</vt:lpstr>
      <vt:lpstr>Busying-Waiting</vt:lpstr>
      <vt:lpstr>Busy-Waiting</vt:lpstr>
      <vt:lpstr>Remove Critical Section in a Loop</vt:lpstr>
      <vt:lpstr>Problems in Busy-Waiting</vt:lpstr>
      <vt:lpstr>Mutexes</vt:lpstr>
      <vt:lpstr>Mutexes</vt:lpstr>
      <vt:lpstr>Estimating PI Mutexes</vt:lpstr>
      <vt:lpstr>Performance Comparison</vt:lpstr>
      <vt:lpstr>Some Issues</vt:lpstr>
      <vt:lpstr>Message Passing Example</vt:lpstr>
      <vt:lpstr>Message Passing Example</vt:lpstr>
      <vt:lpstr>Semaphore</vt:lpstr>
      <vt:lpstr>Using Semaphore</vt:lpstr>
      <vt:lpstr>Barriers</vt:lpstr>
      <vt:lpstr>Barriers for Execution Time</vt:lpstr>
      <vt:lpstr>Barriers for Debug</vt:lpstr>
      <vt:lpstr>Implementing Barrier</vt:lpstr>
      <vt:lpstr>Implementing Barrier</vt:lpstr>
      <vt:lpstr>Caveat</vt:lpstr>
      <vt:lpstr>Implementing Barrier</vt:lpstr>
      <vt:lpstr>Caveat</vt:lpstr>
      <vt:lpstr>Pthreads Barrier</vt:lpstr>
      <vt:lpstr>Linked List</vt:lpstr>
      <vt:lpstr>Linked List</vt:lpstr>
      <vt:lpstr>Membership</vt:lpstr>
      <vt:lpstr>Insert</vt:lpstr>
      <vt:lpstr>Delete</vt:lpstr>
      <vt:lpstr>Linked List with Multi-thread</vt:lpstr>
      <vt:lpstr>Solution #1</vt:lpstr>
      <vt:lpstr>Issues</vt:lpstr>
      <vt:lpstr>Solution #2</vt:lpstr>
      <vt:lpstr>Solution #2</vt:lpstr>
      <vt:lpstr>Issues</vt:lpstr>
      <vt:lpstr>Read-Write Locks</vt:lpstr>
      <vt:lpstr>Read-Write Locks</vt:lpstr>
      <vt:lpstr>Linked List Performance</vt:lpstr>
      <vt:lpstr>Linked List Performance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user</cp:lastModifiedBy>
  <cp:revision>1577</cp:revision>
  <dcterms:created xsi:type="dcterms:W3CDTF">2009-03-12T05:07:32Z</dcterms:created>
  <dcterms:modified xsi:type="dcterms:W3CDTF">2014-10-28T02:04:08Z</dcterms:modified>
</cp:coreProperties>
</file>