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52"/>
  </p:notesMasterIdLst>
  <p:handoutMasterIdLst>
    <p:handoutMasterId r:id="rId53"/>
  </p:handoutMasterIdLst>
  <p:sldIdLst>
    <p:sldId id="380" r:id="rId3"/>
    <p:sldId id="467" r:id="rId4"/>
    <p:sldId id="468" r:id="rId5"/>
    <p:sldId id="474" r:id="rId6"/>
    <p:sldId id="518" r:id="rId7"/>
    <p:sldId id="469" r:id="rId8"/>
    <p:sldId id="471" r:id="rId9"/>
    <p:sldId id="470" r:id="rId10"/>
    <p:sldId id="472" r:id="rId11"/>
    <p:sldId id="473" r:id="rId12"/>
    <p:sldId id="479" r:id="rId13"/>
    <p:sldId id="480" r:id="rId14"/>
    <p:sldId id="476" r:id="rId15"/>
    <p:sldId id="477" r:id="rId16"/>
    <p:sldId id="513" r:id="rId17"/>
    <p:sldId id="478" r:id="rId18"/>
    <p:sldId id="523" r:id="rId19"/>
    <p:sldId id="519" r:id="rId20"/>
    <p:sldId id="481" r:id="rId21"/>
    <p:sldId id="514" r:id="rId22"/>
    <p:sldId id="489" r:id="rId23"/>
    <p:sldId id="486" r:id="rId24"/>
    <p:sldId id="521" r:id="rId25"/>
    <p:sldId id="482" r:id="rId26"/>
    <p:sldId id="484" r:id="rId27"/>
    <p:sldId id="485" r:id="rId28"/>
    <p:sldId id="483" r:id="rId29"/>
    <p:sldId id="520" r:id="rId30"/>
    <p:sldId id="487" r:id="rId31"/>
    <p:sldId id="488" r:id="rId32"/>
    <p:sldId id="524" r:id="rId33"/>
    <p:sldId id="525" r:id="rId34"/>
    <p:sldId id="490" r:id="rId35"/>
    <p:sldId id="492" r:id="rId36"/>
    <p:sldId id="526" r:id="rId37"/>
    <p:sldId id="527" r:id="rId38"/>
    <p:sldId id="493" r:id="rId39"/>
    <p:sldId id="494" r:id="rId40"/>
    <p:sldId id="495" r:id="rId41"/>
    <p:sldId id="496" r:id="rId42"/>
    <p:sldId id="497" r:id="rId43"/>
    <p:sldId id="498" r:id="rId44"/>
    <p:sldId id="500" r:id="rId45"/>
    <p:sldId id="499" r:id="rId46"/>
    <p:sldId id="501" r:id="rId47"/>
    <p:sldId id="502" r:id="rId48"/>
    <p:sldId id="503" r:id="rId49"/>
    <p:sldId id="504" r:id="rId50"/>
    <p:sldId id="512" r:id="rId51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FFFFFF"/>
    <a:srgbClr val="3333FF"/>
    <a:srgbClr val="0000FF"/>
    <a:srgbClr val="000066"/>
    <a:srgbClr val="660066"/>
    <a:srgbClr val="E1FFFF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7050" autoAdjust="0"/>
  </p:normalViewPr>
  <p:slideViewPr>
    <p:cSldViewPr>
      <p:cViewPr varScale="1">
        <p:scale>
          <a:sx n="87" d="100"/>
          <a:sy n="87" d="100"/>
        </p:scale>
        <p:origin x="-7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CCB112A-53EE-4F17-BA6C-E2402BDBD4ED}" type="datetimeFigureOut">
              <a:rPr lang="zh-CN" altLang="en-US"/>
              <a:pPr>
                <a:defRPr/>
              </a:pPr>
              <a:t>2014/11/11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A37A2F8A-E723-472C-AF74-4F4D8B2E31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81936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B482527-A65A-44E8-8E1C-325E02F5467A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BE348A6-7075-4CE3-BA25-4D8694744E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2050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E8BFF7-C126-4862-9340-AE1FD9934259}" type="slidenum">
              <a:rPr lang="zh-CN" altLang="en-US" b="0"/>
              <a:pPr eaLnBrk="1" hangingPunct="1"/>
              <a:t>1</a:t>
            </a:fld>
            <a:endParaRPr lang="zh-CN" altLang="en-US" b="0"/>
          </a:p>
        </p:txBody>
      </p:sp>
    </p:spTree>
    <p:extLst>
      <p:ext uri="{BB962C8B-B14F-4D97-AF65-F5344CB8AC3E}">
        <p14:creationId xmlns="" xmlns:p14="http://schemas.microsoft.com/office/powerpoint/2010/main" val="187691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4D2F23-7D84-428F-9FF4-6C31D60AD35E}" type="slidenum">
              <a:rPr lang="zh-CN" altLang="en-US" b="0"/>
              <a:pPr eaLnBrk="1" hangingPunct="1"/>
              <a:t>10</a:t>
            </a:fld>
            <a:endParaRPr lang="en-US" altLang="zh-CN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One block for the whole matrix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5260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223A2F-A9A3-4B53-A2F6-B76AB49B1F21}" type="slidenum">
              <a:rPr lang="zh-CN" altLang="en-US" b="0"/>
              <a:pPr eaLnBrk="1" hangingPunct="1"/>
              <a:t>11</a:t>
            </a:fld>
            <a:endParaRPr lang="en-US" altLang="zh-CN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Linearized </a:t>
            </a:r>
            <a:endParaRPr lang="en-US" altLang="zh-CN" dirty="0" smtClean="0"/>
          </a:p>
          <a:p>
            <a:r>
              <a:rPr lang="en-US" altLang="zh-CN" dirty="0" smtClean="0"/>
              <a:t>Row major order, row*width + col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1750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DF483C-865E-4867-90AE-9050B6A0CABA}" type="slidenum">
              <a:rPr lang="zh-CN" altLang="en-US" b="0"/>
              <a:pPr eaLnBrk="1" hangingPunct="1"/>
              <a:t>12</a:t>
            </a:fld>
            <a:endParaRPr lang="en-US" altLang="zh-CN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Allocate host memory to hold input data</a:t>
            </a:r>
          </a:p>
          <a:p>
            <a:r>
              <a:rPr lang="en-US" altLang="zh-CN" dirty="0" smtClean="0"/>
              <a:t>kernel</a:t>
            </a:r>
            <a:r>
              <a:rPr lang="en-US" altLang="zh-CN" baseline="0" dirty="0" smtClean="0"/>
              <a:t> function: ship data out to device, activate the parallel execution and collect data back</a:t>
            </a:r>
          </a:p>
          <a:p>
            <a:r>
              <a:rPr lang="en-US" altLang="zh-CN" baseline="0" dirty="0" smtClean="0"/>
              <a:t>Free memory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0941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CBAD19-76C2-4808-B55C-578AE2F4FD71}" type="slidenum">
              <a:rPr lang="zh-CN" altLang="en-US" b="0"/>
              <a:pPr eaLnBrk="1" hangingPunct="1"/>
              <a:t>13</a:t>
            </a:fld>
            <a:endParaRPr lang="en-US" altLang="zh-CN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135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DB2D21-976B-46BE-AF5E-7A0CB1ADC7F6}" type="slidenum">
              <a:rPr lang="zh-CN" altLang="en-US" b="0"/>
              <a:pPr eaLnBrk="1" hangingPunct="1"/>
              <a:t>14</a:t>
            </a:fld>
            <a:endParaRPr lang="en-US" altLang="zh-CN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Called from the host code to</a:t>
            </a:r>
            <a:r>
              <a:rPr lang="en-US" altLang="zh-CN" baseline="0" dirty="0" smtClean="0"/>
              <a:t> allocate a piece of device global memory for an object, write the address of allocated memory into pointer variable</a:t>
            </a:r>
          </a:p>
          <a:p>
            <a:r>
              <a:rPr lang="en-US" altLang="zh-CN" baseline="0" dirty="0" smtClean="0"/>
              <a:t>Void** because the function expects a general pointer, </a:t>
            </a:r>
            <a:r>
              <a:rPr lang="en-US" altLang="zh-CN" baseline="0" dirty="0" err="1" smtClean="0"/>
              <a:t>malloc</a:t>
            </a:r>
            <a:r>
              <a:rPr lang="en-US" altLang="zh-CN" baseline="0" dirty="0" smtClean="0"/>
              <a:t> is general function</a:t>
            </a:r>
          </a:p>
          <a:p>
            <a:r>
              <a:rPr lang="en-US" altLang="zh-CN" baseline="0" dirty="0" smtClean="0"/>
              <a:t>The pointer should not be dereferenced in host code -&gt; exceptions and runtime error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1555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015678-1518-4848-A479-18F7B8FDE6D2}" type="slidenum">
              <a:rPr lang="zh-CN" altLang="en-US" b="0"/>
              <a:pPr eaLnBrk="1" hangingPunct="1"/>
              <a:t>15</a:t>
            </a:fld>
            <a:endParaRPr lang="en-US" altLang="zh-CN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0952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CFE00E-5A9D-4378-B8BB-A13E81AC3AD8}" type="slidenum">
              <a:rPr lang="zh-CN" altLang="en-US" b="0"/>
              <a:pPr eaLnBrk="1" hangingPunct="1"/>
              <a:t>16</a:t>
            </a:fld>
            <a:endParaRPr lang="en-US" altLang="zh-CN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69872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E0F0D-A7D5-4C44-BA7E-6F1F69394F19}" type="slidenum">
              <a:rPr lang="zh-CN" altLang="en-US" b="0"/>
              <a:pPr eaLnBrk="1" hangingPunct="1"/>
              <a:t>18</a:t>
            </a:fld>
            <a:endParaRPr lang="en-US" altLang="zh-CN" b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Threadidx</a:t>
            </a:r>
            <a:r>
              <a:rPr lang="en-US" altLang="zh-CN" dirty="0" smtClean="0"/>
              <a:t> unique</a:t>
            </a:r>
            <a:r>
              <a:rPr lang="en-US" altLang="zh-CN" baseline="0" dirty="0" smtClean="0"/>
              <a:t> for each thread, combine </a:t>
            </a:r>
            <a:r>
              <a:rPr lang="en-US" altLang="zh-CN" baseline="0" dirty="0" err="1" smtClean="0"/>
              <a:t>threadidx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blockidx</a:t>
            </a:r>
            <a:r>
              <a:rPr lang="en-US" altLang="zh-CN" baseline="0" dirty="0" smtClean="0"/>
              <a:t> to create a </a:t>
            </a:r>
            <a:r>
              <a:rPr lang="en-US" altLang="zh-CN" baseline="0" dirty="0" err="1" smtClean="0"/>
              <a:t>qunie</a:t>
            </a:r>
            <a:r>
              <a:rPr lang="en-US" altLang="zh-CN" baseline="0" dirty="0" smtClean="0"/>
              <a:t> global index for itself with the grid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031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23BF13-785E-4EDF-8951-54EE60479A20}" type="slidenum">
              <a:rPr lang="zh-CN" altLang="en-US" b="0"/>
              <a:pPr eaLnBrk="1" hangingPunct="1"/>
              <a:t>19</a:t>
            </a:fld>
            <a:endParaRPr lang="en-US" altLang="zh-CN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66990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7B5B75-8624-4502-AC4A-7A8B4EC913DF}" type="slidenum">
              <a:rPr lang="zh-CN" altLang="en-US" b="0"/>
              <a:pPr eaLnBrk="1" hangingPunct="1"/>
              <a:t>20</a:t>
            </a:fld>
            <a:endParaRPr lang="en-US" altLang="zh-CN" b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Block(1,0) has </a:t>
            </a:r>
            <a:r>
              <a:rPr lang="en-US" altLang="zh-CN" dirty="0" err="1" smtClean="0"/>
              <a:t>blockidx.y</a:t>
            </a:r>
            <a:r>
              <a:rPr lang="en-US" altLang="zh-CN" baseline="0" dirty="0" smtClean="0"/>
              <a:t> = 1, </a:t>
            </a:r>
            <a:r>
              <a:rPr lang="en-US" altLang="zh-CN" baseline="0" dirty="0" err="1" smtClean="0"/>
              <a:t>blockidx.x</a:t>
            </a:r>
            <a:r>
              <a:rPr lang="en-US" altLang="zh-CN" baseline="0" dirty="0" smtClean="0"/>
              <a:t> = 0</a:t>
            </a:r>
            <a:endParaRPr lang="en-US" altLang="zh-CN" dirty="0" smtClean="0"/>
          </a:p>
          <a:p>
            <a:r>
              <a:rPr lang="zh-CN" dirty="0" smtClean="0"/>
              <a:t>Some </a:t>
            </a:r>
            <a:r>
              <a:rPr lang="zh-CN" dirty="0"/>
              <a:t>considerations for deciding the dimensions</a:t>
            </a:r>
            <a:endParaRPr lang="zh-CN" altLang="en-US" dirty="0" smtClean="0"/>
          </a:p>
          <a:p>
            <a:r>
              <a:rPr lang="zh-CN" dirty="0"/>
              <a:t> - memory locality</a:t>
            </a:r>
            <a:endParaRPr lang="zh-CN" altLang="en-US" dirty="0" smtClean="0"/>
          </a:p>
          <a:p>
            <a:r>
              <a:rPr lang="zh-CN" dirty="0"/>
              <a:t> - data organizations </a:t>
            </a:r>
            <a:endParaRPr lang="en-US" altLang="zh-CN" dirty="0" smtClean="0"/>
          </a:p>
          <a:p>
            <a:r>
              <a:rPr lang="en-US" altLang="zh-CN" baseline="0" dirty="0" smtClean="0"/>
              <a:t> - border checking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792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FFB204-2038-4F5E-B8FA-0A344DA14F70}" type="slidenum">
              <a:rPr lang="zh-CN" altLang="en-US" b="0"/>
              <a:pPr eaLnBrk="1" hangingPunct="1"/>
              <a:t>2</a:t>
            </a:fld>
            <a:endParaRPr lang="en-US" altLang="zh-CN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95668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93DF68-9030-48E1-93A1-73604DE09119}" type="slidenum">
              <a:rPr lang="zh-CN" altLang="en-US" b="0"/>
              <a:pPr eaLnBrk="1" hangingPunct="1"/>
              <a:t>21</a:t>
            </a:fld>
            <a:endParaRPr lang="en-US" altLang="zh-CN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Griddim - blockidx</a:t>
            </a:r>
            <a:endParaRPr lang="zh-CN" altLang="en-US" smtClean="0"/>
          </a:p>
          <a:p>
            <a:r>
              <a:rPr lang="zh-CN"/>
              <a:t>Blockdim - threadidx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024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91D7D-B0AC-44AE-8442-ED6B9E0F1F44}" type="slidenum">
              <a:rPr lang="zh-CN" altLang="en-US" b="0"/>
              <a:pPr eaLnBrk="1" hangingPunct="1"/>
              <a:t>22</a:t>
            </a:fld>
            <a:endParaRPr lang="en-US" altLang="zh-CN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In host </a:t>
            </a:r>
            <a:r>
              <a:rPr lang="zh-CN" dirty="0" smtClean="0"/>
              <a:t>code</a:t>
            </a:r>
            <a:endParaRPr lang="en-US" altLang="zh-CN" dirty="0" smtClean="0"/>
          </a:p>
          <a:p>
            <a:r>
              <a:rPr lang="en-US" altLang="zh-CN" dirty="0" smtClean="0"/>
              <a:t>&lt;&lt;&gt;&gt;</a:t>
            </a:r>
            <a:r>
              <a:rPr lang="en-US" altLang="zh-CN" dirty="0" err="1" smtClean="0"/>
              <a:t>exeution</a:t>
            </a:r>
            <a:r>
              <a:rPr lang="en-US" altLang="zh-CN" dirty="0" smtClean="0"/>
              <a:t> configuration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9731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6F785E-E5D3-4A2B-BA66-D5A67922A25B}" type="slidenum">
              <a:rPr lang="zh-CN" altLang="en-US" b="0"/>
              <a:pPr eaLnBrk="1" hangingPunct="1"/>
              <a:t>23</a:t>
            </a:fld>
            <a:endParaRPr lang="en-US" altLang="zh-CN" b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Same kernel code</a:t>
            </a:r>
            <a:endParaRPr lang="zh-CN" altLang="en-US" dirty="0" smtClean="0"/>
          </a:p>
          <a:p>
            <a:r>
              <a:rPr lang="zh-CN" dirty="0"/>
              <a:t>Different </a:t>
            </a:r>
            <a:r>
              <a:rPr lang="zh-CN" dirty="0" smtClean="0"/>
              <a:t>data</a:t>
            </a:r>
            <a:r>
              <a:rPr lang="en-US" altLang="zh-CN" smtClean="0"/>
              <a:t> portion</a:t>
            </a:r>
            <a:endParaRPr lang="en-US" altLang="zh-CN" dirty="0" smtClean="0"/>
          </a:p>
          <a:p>
            <a:r>
              <a:rPr lang="en-US" altLang="zh-CN" dirty="0" smtClean="0"/>
              <a:t>Execution configurations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93721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1E5D18-290F-420B-86CC-26ACD87E63B4}" type="slidenum">
              <a:rPr lang="zh-CN" altLang="en-US" b="0"/>
              <a:pPr eaLnBrk="1" hangingPunct="1"/>
              <a:t>24</a:t>
            </a:fld>
            <a:endParaRPr lang="en-US" altLang="zh-CN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divide the </a:t>
            </a:r>
            <a:r>
              <a:rPr lang="en-US" altLang="zh-CN" dirty="0" smtClean="0"/>
              <a:t>data </a:t>
            </a:r>
            <a:r>
              <a:rPr lang="zh-CN" dirty="0" smtClean="0"/>
              <a:t>into  </a:t>
            </a:r>
            <a:r>
              <a:rPr lang="zh-CN" dirty="0"/>
              <a:t>smaller </a:t>
            </a:r>
            <a:r>
              <a:rPr lang="en-US" altLang="zh-CN" dirty="0" smtClean="0"/>
              <a:t>blocks,</a:t>
            </a:r>
            <a:r>
              <a:rPr lang="en-US" altLang="zh-CN" baseline="0" dirty="0" smtClean="0"/>
              <a:t> which can be executed by thread blocks </a:t>
            </a:r>
          </a:p>
          <a:p>
            <a:r>
              <a:rPr lang="en-US" altLang="zh-CN" dirty="0" smtClean="0"/>
              <a:t>Dimension size differs in different</a:t>
            </a:r>
            <a:r>
              <a:rPr lang="en-US" altLang="zh-CN" baseline="0" dirty="0" smtClean="0"/>
              <a:t> hardware for better use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13642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471B20-4639-44F4-9FC2-DFDCA16FB03E}" type="slidenum">
              <a:rPr lang="zh-CN" altLang="en-US" b="0"/>
              <a:pPr eaLnBrk="1" hangingPunct="1"/>
              <a:t>25</a:t>
            </a:fld>
            <a:endParaRPr lang="en-US" altLang="zh-CN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The major difference is the </a:t>
            </a:r>
            <a:r>
              <a:rPr lang="zh-CN" dirty="0" smtClean="0"/>
              <a:t>Tilewidth</a:t>
            </a:r>
            <a:endParaRPr lang="en-US" altLang="zh-CN" dirty="0" smtClean="0"/>
          </a:p>
          <a:p>
            <a:r>
              <a:rPr lang="en-US" altLang="zh-CN" dirty="0" err="1" smtClean="0"/>
              <a:t>Tilewidth</a:t>
            </a:r>
            <a:r>
              <a:rPr lang="en-US" altLang="zh-CN" dirty="0" smtClean="0"/>
              <a:t> compile-tie constant allow programmer to set to a different value when compiling for a particular</a:t>
            </a:r>
            <a:r>
              <a:rPr lang="en-US" altLang="zh-CN" baseline="0" dirty="0" smtClean="0"/>
              <a:t> hardware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6989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0FC714-250C-4488-9DEF-64ACEF0D196E}" type="slidenum">
              <a:rPr lang="zh-CN" altLang="en-US" b="0"/>
              <a:pPr eaLnBrk="1" hangingPunct="1"/>
              <a:t>26</a:t>
            </a:fld>
            <a:endParaRPr lang="en-US" altLang="zh-CN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7826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94E539-3F05-479B-85AC-7ACFED263302}" type="slidenum">
              <a:rPr lang="zh-CN" altLang="en-US" b="0"/>
              <a:pPr eaLnBrk="1" hangingPunct="1"/>
              <a:t>27</a:t>
            </a:fld>
            <a:endParaRPr lang="en-US" altLang="zh-CN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Must write scalable kernel </a:t>
            </a:r>
            <a:r>
              <a:rPr lang="zh-CN" dirty="0" smtClean="0"/>
              <a:t>code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transparency is because of the limit that the threads within different blocks cannot be synchronized. It forbids the programmer to generate codes with data dependency among blocks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92283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4F12A-ECC2-4E24-AC7C-C90B64E956AD}" type="slidenum">
              <a:rPr lang="zh-CN" altLang="en-US" b="0"/>
              <a:pPr eaLnBrk="1" hangingPunct="1"/>
              <a:t>28</a:t>
            </a:fld>
            <a:endParaRPr lang="en-US" altLang="zh-CN" b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Maximum 8 core per SM</a:t>
            </a:r>
            <a:endParaRPr lang="zh-CN" altLang="en-US" smtClean="0"/>
          </a:p>
          <a:p>
            <a:r>
              <a:rPr lang="zh-CN"/>
              <a:t>Maximum 768 threads per SM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6279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E91A12-B7DF-4954-853F-B72A4665B3DB}" type="slidenum">
              <a:rPr lang="zh-CN" altLang="en-US" b="0"/>
              <a:pPr eaLnBrk="1" hangingPunct="1"/>
              <a:t>29</a:t>
            </a:fld>
            <a:endParaRPr lang="en-US" altLang="zh-CN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Each warp can</a:t>
            </a:r>
            <a:r>
              <a:rPr lang="en-US" altLang="zh-CN" baseline="0" dirty="0" smtClean="0"/>
              <a:t> have only one instruction at any time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690272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813193-3EA3-4335-A3F7-DED08D645695}" type="slidenum">
              <a:rPr lang="zh-CN" altLang="en-US" b="0"/>
              <a:pPr eaLnBrk="1" hangingPunct="1"/>
              <a:t>30</a:t>
            </a:fld>
            <a:endParaRPr lang="en-US" altLang="zh-CN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Animation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2701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40A00D-6C0A-4FCD-BEB3-C09410AD5C16}" type="slidenum">
              <a:rPr lang="zh-CN" altLang="en-US" b="0"/>
              <a:pPr eaLnBrk="1" hangingPunct="1"/>
              <a:t>3</a:t>
            </a:fld>
            <a:endParaRPr lang="en-US" altLang="zh-CN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3586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BD7F34-080C-44CB-9038-5ED426295BCA}" type="slidenum">
              <a:rPr lang="zh-CN" altLang="en-US" b="0"/>
              <a:pPr eaLnBrk="1" hangingPunct="1"/>
              <a:t>31</a:t>
            </a:fld>
            <a:endParaRPr lang="en-US" altLang="zh-CN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???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82661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4EDE15-A288-41FA-AAB0-F2B4EE535902}" type="slidenum">
              <a:rPr lang="zh-CN" altLang="en-US" b="0"/>
              <a:pPr eaLnBrk="1" hangingPunct="1"/>
              <a:t>32</a:t>
            </a:fld>
            <a:endParaRPr lang="en-US" altLang="zh-CN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like barriers </a:t>
            </a:r>
            <a:endParaRPr lang="zh-CN" altLang="en-US" dirty="0" smtClean="0"/>
          </a:p>
          <a:p>
            <a:r>
              <a:rPr lang="zh-CN" dirty="0" smtClean="0"/>
              <a:t>Conditions </a:t>
            </a:r>
            <a:r>
              <a:rPr lang="zh-CN" dirty="0"/>
              <a:t>are uniform across the entire thread </a:t>
            </a:r>
            <a:r>
              <a:rPr lang="zh-CN" dirty="0" smtClean="0"/>
              <a:t>block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otherwise, some thread may be tracked and the barrier can never been passed through</a:t>
            </a:r>
          </a:p>
          <a:p>
            <a:r>
              <a:rPr lang="en-US" altLang="zh-CN" baseline="0" dirty="0" smtClean="0"/>
              <a:t>For the same reason, any thread is scheduled in execution, all other threads in a thread block is scheduled in.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39893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37E67-8E47-4E34-91D7-A37EEE25F3E6}" type="slidenum">
              <a:rPr lang="zh-CN" altLang="en-US" b="0"/>
              <a:pPr eaLnBrk="1" hangingPunct="1"/>
              <a:t>33</a:t>
            </a:fld>
            <a:endParaRPr lang="en-US" altLang="zh-CN" b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Memory bandwidth is the bottleneck of the overall performance.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/>
              <a:t>Execution units wait for memory access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20037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D119B-FB16-4A08-B3C7-80EB4ECF477E}" type="slidenum">
              <a:rPr lang="zh-CN" altLang="en-US" b="0"/>
              <a:pPr eaLnBrk="1" hangingPunct="1"/>
              <a:t>34</a:t>
            </a:fld>
            <a:endParaRPr lang="en-US" altLang="zh-CN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Where is local memory?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26124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BF98B6-6021-4549-A74C-B1A095489F3C}" type="slidenum">
              <a:rPr lang="zh-CN" altLang="en-US" b="0"/>
              <a:pPr eaLnBrk="1" hangingPunct="1"/>
              <a:t>35</a:t>
            </a:fld>
            <a:endParaRPr lang="en-US" altLang="zh-CN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33360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3057A3-FDF2-4D8E-9F2E-77A00F9CB7E1}" type="slidenum">
              <a:rPr lang="zh-CN" altLang="en-US" b="0"/>
              <a:pPr eaLnBrk="1" hangingPunct="1"/>
              <a:t>36</a:t>
            </a:fld>
            <a:endParaRPr lang="en-US" altLang="zh-CN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???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049089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D9776-6B19-4BE3-AF39-D4031914A9EB}" type="slidenum">
              <a:rPr lang="zh-CN" altLang="en-US" b="0"/>
              <a:pPr eaLnBrk="1" hangingPunct="1"/>
              <a:t>37</a:t>
            </a:fld>
            <a:endParaRPr lang="en-US" altLang="zh-CN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-Scope identifies</a:t>
            </a:r>
            <a:r>
              <a:rPr lang="en-US" altLang="zh-CN" baseline="0" dirty="0" smtClean="0"/>
              <a:t> the range of threads that can access the variable</a:t>
            </a:r>
          </a:p>
          <a:p>
            <a:r>
              <a:rPr lang="en-US" altLang="zh-CN" dirty="0" smtClean="0"/>
              <a:t>-lifetime tells the portion of the program’s execution duration when the variable is available for use: within kernel or throughout the entire application</a:t>
            </a:r>
          </a:p>
          <a:p>
            <a:r>
              <a:rPr lang="en-US" altLang="zh-CN" dirty="0" smtClean="0"/>
              <a:t>-private:</a:t>
            </a:r>
            <a:r>
              <a:rPr lang="en-US" altLang="zh-CN" baseline="0" dirty="0" smtClean="0"/>
              <a:t> one-million threads have one-million private copies</a:t>
            </a:r>
          </a:p>
          <a:p>
            <a:r>
              <a:rPr lang="en-US" altLang="zh-CN" baseline="0" dirty="0" smtClean="0"/>
              <a:t>-kernel is invoked several times, then, local value will be initialized several times</a:t>
            </a:r>
          </a:p>
          <a:p>
            <a:r>
              <a:rPr lang="en-US" altLang="zh-CN" baseline="0" dirty="0" smtClean="0"/>
              <a:t>-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85514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29DEA3-2804-46AE-BB8B-4A0BB8AD3851}" type="slidenum">
              <a:rPr lang="zh-CN" altLang="en-US" b="0"/>
              <a:pPr eaLnBrk="1" hangingPunct="1"/>
              <a:t>38</a:t>
            </a:fld>
            <a:endParaRPr lang="en-US" altLang="zh-CN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Red lines: We'll see the examples later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673612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060FE8-9440-49F9-8225-D592507C4545}" type="slidenum">
              <a:rPr lang="zh-CN" altLang="en-US" b="0"/>
              <a:pPr eaLnBrk="1" hangingPunct="1"/>
              <a:t>39</a:t>
            </a:fld>
            <a:endParaRPr lang="en-US" altLang="zh-CN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50000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D3B55D-BA45-4D2B-A82D-B2DEECE9BA69}" type="slidenum">
              <a:rPr lang="zh-CN" altLang="en-US" b="0"/>
              <a:pPr eaLnBrk="1" hangingPunct="1"/>
              <a:t>40</a:t>
            </a:fld>
            <a:endParaRPr lang="en-US" altLang="zh-CN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-for carpooling, peoples should have similar schedule</a:t>
            </a:r>
          </a:p>
          <a:p>
            <a:r>
              <a:rPr lang="en-US" altLang="zh-CN" dirty="0" smtClean="0"/>
              <a:t>-for </a:t>
            </a:r>
            <a:r>
              <a:rPr lang="en-US" altLang="zh-CN" dirty="0" err="1" smtClean="0"/>
              <a:t>tileing</a:t>
            </a:r>
            <a:r>
              <a:rPr lang="en-US" altLang="zh-CN" dirty="0" smtClean="0"/>
              <a:t>, multiple</a:t>
            </a:r>
            <a:r>
              <a:rPr lang="en-US" altLang="zh-CN" baseline="0" dirty="0" smtClean="0"/>
              <a:t> threads access data from the same DRAM location, they can form a “</a:t>
            </a:r>
            <a:r>
              <a:rPr lang="en-US" altLang="zh-CN" baseline="0" dirty="0" err="1" smtClean="0"/>
              <a:t>caqrpool</a:t>
            </a:r>
            <a:r>
              <a:rPr lang="en-US" altLang="zh-CN" baseline="0" dirty="0" smtClean="0"/>
              <a:t>” and combine their accesses into one DRAM request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7024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4D8A46-6CFE-4570-93D7-EBA0F67D8564}" type="slidenum">
              <a:rPr lang="zh-CN" altLang="en-US" b="0"/>
              <a:pPr eaLnBrk="1" hangingPunct="1"/>
              <a:t>4</a:t>
            </a:fld>
            <a:endParaRPr lang="en-US" altLang="zh-CN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42623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0EC791-E66B-41AF-9139-534AA036084F}" type="slidenum">
              <a:rPr lang="zh-CN" altLang="en-US" b="0"/>
              <a:pPr eaLnBrk="1" hangingPunct="1"/>
              <a:t>41</a:t>
            </a:fld>
            <a:endParaRPr lang="en-US" altLang="zh-CN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546356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A34CA0-C82C-467F-93D1-DAF84105284B}" type="slidenum">
              <a:rPr lang="zh-CN" altLang="en-US" b="0"/>
              <a:pPr eaLnBrk="1" hangingPunct="1"/>
              <a:t>42</a:t>
            </a:fld>
            <a:endParaRPr lang="en-US" altLang="zh-CN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00380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60717-0946-4CE8-88C2-9DE061453E96}" type="slidenum">
              <a:rPr lang="zh-CN" altLang="en-US" b="0"/>
              <a:pPr eaLnBrk="1" hangingPunct="1"/>
              <a:t>43</a:t>
            </a:fld>
            <a:endParaRPr lang="en-US" altLang="zh-CN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/>
              <a:t>Reuse data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6331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48BF7D-7B7A-4B4E-A706-1DD7D95AD71D}" type="slidenum">
              <a:rPr lang="zh-CN" altLang="en-US" b="0"/>
              <a:pPr eaLnBrk="1" hangingPunct="1"/>
              <a:t>44</a:t>
            </a:fld>
            <a:endParaRPr lang="en-US" altLang="zh-CN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dirty="0"/>
              <a:t>-Inner product tile, add results from all </a:t>
            </a:r>
            <a:r>
              <a:rPr lang="zh-CN" dirty="0" smtClean="0"/>
              <a:t>tiles‘results</a:t>
            </a:r>
            <a:endParaRPr lang="zh-CN" altLang="en-US" dirty="0" smtClean="0"/>
          </a:p>
          <a:p>
            <a:r>
              <a:rPr lang="zh-CN" dirty="0" smtClean="0"/>
              <a:t>-</a:t>
            </a:r>
            <a:r>
              <a:rPr lang="zh-CN" dirty="0"/>
              <a:t>each thread load a data from Md and Nd according to its position </a:t>
            </a:r>
            <a:endParaRPr lang="zh-CN" altLang="en-US" dirty="0" smtClean="0"/>
          </a:p>
          <a:p>
            <a:r>
              <a:rPr lang="zh-CN" dirty="0" smtClean="0"/>
              <a:t>-</a:t>
            </a:r>
            <a:r>
              <a:rPr lang="zh-CN" dirty="0"/>
              <a:t>when calculating, the required data is loaded with the help of other threads who are in the same  row  or in the same column 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08824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0F2767-24C9-4FBC-AB0C-94D175179E19}" type="slidenum">
              <a:rPr lang="zh-CN" altLang="en-US" b="0"/>
              <a:pPr eaLnBrk="1" hangingPunct="1"/>
              <a:t>45</a:t>
            </a:fld>
            <a:endParaRPr lang="en-US" altLang="zh-CN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0141971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A246E3-B932-44FC-96C9-129E1C8ED755}" type="slidenum">
              <a:rPr lang="zh-CN" altLang="en-US" b="0"/>
              <a:pPr eaLnBrk="1" hangingPunct="1"/>
              <a:t>46</a:t>
            </a:fld>
            <a:endParaRPr lang="en-US" altLang="zh-CN" b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774421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55DF16-52A6-4848-A19D-CF8A0D237EE2}" type="slidenum">
              <a:rPr lang="zh-CN" altLang="en-US" b="0"/>
              <a:pPr eaLnBrk="1" hangingPunct="1"/>
              <a:t>47</a:t>
            </a:fld>
            <a:endParaRPr lang="en-US" altLang="zh-CN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18999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4423EC-D2AF-494B-B69A-C344DE3001C5}" type="slidenum">
              <a:rPr lang="zh-CN" altLang="en-US" b="0"/>
              <a:pPr eaLnBrk="1" hangingPunct="1"/>
              <a:t>48</a:t>
            </a:fld>
            <a:endParaRPr lang="en-US" altLang="zh-CN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98350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D3270E-0BFE-4EA6-8FCD-59C0005FA5F2}" type="slidenum">
              <a:rPr lang="zh-CN" altLang="en-US" b="0"/>
              <a:pPr eaLnBrk="1" hangingPunct="1"/>
              <a:t>49</a:t>
            </a:fld>
            <a:endParaRPr lang="en-US" altLang="zh-CN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5970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9E9A21-C719-4061-85AD-3893241CE776}" type="slidenum">
              <a:rPr lang="zh-CN" altLang="en-US" b="0"/>
              <a:pPr eaLnBrk="1" hangingPunct="1"/>
              <a:t>5</a:t>
            </a:fld>
            <a:endParaRPr lang="en-US" altLang="zh-CN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Launch host code, all</a:t>
            </a:r>
            <a:r>
              <a:rPr lang="en-US" altLang="zh-CN" baseline="0" dirty="0" smtClean="0"/>
              <a:t> threads generated by a kernel launch are collectedly called a grid</a:t>
            </a:r>
          </a:p>
          <a:p>
            <a:r>
              <a:rPr lang="en-US" altLang="zh-CN" baseline="0" dirty="0" smtClean="0"/>
              <a:t>The corresponding grid terminates and host code continue, until another kernel launch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0514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ED03ED-4574-4DCD-9ABB-B6408110E73A}" type="slidenum">
              <a:rPr lang="zh-CN" altLang="en-US" b="0"/>
              <a:pPr eaLnBrk="1" hangingPunct="1"/>
              <a:t>6</a:t>
            </a:fld>
            <a:endParaRPr lang="en-US" altLang="zh-CN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5918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B71865-B822-412A-8546-27C805C4D3AB}" type="slidenum">
              <a:rPr lang="zh-CN" altLang="en-US" b="0"/>
              <a:pPr eaLnBrk="1" hangingPunct="1"/>
              <a:t>7</a:t>
            </a:fld>
            <a:endParaRPr lang="en-US" altLang="zh-CN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Label memory location, device function, thread id for selecting</a:t>
            </a:r>
            <a:r>
              <a:rPr lang="en-US" altLang="zh-CN" baseline="0" dirty="0" smtClean="0"/>
              <a:t> work and addressing shared </a:t>
            </a:r>
            <a:r>
              <a:rPr lang="en-US" altLang="zh-CN" dirty="0" smtClean="0"/>
              <a:t>memory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3283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C90DC7-C900-42FA-B840-5B3B238111C2}" type="slidenum">
              <a:rPr lang="zh-CN" altLang="en-US" b="0"/>
              <a:pPr eaLnBrk="1" hangingPunct="1"/>
              <a:t>8</a:t>
            </a:fld>
            <a:endParaRPr lang="en-US" altLang="zh-CN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Frontend differ traditional c code and </a:t>
            </a:r>
            <a:r>
              <a:rPr lang="en-US" altLang="zh-CN" dirty="0" err="1" smtClean="0"/>
              <a:t>cuda</a:t>
            </a:r>
            <a:r>
              <a:rPr lang="en-US" altLang="zh-CN" baseline="0" dirty="0" smtClean="0"/>
              <a:t> extension</a:t>
            </a:r>
          </a:p>
          <a:p>
            <a:r>
              <a:rPr lang="en-US" altLang="zh-CN" baseline="0" dirty="0" smtClean="0"/>
              <a:t>Runtime of CUDACC compile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0468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D9568-8D46-46D3-957D-74A679F3B5A3}" type="slidenum">
              <a:rPr lang="zh-CN" altLang="en-US" b="0"/>
              <a:pPr eaLnBrk="1" hangingPunct="1"/>
              <a:t>9</a:t>
            </a:fld>
            <a:endParaRPr lang="en-US" altLang="zh-CN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68100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E8E86-881F-474A-BFDD-5AAF74584B04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1DAED-DE48-4AE4-A9B6-2F0EE4C33C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77799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4A3C8-11F0-413F-B5F6-D62A7A42741B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B9A0A-53F6-4793-AEA2-51227C690D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29564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9D84-5640-47EE-A742-6625AF8B7457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B5D16-EF61-4327-B952-B0F19E55EE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18964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2A8B-E165-4DCE-8A8B-27F9194B7046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D46D2-EABD-4B14-BDCC-36BBED4EFA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95267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579FC-8D6E-4CF5-9147-5AFECD741666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89812-D367-4E6D-B1C9-1199740C27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71304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FFC14-02AA-4B2D-AE1B-7A615DC9A33D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5BFDF-A198-422A-9C86-C90DE6562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29219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6490-AD30-4E36-8F06-542A3D387C10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742A7-A1D5-4156-B4D9-00C0ABA793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10635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B4CA7-4D53-4A6F-A557-8226E77D8736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FDF95-FDCF-4B1E-9EBE-CDEF1D790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5568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58A3-DB23-415D-B60C-4E354781CDB0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2CDB4-03B2-49C5-87DD-E33A984C79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55351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1FC2D-E363-42E1-8D25-50FD924D059E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17900-9016-4372-8415-1ACBA8815B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127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DCE67-FA1B-4BAC-804C-3DAF228FA0BB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F49C5-8E36-4D44-A57B-5065D6763C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2090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24B0-F5CE-4636-8976-52CD47CDD28B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8DA1-4346-4ACE-B25A-06AC3B682B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8373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FD1D4E-8933-40CF-92B6-54A2F801FD70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60290228-F801-4922-8523-63A116AA69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  <p:sldLayoutId id="2147484765" r:id="rId4"/>
    <p:sldLayoutId id="2147484766" r:id="rId5"/>
    <p:sldLayoutId id="2147484767" r:id="rId6"/>
    <p:sldLayoutId id="2147484768" r:id="rId7"/>
    <p:sldLayoutId id="2147484769" r:id="rId8"/>
    <p:sldLayoutId id="2147484770" r:id="rId9"/>
    <p:sldLayoutId id="2147484771" r:id="rId10"/>
    <p:sldLayoutId id="2147484772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DA7CEC-72B1-43C9-89A8-8FC4351FE1AB}" type="datetime1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0AAF4D73-8052-49E1-925E-66C67C5B90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smtClean="0">
                <a:solidFill>
                  <a:srgbClr val="0070C0"/>
                </a:solidFill>
              </a:rPr>
              <a:t>Lecture 7 CUDA 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rgbClr val="00B050"/>
                </a:solidFill>
              </a:rPr>
              <a:t>Prof. Li Jiang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rgbClr val="00B050"/>
                </a:solidFill>
              </a:rPr>
              <a:t>2014/11/05</a:t>
            </a:r>
            <a:r>
              <a:rPr lang="en-US" altLang="zh-CN" sz="3600" b="1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4000" b="1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1C70AD-2F46-4281-A0EE-E5A310ECD6A0}" type="slidenum">
              <a:rPr lang="zh-CN" altLang="en-US" b="0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Multiplication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1E6589-B0F2-425D-87C7-A7630EB07260}" type="slidenum">
              <a:rPr lang="zh-CN" altLang="en-US" b="0">
                <a:solidFill>
                  <a:srgbClr val="898989"/>
                </a:solidFill>
              </a:rPr>
              <a:pPr eaLnBrk="1" hangingPunct="1"/>
              <a:t>10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254000" y="6135688"/>
            <a:ext cx="530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1000X1000=1,000,000 independent dot product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1000 multiply+1000 accumulate per dot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33475"/>
            <a:ext cx="79629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Layout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CDF70E-048A-4D40-AF32-3361F4191D14}" type="slidenum">
              <a:rPr lang="zh-CN" altLang="en-US" b="0">
                <a:solidFill>
                  <a:srgbClr val="898989"/>
                </a:solidFill>
              </a:rPr>
              <a:pPr eaLnBrk="1" hangingPunct="1"/>
              <a:t>11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85875"/>
            <a:ext cx="87820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Main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734853-4E04-4B03-B94D-AEBF2CEDCA23}" type="slidenum">
              <a:rPr lang="zh-CN" altLang="en-US" b="0">
                <a:solidFill>
                  <a:srgbClr val="898989"/>
                </a:solidFill>
              </a:rPr>
              <a:pPr eaLnBrk="1" hangingPunct="1"/>
              <a:t>12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37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3AF6C-E37A-46C1-B916-0E71B88FB476}" type="slidenum">
              <a:rPr lang="zh-CN" altLang="en-US" b="0">
                <a:solidFill>
                  <a:srgbClr val="898989"/>
                </a:solidFill>
              </a:rPr>
              <a:pPr eaLnBrk="1" hangingPunct="1"/>
              <a:t>13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772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Creating CUDA Memory Space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A16CC2-803E-4F88-943A-6AA27446A7F2}" type="slidenum">
              <a:rPr lang="zh-CN" altLang="en-US" b="0">
                <a:solidFill>
                  <a:srgbClr val="898989"/>
                </a:solidFill>
              </a:rPr>
              <a:pPr eaLnBrk="1" hangingPunct="1"/>
              <a:t>14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133600"/>
            <a:ext cx="767873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Copy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65182-3BFE-4CCD-A7F4-2E24D2BBD1CE}" type="slidenum">
              <a:rPr lang="zh-CN" altLang="en-US" b="0">
                <a:solidFill>
                  <a:srgbClr val="898989"/>
                </a:solidFill>
              </a:rPr>
              <a:pPr eaLnBrk="1" hangingPunct="1"/>
              <a:t>15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3000"/>
            <a:ext cx="691515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79248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EC216F-74DC-4D59-A393-C73C89C9E305}" type="slidenum">
              <a:rPr lang="zh-CN" altLang="en-US" b="0">
                <a:solidFill>
                  <a:srgbClr val="898989"/>
                </a:solidFill>
              </a:rPr>
              <a:pPr eaLnBrk="1" hangingPunct="1"/>
              <a:t>16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371600"/>
            <a:ext cx="7215187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Calculating a Dot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9485C9-66D8-436F-AB06-B51419D8BA25}" type="slidenum">
              <a:rPr lang="zh-CN" altLang="en-US" b="0">
                <a:solidFill>
                  <a:srgbClr val="898989"/>
                </a:solidFill>
              </a:rPr>
              <a:pPr eaLnBrk="1" hangingPunct="1"/>
              <a:t>17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0958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DEAF4D-1E4A-4F63-9A00-E4F45978C8F3}" type="slidenum">
              <a:rPr lang="zh-CN" altLang="en-US" b="0">
                <a:solidFill>
                  <a:srgbClr val="898989"/>
                </a:solidFill>
              </a:rPr>
              <a:pPr eaLnBrk="1" hangingPunct="1"/>
              <a:t>18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28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Function Declarations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E5B16D-5ECA-4201-A93C-A82480E6A863}" type="slidenum">
              <a:rPr lang="zh-CN" altLang="en-US" b="0">
                <a:solidFill>
                  <a:srgbClr val="898989"/>
                </a:solidFill>
              </a:rPr>
              <a:pPr eaLnBrk="1" hangingPunct="1"/>
              <a:t>19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322388"/>
            <a:ext cx="8304212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66D48D-C516-41DE-834C-AFE68DA6C332}" type="slidenum">
              <a:rPr lang="zh-CN" altLang="en-US" b="0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371600" y="1828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矩形 7"/>
          <p:cNvSpPr>
            <a:spLocks noChangeArrowheads="1"/>
          </p:cNvSpPr>
          <p:nvPr/>
        </p:nvSpPr>
        <p:spPr bwMode="auto">
          <a:xfrm>
            <a:off x="685800" y="1143000"/>
            <a:ext cx="75438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 “Compute Unified Device Architecture”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General purpose programming model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User kicks off batches of threads on the GPU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Targeted software stack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Compute oriented drivers, language, and tools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Driver for loading computation programs into GPU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Standalone Driver -Optimized for computation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Interface designed for compute –graphics-free API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Data sharing with OpenGL buffer objects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Guaranteed maximum download &amp; readback speeds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Explicit GPU memory management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 Blocks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E1692A-B507-412E-9A49-5C383742A40B}" type="slidenum">
              <a:rPr lang="zh-CN" altLang="en-US" b="0">
                <a:solidFill>
                  <a:srgbClr val="898989"/>
                </a:solidFill>
              </a:rPr>
              <a:pPr eaLnBrk="1" hangingPunct="1"/>
              <a:t>20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1575"/>
            <a:ext cx="80581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Building Variables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81977F-FF3B-4F3B-90C9-8F1EF45AA39F}" type="slidenum">
              <a:rPr lang="zh-CN" altLang="en-US" b="0">
                <a:solidFill>
                  <a:srgbClr val="898989"/>
                </a:solidFill>
              </a:rPr>
              <a:pPr eaLnBrk="1" hangingPunct="1"/>
              <a:t>21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352550"/>
            <a:ext cx="86582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Invocation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D740B-BAD5-46D4-AE4D-B4E078A31BE0}" type="slidenum">
              <a:rPr lang="zh-CN" altLang="en-US" b="0">
                <a:solidFill>
                  <a:srgbClr val="898989"/>
                </a:solidFill>
              </a:rPr>
              <a:pPr eaLnBrk="1" hangingPunct="1"/>
              <a:t>22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82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 Blocks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AB54DD-6C0D-4448-AD7F-42FF71FD13B5}" type="slidenum">
              <a:rPr lang="zh-CN" altLang="en-US" b="0">
                <a:solidFill>
                  <a:srgbClr val="898989"/>
                </a:solidFill>
              </a:rPr>
              <a:pPr eaLnBrk="1" hangingPunct="1"/>
              <a:t>23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67250"/>
            <a:ext cx="635158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3071F1-D9AC-4626-89AB-868C1406F83F}" type="slidenum">
              <a:rPr lang="zh-CN" altLang="en-US" b="0">
                <a:solidFill>
                  <a:srgbClr val="898989"/>
                </a:solidFill>
              </a:rPr>
              <a:pPr eaLnBrk="1" hangingPunct="1"/>
              <a:t>24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404938"/>
            <a:ext cx="5895975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7338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3A25BE-11CD-46D7-BC96-D71B9AEEBA08}" type="slidenum">
              <a:rPr lang="zh-CN" altLang="en-US" b="0">
                <a:solidFill>
                  <a:srgbClr val="898989"/>
                </a:solidFill>
              </a:rPr>
              <a:pPr eaLnBrk="1" hangingPunct="1"/>
              <a:t>25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529638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Characteristics of Thread Blocks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6F554D-B0C1-4408-8FAC-08B9345271D7}" type="slidenum">
              <a:rPr lang="zh-CN" altLang="en-US" b="0">
                <a:solidFill>
                  <a:srgbClr val="898989"/>
                </a:solidFill>
              </a:rPr>
              <a:pPr eaLnBrk="1" hangingPunct="1"/>
              <a:t>26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Transparency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276FE0-B3DC-4C42-8D4B-1ABBF7D80A55}" type="slidenum">
              <a:rPr lang="zh-CN" altLang="en-US" b="0">
                <a:solidFill>
                  <a:srgbClr val="898989"/>
                </a:solidFill>
              </a:rPr>
              <a:pPr eaLnBrk="1" hangingPunct="1"/>
              <a:t>27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304925"/>
            <a:ext cx="90106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Assignment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710F4E-4009-4939-85A4-758B3AC7A0D9}" type="slidenum">
              <a:rPr lang="zh-CN" altLang="en-US" b="0">
                <a:solidFill>
                  <a:srgbClr val="898989"/>
                </a:solidFill>
              </a:rPr>
              <a:pPr eaLnBrk="1" hangingPunct="1"/>
              <a:t>28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23975"/>
            <a:ext cx="88011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Scheduling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FBA46F-F065-460C-BF49-0552D92E1C15}" type="slidenum">
              <a:rPr lang="zh-CN" altLang="en-US" b="0">
                <a:solidFill>
                  <a:srgbClr val="898989"/>
                </a:solidFill>
              </a:rPr>
              <a:pPr eaLnBrk="1" hangingPunct="1"/>
              <a:t>29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63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GPU Location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0A5024-23FF-46DF-9090-9FF6BB007B32}" type="slidenum">
              <a:rPr lang="zh-CN" altLang="en-US" b="0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17412" name="图片 6" descr="300px-Schema_chipsatz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8100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7" descr="800px-IBM_T42_Motherboard_IMG_2591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4953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Allocation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3C4293-39C0-4D9E-9012-6CB03AEC9EF9}" type="slidenum">
              <a:rPr lang="zh-CN" altLang="en-US" b="0">
                <a:solidFill>
                  <a:srgbClr val="898989"/>
                </a:solidFill>
              </a:rPr>
              <a:pPr eaLnBrk="1" hangingPunct="1"/>
              <a:t>30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609600" y="762000"/>
            <a:ext cx="8001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For Matrix Multiplication using multiple blocks, should I use 8X8, 16X16 or 32X32 blocks?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For 8X8, we have 64 threads per Block. Since each SM can take up to 768 threads, there are 12 Blocks. However, each SM can only take up to 8 Blocks, only 512 threads will go into each SM!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For 16X16, we have 256 threads per Block. Since each SM can take up to 768 threads, it can take up to 3 Blocks and achieve full capacity unless other resource considerations overrule.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For 32X32, we have 1024 threads per Block. Not even one can fit into an SM!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Special Functions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FF2BBF-1901-4379-AFB5-67BF09F21B7B}" type="slidenum">
              <a:rPr lang="zh-CN" altLang="en-US" b="0">
                <a:solidFill>
                  <a:srgbClr val="898989"/>
                </a:solidFill>
              </a:rPr>
              <a:pPr eaLnBrk="1" hangingPunct="1"/>
              <a:t>31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957388"/>
            <a:ext cx="72580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Synchronization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8266C-F9ED-450F-A96A-FB90C2F14F4D}" type="slidenum">
              <a:rPr lang="zh-CN" altLang="en-US" b="0">
                <a:solidFill>
                  <a:srgbClr val="898989"/>
                </a:solidFill>
              </a:rPr>
              <a:pPr eaLnBrk="1" hangingPunct="1"/>
              <a:t>32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52550"/>
            <a:ext cx="85248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Constraints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F0AACF-E13B-454D-980E-C2067E3BD05D}" type="slidenum">
              <a:rPr lang="zh-CN" altLang="en-US" b="0">
                <a:solidFill>
                  <a:srgbClr val="898989"/>
                </a:solidFill>
              </a:rPr>
              <a:pPr eaLnBrk="1" hangingPunct="1"/>
              <a:t>33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457200" y="1371600"/>
            <a:ext cx="71786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Compute to Global Memory Access Ratio (CGMA)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Two global memory access required for one multiplication </a:t>
            </a:r>
          </a:p>
          <a:p>
            <a:pPr lvl="1" eaLnBrk="1" hangingPunct="1"/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and one addition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CGMA=1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G80 Memory Bandwidth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86.4 GB/s memory bandwidth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4B per float type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86.4/4=21.6Gflops/s compute operations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G80 Compute Capability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367Gflops/s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21.6/367=5.8% potential is used</a:t>
            </a:r>
            <a:endParaRPr lang="zh-CN" altLang="en-US" sz="24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Types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21BF85-CD17-4A84-8CE8-AEC6E3D10FB7}" type="slidenum">
              <a:rPr lang="zh-CN" altLang="en-US" b="0">
                <a:solidFill>
                  <a:srgbClr val="898989"/>
                </a:solidFill>
              </a:rPr>
              <a:pPr eaLnBrk="1" hangingPunct="1"/>
              <a:t>34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25"/>
            <a:ext cx="89154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Types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AE0008-ACF0-4099-B360-63C02FF1D1E8}" type="slidenum">
              <a:rPr lang="zh-CN" altLang="en-US" b="0">
                <a:solidFill>
                  <a:srgbClr val="898989"/>
                </a:solidFill>
              </a:rPr>
              <a:pPr eaLnBrk="1" hangingPunct="1"/>
              <a:t>35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39825"/>
            <a:ext cx="480060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6248400" y="3962400"/>
            <a:ext cx="2819718" cy="2209800"/>
            <a:chOff x="6248400" y="3962400"/>
            <a:chExt cx="2819718" cy="2209800"/>
          </a:xfrm>
        </p:grpSpPr>
        <p:sp>
          <p:nvSpPr>
            <p:cNvPr id="5" name="TextBox 4"/>
            <p:cNvSpPr txBox="1"/>
            <p:nvPr/>
          </p:nvSpPr>
          <p:spPr>
            <a:xfrm>
              <a:off x="6934200" y="4876800"/>
              <a:ext cx="21339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Can they share data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弧形 5"/>
            <p:cNvSpPr/>
            <p:nvPr/>
          </p:nvSpPr>
          <p:spPr>
            <a:xfrm>
              <a:off x="6248400" y="3962400"/>
              <a:ext cx="1524000" cy="1752600"/>
            </a:xfrm>
            <a:prstGeom prst="arc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flipV="1">
              <a:off x="6248400" y="4419600"/>
              <a:ext cx="1524000" cy="1752600"/>
            </a:xfrm>
            <a:prstGeom prst="arc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Unified Memory Space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48982D-7C36-426F-A6A6-DFD770E7721D}" type="slidenum">
              <a:rPr lang="zh-CN" altLang="en-US" b="0">
                <a:solidFill>
                  <a:srgbClr val="898989"/>
                </a:solidFill>
              </a:rPr>
              <a:pPr eaLnBrk="1" hangingPunct="1"/>
              <a:t>36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2313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Declaration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F81433-E22D-4DA6-A6BD-2F92ADB95D3C}" type="slidenum">
              <a:rPr lang="zh-CN" altLang="en-US" b="0">
                <a:solidFill>
                  <a:srgbClr val="898989"/>
                </a:solidFill>
              </a:rPr>
              <a:pPr eaLnBrk="1" hangingPunct="1"/>
              <a:t>37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38200" y="5791200"/>
            <a:ext cx="7301999" cy="902732"/>
            <a:chOff x="838200" y="5791200"/>
            <a:chExt cx="7301999" cy="902732"/>
          </a:xfrm>
        </p:grpSpPr>
        <p:sp>
          <p:nvSpPr>
            <p:cNvPr id="5" name="椭圆 4"/>
            <p:cNvSpPr/>
            <p:nvPr/>
          </p:nvSpPr>
          <p:spPr>
            <a:xfrm>
              <a:off x="2438400" y="5791200"/>
              <a:ext cx="914400" cy="381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6324600"/>
              <a:ext cx="730199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Compiler may put them into registers if they have constant index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4"/>
              <a:endCxn id="6" idx="0"/>
            </p:cNvCxnSpPr>
            <p:nvPr/>
          </p:nvCxnSpPr>
          <p:spPr>
            <a:xfrm>
              <a:off x="2895600" y="6172200"/>
              <a:ext cx="1593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92074" y="5486400"/>
            <a:ext cx="235192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What about others?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Strategy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3E3F97-6EED-450A-B347-04EB40466A76}" type="slidenum">
              <a:rPr lang="zh-CN" altLang="en-US" b="0">
                <a:solidFill>
                  <a:srgbClr val="898989"/>
                </a:solidFill>
              </a:rPr>
              <a:pPr eaLnBrk="1" hangingPunct="1"/>
              <a:t>38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143000"/>
            <a:ext cx="88249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Strategy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743B8C-F060-4F9C-9C31-4A46ADE6F4AC}" type="slidenum">
              <a:rPr lang="zh-CN" altLang="en-US" b="0">
                <a:solidFill>
                  <a:srgbClr val="898989"/>
                </a:solidFill>
              </a:rPr>
              <a:pPr eaLnBrk="1" hangingPunct="1"/>
              <a:t>39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47775"/>
            <a:ext cx="8839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GPU Vs. CPU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D65B4-0624-43AB-BBB7-CA0850FE02DB}" type="slidenum">
              <a:rPr lang="zh-CN" altLang="en-US" b="0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405813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Data in Matrix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E7363-4730-449D-A955-BFC9A7F9311D}" type="slidenum">
              <a:rPr lang="zh-CN" altLang="en-US" b="0">
                <a:solidFill>
                  <a:srgbClr val="898989"/>
                </a:solidFill>
              </a:rPr>
              <a:pPr eaLnBrk="1" hangingPunct="1"/>
              <a:t>40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52550"/>
            <a:ext cx="54292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914400" y="1752600"/>
            <a:ext cx="2219325" cy="1817132"/>
            <a:chOff x="914400" y="1752600"/>
            <a:chExt cx="2219325" cy="1817132"/>
          </a:xfrm>
        </p:grpSpPr>
        <p:pic>
          <p:nvPicPr>
            <p:cNvPr id="21506" name="Picture 2" descr="http://ts3.mm.bing.net/th?id=HN.608025197458163608&amp;w=233&amp;h=153&amp;c=7&amp;rs=1&amp;pid=1.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1752600"/>
              <a:ext cx="2219325" cy="1457326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219200" y="3200400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Carpooling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Data in Matrix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E5F17A-DE40-4892-A420-885936538C24}" type="slidenum">
              <a:rPr lang="zh-CN" altLang="en-US" b="0">
                <a:solidFill>
                  <a:srgbClr val="898989"/>
                </a:solidFill>
              </a:rPr>
              <a:pPr eaLnBrk="1" hangingPunct="1"/>
              <a:t>41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19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914400" y="5353050"/>
            <a:ext cx="701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Every Md and Nd Element is used twice in a 2x2 tile 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Load the data into shared memory and saved for the later use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Save 15 global memory access in a 16x16 tile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B47883-88E5-49A0-8FEE-C1333A6B9D49}" type="slidenum">
              <a:rPr lang="zh-CN" altLang="en-US" b="0">
                <a:solidFill>
                  <a:srgbClr val="898989"/>
                </a:solidFill>
              </a:rPr>
              <a:pPr eaLnBrk="1" hangingPunct="1"/>
              <a:t>42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323975"/>
            <a:ext cx="5467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362200" y="1676400"/>
            <a:ext cx="3657600" cy="3505200"/>
            <a:chOff x="2362200" y="1676400"/>
            <a:chExt cx="3657600" cy="3505200"/>
          </a:xfrm>
        </p:grpSpPr>
        <p:sp>
          <p:nvSpPr>
            <p:cNvPr id="5" name="矩形 4"/>
            <p:cNvSpPr/>
            <p:nvPr/>
          </p:nvSpPr>
          <p:spPr>
            <a:xfrm>
              <a:off x="2362200" y="4038600"/>
              <a:ext cx="1219200" cy="1143000"/>
            </a:xfrm>
            <a:prstGeom prst="rect">
              <a:avLst/>
            </a:prstGeom>
            <a:noFill/>
            <a:ln w="76200">
              <a:solidFill>
                <a:srgbClr val="FF33CC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800600" y="1676400"/>
              <a:ext cx="1219200" cy="1143000"/>
            </a:xfrm>
            <a:prstGeom prst="rect">
              <a:avLst/>
            </a:prstGeom>
            <a:noFill/>
            <a:ln w="76200">
              <a:solidFill>
                <a:srgbClr val="FF33CC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47800" y="990600"/>
            <a:ext cx="4267200" cy="3810000"/>
            <a:chOff x="1447800" y="990600"/>
            <a:chExt cx="4267200" cy="3810000"/>
          </a:xfrm>
        </p:grpSpPr>
        <p:grpSp>
          <p:nvGrpSpPr>
            <p:cNvPr id="14" name="组合 13"/>
            <p:cNvGrpSpPr/>
            <p:nvPr/>
          </p:nvGrpSpPr>
          <p:grpSpPr>
            <a:xfrm>
              <a:off x="1447800" y="3352800"/>
              <a:ext cx="1752600" cy="1447800"/>
              <a:chOff x="1447800" y="3352800"/>
              <a:chExt cx="1752600" cy="1447800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1524000" y="40386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1447800" y="33528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2438400" y="33528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2438400" y="39624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962400" y="990600"/>
              <a:ext cx="1752600" cy="1447800"/>
              <a:chOff x="1447800" y="3352800"/>
              <a:chExt cx="1752600" cy="1447800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1524000" y="40386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447800" y="33528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2438400" y="33528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2438400" y="3962400"/>
                <a:ext cx="762000" cy="76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891C8C-28FD-43BB-B6B7-D0DB77DF6001}" type="slidenum">
              <a:rPr lang="zh-CN" altLang="en-US" b="0">
                <a:solidFill>
                  <a:srgbClr val="898989"/>
                </a:solidFill>
              </a:rPr>
              <a:pPr eaLnBrk="1" hangingPunct="1"/>
              <a:t>43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371600"/>
            <a:ext cx="81407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Tiled Multiply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0DBC16-D2EA-432A-9EDE-DABA0D3C89EC}" type="slidenum">
              <a:rPr lang="zh-CN" altLang="en-US" b="0">
                <a:solidFill>
                  <a:srgbClr val="898989"/>
                </a:solidFill>
              </a:rPr>
              <a:pPr eaLnBrk="1" hangingPunct="1"/>
              <a:t>44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19200"/>
            <a:ext cx="7153275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762000" y="6259513"/>
            <a:ext cx="3200400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Code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812C2-DA7B-4AD0-A4E0-1D2FC1B22498}" type="slidenum">
              <a:rPr lang="zh-CN" altLang="en-US" b="0">
                <a:solidFill>
                  <a:srgbClr val="898989"/>
                </a:solidFill>
              </a:rPr>
              <a:pPr eaLnBrk="1" hangingPunct="1"/>
              <a:t>45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981200"/>
            <a:ext cx="8201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90625"/>
            <a:ext cx="84582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Code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71458-AAC5-4100-AD62-B21159CCC29B}" type="slidenum">
              <a:rPr lang="zh-CN" altLang="en-US" b="0">
                <a:solidFill>
                  <a:srgbClr val="898989"/>
                </a:solidFill>
              </a:rPr>
              <a:pPr eaLnBrk="1" hangingPunct="1"/>
              <a:t>46</a:t>
            </a:fld>
            <a:endParaRPr lang="zh-CN" altLang="en-US" b="0">
              <a:solidFill>
                <a:srgbClr val="898989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9200" y="2057400"/>
            <a:ext cx="1222897" cy="838200"/>
            <a:chOff x="1219200" y="2057400"/>
            <a:chExt cx="1222897" cy="838200"/>
          </a:xfrm>
        </p:grpSpPr>
        <p:sp>
          <p:nvSpPr>
            <p:cNvPr id="5" name="椭圆 4"/>
            <p:cNvSpPr/>
            <p:nvPr/>
          </p:nvSpPr>
          <p:spPr>
            <a:xfrm>
              <a:off x="1219200" y="2209800"/>
              <a:ext cx="3810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0200" y="2057400"/>
              <a:ext cx="841897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register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09800" y="3048000"/>
            <a:ext cx="6068664" cy="685800"/>
            <a:chOff x="1219200" y="2209800"/>
            <a:chExt cx="6068664" cy="685800"/>
          </a:xfrm>
        </p:grpSpPr>
        <p:sp>
          <p:nvSpPr>
            <p:cNvPr id="11" name="椭圆 10"/>
            <p:cNvSpPr/>
            <p:nvPr/>
          </p:nvSpPr>
          <p:spPr>
            <a:xfrm>
              <a:off x="1219200" y="2209800"/>
              <a:ext cx="3810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1400" y="2438400"/>
              <a:ext cx="3706464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Each block covers TILE_WIDTH elements</a:t>
              </a:r>
              <a:endParaRPr lang="zh-CN" altLang="en-US" sz="1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743200" y="4038600"/>
            <a:ext cx="5558909" cy="1222177"/>
            <a:chOff x="1219200" y="2286000"/>
            <a:chExt cx="5558909" cy="1222177"/>
          </a:xfrm>
        </p:grpSpPr>
        <p:sp>
          <p:nvSpPr>
            <p:cNvPr id="14" name="椭圆 13"/>
            <p:cNvSpPr/>
            <p:nvPr/>
          </p:nvSpPr>
          <p:spPr>
            <a:xfrm>
              <a:off x="1219200" y="2286000"/>
              <a:ext cx="1600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sx="1000" sy="1000" rotWithShape="0">
                <a:srgbClr val="000000"/>
              </a:outerShdw>
            </a:effectLst>
            <a:scene3d>
              <a:camera prst="isometricOffAxis2Left">
                <a:rot lat="0" lon="0" rev="0"/>
              </a:camera>
              <a:lightRig rig="threePt" dir="t">
                <a:rot lat="0" lon="0" rev="0"/>
              </a:lightRig>
            </a:scene3d>
            <a:sp3d extrusionH="430530" prstMaterial="metal">
              <a:bevelT w="13970" h="13970" prst="angle"/>
              <a:bevelB w="13970" h="13970" prst="angle"/>
              <a:extrusionClr>
                <a:srgbClr val="7030A0"/>
              </a:extrusion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3200400"/>
              <a:ext cx="3196709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Each phase compute partial results</a:t>
              </a:r>
              <a:endParaRPr lang="zh-CN" alt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46475" y="4572000"/>
            <a:ext cx="219752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Two different directions</a:t>
            </a:r>
            <a:endParaRPr lang="zh-CN" alt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Impact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DEF440-960A-4BB6-AE12-0C47084D5FAC}" type="slidenum">
              <a:rPr lang="zh-CN" altLang="en-US" b="0">
                <a:solidFill>
                  <a:srgbClr val="898989"/>
                </a:solidFill>
              </a:rPr>
              <a:pPr eaLnBrk="1" hangingPunct="1"/>
              <a:t>47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914400" y="703263"/>
            <a:ext cx="7620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G80 without tiling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367Gflops/s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21.6/367=5.8% potential is used</a:t>
            </a:r>
            <a:endParaRPr lang="zh-CN" altLang="en-US" sz="24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G80 with 16x16 tiling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G80 has 16KB shard memory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16*16*2*4=2KB shared memory for each block, can accommodate 8 blocks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21.6*15=324Gflops/s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324/367=88% potential is used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0"/>
              <a:t>However G80 only support 768 threads per SM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16*16=256 threads, 768/256=3 blocks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Only 6KB shared memory is used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Fermi can support 1536 threads per SM</a:t>
            </a:r>
          </a:p>
          <a:p>
            <a:pPr lvl="1" eaLnBrk="1" hangingPunct="1"/>
            <a:endParaRPr lang="en-US" altLang="zh-CN" sz="24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b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Performance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1A7DF8-BF04-4C85-A6F7-5C842B0BA2F7}" type="slidenum">
              <a:rPr lang="zh-CN" altLang="en-US" b="0">
                <a:solidFill>
                  <a:srgbClr val="898989"/>
                </a:solidFill>
              </a:rPr>
              <a:pPr eaLnBrk="1" hangingPunct="1"/>
              <a:t>48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19200"/>
            <a:ext cx="8553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Fermi Parameters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3890A9-C297-4742-9772-775A1697D9FA}" type="slidenum">
              <a:rPr lang="zh-CN" altLang="en-US" b="0">
                <a:solidFill>
                  <a:srgbClr val="898989"/>
                </a:solidFill>
              </a:rPr>
              <a:pPr eaLnBrk="1" hangingPunct="1"/>
              <a:t>49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28600" y="838200"/>
            <a:ext cx="86868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sz="2400" b="0" dirty="0">
              <a:latin typeface="Arial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sz="2400" b="0" dirty="0">
                <a:latin typeface="Arial" charset="0"/>
              </a:rPr>
              <a:t>Each Fermi SM has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32 threads per warp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48 warps per SM, 32*48=1536 threads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8 thread blocks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48KB RF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16KB L1 cache/48KB shared memory or vice versa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768KB L2 cache</a:t>
            </a:r>
            <a:endParaRPr lang="zh-CN" altLang="en-US" sz="2400" b="0" dirty="0">
              <a:latin typeface="华文隶书" pitchFamily="2" charset="-122"/>
              <a:ea typeface="华文隶书" pitchFamily="2" charset="-122"/>
            </a:endParaRPr>
          </a:p>
          <a:p>
            <a:pPr>
              <a:buFont typeface="Arial" charset="0"/>
              <a:buChar char="•"/>
              <a:defRPr/>
            </a:pPr>
            <a:endParaRPr lang="en-US" altLang="zh-CN" sz="2400" b="0" dirty="0">
              <a:latin typeface="Arial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sz="2400" b="0" dirty="0">
                <a:latin typeface="Arial" charset="0"/>
              </a:rPr>
              <a:t>Each Fermi GPU has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1-16 SM cores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Up to 6GB GDDR5 memory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PCI-E 2.0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400" b="0" dirty="0">
              <a:latin typeface="华文隶书" pitchFamily="2" charset="-122"/>
              <a:ea typeface="华文隶书" pitchFamily="2" charset="-122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隶书" pitchFamily="2" charset="-122"/>
              </a:rPr>
              <a:t>M2070 : 1288Gflops/s SP, 150GB/s memory bandwidth</a:t>
            </a:r>
          </a:p>
          <a:p>
            <a:pPr lvl="1">
              <a:defRPr/>
            </a:pPr>
            <a:endParaRPr lang="en-US" altLang="zh-CN" sz="2400" b="0" dirty="0">
              <a:latin typeface="华文隶书" pitchFamily="2" charset="-122"/>
              <a:ea typeface="华文隶书" pitchFamily="2" charset="-122"/>
            </a:endParaRPr>
          </a:p>
          <a:p>
            <a:pPr>
              <a:buFont typeface="Arial" charset="0"/>
              <a:buChar char="•"/>
              <a:defRPr/>
            </a:pPr>
            <a:endParaRPr lang="en-US" altLang="zh-CN" sz="2400" b="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 Execution Model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7552B-ECD9-44B7-A20C-1709D599D7C0}" type="slidenum">
              <a:rPr lang="zh-CN" altLang="en-US" b="0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4672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 Device and Threads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4D6754-291E-4D34-A7EE-1EDC215FF8D0}" type="slidenum">
              <a:rPr lang="zh-CN" altLang="en-US" b="0">
                <a:solidFill>
                  <a:srgbClr val="898989"/>
                </a:solidFill>
              </a:rPr>
              <a:pPr eaLnBrk="1" hangingPunct="1"/>
              <a:t>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685800" y="990600"/>
            <a:ext cx="800100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A compute device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Is a coprocessor to the CPU or host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Has its own DRAM (device memory)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Runs many threads in parallel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Is typically a GPU but can also be another type of parallel processing device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Data-parallel portions of an application are expressed as device kernels which run on many threads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/>
              <a:t>Differences between GPU and CPU threads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GPU threads are extremely light weight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Very little creation overhead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GPU needs 1000s of threads for full efficiency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b="0">
                <a:latin typeface="华文隶书" panose="02010800040101010101" pitchFamily="2" charset="-122"/>
                <a:ea typeface="华文隶书" panose="02010800040101010101" pitchFamily="2" charset="-122"/>
              </a:rPr>
              <a:t>Multi-core CPU needs only a few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 Extension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FC4D8D-5C94-477B-8B9D-27725C5C2BAD}" type="slidenum">
              <a:rPr lang="zh-CN" altLang="en-US" b="0">
                <a:solidFill>
                  <a:srgbClr val="898989"/>
                </a:solidFill>
              </a:rPr>
              <a:pPr eaLnBrk="1" hangingPunct="1"/>
              <a:t>7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133475"/>
            <a:ext cx="89630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Compilation Flow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C42496-FB53-4C10-B319-9D7F739A0BEF}" type="slidenum">
              <a:rPr lang="zh-CN" altLang="en-US" b="0">
                <a:solidFill>
                  <a:srgbClr val="898989"/>
                </a:solidFill>
              </a:rPr>
              <a:pPr eaLnBrk="1" hangingPunct="1"/>
              <a:t>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14425"/>
            <a:ext cx="85058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Compilation Flow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FF0C92-46A3-488B-B28D-E707FD3C118D}" type="slidenum">
              <a:rPr lang="zh-CN" altLang="en-US" b="0">
                <a:solidFill>
                  <a:srgbClr val="898989"/>
                </a:solidFill>
              </a:rPr>
              <a:pPr eaLnBrk="1" hangingPunct="1"/>
              <a:t>9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60864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14220</TotalTime>
  <Words>1276</Words>
  <Application>Microsoft Office PowerPoint</Application>
  <PresentationFormat>全屏显示(4:3)</PresentationFormat>
  <Paragraphs>301</Paragraphs>
  <Slides>49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4_Office 主题</vt:lpstr>
      <vt:lpstr>7_Office 主题</vt:lpstr>
      <vt:lpstr> CS427 Multicore Architecture and Parallel Computing </vt:lpstr>
      <vt:lpstr>CUDA</vt:lpstr>
      <vt:lpstr>GPU Location</vt:lpstr>
      <vt:lpstr>GPU Vs. CPU</vt:lpstr>
      <vt:lpstr>CUDA Execution Model</vt:lpstr>
      <vt:lpstr>CUDA Device and Threads</vt:lpstr>
      <vt:lpstr>C Extension</vt:lpstr>
      <vt:lpstr>Compilation Flow</vt:lpstr>
      <vt:lpstr>Compilation Flow </vt:lpstr>
      <vt:lpstr>Matrix Multiplication</vt:lpstr>
      <vt:lpstr>Matrix Layout </vt:lpstr>
      <vt:lpstr>Matrix Main Program</vt:lpstr>
      <vt:lpstr>Kernel Program</vt:lpstr>
      <vt:lpstr>Creating CUDA Memory Space</vt:lpstr>
      <vt:lpstr>Memory Copy</vt:lpstr>
      <vt:lpstr>Kernel Program</vt:lpstr>
      <vt:lpstr>Calculating a Dot</vt:lpstr>
      <vt:lpstr>Kernel Program</vt:lpstr>
      <vt:lpstr>Function Declarations</vt:lpstr>
      <vt:lpstr>Thread Blocks</vt:lpstr>
      <vt:lpstr>Building Variables</vt:lpstr>
      <vt:lpstr>Kernel Invocation</vt:lpstr>
      <vt:lpstr>Thread Blocks</vt:lpstr>
      <vt:lpstr>Matrix Program</vt:lpstr>
      <vt:lpstr>Kernel Program</vt:lpstr>
      <vt:lpstr>Characteristics of Thread Blocks </vt:lpstr>
      <vt:lpstr>Transparency </vt:lpstr>
      <vt:lpstr>Threads Assignment</vt:lpstr>
      <vt:lpstr>Threads Scheduling</vt:lpstr>
      <vt:lpstr>Threads Allocation</vt:lpstr>
      <vt:lpstr>Special Functions</vt:lpstr>
      <vt:lpstr>Synchronization</vt:lpstr>
      <vt:lpstr>Memory Constraints</vt:lpstr>
      <vt:lpstr>Memory Types</vt:lpstr>
      <vt:lpstr>Memory Types</vt:lpstr>
      <vt:lpstr>Unified Memory Space</vt:lpstr>
      <vt:lpstr>Memory Declaration</vt:lpstr>
      <vt:lpstr>Memory Strategy</vt:lpstr>
      <vt:lpstr>Memory Strategy</vt:lpstr>
      <vt:lpstr>Shared Data in Matrix</vt:lpstr>
      <vt:lpstr>Shared Data in Matrix</vt:lpstr>
      <vt:lpstr>Matrix Tiling</vt:lpstr>
      <vt:lpstr>Matrix Tiling</vt:lpstr>
      <vt:lpstr>Tiled Multiply</vt:lpstr>
      <vt:lpstr>Tiling Code</vt:lpstr>
      <vt:lpstr>Tiling Code</vt:lpstr>
      <vt:lpstr>Tiling Impact</vt:lpstr>
      <vt:lpstr>Performance</vt:lpstr>
      <vt:lpstr>Fermi Parameters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user</cp:lastModifiedBy>
  <cp:revision>1795</cp:revision>
  <dcterms:created xsi:type="dcterms:W3CDTF">2009-03-12T05:07:32Z</dcterms:created>
  <dcterms:modified xsi:type="dcterms:W3CDTF">2014-11-11T05:02:45Z</dcterms:modified>
</cp:coreProperties>
</file>