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47"/>
  </p:notesMasterIdLst>
  <p:handoutMasterIdLst>
    <p:handoutMasterId r:id="rId48"/>
  </p:handoutMasterIdLst>
  <p:sldIdLst>
    <p:sldId id="380" r:id="rId3"/>
    <p:sldId id="505" r:id="rId4"/>
    <p:sldId id="506" r:id="rId5"/>
    <p:sldId id="487" r:id="rId6"/>
    <p:sldId id="444" r:id="rId7"/>
    <p:sldId id="445" r:id="rId8"/>
    <p:sldId id="488" r:id="rId9"/>
    <p:sldId id="489" r:id="rId10"/>
    <p:sldId id="494" r:id="rId11"/>
    <p:sldId id="495" r:id="rId12"/>
    <p:sldId id="496" r:id="rId13"/>
    <p:sldId id="447" r:id="rId14"/>
    <p:sldId id="497" r:id="rId15"/>
    <p:sldId id="448" r:id="rId16"/>
    <p:sldId id="449" r:id="rId17"/>
    <p:sldId id="451" r:id="rId18"/>
    <p:sldId id="498" r:id="rId19"/>
    <p:sldId id="499" r:id="rId20"/>
    <p:sldId id="500" r:id="rId21"/>
    <p:sldId id="507" r:id="rId22"/>
    <p:sldId id="452" r:id="rId23"/>
    <p:sldId id="454" r:id="rId24"/>
    <p:sldId id="501" r:id="rId25"/>
    <p:sldId id="453" r:id="rId26"/>
    <p:sldId id="455" r:id="rId27"/>
    <p:sldId id="456" r:id="rId28"/>
    <p:sldId id="457" r:id="rId29"/>
    <p:sldId id="458" r:id="rId30"/>
    <p:sldId id="509" r:id="rId31"/>
    <p:sldId id="459" r:id="rId32"/>
    <p:sldId id="490" r:id="rId33"/>
    <p:sldId id="491" r:id="rId34"/>
    <p:sldId id="462" r:id="rId35"/>
    <p:sldId id="510" r:id="rId36"/>
    <p:sldId id="504" r:id="rId37"/>
    <p:sldId id="508" r:id="rId38"/>
    <p:sldId id="463" r:id="rId39"/>
    <p:sldId id="492" r:id="rId40"/>
    <p:sldId id="464" r:id="rId41"/>
    <p:sldId id="465" r:id="rId42"/>
    <p:sldId id="460" r:id="rId43"/>
    <p:sldId id="461" r:id="rId44"/>
    <p:sldId id="493" r:id="rId45"/>
    <p:sldId id="466" r:id="rId46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0066"/>
    <a:srgbClr val="660066"/>
    <a:srgbClr val="FF33CC"/>
    <a:srgbClr val="E1FF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87050" autoAdjust="0"/>
  </p:normalViewPr>
  <p:slideViewPr>
    <p:cSldViewPr>
      <p:cViewPr varScale="1">
        <p:scale>
          <a:sx n="89" d="100"/>
          <a:sy n="89" d="100"/>
        </p:scale>
        <p:origin x="12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418C3D8-CCE7-484A-A2BC-667AB4B586AA}" type="datetimeFigureOut">
              <a:rPr lang="zh-CN" altLang="en-US"/>
              <a:pPr>
                <a:defRPr/>
              </a:pPr>
              <a:t>2014/10/14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781F76A-43AB-4642-AC96-964895C77B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99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70BEC2F-27E4-4F45-94D1-98458339E9C2}" type="datetimeFigureOut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183F1C-BB73-4A71-A69E-BFAB0F53E9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6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33C898-5ACB-470A-9C32-7BC3B58CCBD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3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8DDCC6-5A6B-41B1-873A-5BFFC083BAF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064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34D0E-C742-4719-B98A-CBCFB53EF73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264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7CAF96-3398-43F7-9259-861B6C78F5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525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18BDC6-7464-445A-84EE-D515145B933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854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45E62A-FDE2-4141-9F65-E14D23EDDCB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424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C74D3C-811C-4D6F-8527-1ECEE215133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9725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82AB55-F130-4BB4-8787-9ADD6FD19FC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7907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1A49E2-9519-40E6-AAFC-89BDBA497ED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6224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09104E-E2DF-46D1-887E-944936A4724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467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B7E31B-81DA-4D6E-A562-2F0564A9ECE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788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F8B0A4-D0FC-4B70-AFCF-A029BC66CC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886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B7E31B-81DA-4D6E-A562-2F0564A9ECE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9756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CBC783-F35C-4DD4-9E7B-A7A24A88910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1083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1B4886-87B1-46B4-A6D3-5A963EB7F4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1124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CB22BF-862B-418F-9648-43764D0CAA9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514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D258C-5411-43F0-8556-F15874C2542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530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C949FC-76AA-4CBC-B268-A2A2DE2EDDD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3306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90D37E-51F7-4502-B115-6A02998A86F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7931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5AE8B6-1F6E-4C0E-88CC-446181552A2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1297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2653B7-7E20-42F1-AA9D-55FFE1A048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1545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2653B7-7E20-42F1-AA9D-55FFE1A048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381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F8B0A4-D0FC-4B70-AFCF-A029BC66CC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2707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E853E4-8D80-4010-81DA-FC2FC6C868A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1767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FAA83-C3DF-4E0B-9D87-26C4FBD6BB8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06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C7B5BA-08C1-4E19-B618-27BC8557D99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6463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3B45B-13CE-459F-A67A-2F55CD3B29F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346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3B45B-13CE-459F-A67A-2F55CD3B29F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2790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3988AC-DC3B-42A3-8C2D-F9D88C7C563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5795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BD232D-EC31-4335-911E-B8C03D58A77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0392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E842F-9013-42C8-8BE2-D8AA5C8540F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5671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1D44A-AEB7-41ED-95D9-16512A98F6A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8671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9A4A5B-BE8D-448F-BE83-2ED3CB3D232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234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493E0B-465B-429C-84C9-2F69705FD86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20450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A06AC6-3B0E-4111-A0C0-92795321871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1038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5FBF03-6A2E-4639-A4A8-3122102EE29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8005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766552-2DDE-4CF2-9614-F2040A9BC23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00062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F45DFC-93CB-4918-BF80-EE6BA9384E9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65128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18D496-6DCC-4EDA-AC54-F3B61DD0FDC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94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28A28D-AE8F-4B1C-9DAE-7A2E327185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646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721640-2EE2-4948-9FB9-F932EE86B0B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5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A0A6E8-CB0C-4C6D-A053-FE80A1D764D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092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1456AF-B03A-4D28-BEFF-652480B71CC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196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4CE293-765B-4EBE-A904-CE7709164A8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92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BD92-81B5-4569-8713-55761207A1BB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65609-6538-430B-9EAA-6412C8BB5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6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6FF5A-AC5A-409A-AF65-ECD1BB48204A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7C98C-5EE4-4F41-8BAE-464B0111E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641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7B07-B171-47AD-B28E-B88C72D781DD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35EDB-69F1-4BEC-BA4B-32555C7BF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053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E7552-195C-4CC9-B76D-3210F3CEBE9C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86930-0FA3-4BEE-8505-4D3578EA89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934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5C3D-AAB7-478D-8394-DD4EF8B63682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FF3BF-7790-4716-A8DC-76BBBA6C7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11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7883-095B-4B98-9407-825187B6F706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9DEA-AAE7-4C99-A35B-057C2FCF3B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149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458FC-E78B-45D1-A231-83AEF06B2DF4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CF346-E6C4-425C-B005-B7A0AB145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781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EF018-CCF0-4739-B879-01CFD4616CC3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F2685-9C39-4073-BA12-E0688EB43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8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C30A7-9254-48B3-980E-5CCE19546521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EEEA-316C-4BF6-87F2-28FC8A413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443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3A6C1-745B-4CC7-A328-14B31A5B8D32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4715C-D6BE-4F07-B42B-F5CACCA95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744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30F2-7A44-4916-A677-45643F6B32A0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C09D-226A-4C7D-B025-A3DA9E80B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604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A69F-2BB4-41AE-8BDC-8FE1B3EA80DE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5F720-6D26-40AF-95A1-074D04FFC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93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9C1C22-F3F4-4469-9FDE-A6D762DD8EF6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B80CF5-5695-46A8-8827-44A4891237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8F7CE9-947C-46D7-A75C-AEE74B2D158F}" type="datetime1">
              <a:rPr lang="zh-CN" altLang="en-US"/>
              <a:pPr>
                <a:defRPr/>
              </a:pPr>
              <a:t>2014/10/14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099436-598A-4E0D-BA23-91B003428B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rgbClr val="0070C0"/>
                </a:solidFill>
              </a:rPr>
              <a:t>Lecture 4 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OpenMP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 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Li Jiang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2014/10/14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40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931E26-4618-4EEC-8E85-29158FDD1AC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World”</a:t>
            </a: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DE8E1-7F09-4507-8108-069ADC30FD5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14425"/>
            <a:ext cx="7694613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World”</a:t>
            </a: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A252A-652E-4ED7-BF52-59B3CEC90E8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39750" y="1052513"/>
            <a:ext cx="8742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cs typeface="Arial" panose="020B0604020202020204" pitchFamily="34" charset="0"/>
              </a:rPr>
              <a:t>gcc  −g  −Wall  −fopenmp  −o  omp_hello  omp_hello . c</a:t>
            </a:r>
          </a:p>
        </p:txBody>
      </p:sp>
      <p:sp>
        <p:nvSpPr>
          <p:cNvPr id="85" name="Rectangle 3"/>
          <p:cNvSpPr/>
          <p:nvPr/>
        </p:nvSpPr>
        <p:spPr>
          <a:xfrm>
            <a:off x="611188" y="1773238"/>
            <a:ext cx="2670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. /  omp_hello  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72225" y="2205038"/>
            <a:ext cx="167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compiling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55875" y="2636838"/>
            <a:ext cx="36163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running with 4 threads</a:t>
            </a:r>
          </a:p>
        </p:txBody>
      </p:sp>
      <p:sp>
        <p:nvSpPr>
          <p:cNvPr id="35848" name="Freeform 7"/>
          <p:cNvSpPr>
            <a:spLocks noChangeArrowheads="1"/>
          </p:cNvSpPr>
          <p:nvPr/>
        </p:nvSpPr>
        <p:spPr bwMode="auto">
          <a:xfrm rot="1780262">
            <a:off x="1828800" y="2474913"/>
            <a:ext cx="817563" cy="368300"/>
          </a:xfrm>
          <a:custGeom>
            <a:avLst/>
            <a:gdLst>
              <a:gd name="T0" fmla="*/ 175664 w 1001486"/>
              <a:gd name="T1" fmla="*/ 14905 h 592666"/>
              <a:gd name="T2" fmla="*/ 96743 w 1001486"/>
              <a:gd name="T3" fmla="*/ 18503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Rectangle 8"/>
          <p:cNvSpPr/>
          <p:nvPr/>
        </p:nvSpPr>
        <p:spPr>
          <a:xfrm>
            <a:off x="323850" y="3716338"/>
            <a:ext cx="3479800" cy="13668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0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1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2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3 of 4</a:t>
            </a:r>
          </a:p>
        </p:txBody>
      </p:sp>
      <p:sp>
        <p:nvSpPr>
          <p:cNvPr id="90" name="Rectangle 9"/>
          <p:cNvSpPr/>
          <p:nvPr/>
        </p:nvSpPr>
        <p:spPr>
          <a:xfrm>
            <a:off x="3059113" y="4797425"/>
            <a:ext cx="3217862" cy="1366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1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2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0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3 of 4</a:t>
            </a:r>
          </a:p>
        </p:txBody>
      </p:sp>
      <p:sp>
        <p:nvSpPr>
          <p:cNvPr id="91" name="Rectangle 10"/>
          <p:cNvSpPr/>
          <p:nvPr/>
        </p:nvSpPr>
        <p:spPr>
          <a:xfrm>
            <a:off x="5940425" y="3860800"/>
            <a:ext cx="2974975" cy="13668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3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1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2 of 4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Hello from thread 0 of 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08400" y="3716338"/>
            <a:ext cx="1455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66FF"/>
                </a:solidFill>
                <a:latin typeface="+mn-lt"/>
              </a:rPr>
              <a:t>possible</a:t>
            </a:r>
            <a:br>
              <a:rPr lang="en-US" sz="2000" dirty="0">
                <a:solidFill>
                  <a:srgbClr val="0066FF"/>
                </a:solidFill>
                <a:latin typeface="+mn-lt"/>
              </a:rPr>
            </a:br>
            <a:r>
              <a:rPr lang="en-US" sz="2000" dirty="0">
                <a:solidFill>
                  <a:srgbClr val="0066FF"/>
                </a:solidFill>
                <a:latin typeface="+mn-lt"/>
              </a:rPr>
              <a:t>outcomes</a:t>
            </a:r>
          </a:p>
        </p:txBody>
      </p:sp>
      <p:cxnSp>
        <p:nvCxnSpPr>
          <p:cNvPr id="35853" name="Straight Arrow Connector 13"/>
          <p:cNvCxnSpPr>
            <a:cxnSpLocks noChangeShapeType="1"/>
            <a:stCxn id="92" idx="1"/>
          </p:cNvCxnSpPr>
          <p:nvPr/>
        </p:nvCxnSpPr>
        <p:spPr bwMode="auto">
          <a:xfrm flipH="1">
            <a:off x="3132138" y="4070350"/>
            <a:ext cx="576262" cy="22225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Arrow Connector 14"/>
          <p:cNvCxnSpPr>
            <a:cxnSpLocks noChangeShapeType="1"/>
          </p:cNvCxnSpPr>
          <p:nvPr/>
        </p:nvCxnSpPr>
        <p:spPr bwMode="auto">
          <a:xfrm>
            <a:off x="5003800" y="4005263"/>
            <a:ext cx="576263" cy="22225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Arrow Connector 16"/>
          <p:cNvCxnSpPr>
            <a:cxnSpLocks noChangeShapeType="1"/>
            <a:stCxn id="92" idx="2"/>
          </p:cNvCxnSpPr>
          <p:nvPr/>
        </p:nvCxnSpPr>
        <p:spPr bwMode="auto">
          <a:xfrm flipH="1">
            <a:off x="4356100" y="4424363"/>
            <a:ext cx="80963" cy="3730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Freeform 18"/>
          <p:cNvSpPr>
            <a:spLocks noChangeArrowheads="1"/>
          </p:cNvSpPr>
          <p:nvPr/>
        </p:nvSpPr>
        <p:spPr bwMode="auto">
          <a:xfrm rot="1780262">
            <a:off x="5743575" y="1973263"/>
            <a:ext cx="817563" cy="368300"/>
          </a:xfrm>
          <a:custGeom>
            <a:avLst/>
            <a:gdLst>
              <a:gd name="T0" fmla="*/ 175664 w 1001486"/>
              <a:gd name="T1" fmla="*/ 14905 h 592666"/>
              <a:gd name="T2" fmla="*/ 96743 w 1001486"/>
              <a:gd name="T3" fmla="*/ 18503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Generate Parallel Threads</a:t>
            </a:r>
          </a:p>
        </p:txBody>
      </p:sp>
      <p:sp>
        <p:nvSpPr>
          <p:cNvPr id="37891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BE59E-9D45-44EB-9099-DC33F5BCA3E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7892" name="Content Placeholder 4"/>
          <p:cNvSpPr>
            <a:spLocks noGrp="1"/>
          </p:cNvSpPr>
          <p:nvPr>
            <p:ph idx="1"/>
          </p:nvPr>
        </p:nvSpPr>
        <p:spPr>
          <a:xfrm>
            <a:off x="684213" y="1009650"/>
            <a:ext cx="8154987" cy="2419350"/>
          </a:xfrm>
        </p:spPr>
        <p:txBody>
          <a:bodyPr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# pragma omp parallel </a:t>
            </a:r>
            <a:r>
              <a:rPr lang="en-US" altLang="zh-CN" sz="2800" b="1" smtClean="0">
                <a:ea typeface="黑体" panose="02010609060101010101" pitchFamily="49" charset="-122"/>
              </a:rPr>
              <a:t>num_threads ( thread_count</a:t>
            </a:r>
            <a:endParaRPr lang="en-US" altLang="zh-CN" sz="2800" b="1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宋体" panose="02010600030101010101" pitchFamily="2" charset="-122"/>
              </a:rPr>
              <a:t>Most basic parallel directive.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宋体" panose="02010600030101010101" pitchFamily="2" charset="-122"/>
              </a:rPr>
              <a:t>The number of threads that run the following structured block of code is determined by the run-time system.</a:t>
            </a:r>
          </a:p>
        </p:txBody>
      </p:sp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684213" y="3352800"/>
            <a:ext cx="82708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# pragma omp parallel </a:t>
            </a:r>
            <a:r>
              <a:rPr lang="en-US" altLang="zh-CN" sz="2800">
                <a:solidFill>
                  <a:srgbClr val="FF0000"/>
                </a:solidFill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num_threads ( thread_count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cs typeface="Arial" panose="020B0604020202020204" pitchFamily="34" charset="0"/>
              </a:rPr>
              <a:t>Clause: text that modifies a directive.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cs typeface="Arial" panose="020B0604020202020204" pitchFamily="34" charset="0"/>
              </a:rPr>
              <a:t>The num_threads clause can be added to a parallel directive.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cs typeface="Arial" panose="020B0604020202020204" pitchFamily="34" charset="0"/>
              </a:rPr>
              <a:t>It allows the programmer to specify the number of threads that should execute the following block.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Query 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Functions 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9939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096EE-28FE-4E3B-80A9-1048F99F037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</a:rPr>
              <a:t>omp_get_num_threads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</a:rPr>
              <a:t>(void);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>
                <a:ea typeface="黑体" pitchFamily="2" charset="-122"/>
              </a:rPr>
              <a:t>Returns the number of threads currently in the team executing the parallel region from which it is called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</a:rPr>
              <a:t>omp_get_thread_num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</a:rPr>
              <a:t>(void);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>
                <a:ea typeface="黑体" pitchFamily="2" charset="-122"/>
              </a:rPr>
              <a:t>Returns the thread number, within the team, that lies between </a:t>
            </a:r>
            <a:r>
              <a:rPr lang="en-US" altLang="zh-CN" sz="2000" b="0" dirty="0">
                <a:latin typeface="Courier" charset="0"/>
                <a:ea typeface="黑体" pitchFamily="2" charset="-122"/>
              </a:rPr>
              <a:t>0 </a:t>
            </a:r>
            <a:r>
              <a:rPr lang="en-US" altLang="zh-CN" sz="2000" b="0" dirty="0">
                <a:ea typeface="黑体" pitchFamily="2" charset="-122"/>
              </a:rPr>
              <a:t>and </a:t>
            </a:r>
            <a:r>
              <a:rPr lang="en-US" altLang="zh-CN" sz="2000" b="0" dirty="0" err="1">
                <a:latin typeface="Courier" charset="0"/>
                <a:ea typeface="黑体" pitchFamily="2" charset="-122"/>
              </a:rPr>
              <a:t>omp_get_num_threads</a:t>
            </a:r>
            <a:r>
              <a:rPr lang="en-US" altLang="zh-CN" sz="2000" b="0" dirty="0">
                <a:latin typeface="Courier" charset="0"/>
                <a:ea typeface="黑体" pitchFamily="2" charset="-122"/>
              </a:rPr>
              <a:t>()-1</a:t>
            </a:r>
            <a:r>
              <a:rPr lang="en-US" altLang="zh-CN" sz="2000" b="0" dirty="0">
                <a:ea typeface="黑体" pitchFamily="2" charset="-122"/>
              </a:rPr>
              <a:t>, inclusive. The master thread of the team is thread </a:t>
            </a:r>
            <a:r>
              <a:rPr lang="en-US" altLang="zh-CN" sz="2000" b="0" dirty="0">
                <a:latin typeface="Courier" charset="0"/>
                <a:ea typeface="黑体" pitchFamily="2" charset="-122"/>
              </a:rPr>
              <a:t>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200" b="0" dirty="0">
              <a:latin typeface="幼圆" pitchFamily="49" charset="-122"/>
              <a:ea typeface="黑体" pitchFamily="2" charset="-122"/>
            </a:endParaRPr>
          </a:p>
        </p:txBody>
      </p:sp>
      <p:sp>
        <p:nvSpPr>
          <p:cNvPr id="39941" name="矩形 6"/>
          <p:cNvSpPr>
            <a:spLocks noChangeArrowheads="1"/>
          </p:cNvSpPr>
          <p:nvPr/>
        </p:nvSpPr>
        <p:spPr bwMode="auto">
          <a:xfrm>
            <a:off x="685800" y="4113213"/>
            <a:ext cx="7772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b="0">
                <a:ea typeface="黑体" panose="02010609060101010101" pitchFamily="49" charset="-122"/>
                <a:cs typeface="Arial" panose="020B0604020202020204" pitchFamily="34" charset="0"/>
              </a:rPr>
              <a:t> There may be system-defined limitations on the number of threads that a program can start.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" pitchFamily="49" charset="0"/>
                <a:cs typeface="Arial" panose="020B0604020202020204" pitchFamily="34" charset="0"/>
              </a:rPr>
              <a:t> 	</a:t>
            </a:r>
            <a:r>
              <a:rPr lang="en-US" altLang="zh-CN" sz="2000" b="0">
                <a:solidFill>
                  <a:srgbClr val="3333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setenv OMP_NUM_THREADS 16 [csh, tcsh]</a:t>
            </a:r>
          </a:p>
          <a:p>
            <a:pPr eaLnBrk="1" hangingPunct="1">
              <a:spcBef>
                <a:spcPct val="0"/>
              </a:spcBef>
            </a:pPr>
            <a:endParaRPr lang="en-US" altLang="zh-CN" sz="2000" b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b="0">
                <a:ea typeface="黑体" panose="02010609060101010101" pitchFamily="49" charset="-122"/>
                <a:cs typeface="Arial" panose="020B0604020202020204" pitchFamily="34" charset="0"/>
              </a:rPr>
              <a:t> The OpenMP standard doesn’t guarantee that this will actually start thread_count threads.</a:t>
            </a:r>
          </a:p>
          <a:p>
            <a:pPr eaLnBrk="1" hangingPunct="1">
              <a:spcBef>
                <a:spcPct val="0"/>
              </a:spcBef>
            </a:pPr>
            <a:endParaRPr lang="en-US" altLang="zh-CN" sz="2000" b="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b="0">
                <a:ea typeface="黑体" panose="02010609060101010101" pitchFamily="49" charset="-122"/>
                <a:cs typeface="Arial" panose="020B0604020202020204" pitchFamily="34" charset="0"/>
              </a:rPr>
              <a:t> Use the above functions to get the actual thread number and ID.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Compiler Not Supporting </a:t>
            </a:r>
            <a:r>
              <a:rPr lang="en-US" altLang="zh-CN" sz="36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endParaRPr lang="en-US" altLang="zh-CN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AAF0C-A651-4697-9B90-275CA72C71E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85800" y="1371600"/>
            <a:ext cx="4572000" cy="13477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#ifdef _OPENMP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 include &lt;omp.h&gt;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#endif</a:t>
            </a:r>
          </a:p>
        </p:txBody>
      </p:sp>
      <p:sp>
        <p:nvSpPr>
          <p:cNvPr id="9" name="Rectangle 7"/>
          <p:cNvSpPr/>
          <p:nvPr/>
        </p:nvSpPr>
        <p:spPr>
          <a:xfrm>
            <a:off x="684213" y="3308350"/>
            <a:ext cx="80645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 ifdef _OPENMP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   </a:t>
            </a:r>
            <a:r>
              <a:rPr lang="en-US" sz="2400" b="0" dirty="0" err="1">
                <a:latin typeface="+mn-lt"/>
              </a:rPr>
              <a:t>int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my_rank</a:t>
            </a:r>
            <a:r>
              <a:rPr lang="en-US" sz="2400" b="0" dirty="0">
                <a:latin typeface="+mn-lt"/>
              </a:rPr>
              <a:t> = </a:t>
            </a:r>
            <a:r>
              <a:rPr lang="en-US" sz="2400" b="0" dirty="0" err="1">
                <a:latin typeface="+mn-lt"/>
              </a:rPr>
              <a:t>omp_get_thread_num</a:t>
            </a:r>
            <a:r>
              <a:rPr lang="en-US" sz="2400" b="0" dirty="0">
                <a:latin typeface="+mn-lt"/>
              </a:rPr>
              <a:t> ( );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   </a:t>
            </a:r>
            <a:r>
              <a:rPr lang="en-US" sz="2400" b="0" dirty="0" err="1">
                <a:latin typeface="+mn-lt"/>
              </a:rPr>
              <a:t>int</a:t>
            </a:r>
            <a:r>
              <a:rPr lang="en-US" sz="2400" b="0" dirty="0">
                <a:latin typeface="+mn-lt"/>
              </a:rPr>
              <a:t> thread_count = </a:t>
            </a:r>
            <a:r>
              <a:rPr lang="en-US" sz="2400" b="0" dirty="0" err="1">
                <a:latin typeface="+mn-lt"/>
              </a:rPr>
              <a:t>omp_get_num_threads</a:t>
            </a:r>
            <a:r>
              <a:rPr lang="en-US" sz="2400" b="0" dirty="0">
                <a:latin typeface="+mn-lt"/>
              </a:rPr>
              <a:t> ( );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 e l s 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   </a:t>
            </a:r>
            <a:r>
              <a:rPr lang="en-US" sz="2400" b="0" dirty="0" err="1">
                <a:latin typeface="+mn-lt"/>
              </a:rPr>
              <a:t>int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my_rank</a:t>
            </a:r>
            <a:r>
              <a:rPr lang="en-US" sz="2400" b="0" dirty="0">
                <a:latin typeface="+mn-lt"/>
              </a:rPr>
              <a:t> = 0;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   </a:t>
            </a:r>
            <a:r>
              <a:rPr lang="en-US" sz="2400" b="0" dirty="0" err="1">
                <a:latin typeface="+mn-lt"/>
              </a:rPr>
              <a:t>int</a:t>
            </a:r>
            <a:r>
              <a:rPr lang="en-US" sz="2400" b="0" dirty="0">
                <a:latin typeface="+mn-lt"/>
              </a:rPr>
              <a:t> thread_count = 1;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</a:rPr>
              <a:t># endif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The Trapezoidal Rule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13EF6-CECE-4DDB-9CD3-EC53363469A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163638"/>
            <a:ext cx="8199438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50673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46083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D958E-D8A6-4FB4-B37F-B29C069E065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pPr marL="514350" indent="-514350"/>
            <a:r>
              <a:rPr lang="en-US" altLang="zh-CN" sz="2800" b="1" smtClean="0">
                <a:ea typeface="宋体" panose="02010600030101010101" pitchFamily="2" charset="-122"/>
              </a:rPr>
              <a:t>We identified two types of tasks:</a:t>
            </a:r>
          </a:p>
          <a:p>
            <a:pPr marL="971550" lvl="1" indent="-514350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a) computation of the areas of individual trapezoids, and</a:t>
            </a:r>
          </a:p>
          <a:p>
            <a:pPr marL="971550" lvl="1" indent="-514350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b) adding the areas of trapezoids.</a:t>
            </a:r>
          </a:p>
          <a:p>
            <a:pPr marL="514350" indent="-514350"/>
            <a:r>
              <a:rPr lang="en-US" altLang="zh-CN" sz="2800" b="1" smtClean="0">
                <a:ea typeface="宋体" panose="02010600030101010101" pitchFamily="2" charset="-122"/>
              </a:rPr>
              <a:t>There is no communication among the tasks in the first collection, but each task in the first collection communicates with task 1b.</a:t>
            </a:r>
          </a:p>
          <a:p>
            <a:pPr marL="514350" indent="-514350"/>
            <a:r>
              <a:rPr lang="en-US" altLang="zh-CN" sz="2800" b="1" smtClean="0">
                <a:ea typeface="宋体" panose="02010600030101010101" pitchFamily="2" charset="-122"/>
              </a:rPr>
              <a:t>So we aggregated tasks by assigning a contiguous block of trapezoids to each thread (and a single thread to each core).</a:t>
            </a:r>
          </a:p>
          <a:p>
            <a:pPr marL="514350" indent="-514350"/>
            <a:endParaRPr lang="en-US" altLang="zh-CN" sz="2800" b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48131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AD7EF-5637-42D3-BB82-65E68A7E5D0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08088"/>
            <a:ext cx="6538912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50179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F0407-C498-43AA-863A-7185E8D58BC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549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351918" y="4267200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Can we write: </a:t>
            </a:r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global_result</a:t>
            </a:r>
            <a:r>
              <a:rPr lang="en-US" altLang="zh-CN" sz="1400" dirty="0" smtClean="0">
                <a:solidFill>
                  <a:srgbClr val="FF0000"/>
                </a:solidFill>
              </a:rPr>
              <a:t> += Trap(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a,b,n</a:t>
            </a:r>
            <a:r>
              <a:rPr lang="en-US" altLang="zh-CN" sz="1400" dirty="0" smtClean="0">
                <a:solidFill>
                  <a:srgbClr val="FF0000"/>
                </a:solidFill>
              </a:rPr>
              <a:t>); ?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590800" y="5029200"/>
            <a:ext cx="1752600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  <a:scene3d>
            <a:camera prst="isometricOffAxis2Left">
              <a:rot lat="0" lon="0" rev="0"/>
            </a:camera>
            <a:lightRig rig="threePt" dir="t">
              <a:rot lat="0" lon="0" rev="0"/>
            </a:lightRig>
          </a:scene3d>
          <a:sp3d extrusionH="430530" prstMaterial="metal">
            <a:bevelT w="13970" h="13970" prst="angle"/>
            <a:bevelB w="13970" h="13970" prst="angle"/>
            <a:extrusionClr>
              <a:srgbClr val="7030A0"/>
            </a:extrusion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28800" y="2895600"/>
            <a:ext cx="1752600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  <a:scene3d>
            <a:camera prst="isometricOffAxis2Left">
              <a:rot lat="0" lon="0" rev="0"/>
            </a:camera>
            <a:lightRig rig="threePt" dir="t">
              <a:rot lat="0" lon="0" rev="0"/>
            </a:lightRig>
          </a:scene3d>
          <a:sp3d extrusionH="430530" prstMaterial="metal">
            <a:bevelT w="13970" h="13970" prst="angle"/>
            <a:bevelB w="13970" h="13970" prst="angle"/>
            <a:extrusionClr>
              <a:srgbClr val="7030A0"/>
            </a:extrusion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2" idx="1"/>
          </p:cNvCxnSpPr>
          <p:nvPr/>
        </p:nvCxnSpPr>
        <p:spPr>
          <a:xfrm>
            <a:off x="3581400" y="3048000"/>
            <a:ext cx="2770518" cy="148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343400" y="4528810"/>
            <a:ext cx="2008518" cy="636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52227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31BE8-0E93-40D9-AA28-5DD10C02DCF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9850"/>
            <a:ext cx="8124825" cy="5524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Lecture objectives</a:t>
            </a:r>
            <a:endParaRPr lang="en-US" altLang="zh-CN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CC869-0AF8-49DF-A1C9-18DB89F3359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TextBox 144"/>
          <p:cNvSpPr txBox="1">
            <a:spLocks noChangeArrowheads="1"/>
          </p:cNvSpPr>
          <p:nvPr/>
        </p:nvSpPr>
        <p:spPr bwMode="auto">
          <a:xfrm>
            <a:off x="533400" y="1219200"/>
            <a:ext cx="7696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zh-CN" dirty="0" smtClean="0">
                <a:cs typeface="Arial" panose="020B0604020202020204" pitchFamily="34" charset="0"/>
              </a:rPr>
              <a:t>Basics of </a:t>
            </a:r>
            <a:r>
              <a:rPr lang="en-US" altLang="zh-CN" dirty="0" err="1" smtClean="0">
                <a:cs typeface="Arial" panose="020B0604020202020204" pitchFamily="34" charset="0"/>
              </a:rPr>
              <a:t>OpenMP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Write a program with </a:t>
            </a:r>
            <a:r>
              <a:rPr lang="en-US" altLang="zh-CN" sz="2400" b="0" dirty="0" err="1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OpenMP</a:t>
            </a:r>
            <a:endParaRPr lang="en-US" altLang="zh-CN" sz="2400" b="0" dirty="0" smtClean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Compile and run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Exploit one of the most power feature: Parallelize serial for loops</a:t>
            </a:r>
            <a:endParaRPr lang="en-US" altLang="zh-CN" sz="2400" b="0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dirty="0" smtClean="0">
                <a:cs typeface="Arial" panose="020B0604020202020204" pitchFamily="34" charset="0"/>
              </a:rPr>
              <a:t>Features of </a:t>
            </a:r>
            <a:r>
              <a:rPr lang="en-US" altLang="zh-CN" dirty="0" err="1" smtClean="0">
                <a:cs typeface="Arial" panose="020B0604020202020204" pitchFamily="34" charset="0"/>
              </a:rPr>
              <a:t>OpenMP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Parallelize the serial for loops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Task-parallelism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Explicit thread synchronization</a:t>
            </a: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zh-CN" dirty="0" smtClean="0">
                <a:cs typeface="Arial" panose="020B0604020202020204" pitchFamily="34" charset="0"/>
              </a:rPr>
              <a:t>Standard problems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The effect of cache memories on shared-memory programing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How to deal with a serial code (serial library)</a:t>
            </a:r>
            <a:endParaRPr lang="en-US" altLang="zh-CN" sz="2400" b="0" dirty="0" smtClean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800" b="0" dirty="0">
              <a:latin typeface="华文隶书" panose="02010800040101010101" pitchFamily="2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4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52227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31BE8-0E93-40D9-AA28-5DD10C02DCF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026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52400" y="5638800"/>
            <a:ext cx="7605261" cy="609600"/>
            <a:chOff x="152400" y="5638800"/>
            <a:chExt cx="7605261" cy="609600"/>
          </a:xfrm>
        </p:grpSpPr>
        <p:sp>
          <p:nvSpPr>
            <p:cNvPr id="2" name="矩形 1"/>
            <p:cNvSpPr/>
            <p:nvPr/>
          </p:nvSpPr>
          <p:spPr>
            <a:xfrm>
              <a:off x="152400" y="5943600"/>
              <a:ext cx="32004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7400" y="563880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Why need this?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曲线连接符 7"/>
            <p:cNvCxnSpPr>
              <a:endCxn id="2" idx="3"/>
            </p:cNvCxnSpPr>
            <p:nvPr/>
          </p:nvCxnSpPr>
          <p:spPr>
            <a:xfrm rot="10800000" flipV="1">
              <a:off x="3352800" y="5791200"/>
              <a:ext cx="2514600" cy="30480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65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Scope of Variables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6A4C9-4F51-407C-AC63-FCDC7C13532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variable that can be accessed by all the threads in the team has </a:t>
            </a:r>
            <a:r>
              <a:rPr lang="en-US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shared</a:t>
            </a:r>
            <a:r>
              <a:rPr lang="en-US" altLang="zh-CN" smtClean="0">
                <a:ea typeface="宋体" panose="02010600030101010101" pitchFamily="2" charset="-122"/>
              </a:rPr>
              <a:t> scope.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A variable that can only be accessed by a single thread has </a:t>
            </a:r>
            <a:r>
              <a:rPr lang="en-US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private</a:t>
            </a:r>
            <a:r>
              <a:rPr lang="en-US" altLang="zh-CN" smtClean="0">
                <a:ea typeface="宋体" panose="02010600030101010101" pitchFamily="2" charset="-122"/>
              </a:rPr>
              <a:t> scope.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The default scope for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declared before a parallel block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</a:t>
            </a:r>
            <a:r>
              <a:rPr lang="en-US" altLang="zh-CN" smtClean="0">
                <a:solidFill>
                  <a:srgbClr val="0066FF"/>
                </a:solidFill>
                <a:ea typeface="宋体" panose="02010600030101010101" pitchFamily="2" charset="-122"/>
              </a:rPr>
              <a:t>shared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Mutual Exclusion </a:t>
            </a: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9127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7A390F-58EA-43F7-9FEA-AE3C3BD557CD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550" y="3595688"/>
            <a:ext cx="7021513" cy="1814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Unpredictable results when two (or more)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threads attempt to simultaneously execute: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global_result += my_result ;</a:t>
            </a: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62075"/>
            <a:ext cx="83947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Mutual Exclusion 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9127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427CA-91D0-4C10-A882-62BD81F529A8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025" y="3276600"/>
            <a:ext cx="6175375" cy="1176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# pragma omp critical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   global_result += my_result 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8050" y="5402263"/>
            <a:ext cx="45720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only one thread can execute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the following structured block at a time</a:t>
            </a:r>
          </a:p>
        </p:txBody>
      </p:sp>
      <p:sp>
        <p:nvSpPr>
          <p:cNvPr id="60422" name="Freeform 6"/>
          <p:cNvSpPr>
            <a:spLocks noChangeArrowheads="1"/>
          </p:cNvSpPr>
          <p:nvPr/>
        </p:nvSpPr>
        <p:spPr bwMode="auto">
          <a:xfrm>
            <a:off x="5297488" y="3300413"/>
            <a:ext cx="2992437" cy="2189162"/>
          </a:xfrm>
          <a:custGeom>
            <a:avLst/>
            <a:gdLst>
              <a:gd name="T0" fmla="*/ 0 w 2992362"/>
              <a:gd name="T1" fmla="*/ 157203 h 2189238"/>
              <a:gd name="T2" fmla="*/ 2671093 w 2992362"/>
              <a:gd name="T3" fmla="*/ 157203 h 2189238"/>
              <a:gd name="T4" fmla="*/ 1930736 w 2992362"/>
              <a:gd name="T5" fmla="*/ 1100400 h 2189238"/>
              <a:gd name="T6" fmla="*/ 2816265 w 2992362"/>
              <a:gd name="T7" fmla="*/ 1347081 h 2189238"/>
              <a:gd name="T8" fmla="*/ 1756537 w 2992362"/>
              <a:gd name="T9" fmla="*/ 2188706 h 2189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2362"/>
              <a:gd name="T16" fmla="*/ 0 h 2189238"/>
              <a:gd name="T17" fmla="*/ 2992362 w 2992362"/>
              <a:gd name="T18" fmla="*/ 2189238 h 2189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2362" h="2189238">
                <a:moveTo>
                  <a:pt x="0" y="157238"/>
                </a:moveTo>
                <a:cubicBezTo>
                  <a:pt x="1174448" y="78619"/>
                  <a:pt x="2348896" y="0"/>
                  <a:pt x="2670629" y="157238"/>
                </a:cubicBezTo>
                <a:cubicBezTo>
                  <a:pt x="2992362" y="314476"/>
                  <a:pt x="1906210" y="902304"/>
                  <a:pt x="1930400" y="1100666"/>
                </a:cubicBezTo>
                <a:cubicBezTo>
                  <a:pt x="1954591" y="1299028"/>
                  <a:pt x="2844800" y="1165980"/>
                  <a:pt x="2815772" y="1347409"/>
                </a:cubicBezTo>
                <a:cubicBezTo>
                  <a:pt x="2786744" y="1528838"/>
                  <a:pt x="2271486" y="1859038"/>
                  <a:pt x="1756229" y="2189238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400" y="1143000"/>
            <a:ext cx="74676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#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pragma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omp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critical [ ( name ) 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structured-block</a:t>
            </a:r>
            <a:endParaRPr lang="en-US" altLang="zh-CN" sz="2400" b="0" dirty="0">
              <a:latin typeface="华文隶书" pitchFamily="2" charset="-122"/>
              <a:ea typeface="华文隶书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A thread waits at the beginning of a critical region until no other thread in the team is executing a critical region with the same name.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</a:t>
            </a:r>
          </a:p>
        </p:txBody>
      </p:sp>
      <p:sp>
        <p:nvSpPr>
          <p:cNvPr id="62467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F8E0C-B02D-4284-BA84-5B556A3E155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A 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reduction operator </a:t>
            </a:r>
            <a:r>
              <a:rPr lang="en-US" altLang="zh-CN" sz="2400" smtClean="0">
                <a:ea typeface="宋体" panose="02010600030101010101" pitchFamily="2" charset="-122"/>
              </a:rPr>
              <a:t>is a binary operation (such as addition or multiplication).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A </a:t>
            </a:r>
            <a:r>
              <a:rPr lang="en-US" altLang="zh-CN" sz="2400" smtClean="0">
                <a:solidFill>
                  <a:srgbClr val="C00000"/>
                </a:solidFill>
                <a:ea typeface="宋体" panose="02010600030101010101" pitchFamily="2" charset="-122"/>
              </a:rPr>
              <a:t>reduction</a:t>
            </a:r>
            <a:r>
              <a:rPr lang="en-US" altLang="zh-CN" sz="2400" smtClean="0">
                <a:ea typeface="宋体" panose="02010600030101010101" pitchFamily="2" charset="-122"/>
              </a:rPr>
              <a:t> is a computation that repeatedly applies the same reduction operator to a sequence of operands in order to get a single result. 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All of the intermediate results of the operation should be stored in the same variable: the reduction variable.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黑体" panose="02010609060101010101" pitchFamily="49" charset="-122"/>
              </a:rPr>
              <a:t>  +           bitwise  &amp;        logical &amp;    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黑体" panose="02010609060101010101" pitchFamily="49" charset="-122"/>
              </a:rPr>
              <a:t>  -           bitwise  |        logical |    </a:t>
            </a: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黑体" panose="02010609060101010101" pitchFamily="49" charset="-122"/>
              </a:rPr>
              <a:t>  *           bitwise  ^        max/min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</a:t>
            </a: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499EBA-DA7C-4387-8DDF-17DE7969A1B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7" name="Rectangle 4"/>
          <p:cNvSpPr/>
          <p:nvPr/>
        </p:nvSpPr>
        <p:spPr>
          <a:xfrm>
            <a:off x="962025" y="1600200"/>
            <a:ext cx="684053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 reduction clause can be added to a parallel directive.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551363"/>
            <a:ext cx="85328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679700"/>
            <a:ext cx="59864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8"/>
          <p:cNvSpPr/>
          <p:nvPr/>
        </p:nvSpPr>
        <p:spPr>
          <a:xfrm>
            <a:off x="4635500" y="3543300"/>
            <a:ext cx="27352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+, *, -, &amp;, |, ˆ, &amp;&amp;, ||</a:t>
            </a:r>
          </a:p>
        </p:txBody>
      </p:sp>
      <p:sp>
        <p:nvSpPr>
          <p:cNvPr id="64520" name="Freeform 9"/>
          <p:cNvSpPr>
            <a:spLocks noChangeArrowheads="1"/>
          </p:cNvSpPr>
          <p:nvPr/>
        </p:nvSpPr>
        <p:spPr bwMode="auto">
          <a:xfrm>
            <a:off x="3492500" y="3130550"/>
            <a:ext cx="982663" cy="849313"/>
          </a:xfrm>
          <a:custGeom>
            <a:avLst/>
            <a:gdLst>
              <a:gd name="T0" fmla="*/ 140837 w 982133"/>
              <a:gd name="T1" fmla="*/ 0 h 849087"/>
              <a:gd name="T2" fmla="*/ 140837 w 982133"/>
              <a:gd name="T3" fmla="*/ 727065 h 849087"/>
              <a:gd name="T4" fmla="*/ 985848 w 982133"/>
              <a:gd name="T5" fmla="*/ 741607 h 849087"/>
              <a:gd name="T6" fmla="*/ 0 60000 65536"/>
              <a:gd name="T7" fmla="*/ 0 60000 65536"/>
              <a:gd name="T8" fmla="*/ 0 60000 65536"/>
              <a:gd name="T9" fmla="*/ 0 w 982133"/>
              <a:gd name="T10" fmla="*/ 0 h 849087"/>
              <a:gd name="T11" fmla="*/ 982133 w 982133"/>
              <a:gd name="T12" fmla="*/ 849087 h 8490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133" h="849087">
                <a:moveTo>
                  <a:pt x="140305" y="0"/>
                </a:moveTo>
                <a:cubicBezTo>
                  <a:pt x="70152" y="301172"/>
                  <a:pt x="0" y="602344"/>
                  <a:pt x="140305" y="725715"/>
                </a:cubicBezTo>
                <a:cubicBezTo>
                  <a:pt x="280610" y="849087"/>
                  <a:pt x="631371" y="794658"/>
                  <a:pt x="982133" y="740229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6402" y="6318806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Associative or commutative : -, floating point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“Parallel For”</a:t>
            </a:r>
          </a:p>
        </p:txBody>
      </p:sp>
      <p:sp>
        <p:nvSpPr>
          <p:cNvPr id="66563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1A8CD-81F0-4101-B553-3E15941397D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Forks a team of threads to execute the following structured block.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However, the structured block following the parallel for directive must be a for loop.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Furthermore, with the parallel for directive the system parallelizes the for loop by dividing the iterations of the loop among the threads.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“Parallel For”</a:t>
            </a:r>
          </a:p>
        </p:txBody>
      </p:sp>
      <p:sp>
        <p:nvSpPr>
          <p:cNvPr id="686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72CE42-6A29-4B5F-965F-A1E0385A7E6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33718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16338"/>
            <a:ext cx="639921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614" name="Straight Arrow Connector 5"/>
          <p:cNvCxnSpPr>
            <a:cxnSpLocks noChangeShapeType="1"/>
          </p:cNvCxnSpPr>
          <p:nvPr/>
        </p:nvCxnSpPr>
        <p:spPr bwMode="auto">
          <a:xfrm rot="16200000" flipH="1">
            <a:off x="2658269" y="2812257"/>
            <a:ext cx="831850" cy="69056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rapezoid 7"/>
          <p:cNvSpPr/>
          <p:nvPr/>
        </p:nvSpPr>
        <p:spPr bwMode="auto">
          <a:xfrm>
            <a:off x="5292725" y="2420938"/>
            <a:ext cx="1079500" cy="792162"/>
          </a:xfrm>
          <a:prstGeom prst="trapezoid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GB"/>
          </a:p>
        </p:txBody>
      </p:sp>
      <p:sp>
        <p:nvSpPr>
          <p:cNvPr id="2" name="文本框 1"/>
          <p:cNvSpPr txBox="1"/>
          <p:nvPr/>
        </p:nvSpPr>
        <p:spPr>
          <a:xfrm>
            <a:off x="2057400" y="5943600"/>
            <a:ext cx="31726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The scope of </a:t>
            </a:r>
            <a:r>
              <a:rPr lang="en-US" altLang="zh-CN" dirty="0" err="1" smtClean="0"/>
              <a:t>approx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Caveats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61619-7A41-4F67-A4F2-B588798543A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No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while</a:t>
            </a:r>
            <a:r>
              <a:rPr lang="en-US" altLang="zh-CN" sz="2800" dirty="0" smtClean="0">
                <a:ea typeface="宋体" panose="02010600030101010101" pitchFamily="2" charset="-122"/>
              </a:rPr>
              <a:t> loop,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do while</a:t>
            </a:r>
            <a:r>
              <a:rPr lang="en-US" altLang="zh-CN" sz="2800" dirty="0" smtClean="0">
                <a:ea typeface="宋体" panose="02010600030101010101" pitchFamily="2" charset="-122"/>
              </a:rPr>
              <a:t> loop 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The number of iterations can be determined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From the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for </a:t>
            </a:r>
            <a:r>
              <a:rPr lang="en-US" altLang="zh-CN" sz="2400" dirty="0" smtClean="0">
                <a:ea typeface="宋体" panose="02010600030101010101" pitchFamily="2" charset="-122"/>
              </a:rPr>
              <a:t>statement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Prior to execution of the loop (break, dynamic start/end)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Index must be integer or pointer type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Start, end,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incr</a:t>
            </a:r>
            <a:r>
              <a:rPr lang="en-US" altLang="zh-CN" sz="2800" dirty="0" smtClean="0">
                <a:ea typeface="宋体" panose="02010600030101010101" pitchFamily="2" charset="-122"/>
              </a:rPr>
              <a:t> NOT changeable</a:t>
            </a:r>
          </a:p>
          <a:p>
            <a:r>
              <a:rPr lang="en-US" altLang="zh-CN" sz="2800" dirty="0" err="1" smtClean="0">
                <a:ea typeface="宋体" panose="02010600030101010101" pitchFamily="2" charset="-122"/>
              </a:rPr>
              <a:t>Incr</a:t>
            </a:r>
            <a:r>
              <a:rPr lang="en-US" altLang="zh-CN" sz="2800" dirty="0" smtClean="0">
                <a:ea typeface="宋体" panose="02010600030101010101" pitchFamily="2" charset="-122"/>
              </a:rPr>
              <a:t> Can only be modified incrementally</a:t>
            </a:r>
          </a:p>
          <a:p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Caveats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61619-7A41-4F67-A4F2-B588798543A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00" y="4562475"/>
            <a:ext cx="3600450" cy="1550988"/>
            <a:chOff x="533400" y="4562475"/>
            <a:chExt cx="3600450" cy="1550988"/>
          </a:xfrm>
        </p:grpSpPr>
        <p:sp>
          <p:nvSpPr>
            <p:cNvPr id="57" name="Rectangle 8"/>
            <p:cNvSpPr/>
            <p:nvPr/>
          </p:nvSpPr>
          <p:spPr>
            <a:xfrm>
              <a:off x="533400" y="5281613"/>
              <a:ext cx="3600450" cy="461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latin typeface="+mn-lt"/>
                </a:rPr>
                <a:t>1 1 2 3 5 8 13 21 34 55</a:t>
              </a:r>
            </a:p>
          </p:txBody>
        </p:sp>
        <p:cxnSp>
          <p:nvCxnSpPr>
            <p:cNvPr id="70663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2189162" y="4922838"/>
              <a:ext cx="720725" cy="0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60"/>
            <p:cNvSpPr txBox="1"/>
            <p:nvPr/>
          </p:nvSpPr>
          <p:spPr>
            <a:xfrm>
              <a:off x="1612900" y="5713413"/>
              <a:ext cx="169227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this is correct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49750" y="4562475"/>
            <a:ext cx="3376613" cy="1685925"/>
            <a:chOff x="4349750" y="4562475"/>
            <a:chExt cx="3376613" cy="1685925"/>
          </a:xfrm>
        </p:grpSpPr>
        <p:sp>
          <p:nvSpPr>
            <p:cNvPr id="58" name="Rectangle 9"/>
            <p:cNvSpPr/>
            <p:nvPr/>
          </p:nvSpPr>
          <p:spPr>
            <a:xfrm>
              <a:off x="4349750" y="5786438"/>
              <a:ext cx="2663825" cy="461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latin typeface="+mn-lt"/>
                </a:rPr>
                <a:t>1 1 2 3 5 8 0 0 0 0</a:t>
              </a:r>
            </a:p>
          </p:txBody>
        </p:sp>
        <p:cxnSp>
          <p:nvCxnSpPr>
            <p:cNvPr id="70664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4961731" y="5174457"/>
              <a:ext cx="1223963" cy="0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861050" y="4778375"/>
              <a:ext cx="1865313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but sometimes</a:t>
              </a:r>
              <a:br>
                <a:rPr lang="en-US" sz="2000" dirty="0">
                  <a:solidFill>
                    <a:srgbClr val="C00000"/>
                  </a:solidFill>
                  <a:latin typeface="+mn-lt"/>
                </a:rPr>
              </a:b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we get this</a:t>
              </a:r>
            </a:p>
          </p:txBody>
        </p:sp>
      </p:grpSp>
      <p:sp>
        <p:nvSpPr>
          <p:cNvPr id="70667" name="TextBox 12"/>
          <p:cNvSpPr txBox="1">
            <a:spLocks noChangeArrowheads="1"/>
          </p:cNvSpPr>
          <p:nvPr/>
        </p:nvSpPr>
        <p:spPr bwMode="auto">
          <a:xfrm>
            <a:off x="1684338" y="1177925"/>
            <a:ext cx="46688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>
                <a:latin typeface="Bodoni MT" panose="02070603080606020203" pitchFamily="18" charset="0"/>
                <a:cs typeface="Arial" panose="020B0604020202020204" pitchFamily="34" charset="0"/>
              </a:rPr>
              <a:t>fibo[ 0 ]  =  fibo[ 1 ]  =  1;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>
                <a:latin typeface="Bodoni MT" panose="02070603080606020203" pitchFamily="18" charset="0"/>
                <a:cs typeface="Arial" panose="020B0604020202020204" pitchFamily="34" charset="0"/>
              </a:rPr>
              <a:t>for  (i  =  2;  i  &lt;  n;  i++)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>
                <a:latin typeface="Bodoni MT" panose="02070603080606020203" pitchFamily="18" charset="0"/>
                <a:cs typeface="Arial" panose="020B0604020202020204" pitchFamily="34" charset="0"/>
              </a:rPr>
              <a:t>     fibo[ i ]  =  fibo[ i – 1 ] + fibo[ i – 2 ];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25563" y="2330450"/>
            <a:ext cx="6897687" cy="2225675"/>
            <a:chOff x="1325563" y="2330450"/>
            <a:chExt cx="6897687" cy="2225675"/>
          </a:xfrm>
        </p:grpSpPr>
        <p:cxnSp>
          <p:nvCxnSpPr>
            <p:cNvPr id="70660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3340100" y="2690813"/>
              <a:ext cx="720725" cy="0"/>
            </a:xfrm>
            <a:prstGeom prst="straightConnector1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68" name="TextBox 13"/>
            <p:cNvSpPr txBox="1">
              <a:spLocks noChangeArrowheads="1"/>
            </p:cNvSpPr>
            <p:nvPr/>
          </p:nvSpPr>
          <p:spPr bwMode="auto">
            <a:xfrm>
              <a:off x="1325563" y="2978150"/>
              <a:ext cx="5394325" cy="157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00">
                  <a:latin typeface="Bodoni MT" panose="02070603080606020203" pitchFamily="18" charset="0"/>
                  <a:cs typeface="Arial" panose="020B0604020202020204" pitchFamily="34" charset="0"/>
                </a:rPr>
                <a:t>     fibo[ 0 ]  =  fibo[ 1 ]  =  1;</a:t>
              </a:r>
            </a:p>
            <a:p>
              <a:pPr eaLnBrk="1" hangingPunct="1">
                <a:buClr>
                  <a:schemeClr val="tx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00">
                  <a:latin typeface="Bodoni MT" panose="02070603080606020203" pitchFamily="18" charset="0"/>
                  <a:cs typeface="Arial" panose="020B0604020202020204" pitchFamily="34" charset="0"/>
                </a:rPr>
                <a:t>#   pragma  omp  parallel  for  num_threads(2)</a:t>
              </a:r>
            </a:p>
            <a:p>
              <a:pPr eaLnBrk="1" hangingPunct="1">
                <a:buClr>
                  <a:schemeClr val="tx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00">
                  <a:latin typeface="Bodoni MT" panose="02070603080606020203" pitchFamily="18" charset="0"/>
                  <a:cs typeface="Arial" panose="020B0604020202020204" pitchFamily="34" charset="0"/>
                </a:rPr>
                <a:t>     for  (i  =  2;  i  &lt;  n;  i++)</a:t>
              </a:r>
            </a:p>
            <a:p>
              <a:pPr eaLnBrk="1" hangingPunct="1">
                <a:buClr>
                  <a:schemeClr val="tx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100">
                  <a:latin typeface="Bodoni MT" panose="02070603080606020203" pitchFamily="18" charset="0"/>
                  <a:cs typeface="Arial" panose="020B0604020202020204" pitchFamily="34" charset="0"/>
                </a:rPr>
                <a:t>          fibo[ i ]  =  fibo[ i – 1 ] + fibo[ i – 2 ]; </a:t>
              </a:r>
            </a:p>
          </p:txBody>
        </p:sp>
        <p:cxnSp>
          <p:nvCxnSpPr>
            <p:cNvPr id="70669" name="Straight Arrow Connector 16"/>
            <p:cNvCxnSpPr>
              <a:cxnSpLocks noChangeShapeType="1"/>
            </p:cNvCxnSpPr>
            <p:nvPr/>
          </p:nvCxnSpPr>
          <p:spPr bwMode="auto">
            <a:xfrm rot="5400000">
              <a:off x="6472238" y="2725737"/>
              <a:ext cx="649288" cy="576263"/>
            </a:xfrm>
            <a:prstGeom prst="straightConnector1">
              <a:avLst/>
            </a:prstGeom>
            <a:noFill/>
            <a:ln w="38100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Box 65"/>
            <p:cNvSpPr txBox="1"/>
            <p:nvPr/>
          </p:nvSpPr>
          <p:spPr>
            <a:xfrm>
              <a:off x="6724650" y="2405063"/>
              <a:ext cx="1498600" cy="338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rgbClr val="0066FF"/>
                  </a:solidFill>
                  <a:latin typeface="+mn-lt"/>
                </a:rPr>
                <a:t>note 2 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542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 Shared Memory System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CC869-0AF8-49DF-A1C9-18DB89F3359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70038"/>
            <a:ext cx="79565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263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Caveats</a:t>
            </a:r>
          </a:p>
        </p:txBody>
      </p:sp>
      <p:sp>
        <p:nvSpPr>
          <p:cNvPr id="72707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05C0E-FF58-4C35-8F16-34DBD822D63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72708" name="Content Placeholder 4"/>
          <p:cNvSpPr>
            <a:spLocks noGrp="1"/>
          </p:cNvSpPr>
          <p:nvPr>
            <p:ph idx="1"/>
          </p:nvPr>
        </p:nvSpPr>
        <p:spPr>
          <a:xfrm>
            <a:off x="762000" y="1365250"/>
            <a:ext cx="8116888" cy="511175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smtClean="0">
                <a:ea typeface="宋体" panose="02010600030101010101" pitchFamily="2" charset="-122"/>
              </a:rPr>
              <a:t>OpenMP compilers don’t check for dependences among iterations in a loop that’s being parallelized with a parallel for directive.</a:t>
            </a:r>
          </a:p>
          <a:p>
            <a:pPr marL="514350" indent="-514350">
              <a:buFont typeface="Wingdings" panose="05000000000000000000" pitchFamily="2" charset="2"/>
              <a:buChar char="l"/>
            </a:pPr>
            <a:endParaRPr lang="en-US" altLang="zh-CN" sz="2800" smtClean="0"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smtClean="0">
                <a:ea typeface="宋体" panose="02010600030101010101" pitchFamily="2" charset="-122"/>
              </a:rPr>
              <a:t>A loop in which the results of one or more iterations depend on other iterations cannot, in general, be correctly parallelized by OpenMP.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74755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8E565-0461-45D8-94D8-56482732788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55725"/>
            <a:ext cx="61150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24150"/>
            <a:ext cx="51244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76803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780A6-BD66-4C76-8DFF-2D875582F33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90725"/>
            <a:ext cx="838993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60338" y="1484313"/>
            <a:ext cx="6189662" cy="3032125"/>
            <a:chOff x="160338" y="1484313"/>
            <a:chExt cx="6189662" cy="3032125"/>
          </a:xfrm>
        </p:grpSpPr>
        <p:sp>
          <p:nvSpPr>
            <p:cNvPr id="76805" name="Freeform 4"/>
            <p:cNvSpPr>
              <a:spLocks noChangeArrowheads="1"/>
            </p:cNvSpPr>
            <p:nvPr/>
          </p:nvSpPr>
          <p:spPr bwMode="auto">
            <a:xfrm>
              <a:off x="160338" y="1514475"/>
              <a:ext cx="4221162" cy="3001963"/>
            </a:xfrm>
            <a:custGeom>
              <a:avLst/>
              <a:gdLst>
                <a:gd name="T0" fmla="*/ 1610884 w 4221238"/>
                <a:gd name="T1" fmla="*/ 2607273 h 3002039"/>
                <a:gd name="T2" fmla="*/ 493423 w 4221238"/>
                <a:gd name="T3" fmla="*/ 2636298 h 3002039"/>
                <a:gd name="T4" fmla="*/ 551473 w 4221238"/>
                <a:gd name="T5" fmla="*/ 416005 h 3002039"/>
                <a:gd name="T6" fmla="*/ 3802267 w 4221238"/>
                <a:gd name="T7" fmla="*/ 285399 h 3002039"/>
                <a:gd name="T8" fmla="*/ 3062134 w 4221238"/>
                <a:gd name="T9" fmla="*/ 2128385 h 300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21238"/>
                <a:gd name="T16" fmla="*/ 0 h 3002039"/>
                <a:gd name="T17" fmla="*/ 4221238 w 4221238"/>
                <a:gd name="T18" fmla="*/ 3002039 h 30020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21238" h="3002039">
                  <a:moveTo>
                    <a:pt x="1611086" y="2607734"/>
                  </a:moveTo>
                  <a:cubicBezTo>
                    <a:pt x="1140581" y="2804886"/>
                    <a:pt x="670076" y="3002039"/>
                    <a:pt x="493486" y="2636763"/>
                  </a:cubicBezTo>
                  <a:cubicBezTo>
                    <a:pt x="316896" y="2271487"/>
                    <a:pt x="0" y="807963"/>
                    <a:pt x="551543" y="416077"/>
                  </a:cubicBezTo>
                  <a:cubicBezTo>
                    <a:pt x="1103086" y="24191"/>
                    <a:pt x="3384248" y="0"/>
                    <a:pt x="3802743" y="285448"/>
                  </a:cubicBezTo>
                  <a:cubicBezTo>
                    <a:pt x="4221238" y="570896"/>
                    <a:pt x="3641876" y="1349829"/>
                    <a:pt x="3062514" y="2128763"/>
                  </a:cubicBezTo>
                </a:path>
              </a:pathLst>
            </a:cu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211638" y="1484313"/>
              <a:ext cx="2138362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loop dependency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78851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F379E-0DA3-47F8-B527-75231E4FBCD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4590" y="2133600"/>
            <a:ext cx="8610600" cy="3576637"/>
            <a:chOff x="266700" y="1495425"/>
            <a:chExt cx="8610600" cy="35766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1785937"/>
              <a:ext cx="8610600" cy="32861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1495425"/>
              <a:ext cx="2943225" cy="3333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78851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F379E-0DA3-47F8-B527-75231E4FBCD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5950"/>
            <a:ext cx="848518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0425" y="3541713"/>
            <a:ext cx="22891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Insures factor has 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</a:rPr>
              <a:t>private scope.</a:t>
            </a:r>
          </a:p>
        </p:txBody>
      </p:sp>
      <p:sp>
        <p:nvSpPr>
          <p:cNvPr id="78854" name="Freeform 7"/>
          <p:cNvSpPr>
            <a:spLocks noChangeArrowheads="1"/>
          </p:cNvSpPr>
          <p:nvPr/>
        </p:nvSpPr>
        <p:spPr bwMode="auto">
          <a:xfrm>
            <a:off x="5102225" y="2867025"/>
            <a:ext cx="1492250" cy="682625"/>
          </a:xfrm>
          <a:custGeom>
            <a:avLst/>
            <a:gdLst>
              <a:gd name="T0" fmla="*/ 50729 w 1492551"/>
              <a:gd name="T1" fmla="*/ 0 h 682172"/>
              <a:gd name="T2" fmla="*/ 210163 w 1492551"/>
              <a:gd name="T3" fmla="*/ 393711 h 682172"/>
              <a:gd name="T4" fmla="*/ 1311687 w 1492551"/>
              <a:gd name="T5" fmla="*/ 247892 h 682172"/>
              <a:gd name="T6" fmla="*/ 1282701 w 1492551"/>
              <a:gd name="T7" fmla="*/ 685350 h 682172"/>
              <a:gd name="T8" fmla="*/ 0 60000 65536"/>
              <a:gd name="T9" fmla="*/ 0 60000 65536"/>
              <a:gd name="T10" fmla="*/ 0 60000 65536"/>
              <a:gd name="T11" fmla="*/ 0 60000 65536"/>
              <a:gd name="T12" fmla="*/ 0 w 1492551"/>
              <a:gd name="T13" fmla="*/ 0 h 682172"/>
              <a:gd name="T14" fmla="*/ 1492551 w 1492551"/>
              <a:gd name="T15" fmla="*/ 682172 h 682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551" h="682172">
                <a:moveTo>
                  <a:pt x="50799" y="0"/>
                </a:moveTo>
                <a:cubicBezTo>
                  <a:pt x="25399" y="175381"/>
                  <a:pt x="0" y="350762"/>
                  <a:pt x="210457" y="391886"/>
                </a:cubicBezTo>
                <a:cubicBezTo>
                  <a:pt x="420914" y="433010"/>
                  <a:pt x="1134533" y="198362"/>
                  <a:pt x="1313542" y="246743"/>
                </a:cubicBezTo>
                <a:cubicBezTo>
                  <a:pt x="1492551" y="295124"/>
                  <a:pt x="1388532" y="488648"/>
                  <a:pt x="1284514" y="682172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15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Carried Dependence</a:t>
            </a:r>
          </a:p>
        </p:txBody>
      </p:sp>
      <p:sp>
        <p:nvSpPr>
          <p:cNvPr id="82947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D2AD-F38A-43FD-A918-B1EB0739BFF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685800" y="1136650"/>
            <a:ext cx="8270875" cy="51117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for (i=0; i&lt;100; i++)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A[i]=A[i]+B[i];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B[i+1]=C[i]+D[i];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Eliminating loop dependence: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A[0]=A[0]+B[0];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for (i=0; i&lt;99; i++)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B[i+1]=C[i]+D[i];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A[i+1]=A[i+1]+B[i+1];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B[100]=C[99]+D[99];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More on Scope 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of Variables</a:t>
            </a: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A59A3-0639-40E2-B349-6C76E3A3898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21038"/>
            <a:ext cx="8243887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684213" y="1143000"/>
            <a:ext cx="8270875" cy="5111750"/>
          </a:xfrm>
        </p:spPr>
        <p:txBody>
          <a:bodyPr/>
          <a:lstStyle/>
          <a:p>
            <a:r>
              <a:rPr lang="en-US" altLang="zh-CN" sz="2000" smtClean="0">
                <a:ea typeface="宋体" panose="02010600030101010101" pitchFamily="2" charset="-122"/>
              </a:rPr>
              <a:t>Lets the programmer specify the scope of each variable in a block. </a:t>
            </a:r>
          </a:p>
          <a:p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With this clause the compiler will require that we specify the scope of each variable we use in the block and that has been declared outside the block.</a:t>
            </a: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76375"/>
            <a:ext cx="2151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343400" y="4953000"/>
            <a:ext cx="954107" cy="978932"/>
            <a:chOff x="4343400" y="4953000"/>
            <a:chExt cx="954107" cy="978932"/>
          </a:xfrm>
        </p:grpSpPr>
        <p:sp>
          <p:nvSpPr>
            <p:cNvPr id="2" name="文本框 1"/>
            <p:cNvSpPr txBox="1"/>
            <p:nvPr/>
          </p:nvSpPr>
          <p:spPr>
            <a:xfrm>
              <a:off x="4343400" y="49530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for () {}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43400" y="55626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for () {}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32263" y="3505200"/>
            <a:ext cx="4667548" cy="2703731"/>
            <a:chOff x="4132263" y="3505200"/>
            <a:chExt cx="4667548" cy="2703731"/>
          </a:xfrm>
        </p:grpSpPr>
        <p:grpSp>
          <p:nvGrpSpPr>
            <p:cNvPr id="10" name="组合 9"/>
            <p:cNvGrpSpPr/>
            <p:nvPr/>
          </p:nvGrpSpPr>
          <p:grpSpPr>
            <a:xfrm>
              <a:off x="6665893" y="4807480"/>
              <a:ext cx="2133918" cy="1401451"/>
              <a:chOff x="4343400" y="4807480"/>
              <a:chExt cx="2133918" cy="140145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343400" y="4807480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# pragma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omp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for</a:t>
                </a: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for () {}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343400" y="5562600"/>
                <a:ext cx="21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# pragma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omp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for</a:t>
                </a: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for () {}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132263" y="3505200"/>
              <a:ext cx="287337" cy="477838"/>
              <a:chOff x="4132263" y="3505200"/>
              <a:chExt cx="287337" cy="477838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132263" y="3505200"/>
                <a:ext cx="287337" cy="4572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4132263" y="3505200"/>
                <a:ext cx="211137" cy="477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1446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Scheduling</a:t>
            </a:r>
          </a:p>
        </p:txBody>
      </p:sp>
      <p:sp>
        <p:nvSpPr>
          <p:cNvPr id="84995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FC940-F606-4BD3-A2C7-E600AD60D135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499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Default schedule: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Cyclic schedule:</a:t>
            </a:r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33278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65625"/>
            <a:ext cx="83137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Scheduling</a:t>
            </a:r>
          </a:p>
        </p:txBody>
      </p:sp>
      <p:sp>
        <p:nvSpPr>
          <p:cNvPr id="8704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1697C-790B-418F-823C-E81350EFD67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  <a:ea typeface="宋体" pitchFamily="2" charset="-122"/>
              </a:rPr>
              <a:t>schedule ( type , </a:t>
            </a:r>
            <a:r>
              <a:rPr lang="en-US" altLang="zh-CN" b="1" dirty="0" err="1" smtClean="0">
                <a:solidFill>
                  <a:srgbClr val="0000FF"/>
                </a:solidFill>
                <a:latin typeface="+mj-lt"/>
                <a:ea typeface="宋体" pitchFamily="2" charset="-122"/>
              </a:rPr>
              <a:t>chunksize</a:t>
            </a:r>
            <a:r>
              <a:rPr lang="en-US" altLang="zh-CN" b="1" dirty="0" smtClean="0">
                <a:solidFill>
                  <a:srgbClr val="0000FF"/>
                </a:solidFill>
                <a:latin typeface="+mj-lt"/>
                <a:ea typeface="宋体" pitchFamily="2" charset="-122"/>
              </a:rPr>
              <a:t> )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Type can be: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rgbClr val="808080"/>
                </a:solidFill>
                <a:ea typeface="宋体" pitchFamily="2" charset="-122"/>
              </a:rPr>
              <a:t>static</a:t>
            </a:r>
            <a:r>
              <a:rPr lang="en-US" altLang="zh-CN" dirty="0" smtClean="0">
                <a:ea typeface="宋体" pitchFamily="2" charset="-122"/>
              </a:rPr>
              <a:t>: the iterations can be assigned to the threads before the loop is executed.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rgbClr val="808080"/>
                </a:solidFill>
                <a:ea typeface="宋体" pitchFamily="2" charset="-122"/>
              </a:rPr>
              <a:t>dynamic</a:t>
            </a:r>
            <a:r>
              <a:rPr lang="en-US" altLang="zh-CN" dirty="0" smtClean="0">
                <a:ea typeface="宋体" pitchFamily="2" charset="-122"/>
              </a:rPr>
              <a:t> or </a:t>
            </a:r>
            <a:r>
              <a:rPr lang="en-US" altLang="zh-CN" dirty="0" smtClean="0">
                <a:solidFill>
                  <a:srgbClr val="808080"/>
                </a:solidFill>
                <a:ea typeface="宋体" pitchFamily="2" charset="-122"/>
              </a:rPr>
              <a:t>guided</a:t>
            </a:r>
            <a:r>
              <a:rPr lang="en-US" altLang="zh-CN" dirty="0" smtClean="0">
                <a:ea typeface="宋体" pitchFamily="2" charset="-122"/>
              </a:rPr>
              <a:t>: the iterations are assigned to the threads while the loop is executing.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rgbClr val="808080"/>
                </a:solidFill>
                <a:ea typeface="宋体" pitchFamily="2" charset="-122"/>
              </a:rPr>
              <a:t>auto</a:t>
            </a:r>
            <a:r>
              <a:rPr lang="en-US" altLang="zh-CN" dirty="0" smtClean="0">
                <a:ea typeface="宋体" pitchFamily="2" charset="-122"/>
              </a:rPr>
              <a:t>: the compiler and/or the run-time system determine the schedule.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rgbClr val="808080"/>
                </a:solidFill>
                <a:ea typeface="宋体" pitchFamily="2" charset="-122"/>
              </a:rPr>
              <a:t>runtime</a:t>
            </a:r>
            <a:r>
              <a:rPr lang="en-US" altLang="zh-CN" dirty="0" smtClean="0">
                <a:ea typeface="宋体" pitchFamily="2" charset="-122"/>
              </a:rPr>
              <a:t>: the schedule is determined at run-time.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err="1" smtClean="0">
                <a:ea typeface="宋体" pitchFamily="2" charset="-122"/>
              </a:rPr>
              <a:t>chunksize</a:t>
            </a:r>
            <a:r>
              <a:rPr lang="en-US" altLang="zh-CN" dirty="0" smtClean="0">
                <a:ea typeface="宋体" pitchFamily="2" charset="-122"/>
              </a:rPr>
              <a:t> is a positive integer.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Static Scheduling</a:t>
            </a: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B3F2F-9AF9-4A95-B9D3-F59843756FB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39850"/>
            <a:ext cx="3248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3276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0375"/>
            <a:ext cx="3257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314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05375"/>
            <a:ext cx="3228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81550"/>
            <a:ext cx="33813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33400" y="60960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Round robin fashion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C90A9-0F08-4ED3-9DE2-2E0956DE171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132" name="标题 13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Memory Programming</a:t>
            </a:r>
            <a:endParaRPr lang="zh-CN" altLang="en-US" sz="3600" dirty="0"/>
          </a:p>
        </p:txBody>
      </p:sp>
      <p:sp>
        <p:nvSpPr>
          <p:cNvPr id="21508" name="TextBox 144"/>
          <p:cNvSpPr txBox="1">
            <a:spLocks noChangeArrowheads="1"/>
          </p:cNvSpPr>
          <p:nvPr/>
        </p:nvSpPr>
        <p:spPr bwMode="auto">
          <a:xfrm>
            <a:off x="533400" y="1219200"/>
            <a:ext cx="7696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Shared Memory Programming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Start a single process and fork threads.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Threads carry out work.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Threads communicate through shared memory.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Threads coordinate through synchronization (also through shared memory).</a:t>
            </a:r>
          </a:p>
          <a:p>
            <a:pPr eaLnBrk="1" hangingPunct="1">
              <a:spcBef>
                <a:spcPct val="0"/>
              </a:spcBef>
            </a:pPr>
            <a:endParaRPr lang="en-US" altLang="zh-CN" sz="2800" b="0" dirty="0">
              <a:latin typeface="华文隶书" panose="02010800040101010101" pitchFamily="2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cs typeface="Arial" panose="020B0604020202020204" pitchFamily="34" charset="0"/>
              </a:rPr>
              <a:t> Distributed Memory Programming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Start multiple processes on multiple systems.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Processes carry out work.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Processes communicate through message-passing.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Processes coordinate either through message-passing or synchronization (generates messages). 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 b="0" dirty="0">
              <a:latin typeface="华文隶书" panose="02010800040101010101" pitchFamily="2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Dynamic Scheduling</a:t>
            </a:r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CA49AB-0DF5-418B-9F0F-0E8C651B2A0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91140" name="Content Placeholder 2"/>
          <p:cNvSpPr>
            <a:spLocks noGrp="1"/>
          </p:cNvSpPr>
          <p:nvPr>
            <p:ph idx="1"/>
          </p:nvPr>
        </p:nvSpPr>
        <p:spPr>
          <a:xfrm>
            <a:off x="609600" y="1216025"/>
            <a:ext cx="8270875" cy="5184775"/>
          </a:xfrm>
        </p:spPr>
        <p:txBody>
          <a:bodyPr/>
          <a:lstStyle/>
          <a:p>
            <a:r>
              <a:rPr lang="en-US" altLang="zh-CN" sz="3000" smtClean="0">
                <a:ea typeface="宋体" panose="02010600030101010101" pitchFamily="2" charset="-122"/>
              </a:rPr>
              <a:t>The iterations are also broken up into chunks of </a:t>
            </a:r>
            <a:r>
              <a:rPr lang="en-US" altLang="zh-CN" sz="30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3000" smtClean="0">
                <a:ea typeface="宋体" panose="02010600030101010101" pitchFamily="2" charset="-122"/>
              </a:rPr>
              <a:t> consecutive iterations. 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Each thread executes a chunk, and when a thread finishes a chunk, it requests another one from the run-time system. 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This continues until all the iterations are completed. 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The </a:t>
            </a:r>
            <a:r>
              <a:rPr lang="en-US" altLang="zh-CN" sz="30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3000" smtClean="0">
                <a:ea typeface="宋体" panose="02010600030101010101" pitchFamily="2" charset="-122"/>
              </a:rPr>
              <a:t> can be omitted. When it is omitted, a </a:t>
            </a:r>
            <a:r>
              <a:rPr lang="en-US" altLang="zh-CN" sz="30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3000" smtClean="0">
                <a:ea typeface="宋体" panose="02010600030101010101" pitchFamily="2" charset="-122"/>
              </a:rPr>
              <a:t> of 1 is used.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Guided Scheduling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ADB9A-92D1-473E-9C1E-ECA2DDF441A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93188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70875" cy="5111750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Each thread also executes a chunk, and when a thread finishes a chunk, it requests another one. 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However, in a guided schedule, as chunks are completed the size of the new chunks decreases exponentially.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If no </a:t>
            </a:r>
            <a:r>
              <a:rPr lang="en-US" altLang="zh-CN" sz="28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2800" smtClean="0">
                <a:ea typeface="宋体" panose="02010600030101010101" pitchFamily="2" charset="-122"/>
              </a:rPr>
              <a:t> is specified, the size of the chunks decreases down to 1. 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If </a:t>
            </a:r>
            <a:r>
              <a:rPr lang="en-US" altLang="zh-CN" sz="28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2800" smtClean="0">
                <a:ea typeface="宋体" panose="02010600030101010101" pitchFamily="2" charset="-122"/>
              </a:rPr>
              <a:t> is specified, it decreases down to </a:t>
            </a:r>
            <a:r>
              <a:rPr lang="en-US" altLang="zh-CN" sz="28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2800" smtClean="0">
                <a:ea typeface="宋体" panose="02010600030101010101" pitchFamily="2" charset="-122"/>
              </a:rPr>
              <a:t>, with the exception that the very last chunk can be smaller than </a:t>
            </a:r>
            <a:r>
              <a:rPr lang="en-US" altLang="zh-CN" sz="2800" smtClean="0">
                <a:solidFill>
                  <a:srgbClr val="C00000"/>
                </a:solidFill>
                <a:ea typeface="宋体" panose="02010600030101010101" pitchFamily="2" charset="-122"/>
              </a:rPr>
              <a:t>chunksize</a:t>
            </a:r>
            <a:r>
              <a:rPr lang="en-US" altLang="zh-CN" sz="2800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Guided Scheduling</a:t>
            </a:r>
          </a:p>
        </p:txBody>
      </p:sp>
      <p:sp>
        <p:nvSpPr>
          <p:cNvPr id="9523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0F8FC-EF24-48B1-9A29-11F9F47033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539750" y="5570538"/>
            <a:ext cx="7704138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Assignment of trapezoidal rule iterations 1–9999 using a guided schedule with two threads.</a:t>
            </a: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217613"/>
            <a:ext cx="5821362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Runtime Scheduling</a:t>
            </a:r>
          </a:p>
        </p:txBody>
      </p:sp>
      <p:sp>
        <p:nvSpPr>
          <p:cNvPr id="9728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E0411-F2FB-44F3-8497-2280AE9DFF0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97284" name="Content Placeholder 2"/>
          <p:cNvSpPr>
            <a:spLocks noGrp="1"/>
          </p:cNvSpPr>
          <p:nvPr>
            <p:ph idx="1"/>
          </p:nvPr>
        </p:nvSpPr>
        <p:spPr>
          <a:xfrm>
            <a:off x="533400" y="1289050"/>
            <a:ext cx="8270875" cy="5111750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The system uses the environment variable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OMP_SCHEDULE</a:t>
            </a:r>
            <a:r>
              <a:rPr lang="en-US" altLang="zh-CN" sz="2400" smtClean="0">
                <a:ea typeface="宋体" panose="02010600030101010101" pitchFamily="2" charset="-122"/>
              </a:rPr>
              <a:t> to determine at run-time how to schedule the loop.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The OMP_SCHEDULE environment variable can take on any of the values that can be used for a static, dynamic, or guided schedule.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2400" smtClean="0">
                <a:ea typeface="宋体" panose="02010600030101010101" pitchFamily="2" charset="-122"/>
              </a:rPr>
              <a:t>For example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	setenv OMP_SCHEDULE GUIDED,4 [csh, tcsh]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	export OMP_SCHEDULE=GUIDED,4 [sh, ksh, bash]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Impact of Scheduling</a:t>
            </a: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0AFB57-0DFF-4543-A9ED-08F1249604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99332" name="Content Placeholder 2"/>
          <p:cNvSpPr>
            <a:spLocks noGrp="1"/>
          </p:cNvSpPr>
          <p:nvPr>
            <p:ph idx="1"/>
          </p:nvPr>
        </p:nvSpPr>
        <p:spPr>
          <a:xfrm>
            <a:off x="609600" y="979488"/>
            <a:ext cx="8001000" cy="4202112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Load 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Same work in each iteration?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Processors working at same speed?</a:t>
            </a:r>
          </a:p>
          <a:p>
            <a:r>
              <a:rPr lang="en-US" altLang="zh-CN" smtClean="0">
                <a:ea typeface="黑体" panose="02010609060101010101" pitchFamily="49" charset="-122"/>
              </a:rPr>
              <a:t>Scheduling 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Static decisions are cheap because they require no run-time coordination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Dynamic decisions have overhead that is impacted by complexity and frequency of decisions</a:t>
            </a:r>
          </a:p>
          <a:p>
            <a:r>
              <a:rPr lang="en-US" altLang="zh-CN" smtClean="0">
                <a:ea typeface="黑体" panose="02010609060101010101" pitchFamily="49" charset="-122"/>
              </a:rPr>
              <a:t>Data locality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Particularly within cache lines for small chunk sizes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mtClean="0">
                <a:ea typeface="黑体" panose="02010609060101010101" pitchFamily="49" charset="-122"/>
              </a:rPr>
              <a:t>Also impacts data reuse on same processor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97D15-B0C9-4EE4-BDDF-31695945C53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320800"/>
            <a:ext cx="85344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An API for shared-memory parallel programming, MP = multiprocessing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Designed for systems in which each thread or process can potentially have access to all available memory.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System is viewed as a collection of cores or CPU’s, all of which have access to main memory.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Higher-level support for scientific programming on shared memory architectures.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Programmer identifies parallelism and data properties, and guides scheduling at a high level.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b="0" dirty="0"/>
              <a:t> System decomposes parallelism and manages schedule.</a:t>
            </a:r>
          </a:p>
          <a:p>
            <a:pPr eaLnBrk="1" hangingPunct="1">
              <a:defRPr/>
            </a:pPr>
            <a:endParaRPr lang="en-US" altLang="zh-CN" sz="2400" b="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zh-CN" sz="2400" b="0" dirty="0"/>
          </a:p>
          <a:p>
            <a:pPr marL="203200" indent="-203200"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endParaRPr lang="en-US" altLang="zh-CN" sz="2400" b="0" dirty="0">
              <a:latin typeface="华文隶书" pitchFamily="2" charset="-122"/>
              <a:ea typeface="黑体" pitchFamily="2" charset="-12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609850" y="5638800"/>
            <a:ext cx="356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cs typeface="Arial" panose="020B0604020202020204" pitchFamily="34" charset="0"/>
              </a:rPr>
              <a:t>See http://www.openmp.org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400" y="6179621"/>
            <a:ext cx="72122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Differences from 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: implementation level, compatibility !!!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00E34-4EE0-48D3-AAC6-22F201E633E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228600" y="1166813"/>
            <a:ext cx="8915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cs typeface="Arial" panose="020B0604020202020204" pitchFamily="34" charset="0"/>
              </a:rPr>
              <a:t> Common model for shared-memory parallel programming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Portable across shared-memory architectures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cs typeface="Arial" panose="020B0604020202020204" pitchFamily="34" charset="0"/>
              </a:rPr>
              <a:t> Scalable (on shared-memory platforms)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cs typeface="Arial" panose="020B0604020202020204" pitchFamily="34" charset="0"/>
              </a:rPr>
              <a:t> Incremental parallelization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Parallelize individual computations in a program while leaving the rest of the program sequential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cs typeface="Arial" panose="020B0604020202020204" pitchFamily="34" charset="0"/>
              </a:rPr>
              <a:t> Compiler based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Compiler generates thread program and synchronization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cs typeface="Arial" panose="020B0604020202020204" pitchFamily="34" charset="0"/>
              </a:rPr>
              <a:t> Extensions to existing programming languages (Fortran, C and C++)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mainly by directives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a few library routines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Programmer’s View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6C594-A3E2-4AD5-B6A0-8CE3C0CB9C7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154113"/>
            <a:ext cx="8656638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</a:rPr>
              <a:t> is a portable, threaded, shared-memory programming </a:t>
            </a:r>
            <a:r>
              <a:rPr lang="en-US" altLang="zh-CN" sz="2800" i="1" dirty="0">
                <a:latin typeface="幼圆" pitchFamily="49" charset="-122"/>
                <a:ea typeface="黑体" pitchFamily="2" charset="-122"/>
              </a:rPr>
              <a:t>specification</a:t>
            </a:r>
            <a:r>
              <a:rPr lang="en-US" altLang="zh-CN" sz="2800" dirty="0">
                <a:latin typeface="幼圆" pitchFamily="49" charset="-122"/>
                <a:ea typeface="黑体" pitchFamily="2" charset="-122"/>
              </a:rPr>
              <a:t> with “light” syntax</a:t>
            </a:r>
          </a:p>
          <a:p>
            <a:pPr marL="971550" lvl="1" indent="-5143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Exact behavior depends on </a:t>
            </a:r>
            <a:r>
              <a:rPr lang="en-US" altLang="zh-CN" sz="2400" b="0" dirty="0" err="1">
                <a:latin typeface="华文隶书" pitchFamily="2" charset="-122"/>
                <a:ea typeface="黑体" pitchFamily="2" charset="-122"/>
              </a:rPr>
              <a:t>OpenMP</a:t>
            </a: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implementation!</a:t>
            </a:r>
          </a:p>
          <a:p>
            <a:pPr marL="971550" lvl="1" indent="-5143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Requires compiler support (</a:t>
            </a:r>
            <a:r>
              <a:rPr lang="en-US" altLang="zh-CN" sz="2400" b="0" u="sng" dirty="0">
                <a:latin typeface="华文隶书" pitchFamily="2" charset="-122"/>
                <a:ea typeface="黑体" pitchFamily="2" charset="-122"/>
              </a:rPr>
              <a:t>C/C++</a:t>
            </a: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or Fortran)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</a:rPr>
              <a:t> will: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Allow a programmer to separate a program into serial regions and  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    parallel regions, rather than concurrently-executing threads.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Hide stack </a:t>
            </a:r>
            <a:r>
              <a:rPr lang="en-US" altLang="zh-CN" sz="2400" b="0" dirty="0" smtClean="0">
                <a:latin typeface="华文隶书" pitchFamily="2" charset="-122"/>
                <a:ea typeface="黑体" pitchFamily="2" charset="-122"/>
              </a:rPr>
              <a:t>management for multiple threads</a:t>
            </a:r>
            <a:endParaRPr lang="en-US" altLang="zh-CN" sz="2400" b="0" dirty="0">
              <a:latin typeface="华文隶书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Provide synchronization constructs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</a:rPr>
              <a:t> will not: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Parallelize automatically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Guarantee speedup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</a:rPr>
              <a:t>   Provide freedom from data races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Execution Model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BC799-3A86-4F7F-A38F-31D55CC7A8B5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700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Fork-join model of parallel execution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Begin execution as a single process (</a:t>
            </a:r>
            <a:r>
              <a:rPr lang="en-US" altLang="zh-CN" sz="2000">
                <a:solidFill>
                  <a:srgbClr val="0000FF"/>
                </a:solidFill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master thread</a:t>
            </a: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Start of a parallel construct: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b="0"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Master thread creates team of threads (</a:t>
            </a:r>
            <a:r>
              <a:rPr lang="en-US" altLang="zh-CN" sz="2000">
                <a:solidFill>
                  <a:srgbClr val="0000FF"/>
                </a:solidFill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worker threads</a:t>
            </a:r>
            <a:r>
              <a:rPr lang="en-US" altLang="zh-CN" sz="2000" b="0"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Completion of a parallel construct: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b="0"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Threads in the team synchronize -- </a:t>
            </a:r>
            <a:r>
              <a:rPr lang="en-US" altLang="zh-CN" sz="2000">
                <a:solidFill>
                  <a:srgbClr val="0000FF"/>
                </a:solidFill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implicit barrier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Only master thread continues execution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幼圆" panose="020105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Implementation optimization: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b="0">
                <a:latin typeface="华文隶书" panose="02010800040101010101" pitchFamily="2" charset="-122"/>
                <a:ea typeface="黑体" panose="02010609060101010101" pitchFamily="49" charset="-122"/>
                <a:cs typeface="Arial" panose="020B0604020202020204" pitchFamily="34" charset="0"/>
              </a:rPr>
              <a:t>Worker threads spin waiting on next fork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35700" y="4318000"/>
            <a:ext cx="165100" cy="381000"/>
          </a:xfrm>
          <a:custGeom>
            <a:avLst/>
            <a:gdLst>
              <a:gd name="T0" fmla="*/ 2147483646 w 104"/>
              <a:gd name="T1" fmla="*/ 0 h 240"/>
              <a:gd name="T2" fmla="*/ 2147483646 w 104"/>
              <a:gd name="T3" fmla="*/ 2147483646 h 240"/>
              <a:gd name="T4" fmla="*/ 2147483646 w 104"/>
              <a:gd name="T5" fmla="*/ 2147483646 h 240"/>
              <a:gd name="T6" fmla="*/ 2147483646 w 104"/>
              <a:gd name="T7" fmla="*/ 2147483646 h 240"/>
              <a:gd name="T8" fmla="*/ 2147483646 w 104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240"/>
              <a:gd name="T17" fmla="*/ 104 w 10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240">
                <a:moveTo>
                  <a:pt x="56" y="0"/>
                </a:moveTo>
                <a:cubicBezTo>
                  <a:pt x="28" y="16"/>
                  <a:pt x="0" y="32"/>
                  <a:pt x="8" y="48"/>
                </a:cubicBezTo>
                <a:cubicBezTo>
                  <a:pt x="16" y="64"/>
                  <a:pt x="104" y="72"/>
                  <a:pt x="104" y="96"/>
                </a:cubicBezTo>
                <a:cubicBezTo>
                  <a:pt x="104" y="120"/>
                  <a:pt x="16" y="168"/>
                  <a:pt x="8" y="192"/>
                </a:cubicBezTo>
                <a:cubicBezTo>
                  <a:pt x="0" y="216"/>
                  <a:pt x="28" y="228"/>
                  <a:pt x="56" y="240"/>
                </a:cubicBez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91200" y="4851400"/>
            <a:ext cx="1295400" cy="1143000"/>
            <a:chOff x="2208" y="3072"/>
            <a:chExt cx="816" cy="720"/>
          </a:xfrm>
        </p:grpSpPr>
        <p:sp>
          <p:nvSpPr>
            <p:cNvPr id="29710" name="Text Box 6"/>
            <p:cNvSpPr txBox="1">
              <a:spLocks noChangeArrowheads="1"/>
            </p:cNvSpPr>
            <p:nvPr/>
          </p:nvSpPr>
          <p:spPr bwMode="auto">
            <a:xfrm>
              <a:off x="2332" y="307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cs typeface="Arial" panose="020B0604020202020204" pitchFamily="34" charset="0"/>
                </a:rPr>
                <a:t>fork</a:t>
              </a:r>
            </a:p>
          </p:txBody>
        </p:sp>
        <p:sp>
          <p:nvSpPr>
            <p:cNvPr id="29711" name="Line 7"/>
            <p:cNvSpPr>
              <a:spLocks noChangeShapeType="1"/>
            </p:cNvSpPr>
            <p:nvPr/>
          </p:nvSpPr>
          <p:spPr bwMode="auto">
            <a:xfrm flipH="1">
              <a:off x="2208" y="3360"/>
              <a:ext cx="240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 flipH="1">
              <a:off x="2352" y="3360"/>
              <a:ext cx="240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0"/>
            <p:cNvSpPr>
              <a:spLocks noChangeShapeType="1"/>
            </p:cNvSpPr>
            <p:nvPr/>
          </p:nvSpPr>
          <p:spPr bwMode="auto">
            <a:xfrm>
              <a:off x="2688" y="3360"/>
              <a:ext cx="19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2"/>
            <p:cNvSpPr>
              <a:spLocks noChangeShapeType="1"/>
            </p:cNvSpPr>
            <p:nvPr/>
          </p:nvSpPr>
          <p:spPr bwMode="auto">
            <a:xfrm>
              <a:off x="2832" y="3360"/>
              <a:ext cx="19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34000" y="58769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cs typeface="Arial" panose="020B0604020202020204" pitchFamily="34" charset="0"/>
              </a:rPr>
              <a:t>join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654675" y="6299200"/>
            <a:ext cx="165100" cy="381000"/>
          </a:xfrm>
          <a:custGeom>
            <a:avLst/>
            <a:gdLst>
              <a:gd name="T0" fmla="*/ 2147483646 w 104"/>
              <a:gd name="T1" fmla="*/ 0 h 240"/>
              <a:gd name="T2" fmla="*/ 2147483646 w 104"/>
              <a:gd name="T3" fmla="*/ 2147483646 h 240"/>
              <a:gd name="T4" fmla="*/ 2147483646 w 104"/>
              <a:gd name="T5" fmla="*/ 2147483646 h 240"/>
              <a:gd name="T6" fmla="*/ 2147483646 w 104"/>
              <a:gd name="T7" fmla="*/ 2147483646 h 240"/>
              <a:gd name="T8" fmla="*/ 2147483646 w 104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240"/>
              <a:gd name="T17" fmla="*/ 104 w 10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240">
                <a:moveTo>
                  <a:pt x="56" y="0"/>
                </a:moveTo>
                <a:cubicBezTo>
                  <a:pt x="28" y="16"/>
                  <a:pt x="0" y="32"/>
                  <a:pt x="8" y="48"/>
                </a:cubicBezTo>
                <a:cubicBezTo>
                  <a:pt x="16" y="64"/>
                  <a:pt x="104" y="72"/>
                  <a:pt x="104" y="96"/>
                </a:cubicBezTo>
                <a:cubicBezTo>
                  <a:pt x="104" y="120"/>
                  <a:pt x="16" y="168"/>
                  <a:pt x="8" y="192"/>
                </a:cubicBezTo>
                <a:cubicBezTo>
                  <a:pt x="0" y="216"/>
                  <a:pt x="28" y="228"/>
                  <a:pt x="56" y="240"/>
                </a:cubicBez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67425" y="6299200"/>
            <a:ext cx="1035050" cy="406400"/>
            <a:chOff x="2804" y="3984"/>
            <a:chExt cx="652" cy="256"/>
          </a:xfrm>
        </p:grpSpPr>
        <p:sp>
          <p:nvSpPr>
            <p:cNvPr id="29707" name="Freeform 19"/>
            <p:cNvSpPr>
              <a:spLocks/>
            </p:cNvSpPr>
            <p:nvPr/>
          </p:nvSpPr>
          <p:spPr bwMode="auto">
            <a:xfrm rot="-5400000">
              <a:off x="276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5 h 216"/>
                <a:gd name="T4" fmla="*/ 32 w 256"/>
                <a:gd name="T5" fmla="*/ 20 h 216"/>
                <a:gd name="T6" fmla="*/ 224 w 256"/>
                <a:gd name="T7" fmla="*/ 20 h 216"/>
                <a:gd name="T8" fmla="*/ 224 w 256"/>
                <a:gd name="T9" fmla="*/ 5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Freeform 20"/>
            <p:cNvSpPr>
              <a:spLocks/>
            </p:cNvSpPr>
            <p:nvPr/>
          </p:nvSpPr>
          <p:spPr bwMode="auto">
            <a:xfrm rot="-5400000">
              <a:off x="300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5 h 216"/>
                <a:gd name="T4" fmla="*/ 32 w 256"/>
                <a:gd name="T5" fmla="*/ 20 h 216"/>
                <a:gd name="T6" fmla="*/ 224 w 256"/>
                <a:gd name="T7" fmla="*/ 20 h 216"/>
                <a:gd name="T8" fmla="*/ 224 w 256"/>
                <a:gd name="T9" fmla="*/ 5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Freeform 21"/>
            <p:cNvSpPr>
              <a:spLocks/>
            </p:cNvSpPr>
            <p:nvPr/>
          </p:nvSpPr>
          <p:spPr bwMode="auto">
            <a:xfrm rot="-5400000">
              <a:off x="324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5 h 216"/>
                <a:gd name="T4" fmla="*/ 32 w 256"/>
                <a:gd name="T5" fmla="*/ 20 h 216"/>
                <a:gd name="T6" fmla="*/ 224 w 256"/>
                <a:gd name="T7" fmla="*/ 20 h 216"/>
                <a:gd name="T8" fmla="*/ 224 w 256"/>
                <a:gd name="T9" fmla="*/ 5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97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727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Pragmas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693D5-E6F3-4638-B61D-3CC0B23592F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684213" y="1257300"/>
            <a:ext cx="8270875" cy="2933700"/>
          </a:xfrm>
        </p:spPr>
        <p:txBody>
          <a:bodyPr/>
          <a:lstStyle/>
          <a:p>
            <a:r>
              <a:rPr lang="en-US" altLang="zh-CN" sz="2400" b="1" dirty="0" smtClean="0">
                <a:ea typeface="黑体" panose="02010609060101010101" pitchFamily="49" charset="-122"/>
              </a:rPr>
              <a:t>Pragmas are special preprocessor instructions.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黑体" panose="02010609060101010101" pitchFamily="49" charset="-122"/>
              </a:rPr>
              <a:t>Typically added to a system to allow behaviors that aren’t part of the basic C specification.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黑体" panose="02010609060101010101" pitchFamily="49" charset="-122"/>
              </a:rPr>
              <a:t>Compilers that don’t support the pragmas ignore them.</a:t>
            </a:r>
          </a:p>
          <a:p>
            <a:r>
              <a:rPr lang="en-US" altLang="zh-CN" sz="2400" b="1" dirty="0" smtClean="0">
                <a:ea typeface="黑体" panose="02010609060101010101" pitchFamily="49" charset="-122"/>
              </a:rPr>
              <a:t>The interpretation of </a:t>
            </a:r>
            <a:r>
              <a:rPr lang="en-US" altLang="zh-CN" sz="2400" b="1" dirty="0" err="1" smtClean="0">
                <a:ea typeface="黑体" panose="02010609060101010101" pitchFamily="49" charset="-122"/>
              </a:rPr>
              <a:t>OpenMP</a:t>
            </a:r>
            <a:r>
              <a:rPr lang="en-US" altLang="zh-CN" sz="2400" b="1" dirty="0" smtClean="0">
                <a:ea typeface="黑体" panose="02010609060101010101" pitchFamily="49" charset="-122"/>
              </a:rPr>
              <a:t> pragmas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黑体" panose="02010609060101010101" pitchFamily="49" charset="-122"/>
              </a:rPr>
              <a:t>They modify the statement immediately following the pragma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黑体" panose="02010609060101010101" pitchFamily="49" charset="-122"/>
              </a:rPr>
              <a:t>This could be a compound statement such as a loop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352800" y="4953000"/>
            <a:ext cx="259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cs typeface="Arial" panose="020B0604020202020204" pitchFamily="34" charset="0"/>
              </a:rPr>
              <a:t>#pragma omp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11400</TotalTime>
  <Words>2009</Words>
  <Application>Microsoft Office PowerPoint</Application>
  <PresentationFormat>全屏显示(4:3)</PresentationFormat>
  <Paragraphs>366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Calibri</vt:lpstr>
      <vt:lpstr>黑体</vt:lpstr>
      <vt:lpstr>微软雅黑</vt:lpstr>
      <vt:lpstr>Batang</vt:lpstr>
      <vt:lpstr>华文隶书</vt:lpstr>
      <vt:lpstr>Wingdings</vt:lpstr>
      <vt:lpstr>幼圆</vt:lpstr>
      <vt:lpstr>Courier</vt:lpstr>
      <vt:lpstr>Bodoni MT</vt:lpstr>
      <vt:lpstr>4_Office 主题</vt:lpstr>
      <vt:lpstr>7_Office 主题</vt:lpstr>
      <vt:lpstr> CS427 Multicore Architecture and Parallel Computing </vt:lpstr>
      <vt:lpstr>Lecture objectives</vt:lpstr>
      <vt:lpstr>A Shared Memory System</vt:lpstr>
      <vt:lpstr>Shared Memory Programming</vt:lpstr>
      <vt:lpstr>OpenMP </vt:lpstr>
      <vt:lpstr>OpenMP</vt:lpstr>
      <vt:lpstr>Programmer’s View</vt:lpstr>
      <vt:lpstr>Execution Model</vt:lpstr>
      <vt:lpstr>Pragmas</vt:lpstr>
      <vt:lpstr>“Hello World”</vt:lpstr>
      <vt:lpstr>“Hello World”</vt:lpstr>
      <vt:lpstr>Generate Parallel Threads</vt:lpstr>
      <vt:lpstr>Query Functions </vt:lpstr>
      <vt:lpstr>Compiler Not Supporting OpenMP</vt:lpstr>
      <vt:lpstr>The Trapezoidal Rule</vt:lpstr>
      <vt:lpstr>OpenMP Implementation</vt:lpstr>
      <vt:lpstr>OpenMP Implementation</vt:lpstr>
      <vt:lpstr>OpenMP Implementation</vt:lpstr>
      <vt:lpstr>OpenMP Implementation</vt:lpstr>
      <vt:lpstr>OpenMP Implementation</vt:lpstr>
      <vt:lpstr>Scope of Variables</vt:lpstr>
      <vt:lpstr>Mutual Exclusion </vt:lpstr>
      <vt:lpstr>Mutual Exclusion </vt:lpstr>
      <vt:lpstr>Reduction</vt:lpstr>
      <vt:lpstr>Reduction</vt:lpstr>
      <vt:lpstr>“Parallel For”</vt:lpstr>
      <vt:lpstr>“Parallel For”</vt:lpstr>
      <vt:lpstr>Caveats</vt:lpstr>
      <vt:lpstr>Caveats</vt:lpstr>
      <vt:lpstr>Caveats</vt:lpstr>
      <vt:lpstr>Estimating PI</vt:lpstr>
      <vt:lpstr>Estimating PI</vt:lpstr>
      <vt:lpstr>Estimating PI</vt:lpstr>
      <vt:lpstr>Estimating PI</vt:lpstr>
      <vt:lpstr>Loop Carried Dependence</vt:lpstr>
      <vt:lpstr>More on Scope of Variables</vt:lpstr>
      <vt:lpstr>Loop Scheduling</vt:lpstr>
      <vt:lpstr>Loop Scheduling</vt:lpstr>
      <vt:lpstr>Static Scheduling</vt:lpstr>
      <vt:lpstr>Dynamic Scheduling</vt:lpstr>
      <vt:lpstr>Guided Scheduling</vt:lpstr>
      <vt:lpstr>Guided Scheduling</vt:lpstr>
      <vt:lpstr>Runtime Scheduling</vt:lpstr>
      <vt:lpstr>Impact of Scheduling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ljiang leech</cp:lastModifiedBy>
  <cp:revision>1364</cp:revision>
  <dcterms:created xsi:type="dcterms:W3CDTF">2009-03-12T05:07:32Z</dcterms:created>
  <dcterms:modified xsi:type="dcterms:W3CDTF">2014-10-14T05:02:15Z</dcterms:modified>
</cp:coreProperties>
</file>