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64" r:id="rId2"/>
  </p:sldMasterIdLst>
  <p:notesMasterIdLst>
    <p:notesMasterId r:id="rId60"/>
  </p:notesMasterIdLst>
  <p:handoutMasterIdLst>
    <p:handoutMasterId r:id="rId61"/>
  </p:handoutMasterIdLst>
  <p:sldIdLst>
    <p:sldId id="380" r:id="rId3"/>
    <p:sldId id="497" r:id="rId4"/>
    <p:sldId id="441" r:id="rId5"/>
    <p:sldId id="500" r:id="rId6"/>
    <p:sldId id="442" r:id="rId7"/>
    <p:sldId id="443" r:id="rId8"/>
    <p:sldId id="487" r:id="rId9"/>
    <p:sldId id="444" r:id="rId10"/>
    <p:sldId id="445" r:id="rId11"/>
    <p:sldId id="488" r:id="rId12"/>
    <p:sldId id="489" r:id="rId13"/>
    <p:sldId id="494" r:id="rId14"/>
    <p:sldId id="498" r:id="rId15"/>
    <p:sldId id="495" r:id="rId16"/>
    <p:sldId id="499" r:id="rId17"/>
    <p:sldId id="447" r:id="rId18"/>
    <p:sldId id="448" r:id="rId19"/>
    <p:sldId id="449" r:id="rId20"/>
    <p:sldId id="450" r:id="rId21"/>
    <p:sldId id="451" r:id="rId22"/>
    <p:sldId id="504" r:id="rId23"/>
    <p:sldId id="452" r:id="rId24"/>
    <p:sldId id="505" r:id="rId25"/>
    <p:sldId id="506" r:id="rId26"/>
    <p:sldId id="507" r:id="rId27"/>
    <p:sldId id="510" r:id="rId28"/>
    <p:sldId id="509" r:id="rId29"/>
    <p:sldId id="511" r:id="rId30"/>
    <p:sldId id="508" r:id="rId31"/>
    <p:sldId id="503" r:id="rId32"/>
    <p:sldId id="512" r:id="rId33"/>
    <p:sldId id="454" r:id="rId34"/>
    <p:sldId id="455" r:id="rId35"/>
    <p:sldId id="456" r:id="rId36"/>
    <p:sldId id="457" r:id="rId37"/>
    <p:sldId id="458" r:id="rId38"/>
    <p:sldId id="514" r:id="rId39"/>
    <p:sldId id="459" r:id="rId40"/>
    <p:sldId id="496" r:id="rId41"/>
    <p:sldId id="513" r:id="rId42"/>
    <p:sldId id="490" r:id="rId43"/>
    <p:sldId id="462" r:id="rId44"/>
    <p:sldId id="463" r:id="rId45"/>
    <p:sldId id="464" r:id="rId46"/>
    <p:sldId id="492" r:id="rId47"/>
    <p:sldId id="501" r:id="rId48"/>
    <p:sldId id="465" r:id="rId49"/>
    <p:sldId id="502" r:id="rId50"/>
    <p:sldId id="460" r:id="rId51"/>
    <p:sldId id="461" r:id="rId52"/>
    <p:sldId id="493" r:id="rId53"/>
    <p:sldId id="466" r:id="rId54"/>
    <p:sldId id="467" r:id="rId55"/>
    <p:sldId id="468" r:id="rId56"/>
    <p:sldId id="469" r:id="rId57"/>
    <p:sldId id="470" r:id="rId58"/>
    <p:sldId id="471" r:id="rId59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3333FF"/>
    <a:srgbClr val="660066"/>
    <a:srgbClr val="000066"/>
    <a:srgbClr val="FF33CC"/>
    <a:srgbClr val="E1FF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050" autoAdjust="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C0EE07F-C745-4DF7-99D3-9C1B80A34E9D}" type="datetimeFigureOut">
              <a:rPr lang="zh-CN" altLang="en-US"/>
              <a:pPr>
                <a:defRPr/>
              </a:pPr>
              <a:t>2014/9/24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80C8C876-A725-40E7-8379-54761A250C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35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905952A6-0FD4-44D5-BBC7-719B1309DEEA}" type="datetimeFigureOut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EC7EC7B-EF60-45AA-8291-9EE90E7E7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61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88D741-287E-4B6C-B1E5-D50737672A7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2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158E5E-407A-453D-8C2B-6CF23D7C93C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910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FD2CA3-75FD-4723-8E76-7BA1372B522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424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AC653F-9BC2-42AB-A2D0-5693AA6929D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404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62962F-C7AE-485C-9152-C70826FB264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2114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1695DB-ADD4-45B9-8E21-D9E50CCD72B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2183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2012C5-CE51-4828-8FDC-B08F5D71B39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430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425C0F-57F1-4665-BBF1-1BCE122B2F2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4788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8A606E-B6C2-4B2F-97E2-AA1802D0347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767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C5C8CB-A877-48CF-B365-109A3AC51B9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8456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7B17EA-E9AE-4E85-9840-6C1551534DC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903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1A30AC-D01A-484D-B0A8-FB3CD48C7E3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37057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9492E6-2E45-44AE-9043-B9E2444F6EA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3057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9492E6-2E45-44AE-9043-B9E2444F6EA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6013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9492E6-2E45-44AE-9043-B9E2444F6EA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6860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9492E6-2E45-44AE-9043-B9E2444F6EA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58116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9492E6-2E45-44AE-9043-B9E2444F6EA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5759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655527-307E-465C-B783-FA78738FA7F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5075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655527-307E-465C-B783-FA78738FA7F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5171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655527-307E-465C-B783-FA78738FA7F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2391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655527-307E-465C-B783-FA78738FA7F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35475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655527-307E-465C-B783-FA78738FA7F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492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E11542-E13C-4C73-95B1-D647BB66E93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6793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52165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926C10-D5EE-420B-A993-735D9067276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7278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0BDFD8-B595-43E7-A70A-8D12DE33CF6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3185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EB9B07-7FF9-4D4F-8ECD-718E4767003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2337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E28D64-ED88-4C62-A681-23BB7C3A1E9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4724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5C6ED2-B9DE-4295-A64F-C5BCED9D494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2721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5C6ED2-B9DE-4295-A64F-C5BCED9D494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8395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6A342-0C00-4E0A-BD3D-745F5D9169A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13530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E6AC01-1C42-4801-94B0-2821F3A699B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2166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1C49D9-563E-42D5-B7FF-109DD0CABEE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915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88389F-E889-42F6-8B99-B9D9E062A37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5983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1729F8-A53B-4F89-97EF-13C6D9A8B3B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4831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AA61E1-AC2B-4F94-870E-2C11ED8B088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83736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03FDFB-576C-4511-A0A8-D01BB9569BD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35043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B35FAB-B787-4D76-B263-1E86E7845C6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25632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FF0D38-F620-4710-AE09-13D92DED3B2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98121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4475B7-B16D-4F24-BB43-56A85BC562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566187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4C97F3-3E91-43BC-8F16-7DAFA37AD86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4212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47A194-97B9-4F6A-B94B-93899E912CE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0082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8934AF-72A5-4520-8BE3-96427E0E520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5067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0BCA21-2866-45F8-A987-93A897F5E9F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379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F63E87-C144-4675-B401-577D744A80C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8915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23486A-4562-419B-80E7-56A1A32ED0B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6133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71CC95-C9F6-42A7-93AD-5086A7FAE9D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40492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5AEA79-4D23-4ED1-A639-8970C5B79FE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82610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745F04-660F-40B9-BBEB-9449C8EFEF5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61360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A58BE8-AFA5-4E85-BBF7-0AAFAAA2232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2693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3DF153-ADFB-4A13-A152-BA948996E13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285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A22945-DE09-4BFE-9B52-4B255F791EC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38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B0B7B6-2340-44BF-A15D-8012E997E3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216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6016EE-19FB-4A21-B151-95A463973B8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949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EDBDE-C952-4516-8BCF-E9397C7FB5CC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C18C-5C33-4463-BF6E-E5A83F047F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96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34384-474D-4DBE-9345-CEC2601C56BD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3443-1FD8-464D-A992-E87C3E364E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788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BE55F-73EB-484B-BC5D-CCFF4D52F40E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B0EED-3545-4F71-9648-4908EFE3B6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272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563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红色系校徽标准版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100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-24"/>
            <a:ext cx="7115172" cy="914424"/>
          </a:xfrm>
        </p:spPr>
        <p:txBody>
          <a:bodyPr/>
          <a:lstStyle>
            <a:lvl1pPr algn="l">
              <a:defRPr sz="4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baseline="0">
                <a:latin typeface="幼圆" pitchFamily="49" charset="-122"/>
                <a:ea typeface="黑体" pitchFamily="2" charset="-122"/>
              </a:defRPr>
            </a:lvl1pPr>
            <a:lvl2pPr>
              <a:defRPr baseline="0">
                <a:latin typeface="华文隶书" pitchFamily="2" charset="-122"/>
                <a:ea typeface="黑体" pitchFamily="2" charset="-122"/>
              </a:defRPr>
            </a:lvl2pPr>
            <a:lvl3pPr>
              <a:defRPr baseline="0">
                <a:latin typeface="幼圆" pitchFamily="49" charset="-122"/>
                <a:ea typeface="黑体" pitchFamily="2" charset="-122"/>
              </a:defRPr>
            </a:lvl3pPr>
            <a:lvl4pPr>
              <a:defRPr baseline="0">
                <a:latin typeface="幼圆" pitchFamily="49" charset="-122"/>
                <a:ea typeface="黑体" pitchFamily="2" charset="-122"/>
              </a:defRPr>
            </a:lvl4pPr>
            <a:lvl5pPr>
              <a:defRPr baseline="0">
                <a:latin typeface="幼圆" pitchFamily="49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10792-F894-4321-862E-54CC58A714D4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830E8-BF93-4FDD-9832-21DF457696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178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FA636-9692-4447-A226-E8835E50237D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3A432-4796-4992-8D3A-C87DF449B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888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1FE0-8834-4EAD-9CE9-F2239737B6F5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3D7B1-3CDA-4CC9-A9DE-733670AC8E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96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1B083-2276-4C93-B3BD-A2580D098847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AFD5-987C-49A1-A1E4-E4BD38971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499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60F3B-175E-4BD2-BB1A-F9A99AB7EB85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751E4-065B-4D94-BF2C-F722B40F4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81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BAC71-406F-40DF-AAFF-A21A84A28DED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38F8-3071-4751-B588-6FF1EED6ED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487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CC319-DB36-4F94-9153-13AC382749F3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4708D-38BB-48FA-B323-B253157F95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7D20E-9336-4B62-BAD3-AB3FD832CABB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9D3F7-94FD-4719-8A30-53264DFAFF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68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53D8A-7E76-4015-BA93-614E043FC1CE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C5027-5B32-4365-AB4D-D2862082C6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944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PPT 自动化系方嵘\色条.jpg"/>
          <p:cNvPicPr>
            <a:picLocks noChangeAspect="1" noChangeArrowheads="1"/>
          </p:cNvPicPr>
          <p:nvPr userDrawn="1"/>
        </p:nvPicPr>
        <p:blipFill>
          <a:blip r:embed="rId13" cstate="print">
            <a:lum/>
          </a:blip>
          <a:srcRect l="1562" t="18566" b="73162"/>
          <a:stretch>
            <a:fillRect/>
          </a:stretch>
        </p:blipFill>
        <p:spPr bwMode="auto">
          <a:xfrm>
            <a:off x="71406" y="3559269"/>
            <a:ext cx="8572560" cy="84045"/>
          </a:xfrm>
          <a:prstGeom prst="rect">
            <a:avLst/>
          </a:prstGeom>
          <a:noFill/>
          <a:effectLst>
            <a:outerShdw blurRad="114300" dir="5400000" sy="-23000" kx="-800400" algn="bl" rotWithShape="0">
              <a:srgbClr val="954995">
                <a:alpha val="82000"/>
              </a:srgbClr>
            </a:outerShdw>
          </a:effectLst>
          <a:scene3d>
            <a:camera prst="orthographicFront"/>
            <a:lightRig rig="soft" dir="t"/>
          </a:scene3d>
          <a:sp3d extrusionH="139700" contourW="12700" prstMaterial="softEdge">
            <a:bevelB prst="angle"/>
            <a:contourClr>
              <a:schemeClr val="bg1"/>
            </a:contourClr>
          </a:sp3d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F780D4-F26E-41CA-8072-297E7AA38CE7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8D5A39-DAE6-449C-9513-A8B3DCFC3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红色系 小尺寸校徽展开式 (10mm以下使用) [转换]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36550"/>
            <a:ext cx="259238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187450" y="152400"/>
            <a:ext cx="7043738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62B4B3-2284-4AB6-8CF9-3E7C765F06A9}" type="datetime1">
              <a:rPr lang="zh-CN" altLang="en-US"/>
              <a:pPr>
                <a:defRPr/>
              </a:pPr>
              <a:t>2014/9/24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DE73D7-E689-4C86-9D59-90B740AF5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package" Target="../embeddings/Microsoft_Visio___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1828800"/>
            <a:ext cx="89535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000" b="1" dirty="0" smtClean="0">
                <a:solidFill>
                  <a:srgbClr val="C00000"/>
                </a:solidFill>
              </a:rPr>
              <a:t>CS427 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Multicore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 Architecture and Parallel Computing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4294967295"/>
          </p:nvPr>
        </p:nvSpPr>
        <p:spPr>
          <a:xfrm>
            <a:off x="1066800" y="4114800"/>
            <a:ext cx="7086600" cy="15240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smtClean="0">
                <a:solidFill>
                  <a:srgbClr val="0070C0"/>
                </a:solidFill>
              </a:rPr>
              <a:t>Lecture 2 Parallel Architecture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800" b="1" smtClean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rgbClr val="00B050"/>
                </a:solidFill>
              </a:rPr>
              <a:t>Li Jiang 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rgbClr val="00B050"/>
                </a:solidFill>
              </a:rPr>
              <a:t>2014/9/18</a:t>
            </a:r>
            <a:r>
              <a:rPr lang="en-US" altLang="zh-CN" sz="3600" b="1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4000" b="1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D895E-3E25-4068-BABD-EA9E399B9BD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Multiple Issue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5FF90-2D79-48B4-AA06-F06D8590DC7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230438"/>
          </a:xfrm>
        </p:spPr>
        <p:txBody>
          <a:bodyPr/>
          <a:lstStyle/>
          <a:p>
            <a:r>
              <a:rPr lang="en-US" altLang="zh-CN" sz="2800" b="1" smtClean="0">
                <a:ea typeface="宋体" panose="02010600030101010101" pitchFamily="2" charset="-122"/>
              </a:rPr>
              <a:t>Static multiple issue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functional units are scheduled at compile time.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800" b="1" smtClean="0">
              <a:ea typeface="宋体" panose="02010600030101010101" pitchFamily="2" charset="-122"/>
            </a:endParaRPr>
          </a:p>
          <a:p>
            <a:r>
              <a:rPr lang="en-US" altLang="zh-CN" sz="2800" b="1" smtClean="0">
                <a:ea typeface="宋体" panose="02010600030101010101" pitchFamily="2" charset="-122"/>
              </a:rPr>
              <a:t>Dynamic multiple issue 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functional units are scheduled at run-time.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Allow instruction behind stalls to proceed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Enable out-of-order execution and out-of-order completion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Tomasulo algorithm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29200"/>
            <a:ext cx="2466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49530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Register Renaming</a:t>
            </a:r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4B746-2CF8-45A3-BA76-276525C34D3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230438"/>
          </a:xfrm>
        </p:spPr>
        <p:txBody>
          <a:bodyPr/>
          <a:lstStyle/>
          <a:p>
            <a:endParaRPr lang="en-US" altLang="zh-CN" sz="2800" b="1" smtClean="0">
              <a:ea typeface="宋体" panose="02010600030101010101" pitchFamily="2" charset="-122"/>
            </a:endParaRPr>
          </a:p>
          <a:p>
            <a:r>
              <a:rPr lang="en-US" altLang="zh-CN" sz="2800" b="1" smtClean="0">
                <a:ea typeface="宋体" panose="02010600030101010101" pitchFamily="2" charset="-122"/>
              </a:rPr>
              <a:t>Multiple issue challenge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WAR, WAW harzard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Limited register resource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Register renaming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4267200"/>
            <a:ext cx="6424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1866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00350"/>
            <a:ext cx="1981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Unrolling</a:t>
            </a:r>
          </a:p>
        </p:txBody>
      </p:sp>
      <p:sp>
        <p:nvSpPr>
          <p:cNvPr id="2765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1653CF-CB8D-4F1E-B3EF-6A7F29E750D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2304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da-DK" altLang="zh-CN" sz="2000" smtClean="0">
                <a:ea typeface="黑体" panose="02010609060101010101" pitchFamily="49" charset="-122"/>
              </a:rPr>
              <a:t>   </a:t>
            </a: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for (i = 1 to bignumber)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    A(i)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    B(i)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    C(i)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 end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400" b="1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pt-BR" altLang="zh-CN" sz="20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pt-BR" altLang="zh-CN" sz="2000" smtClean="0">
                <a:solidFill>
                  <a:srgbClr val="FF0000"/>
                </a:solidFill>
                <a:ea typeface="黑体" panose="02010609060101010101" pitchFamily="49" charset="-122"/>
              </a:rPr>
              <a:t>Without Unrolling: </a:t>
            </a:r>
            <a:r>
              <a:rPr lang="pt-BR" altLang="zh-CN" sz="2000" smtClean="0">
                <a:ea typeface="黑体" panose="02010609060101010101" pitchFamily="49" charset="-122"/>
              </a:rPr>
              <a:t>A(1)   </a:t>
            </a:r>
            <a:r>
              <a:rPr lang="pt-BR" altLang="zh-CN" sz="2000" smtClean="0">
                <a:solidFill>
                  <a:srgbClr val="FF0000"/>
                </a:solidFill>
                <a:ea typeface="黑体" panose="02010609060101010101" pitchFamily="49" charset="-122"/>
              </a:rPr>
              <a:t>X     X   </a:t>
            </a:r>
            <a:r>
              <a:rPr lang="pt-BR" altLang="zh-CN" sz="2000" smtClean="0">
                <a:ea typeface="黑体" panose="02010609060101010101" pitchFamily="49" charset="-122"/>
              </a:rPr>
              <a:t>B(1)   </a:t>
            </a:r>
            <a:r>
              <a:rPr lang="pt-BR" altLang="zh-CN" sz="2000" smtClean="0">
                <a:solidFill>
                  <a:srgbClr val="FF0000"/>
                </a:solidFill>
                <a:ea typeface="黑体" panose="02010609060101010101" pitchFamily="49" charset="-122"/>
              </a:rPr>
              <a:t>X     X   </a:t>
            </a:r>
            <a:r>
              <a:rPr lang="pt-BR" altLang="zh-CN" sz="2000" smtClean="0">
                <a:ea typeface="黑体" panose="02010609060101010101" pitchFamily="49" charset="-122"/>
              </a:rPr>
              <a:t>C(1)   </a:t>
            </a:r>
            <a:r>
              <a:rPr lang="pt-BR" altLang="zh-CN" sz="2000" smtClean="0">
                <a:solidFill>
                  <a:srgbClr val="FF0000"/>
                </a:solidFill>
                <a:ea typeface="黑体" panose="02010609060101010101" pitchFamily="49" charset="-122"/>
              </a:rPr>
              <a:t>X     X </a:t>
            </a:r>
            <a:r>
              <a:rPr lang="pt-BR" altLang="zh-CN" sz="2000" smtClean="0">
                <a:ea typeface="黑体" panose="02010609060101010101" pitchFamily="49" charset="-122"/>
              </a:rPr>
              <a:t>...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Unrolling</a:t>
            </a:r>
          </a:p>
        </p:txBody>
      </p:sp>
      <p:sp>
        <p:nvSpPr>
          <p:cNvPr id="296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08ADED-2CE4-4294-91B3-8A6DE381867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2304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da-DK" altLang="zh-CN" sz="2000" smtClean="0">
                <a:ea typeface="黑体" panose="02010609060101010101" pitchFamily="49" charset="-122"/>
              </a:rPr>
              <a:t>   </a:t>
            </a: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for (i = 1 to bignumber)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    A(i)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    B(i)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    C(i)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 end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b="1" smtClean="0">
                <a:ea typeface="宋体" panose="02010600030101010101" pitchFamily="2" charset="-122"/>
              </a:rPr>
              <a:t>After Unrolling:</a:t>
            </a:r>
            <a:endParaRPr lang="da-DK" altLang="zh-CN" sz="2000" b="1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for (i = 1 to bignumber/3)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A(i)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A(i+1)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A(i+2)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B(i)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B(i+1)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B(i+2)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C(i) 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C(i+1)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   C(i+2)</a:t>
            </a: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 end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pt-BR" altLang="zh-CN" sz="2000" smtClean="0">
                <a:solidFill>
                  <a:srgbClr val="FF0000"/>
                </a:solidFill>
                <a:ea typeface="黑体" panose="02010609060101010101" pitchFamily="49" charset="-122"/>
              </a:rPr>
              <a:t>Without Unrolling: </a:t>
            </a:r>
            <a:r>
              <a:rPr lang="pt-BR" altLang="zh-CN" sz="2000" smtClean="0">
                <a:ea typeface="黑体" panose="02010609060101010101" pitchFamily="49" charset="-122"/>
              </a:rPr>
              <a:t>A(1)   </a:t>
            </a:r>
            <a:r>
              <a:rPr lang="pt-BR" altLang="zh-CN" sz="2000" smtClean="0">
                <a:solidFill>
                  <a:srgbClr val="FF0000"/>
                </a:solidFill>
                <a:ea typeface="黑体" panose="02010609060101010101" pitchFamily="49" charset="-122"/>
              </a:rPr>
              <a:t>X     X   </a:t>
            </a:r>
            <a:r>
              <a:rPr lang="pt-BR" altLang="zh-CN" sz="2000" smtClean="0">
                <a:ea typeface="黑体" panose="02010609060101010101" pitchFamily="49" charset="-122"/>
              </a:rPr>
              <a:t>B(1)   </a:t>
            </a:r>
            <a:r>
              <a:rPr lang="pt-BR" altLang="zh-CN" sz="2000" smtClean="0">
                <a:solidFill>
                  <a:srgbClr val="FF0000"/>
                </a:solidFill>
                <a:ea typeface="黑体" panose="02010609060101010101" pitchFamily="49" charset="-122"/>
              </a:rPr>
              <a:t>X     X   </a:t>
            </a:r>
            <a:r>
              <a:rPr lang="pt-BR" altLang="zh-CN" sz="2000" smtClean="0">
                <a:ea typeface="黑体" panose="02010609060101010101" pitchFamily="49" charset="-122"/>
              </a:rPr>
              <a:t>C(1)   </a:t>
            </a:r>
            <a:r>
              <a:rPr lang="pt-BR" altLang="zh-CN" sz="2000" smtClean="0">
                <a:solidFill>
                  <a:srgbClr val="FF0000"/>
                </a:solidFill>
                <a:ea typeface="黑体" panose="02010609060101010101" pitchFamily="49" charset="-122"/>
              </a:rPr>
              <a:t>X     X </a:t>
            </a:r>
            <a:r>
              <a:rPr lang="pt-BR" altLang="zh-CN" sz="2000" smtClean="0">
                <a:ea typeface="黑体" panose="02010609060101010101" pitchFamily="49" charset="-122"/>
              </a:rPr>
              <a:t>...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zh-CN" sz="2000" smtClean="0">
                <a:solidFill>
                  <a:srgbClr val="0000FF"/>
                </a:solidFill>
                <a:ea typeface="黑体" panose="02010609060101010101" pitchFamily="49" charset="-122"/>
              </a:rPr>
              <a:t>With Unrolling:     </a:t>
            </a:r>
            <a:r>
              <a:rPr lang="pt-BR" altLang="zh-CN" sz="2000" smtClean="0">
                <a:ea typeface="黑体" panose="02010609060101010101" pitchFamily="49" charset="-122"/>
              </a:rPr>
              <a:t>A(1) A(2) A(3) B(1) B(2) B(3) C(1) C(2) C(3) ...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Software Pipelining</a:t>
            </a:r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70EF18-E716-4AC1-9CEF-DB5D2FED01F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2304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for (i = 1 to bignumber)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A(i)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B(i)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C(i) ; 12(perhaps a floating point operation)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D(i)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E(i)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F(i)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End</a:t>
            </a:r>
          </a:p>
          <a:p>
            <a:pPr>
              <a:buFont typeface="Arial" panose="020B0604020202020204" pitchFamily="34" charset="0"/>
              <a:buNone/>
            </a:pPr>
            <a:endParaRPr lang="da-DK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b="1" smtClean="0">
                <a:ea typeface="宋体" panose="02010600030101010101" pitchFamily="2" charset="-122"/>
              </a:rPr>
              <a:t>Software Pipelining:</a:t>
            </a:r>
            <a:endParaRPr lang="da-DK" altLang="zh-CN" sz="2000" b="1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for i = (1 to bignumber - 6)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A(i+6)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B(i+5)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C(i+4)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D(i+2)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E(i+1)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F(i)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end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Software Pipelining</a:t>
            </a:r>
          </a:p>
        </p:txBody>
      </p:sp>
      <p:sp>
        <p:nvSpPr>
          <p:cNvPr id="3379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D0C80-FB07-4250-A6E9-115AE55BE10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2304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for (i = 1 to bignumber)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A(i)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B(i)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C(i) ; 12(perhaps a floating point operation)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D(i)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E(i)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    F(i) ;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0000"/>
                </a:solidFill>
                <a:ea typeface="黑体" panose="02010609060101010101" pitchFamily="49" charset="-122"/>
              </a:rPr>
              <a:t>End</a:t>
            </a:r>
          </a:p>
          <a:p>
            <a:pPr>
              <a:buFont typeface="Arial" panose="020B0604020202020204" pitchFamily="34" charset="0"/>
              <a:buNone/>
            </a:pPr>
            <a:endParaRPr lang="da-DK" altLang="zh-CN" sz="1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da-DK" altLang="zh-CN" sz="1400" b="1" smtClean="0">
                <a:ea typeface="宋体" panose="02010600030101010101" pitchFamily="2" charset="-122"/>
              </a:rPr>
              <a:t>Software Pipelining:</a:t>
            </a:r>
            <a:endParaRPr lang="da-DK" altLang="zh-CN" sz="2000" b="1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for i = (1 to bignumber - 6)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A(i+6)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B(i+5)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C(i+4)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D(i+2)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E(i+1)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    F(i)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0000FF"/>
                </a:solidFill>
                <a:ea typeface="黑体" panose="02010609060101010101" pitchFamily="49" charset="-122"/>
              </a:rPr>
              <a:t>end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</p:txBody>
      </p: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4267200" y="4051300"/>
            <a:ext cx="42656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Iteration 1: A(7) B(6) C(5) D(3) E(2) F(1)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Iteration 2: A(8) B(7) C(6) D(4) E(3) F(2)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Iteration 3: A(9) B(8) C(7) D(5) E(4) F(3)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Iteration 4: A(10) B(9) C(8) D(6) E(5) F(4)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Iteration 5: A(11) B(10) C(9) D(7) E(6) F(5)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Iteration 6: A(12) B(11) C(10) D(8) E(7) F(6)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Iteration 7: A(13) B(12) C(11) D(9) E(8) F(7)</a:t>
            </a:r>
            <a:endParaRPr lang="zh-CN" altLang="en-U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Speculation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8351838" cy="2586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kern="0" dirty="0">
              <a:solidFill>
                <a:srgbClr val="003399"/>
              </a:solidFill>
            </a:endParaRPr>
          </a:p>
          <a:p>
            <a:pPr eaLnBrk="1" hangingPunct="1">
              <a:defRPr/>
            </a:pPr>
            <a:endParaRPr lang="en-US" altLang="zh-CN" sz="2400" kern="0" dirty="0">
              <a:solidFill>
                <a:srgbClr val="003399"/>
              </a:solidFill>
            </a:endParaRPr>
          </a:p>
          <a:p>
            <a:pPr eaLnBrk="1" hangingPunct="1">
              <a:defRPr/>
            </a:pPr>
            <a:r>
              <a:rPr lang="en-US" altLang="zh-CN" sz="2400" kern="0" dirty="0">
                <a:solidFill>
                  <a:srgbClr val="003399"/>
                </a:solidFill>
              </a:rPr>
              <a:t>In speculation, the compiler or the processor makes a guess about an instruction, and then executes the instruction on the basis of the guess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Always speculate the branch is taken, </a:t>
            </a:r>
            <a:r>
              <a:rPr lang="en-US" altLang="zh-CN" sz="2400" dirty="0">
                <a:solidFill>
                  <a:srgbClr val="FF0000"/>
                </a:solidFill>
              </a:rPr>
              <a:t>1/1000 error rate!</a:t>
            </a:r>
          </a:p>
        </p:txBody>
      </p:sp>
      <p:sp>
        <p:nvSpPr>
          <p:cNvPr id="35844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50D88-C85D-423C-8E3E-FE3BD0343DC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5845" name="TextBox 18"/>
          <p:cNvSpPr txBox="1">
            <a:spLocks noChangeArrowheads="1"/>
          </p:cNvSpPr>
          <p:nvPr/>
        </p:nvSpPr>
        <p:spPr bwMode="auto">
          <a:xfrm>
            <a:off x="2555875" y="1524000"/>
            <a:ext cx="4297363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latin typeface="Bodoni MT" panose="02070603080606020203" pitchFamily="18" charset="0"/>
              </a:rPr>
              <a:t>for (i = 0; i &lt; 1000; i++)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latin typeface="Bodoni MT" panose="02070603080606020203" pitchFamily="18" charset="0"/>
              </a:rPr>
              <a:t>     z[i] = x[i] + y[i];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Speculation</a:t>
            </a:r>
          </a:p>
        </p:txBody>
      </p:sp>
      <p:pic>
        <p:nvPicPr>
          <p:cNvPr id="37891" name="Picture 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5438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18"/>
          <p:cNvSpPr txBox="1">
            <a:spLocks noChangeArrowheads="1"/>
          </p:cNvSpPr>
          <p:nvPr/>
        </p:nvSpPr>
        <p:spPr bwMode="auto">
          <a:xfrm>
            <a:off x="2438400" y="2362200"/>
            <a:ext cx="4297363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latin typeface="Bodoni MT" panose="02070603080606020203" pitchFamily="18" charset="0"/>
              </a:rPr>
              <a:t>for (i = 0; i &lt; 1000; i++)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latin typeface="Bodoni MT" panose="02070603080606020203" pitchFamily="18" charset="0"/>
              </a:rPr>
              <a:t>     z[i] = x[i] + y[i];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ILP in a Realistic Machine</a:t>
            </a:r>
          </a:p>
        </p:txBody>
      </p:sp>
      <p:pic>
        <p:nvPicPr>
          <p:cNvPr id="3993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320800" y="3756025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914400" y="5037138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73100" y="1303338"/>
            <a:ext cx="39751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Char char="•"/>
            </a:pPr>
            <a:r>
              <a:rPr lang="en-GB" altLang="zh-CN" sz="2400" b="0"/>
              <a:t>Scalar processing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GB" altLang="zh-CN" sz="1600" b="0">
                <a:solidFill>
                  <a:srgbClr val="000099"/>
                </a:solidFill>
              </a:rPr>
              <a:t>traditional mode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GB" altLang="zh-CN" sz="1600" b="0">
                <a:solidFill>
                  <a:schemeClr val="tx2"/>
                </a:solidFill>
              </a:rPr>
              <a:t>one operation</a:t>
            </a:r>
            <a:r>
              <a:rPr lang="en-GB" altLang="zh-CN" sz="1600" b="0">
                <a:solidFill>
                  <a:srgbClr val="000099"/>
                </a:solidFill>
              </a:rPr>
              <a:t> produces</a:t>
            </a:r>
            <a:br>
              <a:rPr lang="en-GB" altLang="zh-CN" sz="1600" b="0">
                <a:solidFill>
                  <a:srgbClr val="000099"/>
                </a:solidFill>
              </a:rPr>
            </a:br>
            <a:r>
              <a:rPr lang="en-GB" altLang="zh-CN" sz="1600" b="0">
                <a:solidFill>
                  <a:schemeClr val="tx2"/>
                </a:solidFill>
              </a:rPr>
              <a:t>one result</a:t>
            </a:r>
            <a:endParaRPr lang="en-GB" altLang="zh-CN" sz="1800" b="0">
              <a:solidFill>
                <a:srgbClr val="000099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800600" y="1303338"/>
            <a:ext cx="3975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03200" indent="-203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190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Char char="•"/>
            </a:pPr>
            <a:r>
              <a:rPr lang="en-GB" altLang="zh-CN" sz="2400" b="0" dirty="0"/>
              <a:t>SIMD processing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GB" altLang="zh-CN" sz="1600" b="0" dirty="0">
                <a:solidFill>
                  <a:srgbClr val="000099"/>
                </a:solidFill>
              </a:rPr>
              <a:t>with SSE / SSE2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GB" altLang="zh-CN" sz="1600" b="0" dirty="0">
                <a:solidFill>
                  <a:schemeClr val="tx2"/>
                </a:solidFill>
              </a:rPr>
              <a:t>one operation</a:t>
            </a:r>
            <a:r>
              <a:rPr lang="en-GB" altLang="zh-CN" sz="1600" b="0" dirty="0">
                <a:solidFill>
                  <a:srgbClr val="000099"/>
                </a:solidFill>
              </a:rPr>
              <a:t> produces</a:t>
            </a:r>
            <a:br>
              <a:rPr lang="en-GB" altLang="zh-CN" sz="1600" b="0" dirty="0">
                <a:solidFill>
                  <a:srgbClr val="000099"/>
                </a:solidFill>
              </a:rPr>
            </a:br>
            <a:r>
              <a:rPr lang="en-GB" altLang="zh-CN" sz="1600" b="0" dirty="0">
                <a:solidFill>
                  <a:schemeClr val="tx2"/>
                </a:solidFill>
              </a:rPr>
              <a:t>multiple results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US" altLang="zh-CN" sz="1600" b="0" dirty="0" smtClean="0">
                <a:solidFill>
                  <a:schemeClr val="tx2"/>
                </a:solidFill>
              </a:rPr>
              <a:t>Limitation (branch divergence)</a:t>
            </a:r>
            <a:endParaRPr lang="en-GB" altLang="zh-CN" sz="1600" b="0" dirty="0">
              <a:solidFill>
                <a:schemeClr val="tx2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3208338"/>
            <a:ext cx="1066800" cy="457200"/>
          </a:xfrm>
          <a:prstGeom prst="cube">
            <a:avLst>
              <a:gd name="adj" fmla="val 25000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endParaRPr lang="en-US" altLang="zh-CN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990600" y="4351338"/>
            <a:ext cx="1066800" cy="457200"/>
          </a:xfrm>
          <a:prstGeom prst="cube">
            <a:avLst>
              <a:gd name="adj" fmla="val 25000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990600" y="5265738"/>
            <a:ext cx="1066800" cy="457200"/>
          </a:xfrm>
          <a:prstGeom prst="cube">
            <a:avLst>
              <a:gd name="adj" fmla="val 25000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 + Y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400800" y="3741738"/>
            <a:ext cx="381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4648200" y="32083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x3</a:t>
            </a: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5638800" y="32083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x2</a:t>
            </a: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6629400" y="32083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x1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7620000" y="3208338"/>
            <a:ext cx="1066800" cy="4572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x0</a:t>
            </a:r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auto">
          <a:xfrm>
            <a:off x="4648200" y="43513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y3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5638800" y="43513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y2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6629400" y="43513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y1</a:t>
            </a: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7620000" y="4351338"/>
            <a:ext cx="1066800" cy="4572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y0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4495800" y="5037138"/>
            <a:ext cx="434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4648200" y="52657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x3+y3</a:t>
            </a: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5638800" y="52657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x2+y2</a:t>
            </a:r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 bwMode="auto">
          <a:xfrm>
            <a:off x="6629400" y="5265738"/>
            <a:ext cx="1066800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x1+y1</a:t>
            </a:r>
          </a:p>
        </p:txBody>
      </p:sp>
      <p:sp>
        <p:nvSpPr>
          <p:cNvPr id="34" name="AutoShape 23"/>
          <p:cNvSpPr>
            <a:spLocks noChangeArrowheads="1"/>
          </p:cNvSpPr>
          <p:nvPr/>
        </p:nvSpPr>
        <p:spPr bwMode="auto">
          <a:xfrm>
            <a:off x="7620000" y="5265738"/>
            <a:ext cx="1066800" cy="4572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x0+y0</a:t>
            </a: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3913188" y="32845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3962400" y="44275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3735388" y="5341938"/>
            <a:ext cx="8112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X + Y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532188" y="6172200"/>
            <a:ext cx="5154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/>
              <a:t>Slide Source: Alex Klimovitski &amp; Dean Macri,  Intel Corporation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Lecture Objectives</a:t>
            </a:r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5C18B3-2E35-46F8-9328-358198A619E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44450" y="1055688"/>
            <a:ext cx="90265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/>
              <a:t>Understand the core concept, but not the detail</a:t>
            </a:r>
          </a:p>
          <a:p>
            <a:endParaRPr lang="en-US" altLang="zh-CN" sz="2800" b="0"/>
          </a:p>
          <a:p>
            <a:endParaRPr lang="en-US" altLang="zh-CN" sz="2800" b="0"/>
          </a:p>
          <a:p>
            <a:r>
              <a:rPr lang="en-US" altLang="zh-CN" sz="2800"/>
              <a:t>Refresh your memory on Computer architecture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The early path towards Parallelsim </a:t>
            </a:r>
          </a:p>
          <a:p>
            <a:endParaRPr lang="en-US" altLang="zh-CN" b="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sz="2000" b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4035" name="Rectangle 101"/>
          <p:cNvSpPr>
            <a:spLocks noChangeArrowheads="1"/>
          </p:cNvSpPr>
          <p:nvPr/>
        </p:nvSpPr>
        <p:spPr bwMode="auto">
          <a:xfrm>
            <a:off x="4095750" y="641667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Year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44036" name="Rectangle 11"/>
          <p:cNvSpPr>
            <a:spLocks noChangeArrowheads="1"/>
          </p:cNvSpPr>
          <p:nvPr/>
        </p:nvSpPr>
        <p:spPr bwMode="auto">
          <a:xfrm>
            <a:off x="7805738" y="1379538"/>
            <a:ext cx="1274762" cy="4700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7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632070-D4E8-4F5D-8AAE-CE9B3C0AFAC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9652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700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748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8796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1844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24892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7940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0988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4036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37084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40132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43180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46228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49276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52324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537200" y="3248025"/>
            <a:ext cx="3810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965200" y="2193925"/>
            <a:ext cx="12954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2184400" y="2193925"/>
            <a:ext cx="12954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auto">
          <a:xfrm>
            <a:off x="3403600" y="2193925"/>
            <a:ext cx="12954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" name="AutoShape 37"/>
          <p:cNvSpPr>
            <a:spLocks noChangeArrowheads="1"/>
          </p:cNvSpPr>
          <p:nvPr/>
        </p:nvSpPr>
        <p:spPr bwMode="auto">
          <a:xfrm>
            <a:off x="4622800" y="2193925"/>
            <a:ext cx="12954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" name="AutoShape 38"/>
          <p:cNvSpPr>
            <a:spLocks noChangeArrowheads="1"/>
          </p:cNvSpPr>
          <p:nvPr/>
        </p:nvSpPr>
        <p:spPr bwMode="auto">
          <a:xfrm>
            <a:off x="965200" y="2695575"/>
            <a:ext cx="25146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auto">
          <a:xfrm>
            <a:off x="3403600" y="2695575"/>
            <a:ext cx="25146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4060" name="Text Box 40"/>
          <p:cNvSpPr txBox="1">
            <a:spLocks noChangeArrowheads="1"/>
          </p:cNvSpPr>
          <p:nvPr/>
        </p:nvSpPr>
        <p:spPr bwMode="auto">
          <a:xfrm>
            <a:off x="6310313" y="3248025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16x bytes</a:t>
            </a:r>
          </a:p>
        </p:txBody>
      </p:sp>
      <p:sp>
        <p:nvSpPr>
          <p:cNvPr id="44061" name="Text Box 45"/>
          <p:cNvSpPr txBox="1">
            <a:spLocks noChangeArrowheads="1"/>
          </p:cNvSpPr>
          <p:nvPr/>
        </p:nvSpPr>
        <p:spPr bwMode="auto">
          <a:xfrm>
            <a:off x="6310313" y="2270125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4x floats</a:t>
            </a:r>
          </a:p>
        </p:txBody>
      </p:sp>
      <p:sp>
        <p:nvSpPr>
          <p:cNvPr id="44062" name="Text Box 46"/>
          <p:cNvSpPr txBox="1">
            <a:spLocks noChangeArrowheads="1"/>
          </p:cNvSpPr>
          <p:nvPr/>
        </p:nvSpPr>
        <p:spPr bwMode="auto">
          <a:xfrm>
            <a:off x="6310313" y="2771775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2x doubles</a:t>
            </a:r>
          </a:p>
        </p:txBody>
      </p:sp>
      <p:sp>
        <p:nvSpPr>
          <p:cNvPr id="44063" name="Rectangle 47"/>
          <p:cNvSpPr>
            <a:spLocks noChangeArrowheads="1"/>
          </p:cNvSpPr>
          <p:nvPr/>
        </p:nvSpPr>
        <p:spPr bwMode="auto">
          <a:xfrm>
            <a:off x="838200" y="1463675"/>
            <a:ext cx="79375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03200" indent="-203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190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Char char="•"/>
            </a:pPr>
            <a:r>
              <a:rPr lang="en-US" altLang="zh-CN" sz="2400" b="0"/>
              <a:t>Intel SSE2 data types: anything that fits into 16 bytes</a:t>
            </a:r>
          </a:p>
          <a:p>
            <a:pPr eaLnBrk="1" hangingPunct="1">
              <a:spcBef>
                <a:spcPct val="15000"/>
              </a:spcBef>
              <a:buFontTx/>
              <a:buChar char="•"/>
            </a:pPr>
            <a:endParaRPr lang="en-US" altLang="zh-CN" sz="2400" b="0"/>
          </a:p>
          <a:p>
            <a:pPr eaLnBrk="1" hangingPunct="1">
              <a:spcBef>
                <a:spcPct val="15000"/>
              </a:spcBef>
              <a:buFontTx/>
              <a:buChar char="•"/>
            </a:pPr>
            <a:endParaRPr lang="en-US" altLang="zh-CN" sz="2400" b="0"/>
          </a:p>
          <a:p>
            <a:pPr eaLnBrk="1" hangingPunct="1">
              <a:spcBef>
                <a:spcPct val="15000"/>
              </a:spcBef>
              <a:buFontTx/>
              <a:buChar char="•"/>
            </a:pPr>
            <a:endParaRPr lang="en-US" altLang="zh-CN" sz="2400" b="0"/>
          </a:p>
          <a:p>
            <a:pPr eaLnBrk="1" hangingPunct="1">
              <a:spcBef>
                <a:spcPct val="15000"/>
              </a:spcBef>
              <a:buFontTx/>
              <a:buChar char="•"/>
            </a:pPr>
            <a:endParaRPr lang="en-US" altLang="zh-CN" sz="2400" b="0"/>
          </a:p>
          <a:p>
            <a:pPr eaLnBrk="1" hangingPunct="1">
              <a:spcBef>
                <a:spcPct val="15000"/>
              </a:spcBef>
              <a:buFontTx/>
              <a:buChar char="•"/>
            </a:pPr>
            <a:endParaRPr lang="en-US" altLang="zh-CN" sz="2400" b="0"/>
          </a:p>
          <a:p>
            <a:pPr eaLnBrk="1" hangingPunct="1">
              <a:spcBef>
                <a:spcPct val="15000"/>
              </a:spcBef>
              <a:buFontTx/>
              <a:buChar char="•"/>
            </a:pPr>
            <a:r>
              <a:rPr lang="en-US" altLang="zh-CN" sz="2400" b="0"/>
              <a:t>Instructions perform add, multiply etc. on all the data in this 16-byte register in parallel</a:t>
            </a:r>
          </a:p>
          <a:p>
            <a:pPr eaLnBrk="1" hangingPunct="1">
              <a:spcBef>
                <a:spcPct val="15000"/>
              </a:spcBef>
              <a:buFontTx/>
              <a:buChar char="•"/>
            </a:pPr>
            <a:r>
              <a:rPr lang="en-US" altLang="zh-CN" sz="2400" b="0"/>
              <a:t>Pros: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US" altLang="zh-CN" sz="2000" b="0">
                <a:solidFill>
                  <a:srgbClr val="0000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Saving decode time, execute I </a:t>
            </a:r>
            <a:r>
              <a:rPr lang="en-US" altLang="zh-CN" sz="2000" b="0">
                <a:solidFill>
                  <a:srgbClr val="000099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0">
                <a:solidFill>
                  <a:srgbClr val="0000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automatically</a:t>
            </a:r>
            <a:r>
              <a:rPr lang="en-US" altLang="zh-CN" sz="2000" b="0">
                <a:solidFill>
                  <a:srgbClr val="000099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0">
                <a:solidFill>
                  <a:srgbClr val="0000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execute I+1 …</a:t>
            </a:r>
          </a:p>
          <a:p>
            <a:pPr eaLnBrk="1" hangingPunct="1">
              <a:spcBef>
                <a:spcPct val="15000"/>
              </a:spcBef>
              <a:buFontTx/>
              <a:buChar char="•"/>
            </a:pPr>
            <a:r>
              <a:rPr lang="en-US" altLang="zh-CN" sz="2400" b="0"/>
              <a:t>Challenges:</a:t>
            </a:r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solidFill>
                  <a:srgbClr val="0000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Need to be contiguous in memory and aligned, addressing</a:t>
            </a:r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solidFill>
                  <a:srgbClr val="0000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Some instructions to move data around from one part of register to another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230438"/>
          </a:xfrm>
        </p:spPr>
        <p:txBody>
          <a:bodyPr/>
          <a:lstStyle/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Vector Register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smtClean="0">
                <a:latin typeface="Arial" panose="020B0604020202020204" pitchFamily="34" charset="0"/>
                <a:ea typeface="宋体" panose="02010600030101010101" pitchFamily="2" charset="-122"/>
              </a:rPr>
              <a:t>Fixed length bank holding a single vector has at least 2 read and 1 write ports typically 8-32 vector registers, each holding 64-128 64-bit elements</a:t>
            </a:r>
          </a:p>
          <a:p>
            <a:endParaRPr lang="en-US" altLang="zh-CN" sz="2000" b="1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Vector Functional Units (FUs)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smtClean="0">
                <a:latin typeface="Arial" panose="020B0604020202020204" pitchFamily="34" charset="0"/>
                <a:ea typeface="宋体" panose="02010600030101010101" pitchFamily="2" charset="-122"/>
              </a:rPr>
              <a:t>Fully pipelined, start new operation every clock typically 4 to 8 FUs: FP add, FP mult, FP reciprocal (1/X), integer add, logical, shift; may have multiple of same unit</a:t>
            </a:r>
          </a:p>
          <a:p>
            <a:endParaRPr lang="en-US" altLang="zh-CN" sz="2000" b="1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Vector Load-Store Units (LSUs)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smtClean="0">
                <a:latin typeface="Arial" panose="020B0604020202020204" pitchFamily="34" charset="0"/>
                <a:ea typeface="宋体" panose="02010600030101010101" pitchFamily="2" charset="-122"/>
              </a:rPr>
              <a:t>fully pipelined unit to load or store a vector; may have multiple LSUs</a:t>
            </a:r>
          </a:p>
          <a:p>
            <a:endParaRPr lang="en-US" altLang="zh-CN" sz="2000" b="1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Scalar registers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smtClean="0">
                <a:latin typeface="Arial" panose="020B0604020202020204" pitchFamily="34" charset="0"/>
                <a:ea typeface="宋体" panose="02010600030101010101" pitchFamily="2" charset="-122"/>
              </a:rPr>
              <a:t>Single element for FP scalar or address</a:t>
            </a:r>
          </a:p>
          <a:p>
            <a:endParaRPr lang="en-US" altLang="zh-CN" sz="2000" b="1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Cross-bar to connect FUs , LSUs, registers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41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1492250"/>
          </a:xfrm>
        </p:spPr>
        <p:txBody>
          <a:bodyPr/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Interleaved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Multiple “banks” of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Access independently</a:t>
            </a:r>
          </a:p>
          <a:p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86125"/>
            <a:ext cx="2857500" cy="21907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1492250"/>
          </a:xfrm>
        </p:spPr>
        <p:txBody>
          <a:bodyPr/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Interleaved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Multiple “banks” of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Access independently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How to distribute the data of a vector?</a:t>
            </a:r>
          </a:p>
          <a:p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86125"/>
            <a:ext cx="2857500" cy="2190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286125"/>
            <a:ext cx="2381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43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1492250"/>
          </a:xfrm>
        </p:spPr>
        <p:txBody>
          <a:bodyPr/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Interleaved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Multiple “banks” of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Access independently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How to distribute the data of a vector?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Elements of a vector are distributed across multiple banks</a:t>
            </a:r>
          </a:p>
          <a:p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86125"/>
            <a:ext cx="2857500" cy="2190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286125"/>
            <a:ext cx="2381250" cy="236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0" y="2914650"/>
            <a:ext cx="30956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9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330450"/>
          </a:xfrm>
        </p:spPr>
        <p:txBody>
          <a:bodyPr/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Interleaved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Multiple “banks” of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Access independently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Elements of a vector are distributed across multiple banks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Strided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memory 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access and hardware scatter/gather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Access element of a vector located at fixed/</a:t>
            </a:r>
            <a:r>
              <a:rPr lang="en-US" altLang="zh-CN" sz="18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iregular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intervals</a:t>
            </a: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4767"/>
              </p:ext>
            </p:extLst>
          </p:nvPr>
        </p:nvGraphicFramePr>
        <p:xfrm>
          <a:off x="838200" y="3496574"/>
          <a:ext cx="2971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31326" y="4038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31326" y="4800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1326" y="5562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1326" y="6248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181600" y="5143500"/>
            <a:ext cx="1676400" cy="838200"/>
          </a:xfrm>
          <a:prstGeom prst="rect">
            <a:avLst/>
          </a:prstGeom>
          <a:gradFill>
            <a:lin ang="5400000" scaled="0"/>
          </a:gradFill>
          <a:effectLst>
            <a:outerShdw sx="1000" sy="1000" rotWithShape="0">
              <a:srgbClr val="000000"/>
            </a:outerShdw>
          </a:effectLst>
          <a:scene3d>
            <a:camera prst="isometricOffAxis2Left">
              <a:rot lat="0" lon="0" rev="0"/>
            </a:camera>
            <a:lightRig rig="threePt" dir="t">
              <a:rot lat="0" lon="0" rev="0"/>
            </a:lightRig>
          </a:scene3d>
          <a:sp3d extrusionH="430530" prstMaterial="metal">
            <a:bevelT w="13970" h="13970" prst="angle"/>
            <a:bevelB w="13970" h="13970" prst="angle"/>
            <a:extrusionClr>
              <a:srgbClr val="7030A0"/>
            </a:extrusion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altLang="zh-CN" dirty="0" smtClean="0"/>
              <a:t>Hardware accelerator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41944" y="3949626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330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8131" name="Rectangle 101"/>
          <p:cNvSpPr>
            <a:spLocks noChangeArrowheads="1"/>
          </p:cNvSpPr>
          <p:nvPr/>
        </p:nvSpPr>
        <p:spPr bwMode="auto">
          <a:xfrm>
            <a:off x="4095750" y="641667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Year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93725" y="1100438"/>
            <a:ext cx="7559675" cy="15081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ea typeface="+mn-ea"/>
              </a:rPr>
              <a:t>   </a:t>
            </a:r>
            <a:r>
              <a:rPr lang="en-US" altLang="zh-CN" sz="2000" dirty="0" smtClean="0">
                <a:latin typeface="+mn-ea"/>
                <a:ea typeface="+mn-ea"/>
              </a:rPr>
              <a:t>How it works</a:t>
            </a:r>
            <a:endParaRPr lang="en-US" altLang="zh-CN" sz="2000" dirty="0">
              <a:latin typeface="+mn-ea"/>
              <a:ea typeface="+mn-ea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Suppose there are n * n data to be processed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But the width of vector processor is m, m &lt; n</a:t>
            </a: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defRPr/>
            </a:pPr>
            <a:endParaRPr lang="en-US" altLang="zh-CN" b="0" dirty="0"/>
          </a:p>
        </p:txBody>
      </p:sp>
      <p:sp>
        <p:nvSpPr>
          <p:cNvPr id="48134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4C95B-6FFA-480D-BD66-2CEAC4215E8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9825" y="292292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 ;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 n;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</a:p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for ( j = 0; j &lt; n; j++){</a:t>
            </a:r>
          </a:p>
          <a:p>
            <a:pPr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A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[i][j] = -A[i][j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lang="en-US" altLang="zh-CN" sz="20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}</a:t>
            </a:r>
            <a:endParaRPr lang="zh-CN" altLang="en-US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45" y="2269092"/>
            <a:ext cx="1878525" cy="10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4909871"/>
            <a:ext cx="4181400" cy="15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75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8131" name="Rectangle 101"/>
          <p:cNvSpPr>
            <a:spLocks noChangeArrowheads="1"/>
          </p:cNvSpPr>
          <p:nvPr/>
        </p:nvSpPr>
        <p:spPr bwMode="auto">
          <a:xfrm>
            <a:off x="4095750" y="641667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Year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93725" y="1100438"/>
            <a:ext cx="7559675" cy="17851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ea typeface="+mn-ea"/>
              </a:rPr>
              <a:t>   </a:t>
            </a:r>
            <a:r>
              <a:rPr lang="en-US" altLang="zh-CN" sz="2000" dirty="0" smtClean="0">
                <a:latin typeface="+mn-ea"/>
                <a:ea typeface="+mn-ea"/>
              </a:rPr>
              <a:t>How it works</a:t>
            </a:r>
            <a:endParaRPr lang="en-US" altLang="zh-CN" sz="2000" dirty="0">
              <a:latin typeface="+mn-ea"/>
              <a:ea typeface="+mn-ea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Suppose there are n * n data to be processed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But the width of vector processor is m, m &lt; n</a:t>
            </a: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Divide problem into blocks, execute block by block</a:t>
            </a: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defRPr/>
            </a:pPr>
            <a:endParaRPr lang="en-US" altLang="zh-CN" b="0" dirty="0"/>
          </a:p>
        </p:txBody>
      </p:sp>
      <p:sp>
        <p:nvSpPr>
          <p:cNvPr id="48134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4C95B-6FFA-480D-BD66-2CEAC4215E8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9825" y="292292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 ;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 n;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</a:p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for ( j = 0; j &lt; n; j++){</a:t>
            </a:r>
          </a:p>
          <a:p>
            <a:pPr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A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[i][j] = -A[i][j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lang="en-US" altLang="zh-CN" sz="20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}</a:t>
            </a:r>
            <a:endParaRPr lang="zh-CN" altLang="en-US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45" y="2269092"/>
            <a:ext cx="1878525" cy="10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4909871"/>
            <a:ext cx="4181400" cy="159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2387496"/>
            <a:ext cx="3964050" cy="240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800" y="2980340"/>
            <a:ext cx="165600" cy="5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3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8131" name="Rectangle 101"/>
          <p:cNvSpPr>
            <a:spLocks noChangeArrowheads="1"/>
          </p:cNvSpPr>
          <p:nvPr/>
        </p:nvSpPr>
        <p:spPr bwMode="auto">
          <a:xfrm>
            <a:off x="4095750" y="641667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Year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93725" y="1100438"/>
            <a:ext cx="7331075" cy="15081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ea typeface="+mn-ea"/>
              </a:rPr>
              <a:t>   </a:t>
            </a:r>
            <a:r>
              <a:rPr lang="en-US" altLang="zh-CN" sz="2000" dirty="0" smtClean="0">
                <a:latin typeface="+mn-ea"/>
                <a:ea typeface="+mn-ea"/>
              </a:rPr>
              <a:t>Branch divergence</a:t>
            </a:r>
            <a:endParaRPr lang="en-US" altLang="zh-CN" sz="2000" dirty="0">
              <a:latin typeface="+mn-ea"/>
              <a:ea typeface="+mn-ea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Single instruction requires all the ALUs execute the same instruction or are idle</a:t>
            </a: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Degrade the overall performance</a:t>
            </a: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defRPr/>
            </a:pPr>
            <a:endParaRPr lang="en-US" altLang="zh-CN" b="0" dirty="0"/>
          </a:p>
        </p:txBody>
      </p:sp>
      <p:sp>
        <p:nvSpPr>
          <p:cNvPr id="48134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4C95B-6FFA-480D-BD66-2CEAC4215E8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2668569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 ;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 n;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</a:p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for ( j = 0; j &lt; n; j++){</a:t>
            </a:r>
          </a:p>
          <a:p>
            <a:pPr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if 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(A[i][j] &lt; 0)</a:t>
            </a:r>
          </a:p>
          <a:p>
            <a:pPr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A[i][j] = -A[i][j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lang="en-US" altLang="zh-CN" sz="20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}</a:t>
            </a:r>
            <a:endParaRPr lang="zh-CN" altLang="en-US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95" y="4772405"/>
            <a:ext cx="4996905" cy="6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79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8131" name="Rectangle 101"/>
          <p:cNvSpPr>
            <a:spLocks noChangeArrowheads="1"/>
          </p:cNvSpPr>
          <p:nvPr/>
        </p:nvSpPr>
        <p:spPr bwMode="auto">
          <a:xfrm>
            <a:off x="4095750" y="641667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Year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93725" y="1100438"/>
            <a:ext cx="7331075" cy="15081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ea typeface="+mn-ea"/>
              </a:rPr>
              <a:t>   </a:t>
            </a:r>
            <a:r>
              <a:rPr lang="en-US" altLang="zh-CN" sz="2000" dirty="0" smtClean="0">
                <a:latin typeface="+mn-ea"/>
                <a:ea typeface="+mn-ea"/>
              </a:rPr>
              <a:t>Branch divergence</a:t>
            </a:r>
            <a:endParaRPr lang="en-US" altLang="zh-CN" sz="2000" dirty="0">
              <a:latin typeface="+mn-ea"/>
              <a:ea typeface="+mn-ea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Single instruction requires all the ALUs execute the same instruction or are idle</a:t>
            </a: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Degrade the overall performance</a:t>
            </a: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defRPr/>
            </a:pPr>
            <a:endParaRPr lang="en-US" altLang="zh-CN" b="0" dirty="0"/>
          </a:p>
        </p:txBody>
      </p:sp>
      <p:sp>
        <p:nvSpPr>
          <p:cNvPr id="48134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4C95B-6FFA-480D-BD66-2CEAC4215E8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2668569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 ;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 n;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</a:p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for ( j = 0; j &lt; n; j++){</a:t>
            </a:r>
          </a:p>
          <a:p>
            <a:pPr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if 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(A[i][j] &lt; 0)</a:t>
            </a:r>
          </a:p>
          <a:p>
            <a:pPr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A[i][j] = -A[i][j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else</a:t>
            </a:r>
          </a:p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A[i][j] =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[i][j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}</a:t>
            </a:r>
            <a:endParaRPr lang="zh-CN" altLang="en-US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475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484959"/>
              </p:ext>
            </p:extLst>
          </p:nvPr>
        </p:nvGraphicFramePr>
        <p:xfrm>
          <a:off x="2362200" y="4753275"/>
          <a:ext cx="5287963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6343200" imgH="2452680" progId="Visio.Drawing.15">
                  <p:embed/>
                </p:oleObj>
              </mc:Choice>
              <mc:Fallback>
                <p:oleObj name="Visio" r:id="rId4" imgW="6343200" imgH="2452680" progId="Visio.Drawing.15">
                  <p:embed/>
                  <p:pic>
                    <p:nvPicPr>
                      <p:cNvPr id="0" name="图片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contrast="-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53275"/>
                        <a:ext cx="5287963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1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Basic Computer Model</a:t>
            </a:r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0D5CE-C449-4158-B0BA-94A92D0F7D7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10244" name="Picture 8" descr="C:\Documents and Settings\liszka\Local Settings\Temporary Internet Files\Content.IE5\1G3WK4XC\MC90043154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270125"/>
            <a:ext cx="30972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693863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1" descr="C:\Documents and Settings\liszka\Local Settings\Temporary Internet Files\Content.IE5\5W39ONER\MC900439808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5461">
            <a:off x="4492625" y="19097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4708525" y="1549400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/>
              <a:t>input</a:t>
            </a:r>
            <a:endParaRPr lang="en-US" altLang="zh-CN" sz="1800"/>
          </a:p>
        </p:txBody>
      </p:sp>
      <p:sp>
        <p:nvSpPr>
          <p:cNvPr id="10248" name="Rectangle 16"/>
          <p:cNvSpPr>
            <a:spLocks noChangeArrowheads="1"/>
          </p:cNvSpPr>
          <p:nvPr/>
        </p:nvSpPr>
        <p:spPr bwMode="auto">
          <a:xfrm>
            <a:off x="1036638" y="4933950"/>
            <a:ext cx="118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/>
              <a:t>output</a:t>
            </a:r>
            <a:endParaRPr lang="en-US" altLang="zh-CN" sz="1800"/>
          </a:p>
        </p:txBody>
      </p:sp>
      <p:sp>
        <p:nvSpPr>
          <p:cNvPr id="10249" name="Rectangle 17"/>
          <p:cNvSpPr>
            <a:spLocks noChangeArrowheads="1"/>
          </p:cNvSpPr>
          <p:nvPr/>
        </p:nvSpPr>
        <p:spPr bwMode="auto">
          <a:xfrm>
            <a:off x="6653213" y="1189038"/>
            <a:ext cx="1706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/>
              <a:t>programs</a:t>
            </a:r>
            <a:endParaRPr lang="en-US" altLang="zh-CN" sz="1800"/>
          </a:p>
        </p:txBody>
      </p:sp>
      <p:sp>
        <p:nvSpPr>
          <p:cNvPr id="10250" name="Rectangle 19"/>
          <p:cNvSpPr>
            <a:spLocks noChangeArrowheads="1"/>
          </p:cNvSpPr>
          <p:nvPr/>
        </p:nvSpPr>
        <p:spPr bwMode="auto">
          <a:xfrm>
            <a:off x="4708525" y="4141788"/>
            <a:ext cx="3500438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/>
              <a:t>Computer runs one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/>
              <a:t>program at a time.</a:t>
            </a:r>
            <a:endParaRPr lang="en-US" altLang="zh-CN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48131" name="Rectangle 101"/>
          <p:cNvSpPr>
            <a:spLocks noChangeArrowheads="1"/>
          </p:cNvSpPr>
          <p:nvPr/>
        </p:nvSpPr>
        <p:spPr bwMode="auto">
          <a:xfrm>
            <a:off x="4095750" y="641667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Year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48132" name="Rectangle 11"/>
          <p:cNvSpPr>
            <a:spLocks noChangeArrowheads="1"/>
          </p:cNvSpPr>
          <p:nvPr/>
        </p:nvSpPr>
        <p:spPr bwMode="auto">
          <a:xfrm>
            <a:off x="7805738" y="1379538"/>
            <a:ext cx="1274762" cy="4700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93725" y="2438400"/>
            <a:ext cx="7331075" cy="2062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ea typeface="+mn-ea"/>
              </a:rPr>
              <a:t>   Vector-mask control takes a Boolean vector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when vector-mask </a:t>
            </a: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registers </a:t>
            </a: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loaded from vector test, vector instructions operate only on vector elements whose corresponding entries in the vector-mask register are 1.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Still requires clock even if result not stored </a:t>
            </a:r>
          </a:p>
          <a:p>
            <a:pPr eaLnBrk="1" hangingPunct="1">
              <a:defRPr/>
            </a:pPr>
            <a:endParaRPr lang="en-US" altLang="zh-CN" b="0" dirty="0"/>
          </a:p>
        </p:txBody>
      </p:sp>
      <p:sp>
        <p:nvSpPr>
          <p:cNvPr id="48134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4C95B-6FFA-480D-BD66-2CEAC4215E8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1649413"/>
            <a:ext cx="4572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(A[i][j] &lt; 0)</a:t>
            </a:r>
          </a:p>
          <a:p>
            <a:pPr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A[i][j] = -A[i][j]</a:t>
            </a:r>
          </a:p>
        </p:txBody>
      </p:sp>
      <p:sp>
        <p:nvSpPr>
          <p:cNvPr id="10" name="矩形 9"/>
          <p:cNvSpPr/>
          <p:nvPr/>
        </p:nvSpPr>
        <p:spPr>
          <a:xfrm>
            <a:off x="1447800" y="4851400"/>
            <a:ext cx="4572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[i][j] 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(A[</a:t>
            </a:r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 &lt; 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0)</a:t>
            </a:r>
          </a:p>
          <a:p>
            <a:pPr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A[i][j] 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M[</a:t>
            </a:r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][j]*2*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A[i][j]</a:t>
            </a:r>
          </a:p>
        </p:txBody>
      </p:sp>
    </p:spTree>
    <p:extLst>
      <p:ext uri="{BB962C8B-B14F-4D97-AF65-F5344CB8AC3E}">
        <p14:creationId xmlns:p14="http://schemas.microsoft.com/office/powerpoint/2010/main" val="126662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600950" cy="558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“DLXV” Vector Instructions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439863"/>
            <a:ext cx="8807450" cy="53609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.	Operands	Operation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Comment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ADD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V1,V2,V3	V1=V2+V3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vector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+ vector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ADD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	V1,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F0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,V2	V1=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F0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+V2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scalar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+ vector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MULTV	V1,V2,V3	V1=V2xV3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vector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x vector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MULSV	V1,F0,V2	V1=F0xV2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scalar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x vector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LV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V1,R1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V1=M[R1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..R1+63]	load, stride=1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LV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WS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V1,R1,R2	V1=M[R1..R1+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63*R2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]	load, stride=R2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LV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V1,R1,V2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V1=M[R1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+V2i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,i=0..63] 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indir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.("gather")</a:t>
            </a:r>
          </a:p>
          <a:p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</a:rPr>
              <a:t>CeqV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VM,V1,V2	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</a:rPr>
              <a:t>VMASKi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= (V1i=V2i)?	comp.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</a:rPr>
              <a:t>setmask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MOV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VLR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,R1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Vec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. Len. Reg. = R1	set vector length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MOV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VM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,R1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Vec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. Mask = R1	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set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vector mask</a:t>
            </a:r>
          </a:p>
        </p:txBody>
      </p:sp>
    </p:spTree>
    <p:extLst>
      <p:ext uri="{BB962C8B-B14F-4D97-AF65-F5344CB8AC3E}">
        <p14:creationId xmlns:p14="http://schemas.microsoft.com/office/powerpoint/2010/main" val="272102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Vector Processing</a:t>
            </a: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9127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EB4A7-6B03-4686-8D4F-3E4DBE1EEB8D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31748" name="Rectangle 3"/>
          <p:cNvSpPr txBox="1">
            <a:spLocks noChangeArrowheads="1"/>
          </p:cNvSpPr>
          <p:nvPr/>
        </p:nvSpPr>
        <p:spPr bwMode="auto">
          <a:xfrm>
            <a:off x="304800" y="1266825"/>
            <a:ext cx="83058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ea typeface="+mn-ea"/>
              </a:rPr>
              <a:t>   Easy to get high performance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N operations: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are independent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use same functional unit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access disjoint registers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access registers in same order as previous instructions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access contiguous memory words or known pattern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can exploit large memory bandwidth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hide memory latency (and any other latency)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/>
              <a:t>   Scalable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get higher performance as more HW resources available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/>
              <a:t>   Compact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Describe N operations with 1 short instruction (v. VLIW)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000" dirty="0"/>
              <a:t>   Predictable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(real-time) performance vs. statistical performance (cache)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pt-BR" altLang="zh-CN" sz="2000" dirty="0"/>
              <a:t>   Multimedia ready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altLang="zh-CN" sz="2000" b="0" dirty="0">
                <a:latin typeface="华文隶书" pitchFamily="2" charset="-122"/>
                <a:ea typeface="华文隶书" pitchFamily="2" charset="-122"/>
              </a:rPr>
              <a:t>choose N * 64b, 2N * 32b, 4N * 16b, 8N * 8b</a:t>
            </a:r>
          </a:p>
          <a:p>
            <a:pPr eaLnBrk="1" hangingPunct="1">
              <a:defRPr/>
            </a:pPr>
            <a:endParaRPr lang="en-US" altLang="zh-CN" sz="2000" dirty="0"/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b="0" dirty="0">
              <a:latin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Multithreading</a:t>
            </a:r>
          </a:p>
        </p:txBody>
      </p:sp>
      <p:sp>
        <p:nvSpPr>
          <p:cNvPr id="5222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3058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  </a:t>
            </a:r>
            <a:r>
              <a:rPr lang="en-US" altLang="zh-CN" sz="2000"/>
              <a:t>Hardware multithreading provides a means for systems to continue doing useful work when the task being currently executed has stalled.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No dependency between inst. From different threads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Ex., the current task has to wait for data to be loaded from memory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   </a:t>
            </a:r>
            <a:r>
              <a:rPr lang="en-US" altLang="zh-CN" sz="2000"/>
              <a:t>Coarse-grained - only switches threads that are stalled waiting for a time (e.g., L2 cache miss)-consuming operation to complete.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Pros: switching threads doesn’t need to be nearly instantaneous.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Cons: the processor can be idled on shorter stalls, and thread switching will also cause delays.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Share CPU/RF/Cache, fast context switching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   Fine-grained - the processor switches between threads after each instruction, skipping threads that are stalled.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Pros: potential to avoid wasted machine time due to stalls.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Cons: a thread that’s ready to execute a long sequence of instructions may have to wait to execute every instruction.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More redundancy</a:t>
            </a:r>
          </a:p>
          <a:p>
            <a:pPr eaLnBrk="1" hangingPunct="1">
              <a:spcBef>
                <a:spcPct val="0"/>
              </a:spcBef>
            </a:pPr>
            <a:endParaRPr lang="en-US" altLang="zh-CN" sz="18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1900" b="0">
              <a:latin typeface="幼圆" panose="02010509060101010101" pitchFamily="49" charset="-122"/>
            </a:endParaRPr>
          </a:p>
        </p:txBody>
      </p:sp>
      <p:sp>
        <p:nvSpPr>
          <p:cNvPr id="5222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19A89-7396-4B63-8C2A-94B45053399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5222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51463"/>
            <a:ext cx="4048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7924800" y="5351463"/>
            <a:ext cx="0" cy="13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1" name="文本框 4"/>
          <p:cNvSpPr txBox="1">
            <a:spLocks noChangeArrowheads="1"/>
          </p:cNvSpPr>
          <p:nvPr/>
        </p:nvSpPr>
        <p:spPr bwMode="auto">
          <a:xfrm>
            <a:off x="8077200" y="5943600"/>
            <a:ext cx="94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Excute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Multithreading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11430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b="0" dirty="0">
                <a:latin typeface="+mn-lt"/>
                <a:ea typeface="黑体" pitchFamily="2" charset="-122"/>
              </a:rPr>
              <a:t>Simultaneous Multithreading (SMT)</a:t>
            </a:r>
          </a:p>
        </p:txBody>
      </p:sp>
      <p:sp>
        <p:nvSpPr>
          <p:cNvPr id="54276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DE2EB-1AD4-4844-9C1A-059962693AC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04975"/>
            <a:ext cx="86487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文本框 1"/>
          <p:cNvSpPr txBox="1">
            <a:spLocks noChangeArrowheads="1"/>
          </p:cNvSpPr>
          <p:nvPr/>
        </p:nvSpPr>
        <p:spPr bwMode="auto">
          <a:xfrm>
            <a:off x="5349875" y="1752600"/>
            <a:ext cx="280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>
                <a:solidFill>
                  <a:srgbClr val="FF0000"/>
                </a:solidFill>
              </a:rPr>
              <a:t>Ins. from different threads</a:t>
            </a:r>
            <a:endParaRPr lang="zh-CN" altLang="en-US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Parallel Processors</a:t>
            </a:r>
          </a:p>
        </p:txBody>
      </p:sp>
      <p:sp>
        <p:nvSpPr>
          <p:cNvPr id="5632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DFB9E-2952-42CE-BBC3-72C6EBC961E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43000"/>
            <a:ext cx="82391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Hierarchy</a:t>
            </a: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E22B9-0C4C-4F12-BEA7-FA8819F6BAC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609600" y="1120775"/>
            <a:ext cx="8001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0">
                <a:latin typeface="幼圆" panose="02010509060101010101" pitchFamily="49" charset="-122"/>
              </a:rPr>
              <a:t>Most programs have a high degree of </a:t>
            </a:r>
            <a:r>
              <a:rPr lang="en-US" altLang="zh-CN" sz="2000" b="0">
                <a:solidFill>
                  <a:schemeClr val="accent1"/>
                </a:solidFill>
                <a:latin typeface="幼圆" panose="02010509060101010101" pitchFamily="49" charset="-122"/>
              </a:rPr>
              <a:t>locality</a:t>
            </a:r>
            <a:r>
              <a:rPr lang="en-US" altLang="zh-CN" sz="2000" b="0">
                <a:latin typeface="幼圆" panose="02010509060101010101" pitchFamily="49" charset="-122"/>
              </a:rPr>
              <a:t> in their accesses</a:t>
            </a:r>
          </a:p>
          <a:p>
            <a:pPr lvl="1"/>
            <a:r>
              <a:rPr lang="en-US" altLang="zh-CN" sz="1800">
                <a:latin typeface="华文隶书" panose="02010800040101010101" pitchFamily="2" charset="-122"/>
              </a:rPr>
              <a:t>spatial locality:</a:t>
            </a:r>
            <a:r>
              <a:rPr lang="en-US" altLang="zh-CN" sz="1800" b="0">
                <a:latin typeface="华文隶书" panose="02010800040101010101" pitchFamily="2" charset="-122"/>
              </a:rPr>
              <a:t> accessing things nearby previous accesses</a:t>
            </a:r>
          </a:p>
          <a:p>
            <a:pPr lvl="1"/>
            <a:r>
              <a:rPr lang="en-US" altLang="zh-CN" sz="1800">
                <a:latin typeface="华文隶书" panose="02010800040101010101" pitchFamily="2" charset="-122"/>
              </a:rPr>
              <a:t>temporal locality:</a:t>
            </a:r>
            <a:r>
              <a:rPr lang="en-US" altLang="zh-CN" sz="1800" b="0">
                <a:latin typeface="华文隶书" panose="02010800040101010101" pitchFamily="2" charset="-122"/>
              </a:rPr>
              <a:t> reusing an item that was previously accessed</a:t>
            </a:r>
          </a:p>
          <a:p>
            <a:r>
              <a:rPr lang="en-US" altLang="zh-CN" sz="2000" b="0">
                <a:latin typeface="幼圆" panose="02010509060101010101" pitchFamily="49" charset="-122"/>
              </a:rPr>
              <a:t>Memory hierarchy tries to exploit locality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685925" y="2949575"/>
            <a:ext cx="1843088" cy="1828800"/>
          </a:xfrm>
          <a:prstGeom prst="rect">
            <a:avLst/>
          </a:prstGeom>
          <a:solidFill>
            <a:srgbClr val="89B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820863" y="3178175"/>
            <a:ext cx="1560512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1820863" y="4244975"/>
            <a:ext cx="7794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701925" y="4168775"/>
            <a:ext cx="7794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/>
              <a:t>on-chip </a:t>
            </a:r>
            <a:r>
              <a:rPr lang="en-US" altLang="zh-CN" sz="1400"/>
              <a:t>cache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2701925" y="4092575"/>
            <a:ext cx="708025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1752600" y="3787775"/>
            <a:ext cx="922338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1744663" y="4244975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registers</a:t>
            </a:r>
          </a:p>
        </p:txBody>
      </p:sp>
      <p:sp>
        <p:nvSpPr>
          <p:cNvPr id="58380" name="Text Box 11"/>
          <p:cNvSpPr txBox="1">
            <a:spLocks noChangeArrowheads="1"/>
          </p:cNvSpPr>
          <p:nvPr/>
        </p:nvSpPr>
        <p:spPr bwMode="auto">
          <a:xfrm>
            <a:off x="1744663" y="3940175"/>
            <a:ext cx="920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datapath</a:t>
            </a:r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2227263" y="3254375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control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2159000" y="2873375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processor</a:t>
            </a:r>
          </a:p>
        </p:txBody>
      </p:sp>
      <p:sp>
        <p:nvSpPr>
          <p:cNvPr id="58383" name="Rectangle 14"/>
          <p:cNvSpPr>
            <a:spLocks noChangeArrowheads="1"/>
          </p:cNvSpPr>
          <p:nvPr/>
        </p:nvSpPr>
        <p:spPr bwMode="auto">
          <a:xfrm>
            <a:off x="3649663" y="3330575"/>
            <a:ext cx="850900" cy="1143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84" name="Rectangle 15"/>
          <p:cNvSpPr>
            <a:spLocks noChangeArrowheads="1"/>
          </p:cNvSpPr>
          <p:nvPr/>
        </p:nvSpPr>
        <p:spPr bwMode="auto">
          <a:xfrm>
            <a:off x="4665663" y="3101975"/>
            <a:ext cx="850900" cy="16002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85" name="Rectangle 16"/>
          <p:cNvSpPr>
            <a:spLocks noChangeArrowheads="1"/>
          </p:cNvSpPr>
          <p:nvPr/>
        </p:nvSpPr>
        <p:spPr bwMode="auto">
          <a:xfrm>
            <a:off x="5681663" y="2949575"/>
            <a:ext cx="1063625" cy="1905000"/>
          </a:xfrm>
          <a:prstGeom prst="rect">
            <a:avLst/>
          </a:prstGeom>
          <a:solidFill>
            <a:srgbClr val="CF9E6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86" name="Rectangle 17"/>
          <p:cNvSpPr>
            <a:spLocks noChangeArrowheads="1"/>
          </p:cNvSpPr>
          <p:nvPr/>
        </p:nvSpPr>
        <p:spPr bwMode="auto">
          <a:xfrm>
            <a:off x="6969125" y="2797175"/>
            <a:ext cx="1346200" cy="2133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3573463" y="3406775"/>
            <a:ext cx="9572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Second level cache (SRAM)</a:t>
            </a:r>
          </a:p>
        </p:txBody>
      </p: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4665663" y="3482975"/>
            <a:ext cx="93027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Main memory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(DRAM)</a:t>
            </a:r>
          </a:p>
        </p:txBody>
      </p:sp>
      <p:sp>
        <p:nvSpPr>
          <p:cNvPr id="58389" name="Text Box 20"/>
          <p:cNvSpPr txBox="1">
            <a:spLocks noChangeArrowheads="1"/>
          </p:cNvSpPr>
          <p:nvPr/>
        </p:nvSpPr>
        <p:spPr bwMode="auto">
          <a:xfrm>
            <a:off x="5630863" y="3406775"/>
            <a:ext cx="1143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Secondary storage (Disk)</a:t>
            </a:r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7002463" y="3482975"/>
            <a:ext cx="12414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Tertiary storage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(Disk/Tape)</a:t>
            </a:r>
          </a:p>
        </p:txBody>
      </p:sp>
      <p:graphicFrame>
        <p:nvGraphicFramePr>
          <p:cNvPr id="25" name="Group 52"/>
          <p:cNvGraphicFramePr>
            <a:graphicFrameLocks noGrp="1"/>
          </p:cNvGraphicFramePr>
          <p:nvPr/>
        </p:nvGraphicFramePr>
        <p:xfrm>
          <a:off x="711200" y="5235575"/>
          <a:ext cx="7604125" cy="1241426"/>
        </p:xfrm>
        <a:graphic>
          <a:graphicData uri="http://schemas.openxmlformats.org/drawingml/2006/table">
            <a:tbl>
              <a:tblPr/>
              <a:tblGrid>
                <a:gridCol w="1266825"/>
                <a:gridCol w="1268413"/>
                <a:gridCol w="1266825"/>
                <a:gridCol w="1266825"/>
                <a:gridCol w="1268412"/>
                <a:gridCol w="1266825"/>
              </a:tblGrid>
              <a:tr h="620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Speed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B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9E6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620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B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9E6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Hierarchy</a:t>
            </a: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E22B9-0C4C-4F12-BEA7-FA8819F6BAC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200" y="1143000"/>
            <a:ext cx="5029200" cy="3512373"/>
            <a:chOff x="3429000" y="2590800"/>
            <a:chExt cx="5715000" cy="3991333"/>
          </a:xfrm>
        </p:grpSpPr>
        <p:pic>
          <p:nvPicPr>
            <p:cNvPr id="2050" name="Picture 2" descr="http://pcper.com/images/reviews/608/0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590800"/>
              <a:ext cx="5715000" cy="360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6096000" y="6212801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Intel i7</a:t>
              </a:r>
              <a:endParaRPr lang="zh-CN" altLang="en-US" dirty="0"/>
            </a:p>
          </p:txBody>
        </p:sp>
      </p:grpSp>
      <p:sp>
        <p:nvSpPr>
          <p:cNvPr id="4" name="AutoShape 4" descr="http://orakaruankom.files.wordpress.com/2011/09/amd-athlon-64-processor-3000252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09069"/>
            <a:ext cx="3657600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Processor-DRAM Gap</a:t>
            </a:r>
          </a:p>
        </p:txBody>
      </p:sp>
      <p:sp>
        <p:nvSpPr>
          <p:cNvPr id="60419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991D2A-DDB3-4015-ABE8-6614BFF2718F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7437438" y="2268538"/>
            <a:ext cx="1238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µProc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60%/yr.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7450138" y="4579938"/>
            <a:ext cx="1238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DRAM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7%/yr.</a:t>
            </a:r>
          </a:p>
        </p:txBody>
      </p:sp>
      <p:sp>
        <p:nvSpPr>
          <p:cNvPr id="60422" name="Arc 5"/>
          <p:cNvSpPr>
            <a:spLocks/>
          </p:cNvSpPr>
          <p:nvPr/>
        </p:nvSpPr>
        <p:spPr bwMode="auto">
          <a:xfrm>
            <a:off x="6908800" y="4727575"/>
            <a:ext cx="560388" cy="187325"/>
          </a:xfrm>
          <a:custGeom>
            <a:avLst/>
            <a:gdLst>
              <a:gd name="T0" fmla="*/ 0 w 21600"/>
              <a:gd name="T1" fmla="*/ 122186044 h 21600"/>
              <a:gd name="T2" fmla="*/ 2147483646 w 21600"/>
              <a:gd name="T3" fmla="*/ 0 h 21600"/>
              <a:gd name="T4" fmla="*/ 2147483646 w 21600"/>
              <a:gd name="T5" fmla="*/ 12218604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1"/>
                  <a:pt x="9637" y="29"/>
                  <a:pt x="2154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1"/>
                  <a:pt x="9637" y="29"/>
                  <a:pt x="21546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>
            <a:off x="1625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>
            <a:off x="1701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8"/>
          <p:cNvSpPr>
            <a:spLocks noChangeShapeType="1"/>
          </p:cNvSpPr>
          <p:nvPr/>
        </p:nvSpPr>
        <p:spPr bwMode="auto">
          <a:xfrm>
            <a:off x="1778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>
            <a:off x="1854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>
            <a:off x="1930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>
            <a:off x="2006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>
            <a:off x="2082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>
            <a:off x="2159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>
            <a:off x="2235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2311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2387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2463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2540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2616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2692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8" name="Line 21"/>
          <p:cNvSpPr>
            <a:spLocks noChangeShapeType="1"/>
          </p:cNvSpPr>
          <p:nvPr/>
        </p:nvSpPr>
        <p:spPr bwMode="auto">
          <a:xfrm>
            <a:off x="2768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9" name="Line 22"/>
          <p:cNvSpPr>
            <a:spLocks noChangeShapeType="1"/>
          </p:cNvSpPr>
          <p:nvPr/>
        </p:nvSpPr>
        <p:spPr bwMode="auto">
          <a:xfrm>
            <a:off x="2844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0" name="Line 23"/>
          <p:cNvSpPr>
            <a:spLocks noChangeShapeType="1"/>
          </p:cNvSpPr>
          <p:nvPr/>
        </p:nvSpPr>
        <p:spPr bwMode="auto">
          <a:xfrm>
            <a:off x="2921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1" name="Line 24"/>
          <p:cNvSpPr>
            <a:spLocks noChangeShapeType="1"/>
          </p:cNvSpPr>
          <p:nvPr/>
        </p:nvSpPr>
        <p:spPr bwMode="auto">
          <a:xfrm>
            <a:off x="2997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2" name="Line 25"/>
          <p:cNvSpPr>
            <a:spLocks noChangeShapeType="1"/>
          </p:cNvSpPr>
          <p:nvPr/>
        </p:nvSpPr>
        <p:spPr bwMode="auto">
          <a:xfrm>
            <a:off x="3073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3" name="Line 26"/>
          <p:cNvSpPr>
            <a:spLocks noChangeShapeType="1"/>
          </p:cNvSpPr>
          <p:nvPr/>
        </p:nvSpPr>
        <p:spPr bwMode="auto">
          <a:xfrm>
            <a:off x="3149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4" name="Line 27"/>
          <p:cNvSpPr>
            <a:spLocks noChangeShapeType="1"/>
          </p:cNvSpPr>
          <p:nvPr/>
        </p:nvSpPr>
        <p:spPr bwMode="auto">
          <a:xfrm>
            <a:off x="3225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5" name="Line 28"/>
          <p:cNvSpPr>
            <a:spLocks noChangeShapeType="1"/>
          </p:cNvSpPr>
          <p:nvPr/>
        </p:nvSpPr>
        <p:spPr bwMode="auto">
          <a:xfrm>
            <a:off x="3302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6" name="Line 29"/>
          <p:cNvSpPr>
            <a:spLocks noChangeShapeType="1"/>
          </p:cNvSpPr>
          <p:nvPr/>
        </p:nvSpPr>
        <p:spPr bwMode="auto">
          <a:xfrm>
            <a:off x="3378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7" name="Line 30"/>
          <p:cNvSpPr>
            <a:spLocks noChangeShapeType="1"/>
          </p:cNvSpPr>
          <p:nvPr/>
        </p:nvSpPr>
        <p:spPr bwMode="auto">
          <a:xfrm>
            <a:off x="3454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8" name="Line 31"/>
          <p:cNvSpPr>
            <a:spLocks noChangeShapeType="1"/>
          </p:cNvSpPr>
          <p:nvPr/>
        </p:nvSpPr>
        <p:spPr bwMode="auto">
          <a:xfrm>
            <a:off x="3530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9" name="Line 32"/>
          <p:cNvSpPr>
            <a:spLocks noChangeShapeType="1"/>
          </p:cNvSpPr>
          <p:nvPr/>
        </p:nvSpPr>
        <p:spPr bwMode="auto">
          <a:xfrm>
            <a:off x="3606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0" name="Line 33"/>
          <p:cNvSpPr>
            <a:spLocks noChangeShapeType="1"/>
          </p:cNvSpPr>
          <p:nvPr/>
        </p:nvSpPr>
        <p:spPr bwMode="auto">
          <a:xfrm>
            <a:off x="3683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1" name="Line 34"/>
          <p:cNvSpPr>
            <a:spLocks noChangeShapeType="1"/>
          </p:cNvSpPr>
          <p:nvPr/>
        </p:nvSpPr>
        <p:spPr bwMode="auto">
          <a:xfrm>
            <a:off x="3759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2" name="Line 35"/>
          <p:cNvSpPr>
            <a:spLocks noChangeShapeType="1"/>
          </p:cNvSpPr>
          <p:nvPr/>
        </p:nvSpPr>
        <p:spPr bwMode="auto">
          <a:xfrm>
            <a:off x="3835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3" name="Line 36"/>
          <p:cNvSpPr>
            <a:spLocks noChangeShapeType="1"/>
          </p:cNvSpPr>
          <p:nvPr/>
        </p:nvSpPr>
        <p:spPr bwMode="auto">
          <a:xfrm>
            <a:off x="3911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4" name="Line 37"/>
          <p:cNvSpPr>
            <a:spLocks noChangeShapeType="1"/>
          </p:cNvSpPr>
          <p:nvPr/>
        </p:nvSpPr>
        <p:spPr bwMode="auto">
          <a:xfrm>
            <a:off x="3987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5" name="Line 38"/>
          <p:cNvSpPr>
            <a:spLocks noChangeShapeType="1"/>
          </p:cNvSpPr>
          <p:nvPr/>
        </p:nvSpPr>
        <p:spPr bwMode="auto">
          <a:xfrm>
            <a:off x="4064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6" name="Line 39"/>
          <p:cNvSpPr>
            <a:spLocks noChangeShapeType="1"/>
          </p:cNvSpPr>
          <p:nvPr/>
        </p:nvSpPr>
        <p:spPr bwMode="auto">
          <a:xfrm>
            <a:off x="4140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7" name="Line 40"/>
          <p:cNvSpPr>
            <a:spLocks noChangeShapeType="1"/>
          </p:cNvSpPr>
          <p:nvPr/>
        </p:nvSpPr>
        <p:spPr bwMode="auto">
          <a:xfrm>
            <a:off x="4216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8" name="Line 41"/>
          <p:cNvSpPr>
            <a:spLocks noChangeShapeType="1"/>
          </p:cNvSpPr>
          <p:nvPr/>
        </p:nvSpPr>
        <p:spPr bwMode="auto">
          <a:xfrm>
            <a:off x="4292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9" name="Line 42"/>
          <p:cNvSpPr>
            <a:spLocks noChangeShapeType="1"/>
          </p:cNvSpPr>
          <p:nvPr/>
        </p:nvSpPr>
        <p:spPr bwMode="auto">
          <a:xfrm>
            <a:off x="4368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0" name="Line 43"/>
          <p:cNvSpPr>
            <a:spLocks noChangeShapeType="1"/>
          </p:cNvSpPr>
          <p:nvPr/>
        </p:nvSpPr>
        <p:spPr bwMode="auto">
          <a:xfrm>
            <a:off x="4445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1" name="Line 44"/>
          <p:cNvSpPr>
            <a:spLocks noChangeShapeType="1"/>
          </p:cNvSpPr>
          <p:nvPr/>
        </p:nvSpPr>
        <p:spPr bwMode="auto">
          <a:xfrm>
            <a:off x="4521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2" name="Line 45"/>
          <p:cNvSpPr>
            <a:spLocks noChangeShapeType="1"/>
          </p:cNvSpPr>
          <p:nvPr/>
        </p:nvSpPr>
        <p:spPr bwMode="auto">
          <a:xfrm>
            <a:off x="4597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3" name="Line 46"/>
          <p:cNvSpPr>
            <a:spLocks noChangeShapeType="1"/>
          </p:cNvSpPr>
          <p:nvPr/>
        </p:nvSpPr>
        <p:spPr bwMode="auto">
          <a:xfrm>
            <a:off x="4673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4" name="Line 47"/>
          <p:cNvSpPr>
            <a:spLocks noChangeShapeType="1"/>
          </p:cNvSpPr>
          <p:nvPr/>
        </p:nvSpPr>
        <p:spPr bwMode="auto">
          <a:xfrm>
            <a:off x="4749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5" name="Line 48"/>
          <p:cNvSpPr>
            <a:spLocks noChangeShapeType="1"/>
          </p:cNvSpPr>
          <p:nvPr/>
        </p:nvSpPr>
        <p:spPr bwMode="auto">
          <a:xfrm>
            <a:off x="4826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6" name="Line 49"/>
          <p:cNvSpPr>
            <a:spLocks noChangeShapeType="1"/>
          </p:cNvSpPr>
          <p:nvPr/>
        </p:nvSpPr>
        <p:spPr bwMode="auto">
          <a:xfrm>
            <a:off x="4902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7" name="Line 50"/>
          <p:cNvSpPr>
            <a:spLocks noChangeShapeType="1"/>
          </p:cNvSpPr>
          <p:nvPr/>
        </p:nvSpPr>
        <p:spPr bwMode="auto">
          <a:xfrm>
            <a:off x="4978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8" name="Line 51"/>
          <p:cNvSpPr>
            <a:spLocks noChangeShapeType="1"/>
          </p:cNvSpPr>
          <p:nvPr/>
        </p:nvSpPr>
        <p:spPr bwMode="auto">
          <a:xfrm>
            <a:off x="5054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9" name="Line 52"/>
          <p:cNvSpPr>
            <a:spLocks noChangeShapeType="1"/>
          </p:cNvSpPr>
          <p:nvPr/>
        </p:nvSpPr>
        <p:spPr bwMode="auto">
          <a:xfrm>
            <a:off x="5130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0" name="Line 53"/>
          <p:cNvSpPr>
            <a:spLocks noChangeShapeType="1"/>
          </p:cNvSpPr>
          <p:nvPr/>
        </p:nvSpPr>
        <p:spPr bwMode="auto">
          <a:xfrm>
            <a:off x="5207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1" name="Line 54"/>
          <p:cNvSpPr>
            <a:spLocks noChangeShapeType="1"/>
          </p:cNvSpPr>
          <p:nvPr/>
        </p:nvSpPr>
        <p:spPr bwMode="auto">
          <a:xfrm>
            <a:off x="5283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2" name="Line 55"/>
          <p:cNvSpPr>
            <a:spLocks noChangeShapeType="1"/>
          </p:cNvSpPr>
          <p:nvPr/>
        </p:nvSpPr>
        <p:spPr bwMode="auto">
          <a:xfrm>
            <a:off x="5359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3" name="Line 56"/>
          <p:cNvSpPr>
            <a:spLocks noChangeShapeType="1"/>
          </p:cNvSpPr>
          <p:nvPr/>
        </p:nvSpPr>
        <p:spPr bwMode="auto">
          <a:xfrm>
            <a:off x="5435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4" name="Line 57"/>
          <p:cNvSpPr>
            <a:spLocks noChangeShapeType="1"/>
          </p:cNvSpPr>
          <p:nvPr/>
        </p:nvSpPr>
        <p:spPr bwMode="auto">
          <a:xfrm>
            <a:off x="5511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5" name="Line 58"/>
          <p:cNvSpPr>
            <a:spLocks noChangeShapeType="1"/>
          </p:cNvSpPr>
          <p:nvPr/>
        </p:nvSpPr>
        <p:spPr bwMode="auto">
          <a:xfrm>
            <a:off x="5588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6" name="Line 59"/>
          <p:cNvSpPr>
            <a:spLocks noChangeShapeType="1"/>
          </p:cNvSpPr>
          <p:nvPr/>
        </p:nvSpPr>
        <p:spPr bwMode="auto">
          <a:xfrm>
            <a:off x="5664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7" name="Line 60"/>
          <p:cNvSpPr>
            <a:spLocks noChangeShapeType="1"/>
          </p:cNvSpPr>
          <p:nvPr/>
        </p:nvSpPr>
        <p:spPr bwMode="auto">
          <a:xfrm>
            <a:off x="5740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8" name="Line 61"/>
          <p:cNvSpPr>
            <a:spLocks noChangeShapeType="1"/>
          </p:cNvSpPr>
          <p:nvPr/>
        </p:nvSpPr>
        <p:spPr bwMode="auto">
          <a:xfrm>
            <a:off x="5816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79" name="Line 62"/>
          <p:cNvSpPr>
            <a:spLocks noChangeShapeType="1"/>
          </p:cNvSpPr>
          <p:nvPr/>
        </p:nvSpPr>
        <p:spPr bwMode="auto">
          <a:xfrm>
            <a:off x="5892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0" name="Line 63"/>
          <p:cNvSpPr>
            <a:spLocks noChangeShapeType="1"/>
          </p:cNvSpPr>
          <p:nvPr/>
        </p:nvSpPr>
        <p:spPr bwMode="auto">
          <a:xfrm>
            <a:off x="5969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1" name="Line 64"/>
          <p:cNvSpPr>
            <a:spLocks noChangeShapeType="1"/>
          </p:cNvSpPr>
          <p:nvPr/>
        </p:nvSpPr>
        <p:spPr bwMode="auto">
          <a:xfrm>
            <a:off x="6045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2" name="Line 65"/>
          <p:cNvSpPr>
            <a:spLocks noChangeShapeType="1"/>
          </p:cNvSpPr>
          <p:nvPr/>
        </p:nvSpPr>
        <p:spPr bwMode="auto">
          <a:xfrm>
            <a:off x="6121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3" name="Line 66"/>
          <p:cNvSpPr>
            <a:spLocks noChangeShapeType="1"/>
          </p:cNvSpPr>
          <p:nvPr/>
        </p:nvSpPr>
        <p:spPr bwMode="auto">
          <a:xfrm>
            <a:off x="6197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4" name="Line 67"/>
          <p:cNvSpPr>
            <a:spLocks noChangeShapeType="1"/>
          </p:cNvSpPr>
          <p:nvPr/>
        </p:nvSpPr>
        <p:spPr bwMode="auto">
          <a:xfrm>
            <a:off x="6273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5" name="Line 68"/>
          <p:cNvSpPr>
            <a:spLocks noChangeShapeType="1"/>
          </p:cNvSpPr>
          <p:nvPr/>
        </p:nvSpPr>
        <p:spPr bwMode="auto">
          <a:xfrm>
            <a:off x="6350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6" name="Line 69"/>
          <p:cNvSpPr>
            <a:spLocks noChangeShapeType="1"/>
          </p:cNvSpPr>
          <p:nvPr/>
        </p:nvSpPr>
        <p:spPr bwMode="auto">
          <a:xfrm>
            <a:off x="6426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7" name="Line 70"/>
          <p:cNvSpPr>
            <a:spLocks noChangeShapeType="1"/>
          </p:cNvSpPr>
          <p:nvPr/>
        </p:nvSpPr>
        <p:spPr bwMode="auto">
          <a:xfrm>
            <a:off x="65024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8" name="Line 71"/>
          <p:cNvSpPr>
            <a:spLocks noChangeShapeType="1"/>
          </p:cNvSpPr>
          <p:nvPr/>
        </p:nvSpPr>
        <p:spPr bwMode="auto">
          <a:xfrm>
            <a:off x="65786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9" name="Line 72"/>
          <p:cNvSpPr>
            <a:spLocks noChangeShapeType="1"/>
          </p:cNvSpPr>
          <p:nvPr/>
        </p:nvSpPr>
        <p:spPr bwMode="auto">
          <a:xfrm>
            <a:off x="66548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0" name="Line 73"/>
          <p:cNvSpPr>
            <a:spLocks noChangeShapeType="1"/>
          </p:cNvSpPr>
          <p:nvPr/>
        </p:nvSpPr>
        <p:spPr bwMode="auto">
          <a:xfrm>
            <a:off x="67310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1" name="Line 74"/>
          <p:cNvSpPr>
            <a:spLocks noChangeShapeType="1"/>
          </p:cNvSpPr>
          <p:nvPr/>
        </p:nvSpPr>
        <p:spPr bwMode="auto">
          <a:xfrm>
            <a:off x="6807200" y="45259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2" name="Line 75"/>
          <p:cNvSpPr>
            <a:spLocks noChangeShapeType="1"/>
          </p:cNvSpPr>
          <p:nvPr/>
        </p:nvSpPr>
        <p:spPr bwMode="auto">
          <a:xfrm>
            <a:off x="1625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3" name="Line 76"/>
          <p:cNvSpPr>
            <a:spLocks noChangeShapeType="1"/>
          </p:cNvSpPr>
          <p:nvPr/>
        </p:nvSpPr>
        <p:spPr bwMode="auto">
          <a:xfrm>
            <a:off x="1701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4" name="Line 77"/>
          <p:cNvSpPr>
            <a:spLocks noChangeShapeType="1"/>
          </p:cNvSpPr>
          <p:nvPr/>
        </p:nvSpPr>
        <p:spPr bwMode="auto">
          <a:xfrm>
            <a:off x="1778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5" name="Line 78"/>
          <p:cNvSpPr>
            <a:spLocks noChangeShapeType="1"/>
          </p:cNvSpPr>
          <p:nvPr/>
        </p:nvSpPr>
        <p:spPr bwMode="auto">
          <a:xfrm>
            <a:off x="1854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6" name="Line 79"/>
          <p:cNvSpPr>
            <a:spLocks noChangeShapeType="1"/>
          </p:cNvSpPr>
          <p:nvPr/>
        </p:nvSpPr>
        <p:spPr bwMode="auto">
          <a:xfrm>
            <a:off x="1930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7" name="Line 80"/>
          <p:cNvSpPr>
            <a:spLocks noChangeShapeType="1"/>
          </p:cNvSpPr>
          <p:nvPr/>
        </p:nvSpPr>
        <p:spPr bwMode="auto">
          <a:xfrm>
            <a:off x="2006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8" name="Line 81"/>
          <p:cNvSpPr>
            <a:spLocks noChangeShapeType="1"/>
          </p:cNvSpPr>
          <p:nvPr/>
        </p:nvSpPr>
        <p:spPr bwMode="auto">
          <a:xfrm>
            <a:off x="2082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9" name="Line 82"/>
          <p:cNvSpPr>
            <a:spLocks noChangeShapeType="1"/>
          </p:cNvSpPr>
          <p:nvPr/>
        </p:nvSpPr>
        <p:spPr bwMode="auto">
          <a:xfrm>
            <a:off x="2159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0" name="Line 83"/>
          <p:cNvSpPr>
            <a:spLocks noChangeShapeType="1"/>
          </p:cNvSpPr>
          <p:nvPr/>
        </p:nvSpPr>
        <p:spPr bwMode="auto">
          <a:xfrm>
            <a:off x="2235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1" name="Line 84"/>
          <p:cNvSpPr>
            <a:spLocks noChangeShapeType="1"/>
          </p:cNvSpPr>
          <p:nvPr/>
        </p:nvSpPr>
        <p:spPr bwMode="auto">
          <a:xfrm>
            <a:off x="2311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2" name="Line 85"/>
          <p:cNvSpPr>
            <a:spLocks noChangeShapeType="1"/>
          </p:cNvSpPr>
          <p:nvPr/>
        </p:nvSpPr>
        <p:spPr bwMode="auto">
          <a:xfrm>
            <a:off x="2387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3" name="Line 86"/>
          <p:cNvSpPr>
            <a:spLocks noChangeShapeType="1"/>
          </p:cNvSpPr>
          <p:nvPr/>
        </p:nvSpPr>
        <p:spPr bwMode="auto">
          <a:xfrm>
            <a:off x="2463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4" name="Line 87"/>
          <p:cNvSpPr>
            <a:spLocks noChangeShapeType="1"/>
          </p:cNvSpPr>
          <p:nvPr/>
        </p:nvSpPr>
        <p:spPr bwMode="auto">
          <a:xfrm>
            <a:off x="2540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5" name="Line 88"/>
          <p:cNvSpPr>
            <a:spLocks noChangeShapeType="1"/>
          </p:cNvSpPr>
          <p:nvPr/>
        </p:nvSpPr>
        <p:spPr bwMode="auto">
          <a:xfrm>
            <a:off x="2616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6" name="Line 89"/>
          <p:cNvSpPr>
            <a:spLocks noChangeShapeType="1"/>
          </p:cNvSpPr>
          <p:nvPr/>
        </p:nvSpPr>
        <p:spPr bwMode="auto">
          <a:xfrm>
            <a:off x="2692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7" name="Line 90"/>
          <p:cNvSpPr>
            <a:spLocks noChangeShapeType="1"/>
          </p:cNvSpPr>
          <p:nvPr/>
        </p:nvSpPr>
        <p:spPr bwMode="auto">
          <a:xfrm>
            <a:off x="2768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8" name="Line 91"/>
          <p:cNvSpPr>
            <a:spLocks noChangeShapeType="1"/>
          </p:cNvSpPr>
          <p:nvPr/>
        </p:nvSpPr>
        <p:spPr bwMode="auto">
          <a:xfrm>
            <a:off x="2844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9" name="Line 92"/>
          <p:cNvSpPr>
            <a:spLocks noChangeShapeType="1"/>
          </p:cNvSpPr>
          <p:nvPr/>
        </p:nvSpPr>
        <p:spPr bwMode="auto">
          <a:xfrm>
            <a:off x="2921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0" name="Line 93"/>
          <p:cNvSpPr>
            <a:spLocks noChangeShapeType="1"/>
          </p:cNvSpPr>
          <p:nvPr/>
        </p:nvSpPr>
        <p:spPr bwMode="auto">
          <a:xfrm>
            <a:off x="2997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1" name="Line 94"/>
          <p:cNvSpPr>
            <a:spLocks noChangeShapeType="1"/>
          </p:cNvSpPr>
          <p:nvPr/>
        </p:nvSpPr>
        <p:spPr bwMode="auto">
          <a:xfrm>
            <a:off x="3073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2" name="Line 95"/>
          <p:cNvSpPr>
            <a:spLocks noChangeShapeType="1"/>
          </p:cNvSpPr>
          <p:nvPr/>
        </p:nvSpPr>
        <p:spPr bwMode="auto">
          <a:xfrm>
            <a:off x="3149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3" name="Line 96"/>
          <p:cNvSpPr>
            <a:spLocks noChangeShapeType="1"/>
          </p:cNvSpPr>
          <p:nvPr/>
        </p:nvSpPr>
        <p:spPr bwMode="auto">
          <a:xfrm>
            <a:off x="3225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4" name="Line 97"/>
          <p:cNvSpPr>
            <a:spLocks noChangeShapeType="1"/>
          </p:cNvSpPr>
          <p:nvPr/>
        </p:nvSpPr>
        <p:spPr bwMode="auto">
          <a:xfrm>
            <a:off x="3302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5" name="Line 98"/>
          <p:cNvSpPr>
            <a:spLocks noChangeShapeType="1"/>
          </p:cNvSpPr>
          <p:nvPr/>
        </p:nvSpPr>
        <p:spPr bwMode="auto">
          <a:xfrm>
            <a:off x="3378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6" name="Line 99"/>
          <p:cNvSpPr>
            <a:spLocks noChangeShapeType="1"/>
          </p:cNvSpPr>
          <p:nvPr/>
        </p:nvSpPr>
        <p:spPr bwMode="auto">
          <a:xfrm>
            <a:off x="3454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7" name="Line 100"/>
          <p:cNvSpPr>
            <a:spLocks noChangeShapeType="1"/>
          </p:cNvSpPr>
          <p:nvPr/>
        </p:nvSpPr>
        <p:spPr bwMode="auto">
          <a:xfrm>
            <a:off x="3530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8" name="Line 101"/>
          <p:cNvSpPr>
            <a:spLocks noChangeShapeType="1"/>
          </p:cNvSpPr>
          <p:nvPr/>
        </p:nvSpPr>
        <p:spPr bwMode="auto">
          <a:xfrm>
            <a:off x="3606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9" name="Line 102"/>
          <p:cNvSpPr>
            <a:spLocks noChangeShapeType="1"/>
          </p:cNvSpPr>
          <p:nvPr/>
        </p:nvSpPr>
        <p:spPr bwMode="auto">
          <a:xfrm>
            <a:off x="3683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0" name="Line 103"/>
          <p:cNvSpPr>
            <a:spLocks noChangeShapeType="1"/>
          </p:cNvSpPr>
          <p:nvPr/>
        </p:nvSpPr>
        <p:spPr bwMode="auto">
          <a:xfrm>
            <a:off x="3759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1" name="Line 104"/>
          <p:cNvSpPr>
            <a:spLocks noChangeShapeType="1"/>
          </p:cNvSpPr>
          <p:nvPr/>
        </p:nvSpPr>
        <p:spPr bwMode="auto">
          <a:xfrm>
            <a:off x="3835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2" name="Line 105"/>
          <p:cNvSpPr>
            <a:spLocks noChangeShapeType="1"/>
          </p:cNvSpPr>
          <p:nvPr/>
        </p:nvSpPr>
        <p:spPr bwMode="auto">
          <a:xfrm>
            <a:off x="3911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3" name="Line 106"/>
          <p:cNvSpPr>
            <a:spLocks noChangeShapeType="1"/>
          </p:cNvSpPr>
          <p:nvPr/>
        </p:nvSpPr>
        <p:spPr bwMode="auto">
          <a:xfrm>
            <a:off x="3987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4" name="Line 107"/>
          <p:cNvSpPr>
            <a:spLocks noChangeShapeType="1"/>
          </p:cNvSpPr>
          <p:nvPr/>
        </p:nvSpPr>
        <p:spPr bwMode="auto">
          <a:xfrm>
            <a:off x="4064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5" name="Line 108"/>
          <p:cNvSpPr>
            <a:spLocks noChangeShapeType="1"/>
          </p:cNvSpPr>
          <p:nvPr/>
        </p:nvSpPr>
        <p:spPr bwMode="auto">
          <a:xfrm>
            <a:off x="4140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6" name="Line 109"/>
          <p:cNvSpPr>
            <a:spLocks noChangeShapeType="1"/>
          </p:cNvSpPr>
          <p:nvPr/>
        </p:nvSpPr>
        <p:spPr bwMode="auto">
          <a:xfrm>
            <a:off x="4216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7" name="Line 110"/>
          <p:cNvSpPr>
            <a:spLocks noChangeShapeType="1"/>
          </p:cNvSpPr>
          <p:nvPr/>
        </p:nvSpPr>
        <p:spPr bwMode="auto">
          <a:xfrm>
            <a:off x="4292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8" name="Line 111"/>
          <p:cNvSpPr>
            <a:spLocks noChangeShapeType="1"/>
          </p:cNvSpPr>
          <p:nvPr/>
        </p:nvSpPr>
        <p:spPr bwMode="auto">
          <a:xfrm>
            <a:off x="4368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9" name="Line 112"/>
          <p:cNvSpPr>
            <a:spLocks noChangeShapeType="1"/>
          </p:cNvSpPr>
          <p:nvPr/>
        </p:nvSpPr>
        <p:spPr bwMode="auto">
          <a:xfrm>
            <a:off x="4445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0" name="Line 113"/>
          <p:cNvSpPr>
            <a:spLocks noChangeShapeType="1"/>
          </p:cNvSpPr>
          <p:nvPr/>
        </p:nvSpPr>
        <p:spPr bwMode="auto">
          <a:xfrm>
            <a:off x="4521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1" name="Line 114"/>
          <p:cNvSpPr>
            <a:spLocks noChangeShapeType="1"/>
          </p:cNvSpPr>
          <p:nvPr/>
        </p:nvSpPr>
        <p:spPr bwMode="auto">
          <a:xfrm>
            <a:off x="4597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2" name="Line 115"/>
          <p:cNvSpPr>
            <a:spLocks noChangeShapeType="1"/>
          </p:cNvSpPr>
          <p:nvPr/>
        </p:nvSpPr>
        <p:spPr bwMode="auto">
          <a:xfrm>
            <a:off x="4673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3" name="Line 116"/>
          <p:cNvSpPr>
            <a:spLocks noChangeShapeType="1"/>
          </p:cNvSpPr>
          <p:nvPr/>
        </p:nvSpPr>
        <p:spPr bwMode="auto">
          <a:xfrm>
            <a:off x="4749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4" name="Line 117"/>
          <p:cNvSpPr>
            <a:spLocks noChangeShapeType="1"/>
          </p:cNvSpPr>
          <p:nvPr/>
        </p:nvSpPr>
        <p:spPr bwMode="auto">
          <a:xfrm>
            <a:off x="4826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5" name="Line 118"/>
          <p:cNvSpPr>
            <a:spLocks noChangeShapeType="1"/>
          </p:cNvSpPr>
          <p:nvPr/>
        </p:nvSpPr>
        <p:spPr bwMode="auto">
          <a:xfrm>
            <a:off x="4902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6" name="Line 119"/>
          <p:cNvSpPr>
            <a:spLocks noChangeShapeType="1"/>
          </p:cNvSpPr>
          <p:nvPr/>
        </p:nvSpPr>
        <p:spPr bwMode="auto">
          <a:xfrm>
            <a:off x="4978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7" name="Line 120"/>
          <p:cNvSpPr>
            <a:spLocks noChangeShapeType="1"/>
          </p:cNvSpPr>
          <p:nvPr/>
        </p:nvSpPr>
        <p:spPr bwMode="auto">
          <a:xfrm>
            <a:off x="5054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8" name="Line 121"/>
          <p:cNvSpPr>
            <a:spLocks noChangeShapeType="1"/>
          </p:cNvSpPr>
          <p:nvPr/>
        </p:nvSpPr>
        <p:spPr bwMode="auto">
          <a:xfrm>
            <a:off x="5130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9" name="Line 122"/>
          <p:cNvSpPr>
            <a:spLocks noChangeShapeType="1"/>
          </p:cNvSpPr>
          <p:nvPr/>
        </p:nvSpPr>
        <p:spPr bwMode="auto">
          <a:xfrm>
            <a:off x="5207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0" name="Line 123"/>
          <p:cNvSpPr>
            <a:spLocks noChangeShapeType="1"/>
          </p:cNvSpPr>
          <p:nvPr/>
        </p:nvSpPr>
        <p:spPr bwMode="auto">
          <a:xfrm>
            <a:off x="5283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1" name="Line 124"/>
          <p:cNvSpPr>
            <a:spLocks noChangeShapeType="1"/>
          </p:cNvSpPr>
          <p:nvPr/>
        </p:nvSpPr>
        <p:spPr bwMode="auto">
          <a:xfrm>
            <a:off x="5359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2" name="Line 125"/>
          <p:cNvSpPr>
            <a:spLocks noChangeShapeType="1"/>
          </p:cNvSpPr>
          <p:nvPr/>
        </p:nvSpPr>
        <p:spPr bwMode="auto">
          <a:xfrm>
            <a:off x="5435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3" name="Line 126"/>
          <p:cNvSpPr>
            <a:spLocks noChangeShapeType="1"/>
          </p:cNvSpPr>
          <p:nvPr/>
        </p:nvSpPr>
        <p:spPr bwMode="auto">
          <a:xfrm>
            <a:off x="5511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4" name="Line 127"/>
          <p:cNvSpPr>
            <a:spLocks noChangeShapeType="1"/>
          </p:cNvSpPr>
          <p:nvPr/>
        </p:nvSpPr>
        <p:spPr bwMode="auto">
          <a:xfrm>
            <a:off x="5588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5" name="Line 128"/>
          <p:cNvSpPr>
            <a:spLocks noChangeShapeType="1"/>
          </p:cNvSpPr>
          <p:nvPr/>
        </p:nvSpPr>
        <p:spPr bwMode="auto">
          <a:xfrm>
            <a:off x="5664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6" name="Line 129"/>
          <p:cNvSpPr>
            <a:spLocks noChangeShapeType="1"/>
          </p:cNvSpPr>
          <p:nvPr/>
        </p:nvSpPr>
        <p:spPr bwMode="auto">
          <a:xfrm>
            <a:off x="5740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7" name="Line 130"/>
          <p:cNvSpPr>
            <a:spLocks noChangeShapeType="1"/>
          </p:cNvSpPr>
          <p:nvPr/>
        </p:nvSpPr>
        <p:spPr bwMode="auto">
          <a:xfrm>
            <a:off x="5816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8" name="Line 131"/>
          <p:cNvSpPr>
            <a:spLocks noChangeShapeType="1"/>
          </p:cNvSpPr>
          <p:nvPr/>
        </p:nvSpPr>
        <p:spPr bwMode="auto">
          <a:xfrm>
            <a:off x="5892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9" name="Line 132"/>
          <p:cNvSpPr>
            <a:spLocks noChangeShapeType="1"/>
          </p:cNvSpPr>
          <p:nvPr/>
        </p:nvSpPr>
        <p:spPr bwMode="auto">
          <a:xfrm>
            <a:off x="5969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0" name="Line 133"/>
          <p:cNvSpPr>
            <a:spLocks noChangeShapeType="1"/>
          </p:cNvSpPr>
          <p:nvPr/>
        </p:nvSpPr>
        <p:spPr bwMode="auto">
          <a:xfrm>
            <a:off x="6045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1" name="Line 134"/>
          <p:cNvSpPr>
            <a:spLocks noChangeShapeType="1"/>
          </p:cNvSpPr>
          <p:nvPr/>
        </p:nvSpPr>
        <p:spPr bwMode="auto">
          <a:xfrm>
            <a:off x="6121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2" name="Line 135"/>
          <p:cNvSpPr>
            <a:spLocks noChangeShapeType="1"/>
          </p:cNvSpPr>
          <p:nvPr/>
        </p:nvSpPr>
        <p:spPr bwMode="auto">
          <a:xfrm>
            <a:off x="6197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3" name="Line 136"/>
          <p:cNvSpPr>
            <a:spLocks noChangeShapeType="1"/>
          </p:cNvSpPr>
          <p:nvPr/>
        </p:nvSpPr>
        <p:spPr bwMode="auto">
          <a:xfrm>
            <a:off x="6273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4" name="Line 137"/>
          <p:cNvSpPr>
            <a:spLocks noChangeShapeType="1"/>
          </p:cNvSpPr>
          <p:nvPr/>
        </p:nvSpPr>
        <p:spPr bwMode="auto">
          <a:xfrm>
            <a:off x="6350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5" name="Line 138"/>
          <p:cNvSpPr>
            <a:spLocks noChangeShapeType="1"/>
          </p:cNvSpPr>
          <p:nvPr/>
        </p:nvSpPr>
        <p:spPr bwMode="auto">
          <a:xfrm>
            <a:off x="6426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6" name="Line 139"/>
          <p:cNvSpPr>
            <a:spLocks noChangeShapeType="1"/>
          </p:cNvSpPr>
          <p:nvPr/>
        </p:nvSpPr>
        <p:spPr bwMode="auto">
          <a:xfrm>
            <a:off x="65024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7" name="Line 140"/>
          <p:cNvSpPr>
            <a:spLocks noChangeShapeType="1"/>
          </p:cNvSpPr>
          <p:nvPr/>
        </p:nvSpPr>
        <p:spPr bwMode="auto">
          <a:xfrm>
            <a:off x="65786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8" name="Line 141"/>
          <p:cNvSpPr>
            <a:spLocks noChangeShapeType="1"/>
          </p:cNvSpPr>
          <p:nvPr/>
        </p:nvSpPr>
        <p:spPr bwMode="auto">
          <a:xfrm>
            <a:off x="66548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59" name="Line 142"/>
          <p:cNvSpPr>
            <a:spLocks noChangeShapeType="1"/>
          </p:cNvSpPr>
          <p:nvPr/>
        </p:nvSpPr>
        <p:spPr bwMode="auto">
          <a:xfrm>
            <a:off x="67310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0" name="Line 143"/>
          <p:cNvSpPr>
            <a:spLocks noChangeShapeType="1"/>
          </p:cNvSpPr>
          <p:nvPr/>
        </p:nvSpPr>
        <p:spPr bwMode="auto">
          <a:xfrm>
            <a:off x="6807200" y="35607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1" name="Line 144"/>
          <p:cNvSpPr>
            <a:spLocks noChangeShapeType="1"/>
          </p:cNvSpPr>
          <p:nvPr/>
        </p:nvSpPr>
        <p:spPr bwMode="auto">
          <a:xfrm>
            <a:off x="1625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2" name="Line 145"/>
          <p:cNvSpPr>
            <a:spLocks noChangeShapeType="1"/>
          </p:cNvSpPr>
          <p:nvPr/>
        </p:nvSpPr>
        <p:spPr bwMode="auto">
          <a:xfrm>
            <a:off x="1701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3" name="Line 146"/>
          <p:cNvSpPr>
            <a:spLocks noChangeShapeType="1"/>
          </p:cNvSpPr>
          <p:nvPr/>
        </p:nvSpPr>
        <p:spPr bwMode="auto">
          <a:xfrm>
            <a:off x="1778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4" name="Line 147"/>
          <p:cNvSpPr>
            <a:spLocks noChangeShapeType="1"/>
          </p:cNvSpPr>
          <p:nvPr/>
        </p:nvSpPr>
        <p:spPr bwMode="auto">
          <a:xfrm>
            <a:off x="1854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5" name="Line 148"/>
          <p:cNvSpPr>
            <a:spLocks noChangeShapeType="1"/>
          </p:cNvSpPr>
          <p:nvPr/>
        </p:nvSpPr>
        <p:spPr bwMode="auto">
          <a:xfrm>
            <a:off x="1930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6" name="Line 149"/>
          <p:cNvSpPr>
            <a:spLocks noChangeShapeType="1"/>
          </p:cNvSpPr>
          <p:nvPr/>
        </p:nvSpPr>
        <p:spPr bwMode="auto">
          <a:xfrm>
            <a:off x="2006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7" name="Line 150"/>
          <p:cNvSpPr>
            <a:spLocks noChangeShapeType="1"/>
          </p:cNvSpPr>
          <p:nvPr/>
        </p:nvSpPr>
        <p:spPr bwMode="auto">
          <a:xfrm>
            <a:off x="2082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8" name="Line 151"/>
          <p:cNvSpPr>
            <a:spLocks noChangeShapeType="1"/>
          </p:cNvSpPr>
          <p:nvPr/>
        </p:nvSpPr>
        <p:spPr bwMode="auto">
          <a:xfrm>
            <a:off x="2159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69" name="Line 152"/>
          <p:cNvSpPr>
            <a:spLocks noChangeShapeType="1"/>
          </p:cNvSpPr>
          <p:nvPr/>
        </p:nvSpPr>
        <p:spPr bwMode="auto">
          <a:xfrm>
            <a:off x="2235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0" name="Line 153"/>
          <p:cNvSpPr>
            <a:spLocks noChangeShapeType="1"/>
          </p:cNvSpPr>
          <p:nvPr/>
        </p:nvSpPr>
        <p:spPr bwMode="auto">
          <a:xfrm>
            <a:off x="2311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1" name="Line 154"/>
          <p:cNvSpPr>
            <a:spLocks noChangeShapeType="1"/>
          </p:cNvSpPr>
          <p:nvPr/>
        </p:nvSpPr>
        <p:spPr bwMode="auto">
          <a:xfrm>
            <a:off x="2387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2" name="Line 155"/>
          <p:cNvSpPr>
            <a:spLocks noChangeShapeType="1"/>
          </p:cNvSpPr>
          <p:nvPr/>
        </p:nvSpPr>
        <p:spPr bwMode="auto">
          <a:xfrm>
            <a:off x="2463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3" name="Line 156"/>
          <p:cNvSpPr>
            <a:spLocks noChangeShapeType="1"/>
          </p:cNvSpPr>
          <p:nvPr/>
        </p:nvSpPr>
        <p:spPr bwMode="auto">
          <a:xfrm>
            <a:off x="2540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4" name="Line 157"/>
          <p:cNvSpPr>
            <a:spLocks noChangeShapeType="1"/>
          </p:cNvSpPr>
          <p:nvPr/>
        </p:nvSpPr>
        <p:spPr bwMode="auto">
          <a:xfrm>
            <a:off x="2616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5" name="Line 158"/>
          <p:cNvSpPr>
            <a:spLocks noChangeShapeType="1"/>
          </p:cNvSpPr>
          <p:nvPr/>
        </p:nvSpPr>
        <p:spPr bwMode="auto">
          <a:xfrm>
            <a:off x="2692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6" name="Line 159"/>
          <p:cNvSpPr>
            <a:spLocks noChangeShapeType="1"/>
          </p:cNvSpPr>
          <p:nvPr/>
        </p:nvSpPr>
        <p:spPr bwMode="auto">
          <a:xfrm>
            <a:off x="2768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7" name="Line 160"/>
          <p:cNvSpPr>
            <a:spLocks noChangeShapeType="1"/>
          </p:cNvSpPr>
          <p:nvPr/>
        </p:nvSpPr>
        <p:spPr bwMode="auto">
          <a:xfrm>
            <a:off x="2844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8" name="Line 161"/>
          <p:cNvSpPr>
            <a:spLocks noChangeShapeType="1"/>
          </p:cNvSpPr>
          <p:nvPr/>
        </p:nvSpPr>
        <p:spPr bwMode="auto">
          <a:xfrm>
            <a:off x="2921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79" name="Line 162"/>
          <p:cNvSpPr>
            <a:spLocks noChangeShapeType="1"/>
          </p:cNvSpPr>
          <p:nvPr/>
        </p:nvSpPr>
        <p:spPr bwMode="auto">
          <a:xfrm>
            <a:off x="2997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0" name="Line 163"/>
          <p:cNvSpPr>
            <a:spLocks noChangeShapeType="1"/>
          </p:cNvSpPr>
          <p:nvPr/>
        </p:nvSpPr>
        <p:spPr bwMode="auto">
          <a:xfrm>
            <a:off x="3073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1" name="Line 164"/>
          <p:cNvSpPr>
            <a:spLocks noChangeShapeType="1"/>
          </p:cNvSpPr>
          <p:nvPr/>
        </p:nvSpPr>
        <p:spPr bwMode="auto">
          <a:xfrm>
            <a:off x="3149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2" name="Line 165"/>
          <p:cNvSpPr>
            <a:spLocks noChangeShapeType="1"/>
          </p:cNvSpPr>
          <p:nvPr/>
        </p:nvSpPr>
        <p:spPr bwMode="auto">
          <a:xfrm>
            <a:off x="3225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3" name="Line 166"/>
          <p:cNvSpPr>
            <a:spLocks noChangeShapeType="1"/>
          </p:cNvSpPr>
          <p:nvPr/>
        </p:nvSpPr>
        <p:spPr bwMode="auto">
          <a:xfrm>
            <a:off x="3302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4" name="Line 167"/>
          <p:cNvSpPr>
            <a:spLocks noChangeShapeType="1"/>
          </p:cNvSpPr>
          <p:nvPr/>
        </p:nvSpPr>
        <p:spPr bwMode="auto">
          <a:xfrm>
            <a:off x="3378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5" name="Line 168"/>
          <p:cNvSpPr>
            <a:spLocks noChangeShapeType="1"/>
          </p:cNvSpPr>
          <p:nvPr/>
        </p:nvSpPr>
        <p:spPr bwMode="auto">
          <a:xfrm>
            <a:off x="3454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6" name="Line 169"/>
          <p:cNvSpPr>
            <a:spLocks noChangeShapeType="1"/>
          </p:cNvSpPr>
          <p:nvPr/>
        </p:nvSpPr>
        <p:spPr bwMode="auto">
          <a:xfrm>
            <a:off x="3530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7" name="Line 170"/>
          <p:cNvSpPr>
            <a:spLocks noChangeShapeType="1"/>
          </p:cNvSpPr>
          <p:nvPr/>
        </p:nvSpPr>
        <p:spPr bwMode="auto">
          <a:xfrm>
            <a:off x="3606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8" name="Line 171"/>
          <p:cNvSpPr>
            <a:spLocks noChangeShapeType="1"/>
          </p:cNvSpPr>
          <p:nvPr/>
        </p:nvSpPr>
        <p:spPr bwMode="auto">
          <a:xfrm>
            <a:off x="3683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89" name="Line 172"/>
          <p:cNvSpPr>
            <a:spLocks noChangeShapeType="1"/>
          </p:cNvSpPr>
          <p:nvPr/>
        </p:nvSpPr>
        <p:spPr bwMode="auto">
          <a:xfrm>
            <a:off x="3759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0" name="Line 173"/>
          <p:cNvSpPr>
            <a:spLocks noChangeShapeType="1"/>
          </p:cNvSpPr>
          <p:nvPr/>
        </p:nvSpPr>
        <p:spPr bwMode="auto">
          <a:xfrm>
            <a:off x="3835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1" name="Line 174"/>
          <p:cNvSpPr>
            <a:spLocks noChangeShapeType="1"/>
          </p:cNvSpPr>
          <p:nvPr/>
        </p:nvSpPr>
        <p:spPr bwMode="auto">
          <a:xfrm>
            <a:off x="3911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2" name="Line 175"/>
          <p:cNvSpPr>
            <a:spLocks noChangeShapeType="1"/>
          </p:cNvSpPr>
          <p:nvPr/>
        </p:nvSpPr>
        <p:spPr bwMode="auto">
          <a:xfrm>
            <a:off x="3987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3" name="Line 176"/>
          <p:cNvSpPr>
            <a:spLocks noChangeShapeType="1"/>
          </p:cNvSpPr>
          <p:nvPr/>
        </p:nvSpPr>
        <p:spPr bwMode="auto">
          <a:xfrm>
            <a:off x="4064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4" name="Line 177"/>
          <p:cNvSpPr>
            <a:spLocks noChangeShapeType="1"/>
          </p:cNvSpPr>
          <p:nvPr/>
        </p:nvSpPr>
        <p:spPr bwMode="auto">
          <a:xfrm>
            <a:off x="4140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5" name="Line 178"/>
          <p:cNvSpPr>
            <a:spLocks noChangeShapeType="1"/>
          </p:cNvSpPr>
          <p:nvPr/>
        </p:nvSpPr>
        <p:spPr bwMode="auto">
          <a:xfrm>
            <a:off x="4216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6" name="Line 179"/>
          <p:cNvSpPr>
            <a:spLocks noChangeShapeType="1"/>
          </p:cNvSpPr>
          <p:nvPr/>
        </p:nvSpPr>
        <p:spPr bwMode="auto">
          <a:xfrm>
            <a:off x="4292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7" name="Line 180"/>
          <p:cNvSpPr>
            <a:spLocks noChangeShapeType="1"/>
          </p:cNvSpPr>
          <p:nvPr/>
        </p:nvSpPr>
        <p:spPr bwMode="auto">
          <a:xfrm>
            <a:off x="4368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8" name="Line 181"/>
          <p:cNvSpPr>
            <a:spLocks noChangeShapeType="1"/>
          </p:cNvSpPr>
          <p:nvPr/>
        </p:nvSpPr>
        <p:spPr bwMode="auto">
          <a:xfrm>
            <a:off x="4445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99" name="Line 182"/>
          <p:cNvSpPr>
            <a:spLocks noChangeShapeType="1"/>
          </p:cNvSpPr>
          <p:nvPr/>
        </p:nvSpPr>
        <p:spPr bwMode="auto">
          <a:xfrm>
            <a:off x="4521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0" name="Line 183"/>
          <p:cNvSpPr>
            <a:spLocks noChangeShapeType="1"/>
          </p:cNvSpPr>
          <p:nvPr/>
        </p:nvSpPr>
        <p:spPr bwMode="auto">
          <a:xfrm>
            <a:off x="4597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1" name="Line 184"/>
          <p:cNvSpPr>
            <a:spLocks noChangeShapeType="1"/>
          </p:cNvSpPr>
          <p:nvPr/>
        </p:nvSpPr>
        <p:spPr bwMode="auto">
          <a:xfrm>
            <a:off x="4673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2" name="Line 185"/>
          <p:cNvSpPr>
            <a:spLocks noChangeShapeType="1"/>
          </p:cNvSpPr>
          <p:nvPr/>
        </p:nvSpPr>
        <p:spPr bwMode="auto">
          <a:xfrm>
            <a:off x="4749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3" name="Line 186"/>
          <p:cNvSpPr>
            <a:spLocks noChangeShapeType="1"/>
          </p:cNvSpPr>
          <p:nvPr/>
        </p:nvSpPr>
        <p:spPr bwMode="auto">
          <a:xfrm>
            <a:off x="4826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4" name="Line 187"/>
          <p:cNvSpPr>
            <a:spLocks noChangeShapeType="1"/>
          </p:cNvSpPr>
          <p:nvPr/>
        </p:nvSpPr>
        <p:spPr bwMode="auto">
          <a:xfrm>
            <a:off x="4902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5" name="Line 188"/>
          <p:cNvSpPr>
            <a:spLocks noChangeShapeType="1"/>
          </p:cNvSpPr>
          <p:nvPr/>
        </p:nvSpPr>
        <p:spPr bwMode="auto">
          <a:xfrm>
            <a:off x="4978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6" name="Line 189"/>
          <p:cNvSpPr>
            <a:spLocks noChangeShapeType="1"/>
          </p:cNvSpPr>
          <p:nvPr/>
        </p:nvSpPr>
        <p:spPr bwMode="auto">
          <a:xfrm>
            <a:off x="5054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7" name="Line 190"/>
          <p:cNvSpPr>
            <a:spLocks noChangeShapeType="1"/>
          </p:cNvSpPr>
          <p:nvPr/>
        </p:nvSpPr>
        <p:spPr bwMode="auto">
          <a:xfrm>
            <a:off x="5130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8" name="Line 191"/>
          <p:cNvSpPr>
            <a:spLocks noChangeShapeType="1"/>
          </p:cNvSpPr>
          <p:nvPr/>
        </p:nvSpPr>
        <p:spPr bwMode="auto">
          <a:xfrm>
            <a:off x="5207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09" name="Line 192"/>
          <p:cNvSpPr>
            <a:spLocks noChangeShapeType="1"/>
          </p:cNvSpPr>
          <p:nvPr/>
        </p:nvSpPr>
        <p:spPr bwMode="auto">
          <a:xfrm>
            <a:off x="5283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0" name="Line 193"/>
          <p:cNvSpPr>
            <a:spLocks noChangeShapeType="1"/>
          </p:cNvSpPr>
          <p:nvPr/>
        </p:nvSpPr>
        <p:spPr bwMode="auto">
          <a:xfrm>
            <a:off x="5359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1" name="Line 194"/>
          <p:cNvSpPr>
            <a:spLocks noChangeShapeType="1"/>
          </p:cNvSpPr>
          <p:nvPr/>
        </p:nvSpPr>
        <p:spPr bwMode="auto">
          <a:xfrm>
            <a:off x="5435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2" name="Line 195"/>
          <p:cNvSpPr>
            <a:spLocks noChangeShapeType="1"/>
          </p:cNvSpPr>
          <p:nvPr/>
        </p:nvSpPr>
        <p:spPr bwMode="auto">
          <a:xfrm>
            <a:off x="5511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3" name="Line 196"/>
          <p:cNvSpPr>
            <a:spLocks noChangeShapeType="1"/>
          </p:cNvSpPr>
          <p:nvPr/>
        </p:nvSpPr>
        <p:spPr bwMode="auto">
          <a:xfrm>
            <a:off x="5588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4" name="Line 197"/>
          <p:cNvSpPr>
            <a:spLocks noChangeShapeType="1"/>
          </p:cNvSpPr>
          <p:nvPr/>
        </p:nvSpPr>
        <p:spPr bwMode="auto">
          <a:xfrm>
            <a:off x="5664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5" name="Line 198"/>
          <p:cNvSpPr>
            <a:spLocks noChangeShapeType="1"/>
          </p:cNvSpPr>
          <p:nvPr/>
        </p:nvSpPr>
        <p:spPr bwMode="auto">
          <a:xfrm>
            <a:off x="5740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6" name="Line 199"/>
          <p:cNvSpPr>
            <a:spLocks noChangeShapeType="1"/>
          </p:cNvSpPr>
          <p:nvPr/>
        </p:nvSpPr>
        <p:spPr bwMode="auto">
          <a:xfrm>
            <a:off x="5816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7" name="Line 200"/>
          <p:cNvSpPr>
            <a:spLocks noChangeShapeType="1"/>
          </p:cNvSpPr>
          <p:nvPr/>
        </p:nvSpPr>
        <p:spPr bwMode="auto">
          <a:xfrm>
            <a:off x="5892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8" name="Line 201"/>
          <p:cNvSpPr>
            <a:spLocks noChangeShapeType="1"/>
          </p:cNvSpPr>
          <p:nvPr/>
        </p:nvSpPr>
        <p:spPr bwMode="auto">
          <a:xfrm>
            <a:off x="5969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19" name="Line 202"/>
          <p:cNvSpPr>
            <a:spLocks noChangeShapeType="1"/>
          </p:cNvSpPr>
          <p:nvPr/>
        </p:nvSpPr>
        <p:spPr bwMode="auto">
          <a:xfrm>
            <a:off x="6045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0" name="Line 203"/>
          <p:cNvSpPr>
            <a:spLocks noChangeShapeType="1"/>
          </p:cNvSpPr>
          <p:nvPr/>
        </p:nvSpPr>
        <p:spPr bwMode="auto">
          <a:xfrm>
            <a:off x="6121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" name="Line 204"/>
          <p:cNvSpPr>
            <a:spLocks noChangeShapeType="1"/>
          </p:cNvSpPr>
          <p:nvPr/>
        </p:nvSpPr>
        <p:spPr bwMode="auto">
          <a:xfrm>
            <a:off x="6197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2" name="Line 205"/>
          <p:cNvSpPr>
            <a:spLocks noChangeShapeType="1"/>
          </p:cNvSpPr>
          <p:nvPr/>
        </p:nvSpPr>
        <p:spPr bwMode="auto">
          <a:xfrm>
            <a:off x="6273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3" name="Line 206"/>
          <p:cNvSpPr>
            <a:spLocks noChangeShapeType="1"/>
          </p:cNvSpPr>
          <p:nvPr/>
        </p:nvSpPr>
        <p:spPr bwMode="auto">
          <a:xfrm>
            <a:off x="6350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4" name="Line 207"/>
          <p:cNvSpPr>
            <a:spLocks noChangeShapeType="1"/>
          </p:cNvSpPr>
          <p:nvPr/>
        </p:nvSpPr>
        <p:spPr bwMode="auto">
          <a:xfrm>
            <a:off x="6426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5" name="Line 208"/>
          <p:cNvSpPr>
            <a:spLocks noChangeShapeType="1"/>
          </p:cNvSpPr>
          <p:nvPr/>
        </p:nvSpPr>
        <p:spPr bwMode="auto">
          <a:xfrm>
            <a:off x="65024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6" name="Line 209"/>
          <p:cNvSpPr>
            <a:spLocks noChangeShapeType="1"/>
          </p:cNvSpPr>
          <p:nvPr/>
        </p:nvSpPr>
        <p:spPr bwMode="auto">
          <a:xfrm>
            <a:off x="65786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7" name="Line 210"/>
          <p:cNvSpPr>
            <a:spLocks noChangeShapeType="1"/>
          </p:cNvSpPr>
          <p:nvPr/>
        </p:nvSpPr>
        <p:spPr bwMode="auto">
          <a:xfrm>
            <a:off x="66548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8" name="Line 211"/>
          <p:cNvSpPr>
            <a:spLocks noChangeShapeType="1"/>
          </p:cNvSpPr>
          <p:nvPr/>
        </p:nvSpPr>
        <p:spPr bwMode="auto">
          <a:xfrm>
            <a:off x="67310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9" name="Line 212"/>
          <p:cNvSpPr>
            <a:spLocks noChangeShapeType="1"/>
          </p:cNvSpPr>
          <p:nvPr/>
        </p:nvSpPr>
        <p:spPr bwMode="auto">
          <a:xfrm>
            <a:off x="6807200" y="2595563"/>
            <a:ext cx="1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0" name="Line 213"/>
          <p:cNvSpPr>
            <a:spLocks noChangeShapeType="1"/>
          </p:cNvSpPr>
          <p:nvPr/>
        </p:nvSpPr>
        <p:spPr bwMode="auto">
          <a:xfrm flipV="1">
            <a:off x="1473200" y="2582863"/>
            <a:ext cx="0" cy="292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1" name="Line 214"/>
          <p:cNvSpPr>
            <a:spLocks noChangeShapeType="1"/>
          </p:cNvSpPr>
          <p:nvPr/>
        </p:nvSpPr>
        <p:spPr bwMode="auto">
          <a:xfrm>
            <a:off x="1435100" y="5503863"/>
            <a:ext cx="650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2" name="Line 215"/>
          <p:cNvSpPr>
            <a:spLocks noChangeShapeType="1"/>
          </p:cNvSpPr>
          <p:nvPr/>
        </p:nvSpPr>
        <p:spPr bwMode="auto">
          <a:xfrm>
            <a:off x="1473200" y="5503863"/>
            <a:ext cx="536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3" name="Line 216"/>
          <p:cNvSpPr>
            <a:spLocks noChangeShapeType="1"/>
          </p:cNvSpPr>
          <p:nvPr/>
        </p:nvSpPr>
        <p:spPr bwMode="auto">
          <a:xfrm flipV="1">
            <a:off x="14732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4" name="Line 217"/>
          <p:cNvSpPr>
            <a:spLocks noChangeShapeType="1"/>
          </p:cNvSpPr>
          <p:nvPr/>
        </p:nvSpPr>
        <p:spPr bwMode="auto">
          <a:xfrm flipV="1">
            <a:off x="17399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5" name="Line 218"/>
          <p:cNvSpPr>
            <a:spLocks noChangeShapeType="1"/>
          </p:cNvSpPr>
          <p:nvPr/>
        </p:nvSpPr>
        <p:spPr bwMode="auto">
          <a:xfrm flipV="1">
            <a:off x="20193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6" name="Line 219"/>
          <p:cNvSpPr>
            <a:spLocks noChangeShapeType="1"/>
          </p:cNvSpPr>
          <p:nvPr/>
        </p:nvSpPr>
        <p:spPr bwMode="auto">
          <a:xfrm flipV="1">
            <a:off x="22860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7" name="Line 220"/>
          <p:cNvSpPr>
            <a:spLocks noChangeShapeType="1"/>
          </p:cNvSpPr>
          <p:nvPr/>
        </p:nvSpPr>
        <p:spPr bwMode="auto">
          <a:xfrm flipV="1">
            <a:off x="25527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8" name="Line 221"/>
          <p:cNvSpPr>
            <a:spLocks noChangeShapeType="1"/>
          </p:cNvSpPr>
          <p:nvPr/>
        </p:nvSpPr>
        <p:spPr bwMode="auto">
          <a:xfrm flipV="1">
            <a:off x="28194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39" name="Line 222"/>
          <p:cNvSpPr>
            <a:spLocks noChangeShapeType="1"/>
          </p:cNvSpPr>
          <p:nvPr/>
        </p:nvSpPr>
        <p:spPr bwMode="auto">
          <a:xfrm flipV="1">
            <a:off x="30861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0" name="Line 223"/>
          <p:cNvSpPr>
            <a:spLocks noChangeShapeType="1"/>
          </p:cNvSpPr>
          <p:nvPr/>
        </p:nvSpPr>
        <p:spPr bwMode="auto">
          <a:xfrm flipV="1">
            <a:off x="33528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1" name="Line 224"/>
          <p:cNvSpPr>
            <a:spLocks noChangeShapeType="1"/>
          </p:cNvSpPr>
          <p:nvPr/>
        </p:nvSpPr>
        <p:spPr bwMode="auto">
          <a:xfrm flipV="1">
            <a:off x="36195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2" name="Line 225"/>
          <p:cNvSpPr>
            <a:spLocks noChangeShapeType="1"/>
          </p:cNvSpPr>
          <p:nvPr/>
        </p:nvSpPr>
        <p:spPr bwMode="auto">
          <a:xfrm flipV="1">
            <a:off x="38989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3" name="Line 226"/>
          <p:cNvSpPr>
            <a:spLocks noChangeShapeType="1"/>
          </p:cNvSpPr>
          <p:nvPr/>
        </p:nvSpPr>
        <p:spPr bwMode="auto">
          <a:xfrm flipV="1">
            <a:off x="41656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4" name="Line 227"/>
          <p:cNvSpPr>
            <a:spLocks noChangeShapeType="1"/>
          </p:cNvSpPr>
          <p:nvPr/>
        </p:nvSpPr>
        <p:spPr bwMode="auto">
          <a:xfrm flipV="1">
            <a:off x="44323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5" name="Line 228"/>
          <p:cNvSpPr>
            <a:spLocks noChangeShapeType="1"/>
          </p:cNvSpPr>
          <p:nvPr/>
        </p:nvSpPr>
        <p:spPr bwMode="auto">
          <a:xfrm flipV="1">
            <a:off x="46990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6" name="Line 229"/>
          <p:cNvSpPr>
            <a:spLocks noChangeShapeType="1"/>
          </p:cNvSpPr>
          <p:nvPr/>
        </p:nvSpPr>
        <p:spPr bwMode="auto">
          <a:xfrm flipV="1">
            <a:off x="49657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7" name="Line 230"/>
          <p:cNvSpPr>
            <a:spLocks noChangeShapeType="1"/>
          </p:cNvSpPr>
          <p:nvPr/>
        </p:nvSpPr>
        <p:spPr bwMode="auto">
          <a:xfrm flipV="1">
            <a:off x="52324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8" name="Line 231"/>
          <p:cNvSpPr>
            <a:spLocks noChangeShapeType="1"/>
          </p:cNvSpPr>
          <p:nvPr/>
        </p:nvSpPr>
        <p:spPr bwMode="auto">
          <a:xfrm flipV="1">
            <a:off x="54991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49" name="Line 232"/>
          <p:cNvSpPr>
            <a:spLocks noChangeShapeType="1"/>
          </p:cNvSpPr>
          <p:nvPr/>
        </p:nvSpPr>
        <p:spPr bwMode="auto">
          <a:xfrm flipV="1">
            <a:off x="57785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50" name="Line 233"/>
          <p:cNvSpPr>
            <a:spLocks noChangeShapeType="1"/>
          </p:cNvSpPr>
          <p:nvPr/>
        </p:nvSpPr>
        <p:spPr bwMode="auto">
          <a:xfrm flipV="1">
            <a:off x="60452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51" name="Line 234"/>
          <p:cNvSpPr>
            <a:spLocks noChangeShapeType="1"/>
          </p:cNvSpPr>
          <p:nvPr/>
        </p:nvSpPr>
        <p:spPr bwMode="auto">
          <a:xfrm flipV="1">
            <a:off x="63119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52" name="Line 235"/>
          <p:cNvSpPr>
            <a:spLocks noChangeShapeType="1"/>
          </p:cNvSpPr>
          <p:nvPr/>
        </p:nvSpPr>
        <p:spPr bwMode="auto">
          <a:xfrm flipV="1">
            <a:off x="65786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53" name="Line 236"/>
          <p:cNvSpPr>
            <a:spLocks noChangeShapeType="1"/>
          </p:cNvSpPr>
          <p:nvPr/>
        </p:nvSpPr>
        <p:spPr bwMode="auto">
          <a:xfrm flipV="1">
            <a:off x="6845300" y="5443538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54" name="Freeform 237"/>
          <p:cNvSpPr>
            <a:spLocks/>
          </p:cNvSpPr>
          <p:nvPr/>
        </p:nvSpPr>
        <p:spPr bwMode="auto">
          <a:xfrm>
            <a:off x="1466850" y="2614613"/>
            <a:ext cx="5373688" cy="2884487"/>
          </a:xfrm>
          <a:custGeom>
            <a:avLst/>
            <a:gdLst>
              <a:gd name="T0" fmla="*/ 0 w 3808"/>
              <a:gd name="T1" fmla="*/ 2147483646 h 1817"/>
              <a:gd name="T2" fmla="*/ 2147483646 w 3808"/>
              <a:gd name="T3" fmla="*/ 2147483646 h 1817"/>
              <a:gd name="T4" fmla="*/ 2147483646 w 3808"/>
              <a:gd name="T5" fmla="*/ 2147483646 h 1817"/>
              <a:gd name="T6" fmla="*/ 2147483646 w 3808"/>
              <a:gd name="T7" fmla="*/ 2147483646 h 1817"/>
              <a:gd name="T8" fmla="*/ 2147483646 w 3808"/>
              <a:gd name="T9" fmla="*/ 2147483646 h 1817"/>
              <a:gd name="T10" fmla="*/ 2147483646 w 3808"/>
              <a:gd name="T11" fmla="*/ 2147483646 h 1817"/>
              <a:gd name="T12" fmla="*/ 2147483646 w 3808"/>
              <a:gd name="T13" fmla="*/ 2147483646 h 1817"/>
              <a:gd name="T14" fmla="*/ 2147483646 w 3808"/>
              <a:gd name="T15" fmla="*/ 2147483646 h 1817"/>
              <a:gd name="T16" fmla="*/ 2147483646 w 3808"/>
              <a:gd name="T17" fmla="*/ 2147483646 h 1817"/>
              <a:gd name="T18" fmla="*/ 2147483646 w 3808"/>
              <a:gd name="T19" fmla="*/ 2147483646 h 1817"/>
              <a:gd name="T20" fmla="*/ 2147483646 w 3808"/>
              <a:gd name="T21" fmla="*/ 2147483646 h 1817"/>
              <a:gd name="T22" fmla="*/ 2147483646 w 3808"/>
              <a:gd name="T23" fmla="*/ 2147483646 h 1817"/>
              <a:gd name="T24" fmla="*/ 2147483646 w 3808"/>
              <a:gd name="T25" fmla="*/ 2147483646 h 1817"/>
              <a:gd name="T26" fmla="*/ 2147483646 w 3808"/>
              <a:gd name="T27" fmla="*/ 2147483646 h 1817"/>
              <a:gd name="T28" fmla="*/ 2147483646 w 3808"/>
              <a:gd name="T29" fmla="*/ 2147483646 h 1817"/>
              <a:gd name="T30" fmla="*/ 2147483646 w 3808"/>
              <a:gd name="T31" fmla="*/ 2147483646 h 1817"/>
              <a:gd name="T32" fmla="*/ 2147483646 w 3808"/>
              <a:gd name="T33" fmla="*/ 2147483646 h 1817"/>
              <a:gd name="T34" fmla="*/ 2147483646 w 3808"/>
              <a:gd name="T35" fmla="*/ 2147483646 h 1817"/>
              <a:gd name="T36" fmla="*/ 2147483646 w 3808"/>
              <a:gd name="T37" fmla="*/ 2147483646 h 1817"/>
              <a:gd name="T38" fmla="*/ 2147483646 w 3808"/>
              <a:gd name="T39" fmla="*/ 2147483646 h 1817"/>
              <a:gd name="T40" fmla="*/ 2147483646 w 3808"/>
              <a:gd name="T41" fmla="*/ 0 h 18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08"/>
              <a:gd name="T64" fmla="*/ 0 h 1817"/>
              <a:gd name="T65" fmla="*/ 3808 w 3808"/>
              <a:gd name="T66" fmla="*/ 1817 h 181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08" h="1817">
                <a:moveTo>
                  <a:pt x="0" y="1816"/>
                </a:moveTo>
                <a:lnTo>
                  <a:pt x="189" y="1752"/>
                </a:lnTo>
                <a:lnTo>
                  <a:pt x="387" y="1696"/>
                </a:lnTo>
                <a:lnTo>
                  <a:pt x="576" y="1640"/>
                </a:lnTo>
                <a:lnTo>
                  <a:pt x="765" y="1576"/>
                </a:lnTo>
                <a:lnTo>
                  <a:pt x="954" y="1520"/>
                </a:lnTo>
                <a:lnTo>
                  <a:pt x="1143" y="1456"/>
                </a:lnTo>
                <a:lnTo>
                  <a:pt x="1332" y="1400"/>
                </a:lnTo>
                <a:lnTo>
                  <a:pt x="1521" y="1296"/>
                </a:lnTo>
                <a:lnTo>
                  <a:pt x="1719" y="1184"/>
                </a:lnTo>
                <a:lnTo>
                  <a:pt x="1908" y="1080"/>
                </a:lnTo>
                <a:lnTo>
                  <a:pt x="2097" y="968"/>
                </a:lnTo>
                <a:lnTo>
                  <a:pt x="2286" y="864"/>
                </a:lnTo>
                <a:lnTo>
                  <a:pt x="2475" y="752"/>
                </a:lnTo>
                <a:lnTo>
                  <a:pt x="2664" y="648"/>
                </a:lnTo>
                <a:lnTo>
                  <a:pt x="2853" y="536"/>
                </a:lnTo>
                <a:lnTo>
                  <a:pt x="3051" y="432"/>
                </a:lnTo>
                <a:lnTo>
                  <a:pt x="3240" y="328"/>
                </a:lnTo>
                <a:lnTo>
                  <a:pt x="3429" y="216"/>
                </a:lnTo>
                <a:lnTo>
                  <a:pt x="3618" y="112"/>
                </a:lnTo>
                <a:lnTo>
                  <a:pt x="3807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655" name="Freeform 238"/>
          <p:cNvSpPr>
            <a:spLocks/>
          </p:cNvSpPr>
          <p:nvPr/>
        </p:nvSpPr>
        <p:spPr bwMode="auto">
          <a:xfrm>
            <a:off x="1466850" y="4926013"/>
            <a:ext cx="5373688" cy="573087"/>
          </a:xfrm>
          <a:custGeom>
            <a:avLst/>
            <a:gdLst>
              <a:gd name="T0" fmla="*/ 0 w 3808"/>
              <a:gd name="T1" fmla="*/ 2147483646 h 361"/>
              <a:gd name="T2" fmla="*/ 2147483646 w 3808"/>
              <a:gd name="T3" fmla="*/ 2147483646 h 361"/>
              <a:gd name="T4" fmla="*/ 2147483646 w 3808"/>
              <a:gd name="T5" fmla="*/ 2147483646 h 361"/>
              <a:gd name="T6" fmla="*/ 2147483646 w 3808"/>
              <a:gd name="T7" fmla="*/ 2147483646 h 361"/>
              <a:gd name="T8" fmla="*/ 2147483646 w 3808"/>
              <a:gd name="T9" fmla="*/ 2147483646 h 361"/>
              <a:gd name="T10" fmla="*/ 2147483646 w 3808"/>
              <a:gd name="T11" fmla="*/ 2147483646 h 361"/>
              <a:gd name="T12" fmla="*/ 2147483646 w 3808"/>
              <a:gd name="T13" fmla="*/ 2147483646 h 361"/>
              <a:gd name="T14" fmla="*/ 2147483646 w 3808"/>
              <a:gd name="T15" fmla="*/ 2147483646 h 361"/>
              <a:gd name="T16" fmla="*/ 2147483646 w 3808"/>
              <a:gd name="T17" fmla="*/ 2147483646 h 361"/>
              <a:gd name="T18" fmla="*/ 2147483646 w 3808"/>
              <a:gd name="T19" fmla="*/ 2147483646 h 361"/>
              <a:gd name="T20" fmla="*/ 2147483646 w 3808"/>
              <a:gd name="T21" fmla="*/ 2147483646 h 361"/>
              <a:gd name="T22" fmla="*/ 2147483646 w 3808"/>
              <a:gd name="T23" fmla="*/ 2147483646 h 361"/>
              <a:gd name="T24" fmla="*/ 2147483646 w 3808"/>
              <a:gd name="T25" fmla="*/ 2147483646 h 361"/>
              <a:gd name="T26" fmla="*/ 2147483646 w 3808"/>
              <a:gd name="T27" fmla="*/ 2147483646 h 361"/>
              <a:gd name="T28" fmla="*/ 2147483646 w 3808"/>
              <a:gd name="T29" fmla="*/ 2147483646 h 361"/>
              <a:gd name="T30" fmla="*/ 2147483646 w 3808"/>
              <a:gd name="T31" fmla="*/ 2147483646 h 361"/>
              <a:gd name="T32" fmla="*/ 2147483646 w 3808"/>
              <a:gd name="T33" fmla="*/ 2147483646 h 361"/>
              <a:gd name="T34" fmla="*/ 2147483646 w 3808"/>
              <a:gd name="T35" fmla="*/ 2147483646 h 361"/>
              <a:gd name="T36" fmla="*/ 2147483646 w 3808"/>
              <a:gd name="T37" fmla="*/ 2147483646 h 361"/>
              <a:gd name="T38" fmla="*/ 2147483646 w 3808"/>
              <a:gd name="T39" fmla="*/ 2147483646 h 361"/>
              <a:gd name="T40" fmla="*/ 2147483646 w 3808"/>
              <a:gd name="T41" fmla="*/ 0 h 3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08"/>
              <a:gd name="T64" fmla="*/ 0 h 361"/>
              <a:gd name="T65" fmla="*/ 3808 w 3808"/>
              <a:gd name="T66" fmla="*/ 361 h 36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08" h="361">
                <a:moveTo>
                  <a:pt x="0" y="360"/>
                </a:moveTo>
                <a:lnTo>
                  <a:pt x="189" y="344"/>
                </a:lnTo>
                <a:lnTo>
                  <a:pt x="387" y="320"/>
                </a:lnTo>
                <a:lnTo>
                  <a:pt x="576" y="304"/>
                </a:lnTo>
                <a:lnTo>
                  <a:pt x="765" y="288"/>
                </a:lnTo>
                <a:lnTo>
                  <a:pt x="954" y="272"/>
                </a:lnTo>
                <a:lnTo>
                  <a:pt x="1143" y="248"/>
                </a:lnTo>
                <a:lnTo>
                  <a:pt x="1332" y="232"/>
                </a:lnTo>
                <a:lnTo>
                  <a:pt x="1521" y="216"/>
                </a:lnTo>
                <a:lnTo>
                  <a:pt x="1719" y="200"/>
                </a:lnTo>
                <a:lnTo>
                  <a:pt x="1908" y="176"/>
                </a:lnTo>
                <a:lnTo>
                  <a:pt x="2097" y="160"/>
                </a:lnTo>
                <a:lnTo>
                  <a:pt x="2286" y="144"/>
                </a:lnTo>
                <a:lnTo>
                  <a:pt x="2475" y="128"/>
                </a:lnTo>
                <a:lnTo>
                  <a:pt x="2664" y="104"/>
                </a:lnTo>
                <a:lnTo>
                  <a:pt x="2853" y="88"/>
                </a:lnTo>
                <a:lnTo>
                  <a:pt x="3051" y="72"/>
                </a:lnTo>
                <a:lnTo>
                  <a:pt x="3240" y="56"/>
                </a:lnTo>
                <a:lnTo>
                  <a:pt x="3429" y="32"/>
                </a:lnTo>
                <a:lnTo>
                  <a:pt x="3618" y="16"/>
                </a:lnTo>
                <a:lnTo>
                  <a:pt x="3807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656" name="Rectangle 239"/>
          <p:cNvSpPr>
            <a:spLocks noChangeArrowheads="1"/>
          </p:cNvSpPr>
          <p:nvPr/>
        </p:nvSpPr>
        <p:spPr bwMode="auto">
          <a:xfrm>
            <a:off x="1435100" y="5457825"/>
            <a:ext cx="52388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57" name="Rectangle 240"/>
          <p:cNvSpPr>
            <a:spLocks noChangeArrowheads="1"/>
          </p:cNvSpPr>
          <p:nvPr/>
        </p:nvSpPr>
        <p:spPr bwMode="auto">
          <a:xfrm>
            <a:off x="1701800" y="5356225"/>
            <a:ext cx="52388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58" name="Rectangle 241"/>
          <p:cNvSpPr>
            <a:spLocks noChangeArrowheads="1"/>
          </p:cNvSpPr>
          <p:nvPr/>
        </p:nvSpPr>
        <p:spPr bwMode="auto">
          <a:xfrm>
            <a:off x="1981200" y="52752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59" name="Rectangle 242"/>
          <p:cNvSpPr>
            <a:spLocks noChangeArrowheads="1"/>
          </p:cNvSpPr>
          <p:nvPr/>
        </p:nvSpPr>
        <p:spPr bwMode="auto">
          <a:xfrm>
            <a:off x="2247900" y="51863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0" name="Rectangle 243"/>
          <p:cNvSpPr>
            <a:spLocks noChangeArrowheads="1"/>
          </p:cNvSpPr>
          <p:nvPr/>
        </p:nvSpPr>
        <p:spPr bwMode="auto">
          <a:xfrm>
            <a:off x="2514600" y="50847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1" name="Rectangle 244"/>
          <p:cNvSpPr>
            <a:spLocks noChangeArrowheads="1"/>
          </p:cNvSpPr>
          <p:nvPr/>
        </p:nvSpPr>
        <p:spPr bwMode="auto">
          <a:xfrm>
            <a:off x="2781300" y="49958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2" name="Rectangle 245"/>
          <p:cNvSpPr>
            <a:spLocks noChangeArrowheads="1"/>
          </p:cNvSpPr>
          <p:nvPr/>
        </p:nvSpPr>
        <p:spPr bwMode="auto">
          <a:xfrm>
            <a:off x="3048000" y="48942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3" name="Rectangle 246"/>
          <p:cNvSpPr>
            <a:spLocks noChangeArrowheads="1"/>
          </p:cNvSpPr>
          <p:nvPr/>
        </p:nvSpPr>
        <p:spPr bwMode="auto">
          <a:xfrm>
            <a:off x="3314700" y="48053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4" name="Rectangle 247"/>
          <p:cNvSpPr>
            <a:spLocks noChangeArrowheads="1"/>
          </p:cNvSpPr>
          <p:nvPr/>
        </p:nvSpPr>
        <p:spPr bwMode="auto">
          <a:xfrm>
            <a:off x="3581400" y="46402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5" name="Rectangle 248"/>
          <p:cNvSpPr>
            <a:spLocks noChangeArrowheads="1"/>
          </p:cNvSpPr>
          <p:nvPr/>
        </p:nvSpPr>
        <p:spPr bwMode="auto">
          <a:xfrm>
            <a:off x="3860800" y="44624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6" name="Rectangle 249"/>
          <p:cNvSpPr>
            <a:spLocks noChangeArrowheads="1"/>
          </p:cNvSpPr>
          <p:nvPr/>
        </p:nvSpPr>
        <p:spPr bwMode="auto">
          <a:xfrm>
            <a:off x="4127500" y="42973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7" name="Rectangle 250"/>
          <p:cNvSpPr>
            <a:spLocks noChangeArrowheads="1"/>
          </p:cNvSpPr>
          <p:nvPr/>
        </p:nvSpPr>
        <p:spPr bwMode="auto">
          <a:xfrm>
            <a:off x="4394200" y="41195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8" name="Rectangle 251"/>
          <p:cNvSpPr>
            <a:spLocks noChangeArrowheads="1"/>
          </p:cNvSpPr>
          <p:nvPr/>
        </p:nvSpPr>
        <p:spPr bwMode="auto">
          <a:xfrm>
            <a:off x="4660900" y="39544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69" name="Rectangle 252"/>
          <p:cNvSpPr>
            <a:spLocks noChangeArrowheads="1"/>
          </p:cNvSpPr>
          <p:nvPr/>
        </p:nvSpPr>
        <p:spPr bwMode="auto">
          <a:xfrm>
            <a:off x="4927600" y="37766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0" name="Rectangle 253"/>
          <p:cNvSpPr>
            <a:spLocks noChangeArrowheads="1"/>
          </p:cNvSpPr>
          <p:nvPr/>
        </p:nvSpPr>
        <p:spPr bwMode="auto">
          <a:xfrm>
            <a:off x="5194300" y="36115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1" name="Rectangle 254"/>
          <p:cNvSpPr>
            <a:spLocks noChangeArrowheads="1"/>
          </p:cNvSpPr>
          <p:nvPr/>
        </p:nvSpPr>
        <p:spPr bwMode="auto">
          <a:xfrm>
            <a:off x="5461000" y="34337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2" name="Rectangle 255"/>
          <p:cNvSpPr>
            <a:spLocks noChangeArrowheads="1"/>
          </p:cNvSpPr>
          <p:nvPr/>
        </p:nvSpPr>
        <p:spPr bwMode="auto">
          <a:xfrm>
            <a:off x="5740400" y="32686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3" name="Rectangle 256"/>
          <p:cNvSpPr>
            <a:spLocks noChangeArrowheads="1"/>
          </p:cNvSpPr>
          <p:nvPr/>
        </p:nvSpPr>
        <p:spPr bwMode="auto">
          <a:xfrm>
            <a:off x="6007100" y="31035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4" name="Rectangle 257"/>
          <p:cNvSpPr>
            <a:spLocks noChangeArrowheads="1"/>
          </p:cNvSpPr>
          <p:nvPr/>
        </p:nvSpPr>
        <p:spPr bwMode="auto">
          <a:xfrm>
            <a:off x="6273800" y="29257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5" name="Rectangle 258"/>
          <p:cNvSpPr>
            <a:spLocks noChangeArrowheads="1"/>
          </p:cNvSpPr>
          <p:nvPr/>
        </p:nvSpPr>
        <p:spPr bwMode="auto">
          <a:xfrm>
            <a:off x="6540500" y="27606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6" name="Rectangle 259"/>
          <p:cNvSpPr>
            <a:spLocks noChangeArrowheads="1"/>
          </p:cNvSpPr>
          <p:nvPr/>
        </p:nvSpPr>
        <p:spPr bwMode="auto">
          <a:xfrm>
            <a:off x="6807200" y="2582863"/>
            <a:ext cx="52388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7" name="Rectangle 260"/>
          <p:cNvSpPr>
            <a:spLocks noChangeArrowheads="1"/>
          </p:cNvSpPr>
          <p:nvPr/>
        </p:nvSpPr>
        <p:spPr bwMode="auto">
          <a:xfrm>
            <a:off x="1435100" y="5457825"/>
            <a:ext cx="52388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8" name="Rectangle 261"/>
          <p:cNvSpPr>
            <a:spLocks noChangeArrowheads="1"/>
          </p:cNvSpPr>
          <p:nvPr/>
        </p:nvSpPr>
        <p:spPr bwMode="auto">
          <a:xfrm>
            <a:off x="1701800" y="5432425"/>
            <a:ext cx="52388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79" name="Rectangle 262"/>
          <p:cNvSpPr>
            <a:spLocks noChangeArrowheads="1"/>
          </p:cNvSpPr>
          <p:nvPr/>
        </p:nvSpPr>
        <p:spPr bwMode="auto">
          <a:xfrm>
            <a:off x="1981200" y="5394325"/>
            <a:ext cx="52388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0" name="Rectangle 263"/>
          <p:cNvSpPr>
            <a:spLocks noChangeArrowheads="1"/>
          </p:cNvSpPr>
          <p:nvPr/>
        </p:nvSpPr>
        <p:spPr bwMode="auto">
          <a:xfrm>
            <a:off x="2247900" y="5368925"/>
            <a:ext cx="52388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1" name="Rectangle 264"/>
          <p:cNvSpPr>
            <a:spLocks noChangeArrowheads="1"/>
          </p:cNvSpPr>
          <p:nvPr/>
        </p:nvSpPr>
        <p:spPr bwMode="auto">
          <a:xfrm>
            <a:off x="2514600" y="5343525"/>
            <a:ext cx="52388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2" name="Rectangle 265"/>
          <p:cNvSpPr>
            <a:spLocks noChangeArrowheads="1"/>
          </p:cNvSpPr>
          <p:nvPr/>
        </p:nvSpPr>
        <p:spPr bwMode="auto">
          <a:xfrm>
            <a:off x="2781300" y="5318125"/>
            <a:ext cx="52388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3" name="Rectangle 266"/>
          <p:cNvSpPr>
            <a:spLocks noChangeArrowheads="1"/>
          </p:cNvSpPr>
          <p:nvPr/>
        </p:nvSpPr>
        <p:spPr bwMode="auto">
          <a:xfrm>
            <a:off x="3048000" y="5280025"/>
            <a:ext cx="52388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4" name="Rectangle 267"/>
          <p:cNvSpPr>
            <a:spLocks noChangeArrowheads="1"/>
          </p:cNvSpPr>
          <p:nvPr/>
        </p:nvSpPr>
        <p:spPr bwMode="auto">
          <a:xfrm>
            <a:off x="3314700" y="52625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5" name="Rectangle 268"/>
          <p:cNvSpPr>
            <a:spLocks noChangeArrowheads="1"/>
          </p:cNvSpPr>
          <p:nvPr/>
        </p:nvSpPr>
        <p:spPr bwMode="auto">
          <a:xfrm>
            <a:off x="3581400" y="52371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6" name="Rectangle 269"/>
          <p:cNvSpPr>
            <a:spLocks noChangeArrowheads="1"/>
          </p:cNvSpPr>
          <p:nvPr/>
        </p:nvSpPr>
        <p:spPr bwMode="auto">
          <a:xfrm>
            <a:off x="3860800" y="52117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7" name="Rectangle 270"/>
          <p:cNvSpPr>
            <a:spLocks noChangeArrowheads="1"/>
          </p:cNvSpPr>
          <p:nvPr/>
        </p:nvSpPr>
        <p:spPr bwMode="auto">
          <a:xfrm>
            <a:off x="4127500" y="51736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8" name="Rectangle 271"/>
          <p:cNvSpPr>
            <a:spLocks noChangeArrowheads="1"/>
          </p:cNvSpPr>
          <p:nvPr/>
        </p:nvSpPr>
        <p:spPr bwMode="auto">
          <a:xfrm>
            <a:off x="4394200" y="51482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89" name="Rectangle 272"/>
          <p:cNvSpPr>
            <a:spLocks noChangeArrowheads="1"/>
          </p:cNvSpPr>
          <p:nvPr/>
        </p:nvSpPr>
        <p:spPr bwMode="auto">
          <a:xfrm>
            <a:off x="4660900" y="51228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0" name="Rectangle 273"/>
          <p:cNvSpPr>
            <a:spLocks noChangeArrowheads="1"/>
          </p:cNvSpPr>
          <p:nvPr/>
        </p:nvSpPr>
        <p:spPr bwMode="auto">
          <a:xfrm>
            <a:off x="4927600" y="50974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1" name="Rectangle 274"/>
          <p:cNvSpPr>
            <a:spLocks noChangeArrowheads="1"/>
          </p:cNvSpPr>
          <p:nvPr/>
        </p:nvSpPr>
        <p:spPr bwMode="auto">
          <a:xfrm>
            <a:off x="5194300" y="50593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2" name="Rectangle 275"/>
          <p:cNvSpPr>
            <a:spLocks noChangeArrowheads="1"/>
          </p:cNvSpPr>
          <p:nvPr/>
        </p:nvSpPr>
        <p:spPr bwMode="auto">
          <a:xfrm>
            <a:off x="5461000" y="50339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3" name="Rectangle 276"/>
          <p:cNvSpPr>
            <a:spLocks noChangeArrowheads="1"/>
          </p:cNvSpPr>
          <p:nvPr/>
        </p:nvSpPr>
        <p:spPr bwMode="auto">
          <a:xfrm>
            <a:off x="5740400" y="50085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4" name="Rectangle 277"/>
          <p:cNvSpPr>
            <a:spLocks noChangeArrowheads="1"/>
          </p:cNvSpPr>
          <p:nvPr/>
        </p:nvSpPr>
        <p:spPr bwMode="auto">
          <a:xfrm>
            <a:off x="6007100" y="49831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5" name="Rectangle 278"/>
          <p:cNvSpPr>
            <a:spLocks noChangeArrowheads="1"/>
          </p:cNvSpPr>
          <p:nvPr/>
        </p:nvSpPr>
        <p:spPr bwMode="auto">
          <a:xfrm>
            <a:off x="6273800" y="49450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6" name="Rectangle 279"/>
          <p:cNvSpPr>
            <a:spLocks noChangeArrowheads="1"/>
          </p:cNvSpPr>
          <p:nvPr/>
        </p:nvSpPr>
        <p:spPr bwMode="auto">
          <a:xfrm>
            <a:off x="6540500" y="49196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7" name="Rectangle 280"/>
          <p:cNvSpPr>
            <a:spLocks noChangeArrowheads="1"/>
          </p:cNvSpPr>
          <p:nvPr/>
        </p:nvSpPr>
        <p:spPr bwMode="auto">
          <a:xfrm>
            <a:off x="6807200" y="4894263"/>
            <a:ext cx="52388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698" name="Rectangle 281"/>
          <p:cNvSpPr>
            <a:spLocks noChangeArrowheads="1"/>
          </p:cNvSpPr>
          <p:nvPr/>
        </p:nvSpPr>
        <p:spPr bwMode="auto">
          <a:xfrm>
            <a:off x="1077913" y="5246688"/>
            <a:ext cx="3190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Geneva"/>
              </a:rPr>
              <a:t>1</a:t>
            </a:r>
          </a:p>
        </p:txBody>
      </p:sp>
      <p:sp>
        <p:nvSpPr>
          <p:cNvPr id="60699" name="Rectangle 282"/>
          <p:cNvSpPr>
            <a:spLocks noChangeArrowheads="1"/>
          </p:cNvSpPr>
          <p:nvPr/>
        </p:nvSpPr>
        <p:spPr bwMode="auto">
          <a:xfrm>
            <a:off x="836613" y="4281488"/>
            <a:ext cx="4778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Geneva"/>
              </a:rPr>
              <a:t>10</a:t>
            </a:r>
          </a:p>
        </p:txBody>
      </p:sp>
      <p:sp>
        <p:nvSpPr>
          <p:cNvPr id="60700" name="Rectangle 283"/>
          <p:cNvSpPr>
            <a:spLocks noChangeArrowheads="1"/>
          </p:cNvSpPr>
          <p:nvPr/>
        </p:nvSpPr>
        <p:spPr bwMode="auto">
          <a:xfrm>
            <a:off x="671513" y="3392488"/>
            <a:ext cx="6350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Geneva"/>
              </a:rPr>
              <a:t>100</a:t>
            </a:r>
          </a:p>
        </p:txBody>
      </p:sp>
      <p:sp>
        <p:nvSpPr>
          <p:cNvPr id="60701" name="Rectangle 284"/>
          <p:cNvSpPr>
            <a:spLocks noChangeArrowheads="1"/>
          </p:cNvSpPr>
          <p:nvPr/>
        </p:nvSpPr>
        <p:spPr bwMode="auto">
          <a:xfrm>
            <a:off x="430213" y="2338388"/>
            <a:ext cx="7937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Geneva"/>
              </a:rPr>
              <a:t>1000</a:t>
            </a:r>
          </a:p>
        </p:txBody>
      </p:sp>
      <p:sp>
        <p:nvSpPr>
          <p:cNvPr id="60702" name="Rectangle 285"/>
          <p:cNvSpPr>
            <a:spLocks noChangeArrowheads="1"/>
          </p:cNvSpPr>
          <p:nvPr/>
        </p:nvSpPr>
        <p:spPr bwMode="auto">
          <a:xfrm rot="-5400000">
            <a:off x="11676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1980</a:t>
            </a:r>
          </a:p>
        </p:txBody>
      </p:sp>
      <p:sp>
        <p:nvSpPr>
          <p:cNvPr id="60703" name="Rectangle 286"/>
          <p:cNvSpPr>
            <a:spLocks noChangeArrowheads="1"/>
          </p:cNvSpPr>
          <p:nvPr/>
        </p:nvSpPr>
        <p:spPr bwMode="auto">
          <a:xfrm rot="-5400000">
            <a:off x="14343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1981</a:t>
            </a:r>
          </a:p>
        </p:txBody>
      </p:sp>
      <p:sp>
        <p:nvSpPr>
          <p:cNvPr id="60704" name="Rectangle 287"/>
          <p:cNvSpPr>
            <a:spLocks noChangeArrowheads="1"/>
          </p:cNvSpPr>
          <p:nvPr/>
        </p:nvSpPr>
        <p:spPr bwMode="auto">
          <a:xfrm rot="-5400000">
            <a:off x="19677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1983</a:t>
            </a:r>
          </a:p>
        </p:txBody>
      </p:sp>
      <p:sp>
        <p:nvSpPr>
          <p:cNvPr id="60705" name="Rectangle 288"/>
          <p:cNvSpPr>
            <a:spLocks noChangeArrowheads="1"/>
          </p:cNvSpPr>
          <p:nvPr/>
        </p:nvSpPr>
        <p:spPr bwMode="auto">
          <a:xfrm rot="-5400000">
            <a:off x="22344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1984</a:t>
            </a:r>
          </a:p>
        </p:txBody>
      </p:sp>
      <p:sp>
        <p:nvSpPr>
          <p:cNvPr id="60706" name="Rectangle 289"/>
          <p:cNvSpPr>
            <a:spLocks noChangeArrowheads="1"/>
          </p:cNvSpPr>
          <p:nvPr/>
        </p:nvSpPr>
        <p:spPr bwMode="auto">
          <a:xfrm rot="-5400000">
            <a:off x="25011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1985</a:t>
            </a:r>
          </a:p>
        </p:txBody>
      </p:sp>
      <p:sp>
        <p:nvSpPr>
          <p:cNvPr id="60707" name="Rectangle 290"/>
          <p:cNvSpPr>
            <a:spLocks noChangeArrowheads="1"/>
          </p:cNvSpPr>
          <p:nvPr/>
        </p:nvSpPr>
        <p:spPr bwMode="auto">
          <a:xfrm rot="-5400000">
            <a:off x="27805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1986</a:t>
            </a:r>
          </a:p>
        </p:txBody>
      </p:sp>
      <p:sp>
        <p:nvSpPr>
          <p:cNvPr id="60708" name="Rectangle 291"/>
          <p:cNvSpPr>
            <a:spLocks noChangeArrowheads="1"/>
          </p:cNvSpPr>
          <p:nvPr/>
        </p:nvSpPr>
        <p:spPr bwMode="auto">
          <a:xfrm rot="-5400000">
            <a:off x="30472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1987</a:t>
            </a:r>
          </a:p>
        </p:txBody>
      </p:sp>
      <p:sp>
        <p:nvSpPr>
          <p:cNvPr id="60709" name="Rectangle 292"/>
          <p:cNvSpPr>
            <a:spLocks noChangeArrowheads="1"/>
          </p:cNvSpPr>
          <p:nvPr/>
        </p:nvSpPr>
        <p:spPr bwMode="auto">
          <a:xfrm rot="-5400000">
            <a:off x="33139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1988</a:t>
            </a:r>
          </a:p>
        </p:txBody>
      </p:sp>
      <p:sp>
        <p:nvSpPr>
          <p:cNvPr id="60710" name="Rectangle 293"/>
          <p:cNvSpPr>
            <a:spLocks noChangeArrowheads="1"/>
          </p:cNvSpPr>
          <p:nvPr/>
        </p:nvSpPr>
        <p:spPr bwMode="auto">
          <a:xfrm rot="-5400000">
            <a:off x="35806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1989</a:t>
            </a:r>
          </a:p>
        </p:txBody>
      </p:sp>
      <p:sp>
        <p:nvSpPr>
          <p:cNvPr id="60711" name="Rectangle 294"/>
          <p:cNvSpPr>
            <a:spLocks noChangeArrowheads="1"/>
          </p:cNvSpPr>
          <p:nvPr/>
        </p:nvSpPr>
        <p:spPr bwMode="auto">
          <a:xfrm rot="-5400000">
            <a:off x="38473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1990</a:t>
            </a:r>
          </a:p>
        </p:txBody>
      </p:sp>
      <p:sp>
        <p:nvSpPr>
          <p:cNvPr id="60712" name="Rectangle 295"/>
          <p:cNvSpPr>
            <a:spLocks noChangeArrowheads="1"/>
          </p:cNvSpPr>
          <p:nvPr/>
        </p:nvSpPr>
        <p:spPr bwMode="auto">
          <a:xfrm rot="-5400000">
            <a:off x="41140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1991</a:t>
            </a:r>
          </a:p>
        </p:txBody>
      </p:sp>
      <p:sp>
        <p:nvSpPr>
          <p:cNvPr id="60713" name="Rectangle 296"/>
          <p:cNvSpPr>
            <a:spLocks noChangeArrowheads="1"/>
          </p:cNvSpPr>
          <p:nvPr/>
        </p:nvSpPr>
        <p:spPr bwMode="auto">
          <a:xfrm rot="-5400000">
            <a:off x="43934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1992</a:t>
            </a:r>
          </a:p>
        </p:txBody>
      </p:sp>
      <p:sp>
        <p:nvSpPr>
          <p:cNvPr id="60714" name="Rectangle 297"/>
          <p:cNvSpPr>
            <a:spLocks noChangeArrowheads="1"/>
          </p:cNvSpPr>
          <p:nvPr/>
        </p:nvSpPr>
        <p:spPr bwMode="auto">
          <a:xfrm rot="-5400000">
            <a:off x="46601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1993</a:t>
            </a:r>
          </a:p>
        </p:txBody>
      </p:sp>
      <p:sp>
        <p:nvSpPr>
          <p:cNvPr id="60715" name="Rectangle 298"/>
          <p:cNvSpPr>
            <a:spLocks noChangeArrowheads="1"/>
          </p:cNvSpPr>
          <p:nvPr/>
        </p:nvSpPr>
        <p:spPr bwMode="auto">
          <a:xfrm rot="-5400000">
            <a:off x="49268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1994</a:t>
            </a:r>
          </a:p>
        </p:txBody>
      </p:sp>
      <p:sp>
        <p:nvSpPr>
          <p:cNvPr id="60716" name="Rectangle 299"/>
          <p:cNvSpPr>
            <a:spLocks noChangeArrowheads="1"/>
          </p:cNvSpPr>
          <p:nvPr/>
        </p:nvSpPr>
        <p:spPr bwMode="auto">
          <a:xfrm rot="-5400000">
            <a:off x="51935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1995</a:t>
            </a:r>
          </a:p>
        </p:txBody>
      </p:sp>
      <p:sp>
        <p:nvSpPr>
          <p:cNvPr id="60717" name="Rectangle 300"/>
          <p:cNvSpPr>
            <a:spLocks noChangeArrowheads="1"/>
          </p:cNvSpPr>
          <p:nvPr/>
        </p:nvSpPr>
        <p:spPr bwMode="auto">
          <a:xfrm rot="-5400000">
            <a:off x="54602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1996</a:t>
            </a:r>
          </a:p>
        </p:txBody>
      </p:sp>
      <p:sp>
        <p:nvSpPr>
          <p:cNvPr id="60718" name="Rectangle 301"/>
          <p:cNvSpPr>
            <a:spLocks noChangeArrowheads="1"/>
          </p:cNvSpPr>
          <p:nvPr/>
        </p:nvSpPr>
        <p:spPr bwMode="auto">
          <a:xfrm rot="-5400000">
            <a:off x="57269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1997</a:t>
            </a:r>
          </a:p>
        </p:txBody>
      </p:sp>
      <p:sp>
        <p:nvSpPr>
          <p:cNvPr id="60719" name="Rectangle 302"/>
          <p:cNvSpPr>
            <a:spLocks noChangeArrowheads="1"/>
          </p:cNvSpPr>
          <p:nvPr/>
        </p:nvSpPr>
        <p:spPr bwMode="auto">
          <a:xfrm rot="-5400000">
            <a:off x="59936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1998</a:t>
            </a:r>
          </a:p>
        </p:txBody>
      </p:sp>
      <p:sp>
        <p:nvSpPr>
          <p:cNvPr id="60720" name="Rectangle 303"/>
          <p:cNvSpPr>
            <a:spLocks noChangeArrowheads="1"/>
          </p:cNvSpPr>
          <p:nvPr/>
        </p:nvSpPr>
        <p:spPr bwMode="auto">
          <a:xfrm rot="-5400000">
            <a:off x="62730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1999</a:t>
            </a:r>
          </a:p>
        </p:txBody>
      </p:sp>
      <p:sp>
        <p:nvSpPr>
          <p:cNvPr id="60721" name="Rectangle 304"/>
          <p:cNvSpPr>
            <a:spLocks noChangeArrowheads="1"/>
          </p:cNvSpPr>
          <p:nvPr/>
        </p:nvSpPr>
        <p:spPr bwMode="auto">
          <a:xfrm rot="-5400000">
            <a:off x="65397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2000</a:t>
            </a:r>
          </a:p>
        </p:txBody>
      </p:sp>
      <p:sp>
        <p:nvSpPr>
          <p:cNvPr id="60722" name="Rectangle 305"/>
          <p:cNvSpPr>
            <a:spLocks noChangeArrowheads="1"/>
          </p:cNvSpPr>
          <p:nvPr/>
        </p:nvSpPr>
        <p:spPr bwMode="auto">
          <a:xfrm>
            <a:off x="6734175" y="5021263"/>
            <a:ext cx="4937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60723" name="Rectangle 306"/>
          <p:cNvSpPr>
            <a:spLocks noChangeArrowheads="1"/>
          </p:cNvSpPr>
          <p:nvPr/>
        </p:nvSpPr>
        <p:spPr bwMode="auto">
          <a:xfrm>
            <a:off x="6848475" y="2544763"/>
            <a:ext cx="3794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latin typeface="Geneva"/>
              </a:rPr>
              <a:t>CPU</a:t>
            </a:r>
          </a:p>
        </p:txBody>
      </p:sp>
      <p:sp>
        <p:nvSpPr>
          <p:cNvPr id="60724" name="Arc 307"/>
          <p:cNvSpPr>
            <a:spLocks/>
          </p:cNvSpPr>
          <p:nvPr/>
        </p:nvSpPr>
        <p:spPr bwMode="auto">
          <a:xfrm>
            <a:off x="6908800" y="2365375"/>
            <a:ext cx="560388" cy="187325"/>
          </a:xfrm>
          <a:custGeom>
            <a:avLst/>
            <a:gdLst>
              <a:gd name="T0" fmla="*/ 0 w 21600"/>
              <a:gd name="T1" fmla="*/ 122186044 h 21600"/>
              <a:gd name="T2" fmla="*/ 2147483646 w 21600"/>
              <a:gd name="T3" fmla="*/ 0 h 21600"/>
              <a:gd name="T4" fmla="*/ 2147483646 w 21600"/>
              <a:gd name="T5" fmla="*/ 12218604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1"/>
                  <a:pt x="9637" y="29"/>
                  <a:pt x="2154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1"/>
                  <a:pt x="9637" y="29"/>
                  <a:pt x="21546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5" name="Rectangle 308"/>
          <p:cNvSpPr>
            <a:spLocks noChangeArrowheads="1"/>
          </p:cNvSpPr>
          <p:nvPr/>
        </p:nvSpPr>
        <p:spPr bwMode="auto">
          <a:xfrm rot="-5400000">
            <a:off x="1739106" y="5568157"/>
            <a:ext cx="874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Geneva"/>
              </a:rPr>
              <a:t>1982</a:t>
            </a:r>
          </a:p>
        </p:txBody>
      </p:sp>
      <p:sp>
        <p:nvSpPr>
          <p:cNvPr id="60726" name="Line 309"/>
          <p:cNvSpPr>
            <a:spLocks noChangeShapeType="1"/>
          </p:cNvSpPr>
          <p:nvPr/>
        </p:nvSpPr>
        <p:spPr bwMode="auto">
          <a:xfrm>
            <a:off x="6062663" y="3198813"/>
            <a:ext cx="0" cy="180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7" name="Rectangle 310"/>
          <p:cNvSpPr>
            <a:spLocks noChangeArrowheads="1"/>
          </p:cNvSpPr>
          <p:nvPr/>
        </p:nvSpPr>
        <p:spPr bwMode="auto">
          <a:xfrm>
            <a:off x="6049963" y="3400425"/>
            <a:ext cx="261778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Processor-Memory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Performance Gap:</a:t>
            </a:r>
            <a:br>
              <a:rPr lang="en-US" altLang="zh-CN" sz="2400" dirty="0"/>
            </a:br>
            <a:r>
              <a:rPr lang="en-US" altLang="zh-CN" sz="2400" dirty="0"/>
              <a:t>(grows 50% / year)</a:t>
            </a:r>
          </a:p>
        </p:txBody>
      </p:sp>
      <p:sp>
        <p:nvSpPr>
          <p:cNvPr id="60728" name="Rectangle 311"/>
          <p:cNvSpPr>
            <a:spLocks noChangeArrowheads="1"/>
          </p:cNvSpPr>
          <p:nvPr/>
        </p:nvSpPr>
        <p:spPr bwMode="auto">
          <a:xfrm rot="-5400000">
            <a:off x="-769937" y="3871913"/>
            <a:ext cx="23574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Performance</a:t>
            </a:r>
          </a:p>
        </p:txBody>
      </p:sp>
      <p:sp>
        <p:nvSpPr>
          <p:cNvPr id="60729" name="Rectangle 312"/>
          <p:cNvSpPr>
            <a:spLocks noChangeArrowheads="1"/>
          </p:cNvSpPr>
          <p:nvPr/>
        </p:nvSpPr>
        <p:spPr bwMode="auto">
          <a:xfrm>
            <a:off x="4152900" y="6205538"/>
            <a:ext cx="1003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Time</a:t>
            </a:r>
          </a:p>
        </p:txBody>
      </p:sp>
      <p:sp>
        <p:nvSpPr>
          <p:cNvPr id="60730" name="Rectangle 313"/>
          <p:cNvSpPr>
            <a:spLocks noChangeArrowheads="1"/>
          </p:cNvSpPr>
          <p:nvPr/>
        </p:nvSpPr>
        <p:spPr bwMode="auto">
          <a:xfrm>
            <a:off x="4008438" y="2792413"/>
            <a:ext cx="2114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C0128"/>
                </a:solidFill>
              </a:rPr>
              <a:t>“Moore’s Law”</a:t>
            </a:r>
          </a:p>
        </p:txBody>
      </p:sp>
      <p:sp>
        <p:nvSpPr>
          <p:cNvPr id="60731" name="Rectangle 314"/>
          <p:cNvSpPr txBox="1">
            <a:spLocks noChangeArrowheads="1"/>
          </p:cNvSpPr>
          <p:nvPr/>
        </p:nvSpPr>
        <p:spPr bwMode="auto">
          <a:xfrm>
            <a:off x="609600" y="1357313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0">
                <a:latin typeface="幼圆" panose="02010509060101010101" pitchFamily="49" charset="-122"/>
              </a:rPr>
              <a:t>Memory hierarchies are getting deeper</a:t>
            </a:r>
          </a:p>
          <a:p>
            <a:pPr lvl="1"/>
            <a:r>
              <a:rPr lang="en-US" altLang="zh-CN" sz="1800" b="0">
                <a:latin typeface="华文隶书" panose="02010800040101010101" pitchFamily="2" charset="-122"/>
              </a:rPr>
              <a:t>Processors get faster more quickly than memory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News: 3D Memory Cube</a:t>
            </a:r>
            <a:endParaRPr lang="zh-CN" altLang="en-US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6AF3C0-DD38-4EB5-A315-9C8C25680132}" type="slidenum">
              <a:rPr lang="zh-CN" altLang="en-US" b="0" smtClean="0">
                <a:solidFill>
                  <a:srgbClr val="898989"/>
                </a:solidFill>
              </a:rPr>
              <a:pPr/>
              <a:t>39</a:t>
            </a:fld>
            <a:endParaRPr lang="zh-CN" altLang="en-US" b="0" smtClean="0">
              <a:solidFill>
                <a:srgbClr val="898989"/>
              </a:solidFill>
            </a:endParaRPr>
          </a:p>
        </p:txBody>
      </p:sp>
      <p:grpSp>
        <p:nvGrpSpPr>
          <p:cNvPr id="62469" name="组合 7"/>
          <p:cNvGrpSpPr>
            <a:grpSpLocks/>
          </p:cNvGrpSpPr>
          <p:nvPr/>
        </p:nvGrpSpPr>
        <p:grpSpPr bwMode="auto">
          <a:xfrm>
            <a:off x="4191000" y="1752600"/>
            <a:ext cx="3479800" cy="4462463"/>
            <a:chOff x="4249567" y="1905000"/>
            <a:chExt cx="3479800" cy="4462852"/>
          </a:xfrm>
        </p:grpSpPr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2" cstate="email">
              <a:extLst/>
            </a:blip>
            <a:srcRect/>
            <a:stretch>
              <a:fillRect/>
            </a:stretch>
          </p:blipFill>
          <p:spPr bwMode="auto">
            <a:xfrm>
              <a:off x="4953000" y="1905000"/>
              <a:ext cx="2072935" cy="207293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/>
          </p:spPr>
        </p:pic>
        <p:pic>
          <p:nvPicPr>
            <p:cNvPr id="62472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567" y="4132652"/>
              <a:ext cx="3479800" cy="223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609600" y="2590800"/>
            <a:ext cx="2524125" cy="2427287"/>
            <a:chOff x="609600" y="2590800"/>
            <a:chExt cx="2524125" cy="2427287"/>
          </a:xfrm>
        </p:grpSpPr>
        <p:pic>
          <p:nvPicPr>
            <p:cNvPr id="62468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590800"/>
              <a:ext cx="2524125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0" name="文本框 8"/>
            <p:cNvSpPr txBox="1">
              <a:spLocks noChangeArrowheads="1"/>
            </p:cNvSpPr>
            <p:nvPr/>
          </p:nvSpPr>
          <p:spPr bwMode="auto">
            <a:xfrm>
              <a:off x="1400175" y="4648200"/>
              <a:ext cx="9413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Micron</a:t>
              </a:r>
              <a:endParaRPr lang="zh-CN" alt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Discussion and debate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Who invented the computer?</a:t>
            </a:r>
          </a:p>
          <a:p>
            <a:pPr lvl="1"/>
            <a:endParaRPr lang="en-US" altLang="zh-CN" smtClean="0">
              <a:ea typeface="黑体" panose="02010609060101010101" pitchFamily="49" charset="-122"/>
            </a:endParaRPr>
          </a:p>
          <a:p>
            <a:pPr lvl="1"/>
            <a:endParaRPr lang="en-US" altLang="zh-CN" smtClean="0">
              <a:ea typeface="黑体" panose="02010609060101010101" pitchFamily="49" charset="-122"/>
            </a:endParaRPr>
          </a:p>
          <a:p>
            <a:pPr lvl="1"/>
            <a:r>
              <a:rPr lang="en-US" altLang="zh-CN" smtClean="0">
                <a:ea typeface="黑体" panose="02010609060101010101" pitchFamily="49" charset="-122"/>
              </a:rPr>
              <a:t>Von Neumann   VS.    Alan Turning   </a:t>
            </a:r>
          </a:p>
          <a:p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0E65BE-E24A-46A9-88E9-BF4405D6E135}" type="slidenum">
              <a:rPr lang="zh-CN" altLang="en-US" b="0" smtClean="0">
                <a:solidFill>
                  <a:srgbClr val="898989"/>
                </a:solidFill>
              </a:rPr>
              <a:pPr/>
              <a:t>4</a:t>
            </a:fld>
            <a:endParaRPr lang="zh-CN" altLang="en-US" b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News: 3D Memory Cube</a:t>
            </a:r>
            <a:endParaRPr lang="zh-CN" altLang="en-US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6AF3C0-DD38-4EB5-A315-9C8C25680132}" type="slidenum">
              <a:rPr lang="zh-CN" altLang="en-US" b="0" smtClean="0">
                <a:solidFill>
                  <a:srgbClr val="898989"/>
                </a:solidFill>
              </a:rPr>
              <a:pPr/>
              <a:t>40</a:t>
            </a:fld>
            <a:endParaRPr lang="zh-CN" altLang="en-US" b="0" smtClean="0">
              <a:solidFill>
                <a:srgbClr val="898989"/>
              </a:solidFill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16" y="1966382"/>
            <a:ext cx="3984463" cy="2984501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84" y="1784350"/>
            <a:ext cx="24638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89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Cache Mappings</a:t>
            </a:r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9154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800" dirty="0"/>
              <a:t>   Full associative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800" b="0" dirty="0">
                <a:latin typeface="华文隶书" pitchFamily="2" charset="-122"/>
                <a:ea typeface="华文隶书" pitchFamily="2" charset="-122"/>
              </a:rPr>
              <a:t>a new line can be placed at any location in the cache.</a:t>
            </a:r>
            <a:endParaRPr lang="en-US" altLang="zh-CN" sz="280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800" dirty="0"/>
              <a:t>   Direct mapped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800" b="0" dirty="0">
                <a:latin typeface="华文隶书" pitchFamily="2" charset="-122"/>
                <a:ea typeface="华文隶书" pitchFamily="2" charset="-122"/>
              </a:rPr>
              <a:t>each cache line has a unique location in the cache to which it will be assigned.</a:t>
            </a:r>
            <a:endParaRPr lang="en-US" altLang="zh-CN" sz="280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800" dirty="0"/>
              <a:t>   n-way set associative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800" b="0" dirty="0">
                <a:latin typeface="华文隶书" pitchFamily="2" charset="-122"/>
                <a:ea typeface="华文隶书" pitchFamily="2" charset="-122"/>
              </a:rPr>
              <a:t>each cache line can be place in one of n different locations in the cache.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800" dirty="0"/>
          </a:p>
        </p:txBody>
      </p:sp>
      <p:sp>
        <p:nvSpPr>
          <p:cNvPr id="63492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5556F-3695-4797-98A2-A3A056F5AA3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63493" name="Picture 6" descr="http://upload.wikimedia.org/wikipedia/commons/thumb/9/93/Cache,associative-fill-both.png/450px-Cache,associative-fill-bo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4414838"/>
            <a:ext cx="42862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Cache Write</a:t>
            </a:r>
          </a:p>
        </p:txBody>
      </p:sp>
      <p:sp>
        <p:nvSpPr>
          <p:cNvPr id="65539" name="Rectangle 3"/>
          <p:cNvSpPr txBox="1">
            <a:spLocks noChangeArrowheads="1"/>
          </p:cNvSpPr>
          <p:nvPr/>
        </p:nvSpPr>
        <p:spPr bwMode="auto">
          <a:xfrm>
            <a:off x="0" y="1143000"/>
            <a:ext cx="89154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   Cache write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ea typeface="华文隶书" panose="02010800040101010101" pitchFamily="2" charset="-122"/>
              </a:rPr>
              <a:t>the value in cache may be inconsistent with the value in main memory.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b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Write-through caches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ea typeface="华文隶书" panose="02010800040101010101" pitchFamily="2" charset="-122"/>
              </a:rPr>
              <a:t>handle this by updating the data in main memory at the time it is written to cache.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b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Write-back caches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ea typeface="华文隶书" panose="02010800040101010101" pitchFamily="2" charset="-122"/>
              </a:rPr>
              <a:t>mark data in the cache as dirty. When the cache line is replaced by a new cache line from memory, the dirty line is written to memory.</a:t>
            </a:r>
          </a:p>
        </p:txBody>
      </p:sp>
      <p:sp>
        <p:nvSpPr>
          <p:cNvPr id="65540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A2778-457B-4ED5-BEBB-2383D6E1B1A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Reduce Misses</a:t>
            </a:r>
          </a:p>
        </p:txBody>
      </p:sp>
      <p:sp>
        <p:nvSpPr>
          <p:cNvPr id="67587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06DBB-F778-479F-AA03-073D7F8E8D9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143000"/>
            <a:ext cx="7924800" cy="59388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Classifying Misses: 3 Cs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+mn-ea"/>
                <a:ea typeface="+mn-ea"/>
              </a:rPr>
              <a:t>   Compulsory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The first access to a block is not in the cache, so the block must be brought into the cache. Also called cold start </a:t>
            </a:r>
            <a:r>
              <a:rPr lang="en-US" altLang="zh-CN" b="0" dirty="0" err="1">
                <a:latin typeface="华文隶书" pitchFamily="2" charset="-122"/>
                <a:ea typeface="华文隶书" pitchFamily="2" charset="-122"/>
              </a:rPr>
              <a:t>missesor</a:t>
            </a: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 first reference misses.(Misses in even an Infinite Cache)</a:t>
            </a: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+mn-ea"/>
                <a:ea typeface="+mn-ea"/>
              </a:rPr>
              <a:t>   Capacity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If the cache cannot contain all the blocks needed during execution of a program, capacity misses will occur due to blocks being discarded and later retrieved.(Misses in Fully Associative Size X Cache)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+mn-ea"/>
                <a:ea typeface="+mn-ea"/>
              </a:rPr>
              <a:t>   Conflict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If block-placement strategy is set associative or direct mapped, conflict misses (in addition to compulsory &amp; capacity misses) will occur because a block can be discarded and later retrieved if too many blocks map to its set. Also called collision </a:t>
            </a:r>
            <a:r>
              <a:rPr lang="en-US" altLang="zh-CN" b="0" dirty="0" err="1">
                <a:latin typeface="华文隶书" pitchFamily="2" charset="-122"/>
                <a:ea typeface="华文隶书" pitchFamily="2" charset="-122"/>
              </a:rPr>
              <a:t>missesor</a:t>
            </a: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 interference misses.(Misses in N-way Associative, Size X Cache)</a:t>
            </a:r>
          </a:p>
          <a:p>
            <a:pPr eaLnBrk="1" hangingPunct="1">
              <a:defRPr/>
            </a:pPr>
            <a:endParaRPr lang="zh-CN" altLang="en-US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+mn-ea"/>
                <a:ea typeface="+mn-ea"/>
              </a:rPr>
              <a:t>   Maybe four: 4th “C”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>
                <a:latin typeface="华文隶书" pitchFamily="2" charset="-122"/>
                <a:ea typeface="华文隶书" pitchFamily="2" charset="-122"/>
              </a:rPr>
              <a:t>Coherence-Misses caused by cache coherence: data may have been invalidated by another processor or I/O device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Cache and Program</a:t>
            </a:r>
          </a:p>
        </p:txBody>
      </p:sp>
      <p:sp>
        <p:nvSpPr>
          <p:cNvPr id="6963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8438-0221-4765-B613-8452B7001A1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38400"/>
            <a:ext cx="4824412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180681"/>
            <a:ext cx="45815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Box 7"/>
          <p:cNvSpPr txBox="1">
            <a:spLocks noChangeArrowheads="1"/>
          </p:cNvSpPr>
          <p:nvPr/>
        </p:nvSpPr>
        <p:spPr bwMode="auto">
          <a:xfrm>
            <a:off x="4724400" y="3544094"/>
            <a:ext cx="360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Assuming only two cache lines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11430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latin typeface="+mn-ea"/>
                <a:ea typeface="+mn-ea"/>
              </a:rPr>
              <a:t>Indirect control the cache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Cache are controlled by hardware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Programmer don’t directly determine which data and which instructions are in the  cache</a:t>
            </a:r>
            <a:endParaRPr lang="en-US" altLang="zh-CN" b="0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" y="6186487"/>
            <a:ext cx="85344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eaLnBrk="1" hangingPunct="1">
              <a:defRPr/>
            </a:pPr>
            <a:r>
              <a:rPr lang="en-US" altLang="zh-CN" b="0" dirty="0" smtClean="0">
                <a:latin typeface="华文隶书" pitchFamily="2" charset="-122"/>
                <a:ea typeface="华文隶书" pitchFamily="2" charset="-122"/>
              </a:rPr>
              <a:t>Knowing the principle of spatial and temporal locality allows us to have indirect control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0" y="4495800"/>
            <a:ext cx="4343400" cy="533400"/>
          </a:xfrm>
          <a:prstGeom prst="rect">
            <a:avLst/>
          </a:prstGeom>
          <a:solidFill>
            <a:srgbClr val="FF0000">
              <a:alpha val="61961"/>
            </a:srgbClr>
          </a:solidFill>
          <a:ln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  <a:scene3d>
            <a:camera prst="isometricOffAxis2Left">
              <a:rot lat="0" lon="0" rev="0"/>
            </a:camera>
            <a:lightRig rig="threePt" dir="t">
              <a:rot lat="0" lon="0" rev="0"/>
            </a:lightRig>
          </a:scene3d>
          <a:sp3d extrusionH="430530" prstMaterial="metal">
            <a:bevelT w="13970" h="13970" prst="angle"/>
            <a:bevelB w="13970" h="13970" prst="angle"/>
            <a:extrusionClr>
              <a:srgbClr val="7030A0"/>
            </a:extrusion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Cache and Program</a:t>
            </a:r>
          </a:p>
        </p:txBody>
      </p:sp>
      <p:sp>
        <p:nvSpPr>
          <p:cNvPr id="71683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9154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200" b="0">
              <a:latin typeface="华文隶书" panose="02010800040101010101" pitchFamily="2" charset="-122"/>
              <a:ea typeface="黑体" panose="02010609060101010101" pitchFamily="49" charset="-122"/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03338"/>
            <a:ext cx="8072438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Common Techniques</a:t>
            </a:r>
          </a:p>
        </p:txBody>
      </p:sp>
      <p:sp>
        <p:nvSpPr>
          <p:cNvPr id="73731" name="矩形 129"/>
          <p:cNvSpPr>
            <a:spLocks noChangeArrowheads="1"/>
          </p:cNvSpPr>
          <p:nvPr/>
        </p:nvSpPr>
        <p:spPr bwMode="auto">
          <a:xfrm>
            <a:off x="838200" y="1258888"/>
            <a:ext cx="7315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   Merging Arrays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improve spatial locality by single array of compound elements vs. 2 arrays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   Permuting a multidimensional array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improve spatial locality by matching array layout to traversal order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Common Techniques</a:t>
            </a:r>
          </a:p>
        </p:txBody>
      </p:sp>
      <p:sp>
        <p:nvSpPr>
          <p:cNvPr id="75779" name="矩形 129"/>
          <p:cNvSpPr>
            <a:spLocks noChangeArrowheads="1"/>
          </p:cNvSpPr>
          <p:nvPr/>
        </p:nvSpPr>
        <p:spPr bwMode="auto">
          <a:xfrm>
            <a:off x="838200" y="1258888"/>
            <a:ext cx="7315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   Merging Arrays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improve spatial locality by single array of compound elements vs. 2 arrays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   Permuting a multidimensional array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improve spatial locality by matching array layout to traversal order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75780" name="Picture 7" descr="C:\Users\ljiang\AppData\Local\Temp\ksohtml\wps639A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3200400"/>
            <a:ext cx="3763962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90600" y="3862388"/>
          <a:ext cx="2133600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406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Common Techniques</a:t>
            </a:r>
          </a:p>
        </p:txBody>
      </p:sp>
      <p:sp>
        <p:nvSpPr>
          <p:cNvPr id="77827" name="矩形 129"/>
          <p:cNvSpPr>
            <a:spLocks noChangeArrowheads="1"/>
          </p:cNvSpPr>
          <p:nvPr/>
        </p:nvSpPr>
        <p:spPr bwMode="auto">
          <a:xfrm>
            <a:off x="838200" y="1258888"/>
            <a:ext cx="7315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   Merging Arrays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improve spatial locality by single array of compound elements vs. 2 arrays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   Permuting a multidimensional array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improve spatial locality by matching array layout to traversal order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   Loop Interchange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change nesting of loops to access data in order stored in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   Loop Fusion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Combine 2 independent loops that have same looping and some variables overlap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   Blocking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Improve temporal locality by accessing “blocks” of data repeatedly vs. going down whole columns or rows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0">
                <a:latin typeface="华文隶书" panose="02010800040101010101" pitchFamily="2" charset="-122"/>
                <a:ea typeface="华文隶书" panose="02010800040101010101" pitchFamily="2" charset="-122"/>
              </a:rPr>
              <a:t> Matrix Multiplication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Second Level Cache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5344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/>
              <a:t>   </a:t>
            </a:r>
            <a:r>
              <a:rPr lang="en-US" altLang="zh-CN" sz="2800" dirty="0"/>
              <a:t>L2 Equations</a:t>
            </a:r>
          </a:p>
          <a:p>
            <a:pPr marL="914400" lvl="1" indent="-457200" eaLnBrk="1" hangingPunct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AMAT = Hit TimeL1+ Miss RateL1x Miss PenaltyL1</a:t>
            </a:r>
          </a:p>
          <a:p>
            <a:pPr marL="914400" lvl="1" indent="-457200" eaLnBrk="1" hangingPunct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Miss PenaltyL1= Hit TimeL2+ Miss RateL2x Miss PenaltyL2</a:t>
            </a:r>
          </a:p>
          <a:p>
            <a:pPr marL="914400" lvl="1" indent="-457200" eaLnBrk="1" hangingPunct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AMAT = Hit TimeL1+Miss RateL1x (Hit TimeL2+Miss RateL2+ Miss PenaltyL2)</a:t>
            </a:r>
          </a:p>
          <a:p>
            <a:pPr marL="914400" lvl="1" indent="-457200" eaLnBrk="1" hangingPunct="1">
              <a:defRPr/>
            </a:pPr>
            <a:endParaRPr lang="en-US" altLang="zh-CN" sz="2800" dirty="0"/>
          </a:p>
          <a:p>
            <a:pPr marL="914400" lvl="1" indent="-457200" eaLnBrk="1" hangingPunct="1">
              <a:defRPr/>
            </a:pPr>
            <a:r>
              <a:rPr lang="en-US" altLang="zh-CN" sz="2400" u="sng" dirty="0">
                <a:latin typeface="华文隶书" pitchFamily="2" charset="-122"/>
                <a:ea typeface="华文隶书" pitchFamily="2" charset="-122"/>
              </a:rPr>
              <a:t>Local miss rate</a:t>
            </a: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—misses in this cache divided by the total number of memory accesses to this cache(Miss rateL2)</a:t>
            </a:r>
          </a:p>
          <a:p>
            <a:pPr lvl="1" eaLnBrk="1" hangingPunct="1">
              <a:defRPr/>
            </a:pPr>
            <a:endParaRPr lang="en-US" altLang="zh-CN" sz="2400" b="0" dirty="0">
              <a:latin typeface="华文隶书" pitchFamily="2" charset="-122"/>
              <a:ea typeface="华文隶书" pitchFamily="2" charset="-122"/>
            </a:endParaRPr>
          </a:p>
          <a:p>
            <a:pPr lvl="1" eaLnBrk="1" hangingPunct="1">
              <a:defRPr/>
            </a:pPr>
            <a:r>
              <a:rPr lang="en-US" altLang="zh-CN" sz="2400" u="sng" dirty="0">
                <a:latin typeface="华文隶书" pitchFamily="2" charset="-122"/>
                <a:ea typeface="华文隶书" pitchFamily="2" charset="-122"/>
              </a:rPr>
              <a:t>Global miss rate</a:t>
            </a: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—misses in this cache divided by the total number   of memory accesses generated by the CPU(Miss RateL1x Miss RateL2) </a:t>
            </a:r>
          </a:p>
          <a:p>
            <a:pPr lvl="1" eaLnBrk="1" hangingPunct="1"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Global Miss Rate is what matters</a:t>
            </a:r>
          </a:p>
          <a:p>
            <a:pPr lvl="1" eaLnBrk="1" hangingPunct="1">
              <a:defRPr/>
            </a:pPr>
            <a:endParaRPr lang="zh-CN" altLang="en-US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b="0" dirty="0">
              <a:latin typeface="华文隶书" pitchFamily="2" charset="-122"/>
            </a:endParaRPr>
          </a:p>
        </p:txBody>
      </p:sp>
      <p:sp>
        <p:nvSpPr>
          <p:cNvPr id="7987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6E3D2D-D374-4AC6-AACD-0464D90D42F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The Von Neumann Machine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F3DD5-37A4-4B6A-9C37-5212353BEA0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0175"/>
            <a:ext cx="40195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33950" y="1465263"/>
            <a:ext cx="447198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幼圆" pitchFamily="49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 baseline="0">
                <a:solidFill>
                  <a:schemeClr val="tx1"/>
                </a:solidFill>
                <a:latin typeface="华文隶书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幼圆" pitchFamily="49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幼圆" pitchFamily="49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幼圆" pitchFamily="49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Fixed computer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1800" b="0" dirty="0" smtClean="0">
                <a:ea typeface="宋体" panose="02010600030101010101" pitchFamily="2" charset="-122"/>
              </a:rPr>
              <a:t>3-weeks to program on ENIAC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200" b="0" dirty="0" smtClean="0">
              <a:ea typeface="宋体" panose="0201060003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b="0" dirty="0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endParaRPr lang="en-US" altLang="zh-CN" sz="2000" b="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8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2567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933950" y="4416425"/>
            <a:ext cx="44719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幼圆" pitchFamily="49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 baseline="0">
                <a:solidFill>
                  <a:schemeClr val="tx1"/>
                </a:solidFill>
                <a:latin typeface="华文隶书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幼圆" pitchFamily="49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幼圆" pitchFamily="49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幼圆" pitchFamily="49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Stored-program computer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1800" b="0" dirty="0" smtClean="0">
                <a:ea typeface="宋体" panose="02010600030101010101" pitchFamily="2" charset="-122"/>
              </a:rPr>
              <a:t>Inst. Set in memory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1800" b="0" dirty="0" smtClean="0">
                <a:ea typeface="宋体" panose="02010600030101010101" pitchFamily="2" charset="-122"/>
              </a:rPr>
              <a:t>Self-modifying code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200" b="0" dirty="0" smtClean="0">
              <a:ea typeface="宋体" panose="0201060003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b="0" dirty="0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endParaRPr lang="en-US" altLang="zh-CN" sz="2000" b="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Virtual Memory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5344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400" dirty="0">
              <a:latin typeface="幼圆" pitchFamily="49" charset="-122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幼圆" pitchFamily="49" charset="-122"/>
              </a:rPr>
              <a:t> </a:t>
            </a:r>
            <a:r>
              <a:rPr lang="en-US" altLang="zh-CN" dirty="0">
                <a:latin typeface="幼圆" pitchFamily="49" charset="-122"/>
              </a:rPr>
              <a:t> </a:t>
            </a:r>
            <a:r>
              <a:rPr lang="en-US" altLang="zh-CN" dirty="0"/>
              <a:t>If we run a very large program or a program that accesses very large data sets, all of the instructions and data may not fit into main memory.</a:t>
            </a:r>
            <a:br>
              <a:rPr lang="en-US" altLang="zh-CN" dirty="0"/>
            </a:br>
            <a:endParaRPr lang="en-US" altLang="zh-CN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/>
              <a:t>   Virtual memory functions as a cache for secondary storage.</a:t>
            </a:r>
          </a:p>
          <a:p>
            <a:pPr eaLnBrk="1" hangingPunct="1">
              <a:defRPr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dirty="0"/>
              <a:t>It only keeps the active parts of running programs in main memory.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/>
              <a:t>  Swap space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those parts that are idle are kept in a block of secondary storage.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dirty="0"/>
              <a:t> </a:t>
            </a:r>
            <a:r>
              <a:rPr lang="en-US" altLang="zh-CN" dirty="0"/>
              <a:t> Pages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2000" b="0" dirty="0">
                <a:latin typeface="华文隶书" pitchFamily="2" charset="-122"/>
                <a:ea typeface="华文隶书" pitchFamily="2" charset="-122"/>
              </a:rPr>
              <a:t>blocks of data and instructions. Usually these are relatively large. Most systems have a fixed page size that currently ranges from 4 to 16 kilobytes.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b="0" dirty="0">
              <a:latin typeface="华文隶书" pitchFamily="2" charset="-122"/>
            </a:endParaRPr>
          </a:p>
        </p:txBody>
      </p:sp>
      <p:sp>
        <p:nvSpPr>
          <p:cNvPr id="81924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33EA1-0DCB-4589-897C-79ED6B064345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Virtual Memory</a:t>
            </a:r>
          </a:p>
        </p:txBody>
      </p:sp>
      <p:sp>
        <p:nvSpPr>
          <p:cNvPr id="8397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07EE70-A0DC-4815-9D05-1E1BCB59230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83972" name="Rectangle 4"/>
          <p:cNvSpPr txBox="1">
            <a:spLocks noChangeArrowheads="1"/>
          </p:cNvSpPr>
          <p:nvPr/>
        </p:nvSpPr>
        <p:spPr bwMode="auto">
          <a:xfrm>
            <a:off x="676275" y="1219200"/>
            <a:ext cx="8250238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00" b="0">
                <a:latin typeface="幼圆" panose="02010509060101010101" pitchFamily="49" charset="-122"/>
                <a:ea typeface="黑体" panose="02010609060101010101" pitchFamily="49" charset="-122"/>
              </a:rPr>
              <a:t>Program with 4 pages (A, B, C, D)</a:t>
            </a:r>
          </a:p>
          <a:p>
            <a:r>
              <a:rPr lang="en-US" altLang="zh-CN" sz="2200" b="0">
                <a:latin typeface="幼圆" panose="02010509060101010101" pitchFamily="49" charset="-122"/>
                <a:ea typeface="黑体" panose="02010609060101010101" pitchFamily="49" charset="-122"/>
              </a:rPr>
              <a:t>Any chunk of Virtual Memory assigned to any chuck of Physical Memory (“page”)</a:t>
            </a:r>
          </a:p>
        </p:txBody>
      </p:sp>
      <p:grpSp>
        <p:nvGrpSpPr>
          <p:cNvPr id="83973" name="Group 5"/>
          <p:cNvGrpSpPr>
            <a:grpSpLocks/>
          </p:cNvGrpSpPr>
          <p:nvPr/>
        </p:nvGrpSpPr>
        <p:grpSpPr bwMode="auto">
          <a:xfrm>
            <a:off x="1243013" y="2468563"/>
            <a:ext cx="6707187" cy="3703637"/>
            <a:chOff x="527" y="1608"/>
            <a:chExt cx="4225" cy="2333"/>
          </a:xfrm>
        </p:grpSpPr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3173" y="1608"/>
              <a:ext cx="15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Physical Memory</a:t>
              </a:r>
            </a:p>
          </p:txBody>
        </p:sp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608" y="1608"/>
              <a:ext cx="16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Virtual Memory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1052" y="1896"/>
              <a:ext cx="1008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1052" y="2156"/>
              <a:ext cx="1008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1052" y="2406"/>
              <a:ext cx="1008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052" y="2661"/>
              <a:ext cx="1008" cy="257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83980" name="Group 12"/>
            <p:cNvGrpSpPr>
              <a:grpSpLocks/>
            </p:cNvGrpSpPr>
            <p:nvPr/>
          </p:nvGrpSpPr>
          <p:grpSpPr bwMode="auto">
            <a:xfrm>
              <a:off x="3479" y="1896"/>
              <a:ext cx="1008" cy="1022"/>
              <a:chOff x="1052" y="2160"/>
              <a:chExt cx="1008" cy="1022"/>
            </a:xfrm>
          </p:grpSpPr>
          <p:sp>
            <p:nvSpPr>
              <p:cNvPr id="84013" name="Rectangle 13"/>
              <p:cNvSpPr>
                <a:spLocks noChangeArrowheads="1"/>
              </p:cNvSpPr>
              <p:nvPr/>
            </p:nvSpPr>
            <p:spPr bwMode="auto">
              <a:xfrm>
                <a:off x="1052" y="2160"/>
                <a:ext cx="1008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4014" name="Rectangle 14"/>
              <p:cNvSpPr>
                <a:spLocks noChangeArrowheads="1"/>
              </p:cNvSpPr>
              <p:nvPr/>
            </p:nvSpPr>
            <p:spPr bwMode="auto">
              <a:xfrm>
                <a:off x="1052" y="2420"/>
                <a:ext cx="1008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4015" name="Rectangle 15"/>
              <p:cNvSpPr>
                <a:spLocks noChangeArrowheads="1"/>
              </p:cNvSpPr>
              <p:nvPr/>
            </p:nvSpPr>
            <p:spPr bwMode="auto">
              <a:xfrm>
                <a:off x="1052" y="2670"/>
                <a:ext cx="1008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4016" name="Rectangle 16"/>
              <p:cNvSpPr>
                <a:spLocks noChangeArrowheads="1"/>
              </p:cNvSpPr>
              <p:nvPr/>
            </p:nvSpPr>
            <p:spPr bwMode="auto">
              <a:xfrm>
                <a:off x="1052" y="2925"/>
                <a:ext cx="1008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83981" name="Group 17"/>
            <p:cNvGrpSpPr>
              <a:grpSpLocks/>
            </p:cNvGrpSpPr>
            <p:nvPr/>
          </p:nvGrpSpPr>
          <p:grpSpPr bwMode="auto">
            <a:xfrm>
              <a:off x="3479" y="2919"/>
              <a:ext cx="1008" cy="1022"/>
              <a:chOff x="1052" y="2160"/>
              <a:chExt cx="1008" cy="1022"/>
            </a:xfrm>
          </p:grpSpPr>
          <p:sp>
            <p:nvSpPr>
              <p:cNvPr id="84009" name="Rectangle 18"/>
              <p:cNvSpPr>
                <a:spLocks noChangeArrowheads="1"/>
              </p:cNvSpPr>
              <p:nvPr/>
            </p:nvSpPr>
            <p:spPr bwMode="auto">
              <a:xfrm>
                <a:off x="1052" y="2160"/>
                <a:ext cx="1008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4010" name="Rectangle 19"/>
              <p:cNvSpPr>
                <a:spLocks noChangeArrowheads="1"/>
              </p:cNvSpPr>
              <p:nvPr/>
            </p:nvSpPr>
            <p:spPr bwMode="auto">
              <a:xfrm>
                <a:off x="1052" y="2420"/>
                <a:ext cx="1008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4011" name="Rectangle 20"/>
              <p:cNvSpPr>
                <a:spLocks noChangeArrowheads="1"/>
              </p:cNvSpPr>
              <p:nvPr/>
            </p:nvSpPr>
            <p:spPr bwMode="auto">
              <a:xfrm>
                <a:off x="1052" y="2670"/>
                <a:ext cx="1008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4012" name="Rectangle 21"/>
              <p:cNvSpPr>
                <a:spLocks noChangeArrowheads="1"/>
              </p:cNvSpPr>
              <p:nvPr/>
            </p:nvSpPr>
            <p:spPr bwMode="auto">
              <a:xfrm>
                <a:off x="1052" y="2925"/>
                <a:ext cx="1008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83982" name="AutoShape 22"/>
            <p:cNvSpPr>
              <a:spLocks noChangeArrowheads="1"/>
            </p:cNvSpPr>
            <p:nvPr/>
          </p:nvSpPr>
          <p:spPr bwMode="auto">
            <a:xfrm>
              <a:off x="1991" y="3209"/>
              <a:ext cx="728" cy="546"/>
            </a:xfrm>
            <a:prstGeom prst="can">
              <a:avLst>
                <a:gd name="adj" fmla="val 25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3983" name="Text Box 23"/>
            <p:cNvSpPr txBox="1">
              <a:spLocks noChangeArrowheads="1"/>
            </p:cNvSpPr>
            <p:nvPr/>
          </p:nvSpPr>
          <p:spPr bwMode="auto">
            <a:xfrm>
              <a:off x="1380" y="1896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83984" name="Text Box 24"/>
            <p:cNvSpPr txBox="1">
              <a:spLocks noChangeArrowheads="1"/>
            </p:cNvSpPr>
            <p:nvPr/>
          </p:nvSpPr>
          <p:spPr bwMode="auto">
            <a:xfrm>
              <a:off x="1380" y="2146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83985" name="Text Box 25"/>
            <p:cNvSpPr txBox="1">
              <a:spLocks noChangeArrowheads="1"/>
            </p:cNvSpPr>
            <p:nvPr/>
          </p:nvSpPr>
          <p:spPr bwMode="auto">
            <a:xfrm>
              <a:off x="1380" y="2401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83986" name="Text Box 26"/>
            <p:cNvSpPr txBox="1">
              <a:spLocks noChangeArrowheads="1"/>
            </p:cNvSpPr>
            <p:nvPr/>
          </p:nvSpPr>
          <p:spPr bwMode="auto">
            <a:xfrm>
              <a:off x="1380" y="267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83987" name="Line 27"/>
            <p:cNvSpPr>
              <a:spLocks noChangeShapeType="1"/>
            </p:cNvSpPr>
            <p:nvPr/>
          </p:nvSpPr>
          <p:spPr bwMode="auto">
            <a:xfrm>
              <a:off x="1717" y="2008"/>
              <a:ext cx="1945" cy="7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8" name="Line 28"/>
            <p:cNvSpPr>
              <a:spLocks noChangeShapeType="1"/>
            </p:cNvSpPr>
            <p:nvPr/>
          </p:nvSpPr>
          <p:spPr bwMode="auto">
            <a:xfrm flipV="1">
              <a:off x="1740" y="2278"/>
              <a:ext cx="195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Line 29"/>
            <p:cNvSpPr>
              <a:spLocks noChangeShapeType="1"/>
            </p:cNvSpPr>
            <p:nvPr/>
          </p:nvSpPr>
          <p:spPr bwMode="auto">
            <a:xfrm>
              <a:off x="1750" y="2523"/>
              <a:ext cx="1891" cy="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Line 30"/>
            <p:cNvSpPr>
              <a:spLocks noChangeShapeType="1"/>
            </p:cNvSpPr>
            <p:nvPr/>
          </p:nvSpPr>
          <p:spPr bwMode="auto">
            <a:xfrm>
              <a:off x="1764" y="2846"/>
              <a:ext cx="637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1" name="Rectangle 31"/>
            <p:cNvSpPr>
              <a:spLocks noChangeArrowheads="1"/>
            </p:cNvSpPr>
            <p:nvPr/>
          </p:nvSpPr>
          <p:spPr bwMode="auto">
            <a:xfrm>
              <a:off x="2235" y="3428"/>
              <a:ext cx="372" cy="25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3992" name="Text Box 32"/>
            <p:cNvSpPr txBox="1">
              <a:spLocks noChangeArrowheads="1"/>
            </p:cNvSpPr>
            <p:nvPr/>
          </p:nvSpPr>
          <p:spPr bwMode="auto">
            <a:xfrm>
              <a:off x="2277" y="3428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83993" name="Text Box 33"/>
            <p:cNvSpPr txBox="1">
              <a:spLocks noChangeArrowheads="1"/>
            </p:cNvSpPr>
            <p:nvPr/>
          </p:nvSpPr>
          <p:spPr bwMode="auto">
            <a:xfrm>
              <a:off x="3848" y="2646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83994" name="Text Box 34"/>
            <p:cNvSpPr txBox="1">
              <a:spLocks noChangeArrowheads="1"/>
            </p:cNvSpPr>
            <p:nvPr/>
          </p:nvSpPr>
          <p:spPr bwMode="auto">
            <a:xfrm>
              <a:off x="3830" y="216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83995" name="Text Box 35"/>
            <p:cNvSpPr txBox="1">
              <a:spLocks noChangeArrowheads="1"/>
            </p:cNvSpPr>
            <p:nvPr/>
          </p:nvSpPr>
          <p:spPr bwMode="auto">
            <a:xfrm>
              <a:off x="3885" y="3155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83996" name="Text Box 36"/>
            <p:cNvSpPr txBox="1">
              <a:spLocks noChangeArrowheads="1"/>
            </p:cNvSpPr>
            <p:nvPr/>
          </p:nvSpPr>
          <p:spPr bwMode="auto">
            <a:xfrm>
              <a:off x="721" y="1896"/>
              <a:ext cx="2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0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3997" name="Text Box 37"/>
            <p:cNvSpPr txBox="1">
              <a:spLocks noChangeArrowheads="1"/>
            </p:cNvSpPr>
            <p:nvPr/>
          </p:nvSpPr>
          <p:spPr bwMode="auto">
            <a:xfrm>
              <a:off x="527" y="2183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4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3998" name="Text Box 38"/>
            <p:cNvSpPr txBox="1">
              <a:spLocks noChangeArrowheads="1"/>
            </p:cNvSpPr>
            <p:nvPr/>
          </p:nvSpPr>
          <p:spPr bwMode="auto">
            <a:xfrm>
              <a:off x="527" y="2451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8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3999" name="Text Box 39"/>
            <p:cNvSpPr txBox="1">
              <a:spLocks noChangeArrowheads="1"/>
            </p:cNvSpPr>
            <p:nvPr/>
          </p:nvSpPr>
          <p:spPr bwMode="auto">
            <a:xfrm>
              <a:off x="527" y="2724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12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0" name="Text Box 40"/>
            <p:cNvSpPr txBox="1">
              <a:spLocks noChangeArrowheads="1"/>
            </p:cNvSpPr>
            <p:nvPr/>
          </p:nvSpPr>
          <p:spPr bwMode="auto">
            <a:xfrm>
              <a:off x="3153" y="1896"/>
              <a:ext cx="2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0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1" name="Text Box 41"/>
            <p:cNvSpPr txBox="1">
              <a:spLocks noChangeArrowheads="1"/>
            </p:cNvSpPr>
            <p:nvPr/>
          </p:nvSpPr>
          <p:spPr bwMode="auto">
            <a:xfrm>
              <a:off x="2959" y="2129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4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2" name="Text Box 42"/>
            <p:cNvSpPr txBox="1">
              <a:spLocks noChangeArrowheads="1"/>
            </p:cNvSpPr>
            <p:nvPr/>
          </p:nvSpPr>
          <p:spPr bwMode="auto">
            <a:xfrm>
              <a:off x="2959" y="2387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8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3" name="Text Box 43"/>
            <p:cNvSpPr txBox="1">
              <a:spLocks noChangeArrowheads="1"/>
            </p:cNvSpPr>
            <p:nvPr/>
          </p:nvSpPr>
          <p:spPr bwMode="auto">
            <a:xfrm>
              <a:off x="2959" y="2660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12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4" name="Text Box 44"/>
            <p:cNvSpPr txBox="1">
              <a:spLocks noChangeArrowheads="1"/>
            </p:cNvSpPr>
            <p:nvPr/>
          </p:nvSpPr>
          <p:spPr bwMode="auto">
            <a:xfrm>
              <a:off x="2948" y="2883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16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5" name="Text Box 45"/>
            <p:cNvSpPr txBox="1">
              <a:spLocks noChangeArrowheads="1"/>
            </p:cNvSpPr>
            <p:nvPr/>
          </p:nvSpPr>
          <p:spPr bwMode="auto">
            <a:xfrm>
              <a:off x="2963" y="3175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20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6" name="Text Box 46"/>
            <p:cNvSpPr txBox="1">
              <a:spLocks noChangeArrowheads="1"/>
            </p:cNvSpPr>
            <p:nvPr/>
          </p:nvSpPr>
          <p:spPr bwMode="auto">
            <a:xfrm>
              <a:off x="2983" y="3430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24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7" name="Text Box 47"/>
            <p:cNvSpPr txBox="1">
              <a:spLocks noChangeArrowheads="1"/>
            </p:cNvSpPr>
            <p:nvPr/>
          </p:nvSpPr>
          <p:spPr bwMode="auto">
            <a:xfrm>
              <a:off x="2979" y="3689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28 KB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84008" name="Text Box 48"/>
            <p:cNvSpPr txBox="1">
              <a:spLocks noChangeArrowheads="1"/>
            </p:cNvSpPr>
            <p:nvPr/>
          </p:nvSpPr>
          <p:spPr bwMode="auto">
            <a:xfrm>
              <a:off x="1407" y="3221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Disk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052" y="6034098"/>
            <a:ext cx="50834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Use the physical address in virtual memory?</a:t>
            </a:r>
          </a:p>
        </p:txBody>
      </p:sp>
      <p:sp>
        <p:nvSpPr>
          <p:cNvPr id="3" name="矩形 2"/>
          <p:cNvSpPr/>
          <p:nvPr/>
        </p:nvSpPr>
        <p:spPr>
          <a:xfrm>
            <a:off x="19052" y="6409780"/>
            <a:ext cx="818515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 a multitasking OS, if multiple programs access to the same address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5278" y="5663685"/>
            <a:ext cx="29418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How we design address?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Address Mapping</a:t>
            </a:r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E7F16A-C071-4148-819E-AC53A622B67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860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00150"/>
            <a:ext cx="86772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Page Fault</a:t>
            </a:r>
          </a:p>
        </p:txBody>
      </p:sp>
      <p:sp>
        <p:nvSpPr>
          <p:cNvPr id="88067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481F7-C60C-4A2A-AD4D-04C1A8F2F1E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880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81100"/>
            <a:ext cx="83058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Main Memory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684213" y="838200"/>
            <a:ext cx="8270875" cy="2555875"/>
          </a:xfrm>
        </p:spPr>
        <p:txBody>
          <a:bodyPr/>
          <a:lstStyle/>
          <a:p>
            <a:pPr lvl="1">
              <a:buFont typeface="Arial" panose="020B0604020202020204" pitchFamily="34" charset="0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smtClean="0">
                <a:ea typeface="黑体" panose="02010609060101010101" pitchFamily="49" charset="-122"/>
              </a:rPr>
              <a:t>Performance of Main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Latency: Cache Miss Penalty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Access Time: time between request and word arrives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Cycle Time: time between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Turn around time (write-read)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Burst read/write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Bandwidth: I/O &amp; Large Block Miss Penalty (L2)</a:t>
            </a:r>
          </a:p>
          <a:p>
            <a:pPr lvl="1">
              <a:buFont typeface="Arial" panose="020B0604020202020204" pitchFamily="34" charset="0"/>
              <a:buNone/>
            </a:pPr>
            <a:endParaRPr lang="zh-CN" altLang="en-US" sz="1800" u="sng" smtClean="0">
              <a:ea typeface="黑体" panose="02010609060101010101" pitchFamily="49" charset="-122"/>
            </a:endParaRPr>
          </a:p>
          <a:p>
            <a:r>
              <a:rPr lang="en-US" altLang="zh-CN" sz="2000" b="1" smtClean="0">
                <a:ea typeface="黑体" panose="02010609060101010101" pitchFamily="49" charset="-122"/>
              </a:rPr>
              <a:t>Main Memory is DRAM: Dynamic Random Access Memory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Dynamic since needs to be refreshed periodically (8 ms, 1% time)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Addresses divided into 2 halves (Memory as a 2D matrix):RAS or Row Access Strobe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华文隶书" panose="02010800040101010101" pitchFamily="2" charset="-122"/>
              </a:rPr>
              <a:t>CAS or Column Access Strobe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1800" smtClean="0">
              <a:ea typeface="华文隶书" panose="02010800040101010101" pitchFamily="2" charset="-122"/>
            </a:endParaRPr>
          </a:p>
          <a:p>
            <a:r>
              <a:rPr lang="en-US" altLang="zh-CN" sz="2000" b="1" smtClean="0">
                <a:ea typeface="黑体" panose="02010609060101010101" pitchFamily="49" charset="-122"/>
              </a:rPr>
              <a:t>Cache uses SRAM: Static Random Access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黑体" panose="02010609060101010101" pitchFamily="49" charset="-122"/>
              </a:rPr>
              <a:t>No refresh (6 transistors/bit vs. 1 transistor)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黑体" panose="02010609060101010101" pitchFamily="49" charset="-122"/>
              </a:rPr>
              <a:t>Size: DRAM/SRAM 4-8,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黑体" panose="02010609060101010101" pitchFamily="49" charset="-122"/>
              </a:rPr>
              <a:t>Cost/Cycle time: SRAM/DRAM 8-16</a:t>
            </a:r>
          </a:p>
          <a:p>
            <a:endParaRPr lang="zh-CN" altLang="en-US" sz="2000" u="sng" smtClean="0"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90116" name="灯片编号占位符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93B175-898B-4902-BE53-83155B17DDF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Organization</a:t>
            </a:r>
          </a:p>
        </p:txBody>
      </p:sp>
      <p:sp>
        <p:nvSpPr>
          <p:cNvPr id="92163" name="灯片编号占位符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73113-9ED3-43BF-9D73-AA24F083B5D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921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3820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Main Memory Performance</a:t>
            </a:r>
          </a:p>
        </p:txBody>
      </p:sp>
      <p:sp>
        <p:nvSpPr>
          <p:cNvPr id="94211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759E5-2F94-4326-84E5-A1292A8F668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942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257300"/>
            <a:ext cx="76771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Avoid Bank Conflict</a:t>
            </a:r>
          </a:p>
        </p:txBody>
      </p:sp>
      <p:sp>
        <p:nvSpPr>
          <p:cNvPr id="96259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0515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B4F96-9454-4D96-9AA4-75365491A85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6699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99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992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992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99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000"/>
              <a:t> Even a lot of banks, still bank conflict in certain regular accesses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/>
              <a:t>e.g. Storing 256x512 array in 512 banks and column processing     (512 is an even multiple of 128)</a:t>
            </a:r>
            <a:endParaRPr lang="en-US" altLang="ko-KR" sz="2000">
              <a:ea typeface="Dotum" panose="020B0600000101010101" pitchFamily="34" charset="-127"/>
            </a:endParaRP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1600200" y="4114800"/>
            <a:ext cx="3779838" cy="2268538"/>
            <a:chOff x="1632" y="1547"/>
            <a:chExt cx="2381" cy="1429"/>
          </a:xfrm>
        </p:grpSpPr>
        <p:sp>
          <p:nvSpPr>
            <p:cNvPr id="96269" name="Text Box 5"/>
            <p:cNvSpPr txBox="1">
              <a:spLocks noChangeArrowheads="1"/>
            </p:cNvSpPr>
            <p:nvPr/>
          </p:nvSpPr>
          <p:spPr bwMode="auto">
            <a:xfrm>
              <a:off x="1776" y="1697"/>
              <a:ext cx="2237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Symbol" panose="05050102010706020507" pitchFamily="18" charset="2"/>
                  <a:ea typeface="Dotum" panose="020B0600000101010101" pitchFamily="34" charset="-127"/>
                </a:rPr>
                <a:t>0,0         0,1         ,...,      0,127      ,...,    0,511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Symbol" panose="05050102010706020507" pitchFamily="18" charset="2"/>
                  <a:ea typeface="Dotum" panose="020B0600000101010101" pitchFamily="34" charset="-127"/>
                </a:rPr>
                <a:t>1,0         1,1         ,...,      1,127      ,...,    1,511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Symbol" panose="05050102010706020507" pitchFamily="18" charset="2"/>
                  <a:ea typeface="Dotum" panose="020B0600000101010101" pitchFamily="34" charset="-127"/>
                </a:rPr>
                <a:t>...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Symbol" panose="05050102010706020507" pitchFamily="18" charset="2"/>
                  <a:ea typeface="Dotum" panose="020B0600000101010101" pitchFamily="34" charset="-127"/>
                </a:rPr>
                <a:t>127,0     127,1     ,...,     127,127   ,...,   127,511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Symbol" panose="05050102010706020507" pitchFamily="18" charset="2"/>
                  <a:ea typeface="Dotum" panose="020B0600000101010101" pitchFamily="34" charset="-127"/>
                </a:rPr>
                <a:t>...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Symbol" panose="05050102010706020507" pitchFamily="18" charset="2"/>
                  <a:ea typeface="Dotum" panose="020B0600000101010101" pitchFamily="34" charset="-127"/>
                </a:rPr>
                <a:t>128,0     128,1     ,...,     128,127   ,...,   128,511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Symbol" panose="05050102010706020507" pitchFamily="18" charset="2"/>
                  <a:ea typeface="Dotum" panose="020B0600000101010101" pitchFamily="34" charset="-127"/>
                </a:rPr>
                <a:t>...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Symbol" panose="05050102010706020507" pitchFamily="18" charset="2"/>
                  <a:ea typeface="Dotum" panose="020B0600000101010101" pitchFamily="34" charset="-127"/>
                </a:rPr>
                <a:t>255,0     255,1     ,...,     255,127   ,...,   255,511</a:t>
              </a:r>
            </a:p>
          </p:txBody>
        </p:sp>
        <p:sp>
          <p:nvSpPr>
            <p:cNvPr id="96270" name="Rectangle 6"/>
            <p:cNvSpPr>
              <a:spLocks noChangeArrowheads="1"/>
            </p:cNvSpPr>
            <p:nvPr/>
          </p:nvSpPr>
          <p:spPr bwMode="auto">
            <a:xfrm>
              <a:off x="1728" y="1728"/>
              <a:ext cx="432" cy="1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6271" name="Rectangle 7"/>
            <p:cNvSpPr>
              <a:spLocks noChangeArrowheads="1"/>
            </p:cNvSpPr>
            <p:nvPr/>
          </p:nvSpPr>
          <p:spPr bwMode="auto">
            <a:xfrm>
              <a:off x="2208" y="1728"/>
              <a:ext cx="432" cy="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6272" name="Rectangle 8"/>
            <p:cNvSpPr>
              <a:spLocks noChangeArrowheads="1"/>
            </p:cNvSpPr>
            <p:nvPr/>
          </p:nvSpPr>
          <p:spPr bwMode="auto">
            <a:xfrm>
              <a:off x="2880" y="1728"/>
              <a:ext cx="480" cy="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6273" name="Rectangle 9"/>
            <p:cNvSpPr>
              <a:spLocks noChangeArrowheads="1"/>
            </p:cNvSpPr>
            <p:nvPr/>
          </p:nvSpPr>
          <p:spPr bwMode="auto">
            <a:xfrm>
              <a:off x="3504" y="1728"/>
              <a:ext cx="480" cy="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6274" name="Text Box 10"/>
            <p:cNvSpPr txBox="1">
              <a:spLocks noChangeArrowheads="1"/>
            </p:cNvSpPr>
            <p:nvPr/>
          </p:nvSpPr>
          <p:spPr bwMode="auto">
            <a:xfrm>
              <a:off x="1632" y="1547"/>
              <a:ext cx="23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 u="sng">
                  <a:solidFill>
                    <a:srgbClr val="66FF33"/>
                  </a:solidFill>
                  <a:ea typeface="Dotum" panose="020B0600000101010101" pitchFamily="34" charset="-127"/>
                </a:rPr>
                <a:t>Bank0</a:t>
              </a:r>
              <a:r>
                <a:rPr lang="en-US" altLang="ko-KR" sz="1400">
                  <a:solidFill>
                    <a:srgbClr val="66FF33"/>
                  </a:solidFill>
                  <a:ea typeface="Dotum" panose="020B0600000101010101" pitchFamily="34" charset="-127"/>
                </a:rPr>
                <a:t>     </a:t>
              </a:r>
              <a:r>
                <a:rPr lang="en-US" altLang="ko-KR" sz="1400" u="sng">
                  <a:solidFill>
                    <a:srgbClr val="66FF33"/>
                  </a:solidFill>
                  <a:ea typeface="Dotum" panose="020B0600000101010101" pitchFamily="34" charset="-127"/>
                </a:rPr>
                <a:t>Bank1</a:t>
              </a:r>
              <a:r>
                <a:rPr lang="en-US" altLang="ko-KR" sz="1400">
                  <a:solidFill>
                    <a:srgbClr val="66FF33"/>
                  </a:solidFill>
                  <a:ea typeface="Dotum" panose="020B0600000101010101" pitchFamily="34" charset="-127"/>
                </a:rPr>
                <a:t>           </a:t>
              </a:r>
              <a:r>
                <a:rPr lang="en-US" altLang="ko-KR" sz="1400" u="sng">
                  <a:solidFill>
                    <a:srgbClr val="66FF33"/>
                  </a:solidFill>
                  <a:ea typeface="Dotum" panose="020B0600000101010101" pitchFamily="34" charset="-127"/>
                </a:rPr>
                <a:t>Bank127</a:t>
              </a:r>
              <a:r>
                <a:rPr lang="en-US" altLang="ko-KR" sz="1400">
                  <a:solidFill>
                    <a:srgbClr val="66FF33"/>
                  </a:solidFill>
                  <a:ea typeface="Dotum" panose="020B0600000101010101" pitchFamily="34" charset="-127"/>
                </a:rPr>
                <a:t>  ,…,  </a:t>
              </a:r>
              <a:r>
                <a:rPr lang="en-US" altLang="ko-KR" sz="1400" u="sng">
                  <a:solidFill>
                    <a:srgbClr val="66FF33"/>
                  </a:solidFill>
                  <a:ea typeface="Dotum" panose="020B0600000101010101" pitchFamily="34" charset="-127"/>
                </a:rPr>
                <a:t>Bank511</a:t>
              </a:r>
              <a:endParaRPr lang="en-US" altLang="ko-KR" sz="1400">
                <a:solidFill>
                  <a:srgbClr val="FFFFFF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96262" name="Group 11"/>
          <p:cNvGrpSpPr>
            <a:grpSpLocks/>
          </p:cNvGrpSpPr>
          <p:nvPr/>
        </p:nvGrpSpPr>
        <p:grpSpPr bwMode="auto">
          <a:xfrm>
            <a:off x="533400" y="2514600"/>
            <a:ext cx="5692775" cy="1477963"/>
            <a:chOff x="480" y="2976"/>
            <a:chExt cx="3586" cy="931"/>
          </a:xfrm>
        </p:grpSpPr>
        <p:sp>
          <p:nvSpPr>
            <p:cNvPr id="96265" name="Rectangle 12"/>
            <p:cNvSpPr>
              <a:spLocks noChangeArrowheads="1"/>
            </p:cNvSpPr>
            <p:nvPr/>
          </p:nvSpPr>
          <p:spPr bwMode="auto">
            <a:xfrm>
              <a:off x="960" y="2976"/>
              <a:ext cx="3018" cy="768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80" y="2976"/>
              <a:ext cx="3586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	int x[256][512];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		for (j = 0; j &lt; 512; j = j+1)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			for (i = 0; i &lt; 256; i = i+1)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				x[i][j] = 2 * x[i][j];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ko-KR" sz="1800">
                <a:ea typeface="Dotum" panose="020B0600000101010101" pitchFamily="34" charset="-127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1095" y="3511"/>
              <a:ext cx="11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 dirty="0">
                  <a:solidFill>
                    <a:srgbClr val="FF0000"/>
                  </a:solidFill>
                  <a:ea typeface="Dotum" panose="020B0600000101010101" pitchFamily="34" charset="-127"/>
                </a:rPr>
                <a:t>Column processing</a:t>
              </a:r>
            </a:p>
          </p:txBody>
        </p:sp>
        <p:sp>
          <p:nvSpPr>
            <p:cNvPr id="96268" name="Line 15"/>
            <p:cNvSpPr>
              <a:spLocks noChangeShapeType="1"/>
            </p:cNvSpPr>
            <p:nvPr/>
          </p:nvSpPr>
          <p:spPr bwMode="auto">
            <a:xfrm flipV="1">
              <a:off x="2222" y="3504"/>
              <a:ext cx="194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63" name="Text Box 16"/>
          <p:cNvSpPr txBox="1">
            <a:spLocks noChangeArrowheads="1"/>
          </p:cNvSpPr>
          <p:nvPr/>
        </p:nvSpPr>
        <p:spPr bwMode="auto">
          <a:xfrm>
            <a:off x="6019800" y="49530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Dotum" panose="020B0600000101010101" pitchFamily="34" charset="-127"/>
              </a:rPr>
              <a:t>Column elements are in the same bank</a:t>
            </a:r>
          </a:p>
        </p:txBody>
      </p:sp>
      <p:sp>
        <p:nvSpPr>
          <p:cNvPr id="96264" name="Text Box 17"/>
          <p:cNvSpPr txBox="1">
            <a:spLocks noChangeArrowheads="1"/>
          </p:cNvSpPr>
          <p:nvPr/>
        </p:nvSpPr>
        <p:spPr bwMode="auto">
          <a:xfrm>
            <a:off x="6248400" y="2590800"/>
            <a:ext cx="2301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Dotum" panose="020B0600000101010101" pitchFamily="34" charset="-127"/>
              </a:rPr>
              <a:t>Inner Loop is a column processing which causes bank conflicts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Main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055688"/>
            <a:ext cx="9026525" cy="5256212"/>
          </a:xfrm>
        </p:spPr>
        <p:txBody>
          <a:bodyPr/>
          <a:lstStyle/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Main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smtClean="0">
                <a:ea typeface="宋体" panose="02010600030101010101" pitchFamily="2" charset="-122"/>
              </a:rPr>
              <a:t>This is a collection of locations, each of which is capable of storing both instructions and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smtClean="0">
                <a:ea typeface="宋体" panose="02010600030101010101" pitchFamily="2" charset="-122"/>
              </a:rPr>
              <a:t>Every location consists of an address, which is used to access the location, and the contents of the location.</a:t>
            </a:r>
            <a:endParaRPr lang="en-US" altLang="zh-CN" sz="18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smtClean="0">
                <a:ea typeface="宋体" panose="02010600030101010101" pitchFamily="2" charset="-122"/>
              </a:rPr>
              <a:t>Control unit </a:t>
            </a:r>
            <a:r>
              <a:rPr lang="en-US" altLang="zh-CN" sz="1800" smtClean="0">
                <a:ea typeface="宋体" panose="02010600030101010101" pitchFamily="2" charset="-122"/>
              </a:rPr>
              <a:t>- responsible for deciding which instruction in a program should be executed.</a:t>
            </a:r>
            <a:endParaRPr lang="en-US" altLang="zh-CN" sz="18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smtClean="0">
                <a:ea typeface="宋体" panose="02010600030101010101" pitchFamily="2" charset="-122"/>
              </a:rPr>
              <a:t>ALU</a:t>
            </a:r>
            <a:r>
              <a:rPr lang="en-US" altLang="zh-CN" sz="1800" smtClean="0">
                <a:ea typeface="宋体" panose="02010600030101010101" pitchFamily="2" charset="-122"/>
              </a:rPr>
              <a:t> - responsible for executing the actual instructions.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smtClean="0">
                <a:ea typeface="宋体" panose="02010600030101010101" pitchFamily="2" charset="-122"/>
              </a:rPr>
              <a:t>Register</a:t>
            </a:r>
            <a:r>
              <a:rPr lang="en-US" altLang="zh-CN" sz="1800" smtClean="0">
                <a:ea typeface="宋体" panose="02010600030101010101" pitchFamily="2" charset="-122"/>
              </a:rPr>
              <a:t> – very fast storage, part of the CPU.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smtClean="0">
                <a:ea typeface="宋体" panose="02010600030101010101" pitchFamily="2" charset="-122"/>
              </a:rPr>
              <a:t>Program counter </a:t>
            </a:r>
            <a:r>
              <a:rPr lang="en-US" altLang="zh-CN" sz="1800" smtClean="0">
                <a:ea typeface="宋体" panose="02010600030101010101" pitchFamily="2" charset="-122"/>
              </a:rPr>
              <a:t>– stores address of the next instruction to be executed.</a:t>
            </a:r>
            <a:endParaRPr lang="en-US" altLang="zh-CN" sz="18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b="1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Bus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smtClean="0">
                <a:ea typeface="宋体" panose="02010600030101010101" pitchFamily="2" charset="-122"/>
              </a:rPr>
              <a:t>Wires and hardware that connects the CPU and memory.</a:t>
            </a:r>
            <a:endParaRPr lang="en-US" altLang="zh-CN" sz="18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b="1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smtClean="0">
                <a:ea typeface="宋体" panose="02010600030101010101" pitchFamily="2" charset="-122"/>
              </a:rPr>
              <a:t>Fill the gap between CPU and main memory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zh-CN" sz="18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ABDE40-6CC5-48F3-9A35-FC1A5E55C40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Pipeline</a:t>
            </a: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D0EDE0-3497-400C-B9F6-4439B19009A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138738" y="2082800"/>
            <a:ext cx="380206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 b="0">
                <a:latin typeface="幼圆" panose="02010509060101010101" pitchFamily="49" charset="-122"/>
              </a:rPr>
              <a:t>In this example:</a:t>
            </a:r>
          </a:p>
          <a:p>
            <a:pPr lvl="1">
              <a:lnSpc>
                <a:spcPct val="90000"/>
              </a:lnSpc>
            </a:pPr>
            <a:r>
              <a:rPr lang="en-US" altLang="zh-CN" sz="1800" b="0">
                <a:latin typeface="华文隶书" panose="02010800040101010101" pitchFamily="2" charset="-122"/>
              </a:rPr>
              <a:t>Sequential execution takes    4 * 90min = 6 hours</a:t>
            </a:r>
          </a:p>
          <a:p>
            <a:pPr lvl="1">
              <a:lnSpc>
                <a:spcPct val="90000"/>
              </a:lnSpc>
            </a:pPr>
            <a:r>
              <a:rPr lang="en-US" altLang="zh-CN" sz="1800" b="0">
                <a:latin typeface="华文隶书" panose="02010800040101010101" pitchFamily="2" charset="-122"/>
              </a:rPr>
              <a:t>Pipelined execution takes 30+4*40+20 = 3.5 hours</a:t>
            </a:r>
          </a:p>
          <a:p>
            <a:pPr>
              <a:lnSpc>
                <a:spcPct val="90000"/>
              </a:lnSpc>
            </a:pPr>
            <a:r>
              <a:rPr lang="en-US" altLang="zh-CN" sz="1800" b="0">
                <a:solidFill>
                  <a:schemeClr val="accent2"/>
                </a:solidFill>
                <a:latin typeface="幼圆" panose="02010509060101010101" pitchFamily="49" charset="-122"/>
              </a:rPr>
              <a:t>Bandwidth</a:t>
            </a:r>
            <a:r>
              <a:rPr lang="en-US" altLang="zh-CN" sz="1800" b="0">
                <a:latin typeface="幼圆" panose="02010509060101010101" pitchFamily="49" charset="-122"/>
              </a:rPr>
              <a:t> = loads/hour</a:t>
            </a:r>
          </a:p>
          <a:p>
            <a:pPr>
              <a:lnSpc>
                <a:spcPct val="90000"/>
              </a:lnSpc>
            </a:pPr>
            <a:r>
              <a:rPr lang="en-US" altLang="zh-CN" sz="1800" b="0">
                <a:latin typeface="幼圆" panose="02010509060101010101" pitchFamily="49" charset="-122"/>
              </a:rPr>
              <a:t>BW = 4/6 l/h w/o pipelining</a:t>
            </a:r>
          </a:p>
          <a:p>
            <a:pPr>
              <a:lnSpc>
                <a:spcPct val="90000"/>
              </a:lnSpc>
            </a:pPr>
            <a:r>
              <a:rPr lang="en-US" altLang="zh-CN" sz="1800" b="0">
                <a:latin typeface="幼圆" panose="02010509060101010101" pitchFamily="49" charset="-122"/>
              </a:rPr>
              <a:t>BW = 4/3.5  l/h w pipelining</a:t>
            </a:r>
          </a:p>
          <a:p>
            <a:pPr>
              <a:lnSpc>
                <a:spcPct val="90000"/>
              </a:lnSpc>
            </a:pPr>
            <a:r>
              <a:rPr lang="en-US" altLang="zh-CN" sz="1800" b="0">
                <a:latin typeface="幼圆" panose="02010509060101010101" pitchFamily="49" charset="-122"/>
              </a:rPr>
              <a:t>BW &lt;= 1.5 l/h w pipelining, more total loads</a:t>
            </a:r>
          </a:p>
          <a:p>
            <a:pPr>
              <a:lnSpc>
                <a:spcPct val="90000"/>
              </a:lnSpc>
            </a:pPr>
            <a:r>
              <a:rPr lang="en-US" altLang="zh-CN" sz="1800" b="0">
                <a:latin typeface="幼圆" panose="02010509060101010101" pitchFamily="49" charset="-122"/>
              </a:rPr>
              <a:t>Pipelining helps </a:t>
            </a:r>
            <a:r>
              <a:rPr lang="en-US" altLang="zh-CN" sz="1800" b="0">
                <a:solidFill>
                  <a:schemeClr val="hlink"/>
                </a:solidFill>
                <a:latin typeface="幼圆" panose="02010509060101010101" pitchFamily="49" charset="-122"/>
              </a:rPr>
              <a:t>bandwidth</a:t>
            </a:r>
            <a:r>
              <a:rPr lang="en-US" altLang="zh-CN" sz="1800" b="0">
                <a:latin typeface="幼圆" panose="02010509060101010101" pitchFamily="49" charset="-122"/>
              </a:rPr>
              <a:t> but not </a:t>
            </a:r>
            <a:r>
              <a:rPr lang="en-US" altLang="zh-CN" sz="1800" b="0">
                <a:solidFill>
                  <a:schemeClr val="hlink"/>
                </a:solidFill>
                <a:latin typeface="幼圆" panose="02010509060101010101" pitchFamily="49" charset="-122"/>
              </a:rPr>
              <a:t>latency</a:t>
            </a:r>
            <a:r>
              <a:rPr lang="en-US" altLang="zh-CN" sz="1800" b="0">
                <a:latin typeface="幼圆" panose="02010509060101010101" pitchFamily="49" charset="-122"/>
              </a:rPr>
              <a:t> (90 min)</a:t>
            </a:r>
          </a:p>
          <a:p>
            <a:pPr>
              <a:lnSpc>
                <a:spcPct val="90000"/>
              </a:lnSpc>
            </a:pPr>
            <a:r>
              <a:rPr lang="en-US" altLang="zh-CN" sz="1800" b="0">
                <a:latin typeface="幼圆" panose="02010509060101010101" pitchFamily="49" charset="-122"/>
              </a:rPr>
              <a:t>Potential speedup = </a:t>
            </a:r>
            <a:r>
              <a:rPr lang="en-US" altLang="zh-CN" sz="1800" b="0">
                <a:solidFill>
                  <a:schemeClr val="hlink"/>
                </a:solidFill>
                <a:latin typeface="幼圆" panose="02010509060101010101" pitchFamily="49" charset="-122"/>
              </a:rPr>
              <a:t>Number pipe stages</a:t>
            </a:r>
            <a:endParaRPr lang="en-US" altLang="zh-CN" sz="1800" b="0">
              <a:latin typeface="幼圆" panose="02010509060101010101" pitchFamily="49" charset="-122"/>
            </a:endParaRP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920750" y="3441700"/>
            <a:ext cx="522288" cy="534988"/>
            <a:chOff x="580" y="2040"/>
            <a:chExt cx="329" cy="337"/>
          </a:xfrm>
        </p:grpSpPr>
        <p:sp>
          <p:nvSpPr>
            <p:cNvPr id="17538" name="Freeform 5"/>
            <p:cNvSpPr>
              <a:spLocks/>
            </p:cNvSpPr>
            <p:nvPr/>
          </p:nvSpPr>
          <p:spPr bwMode="auto">
            <a:xfrm>
              <a:off x="580" y="20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Rectangle 6"/>
            <p:cNvSpPr>
              <a:spLocks noChangeArrowheads="1"/>
            </p:cNvSpPr>
            <p:nvPr/>
          </p:nvSpPr>
          <p:spPr bwMode="auto">
            <a:xfrm>
              <a:off x="631" y="2091"/>
              <a:ext cx="25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908050" y="4292600"/>
            <a:ext cx="522288" cy="534988"/>
            <a:chOff x="572" y="2576"/>
            <a:chExt cx="329" cy="337"/>
          </a:xfrm>
        </p:grpSpPr>
        <p:sp>
          <p:nvSpPr>
            <p:cNvPr id="17536" name="Freeform 8"/>
            <p:cNvSpPr>
              <a:spLocks/>
            </p:cNvSpPr>
            <p:nvPr/>
          </p:nvSpPr>
          <p:spPr bwMode="auto">
            <a:xfrm>
              <a:off x="572" y="25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Rectangle 9"/>
            <p:cNvSpPr>
              <a:spLocks noChangeArrowheads="1"/>
            </p:cNvSpPr>
            <p:nvPr/>
          </p:nvSpPr>
          <p:spPr bwMode="auto">
            <a:xfrm>
              <a:off x="632" y="2627"/>
              <a:ext cx="2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omic Sans MS" panose="030F0702030302020204" pitchFamily="66" charset="0"/>
                </a:rPr>
                <a:t>B</a:t>
              </a:r>
            </a:p>
          </p:txBody>
        </p:sp>
      </p:grpSp>
      <p:grpSp>
        <p:nvGrpSpPr>
          <p:cNvPr id="17415" name="Group 10"/>
          <p:cNvGrpSpPr>
            <a:grpSpLocks/>
          </p:cNvGrpSpPr>
          <p:nvPr/>
        </p:nvGrpSpPr>
        <p:grpSpPr bwMode="auto">
          <a:xfrm>
            <a:off x="869950" y="5041900"/>
            <a:ext cx="522288" cy="534988"/>
            <a:chOff x="548" y="3048"/>
            <a:chExt cx="329" cy="337"/>
          </a:xfrm>
        </p:grpSpPr>
        <p:sp>
          <p:nvSpPr>
            <p:cNvPr id="17534" name="Freeform 11"/>
            <p:cNvSpPr>
              <a:spLocks/>
            </p:cNvSpPr>
            <p:nvPr/>
          </p:nvSpPr>
          <p:spPr bwMode="auto">
            <a:xfrm>
              <a:off x="548" y="3048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Rectangle 12"/>
            <p:cNvSpPr>
              <a:spLocks noChangeArrowheads="1"/>
            </p:cNvSpPr>
            <p:nvPr/>
          </p:nvSpPr>
          <p:spPr bwMode="auto">
            <a:xfrm>
              <a:off x="609" y="3099"/>
              <a:ext cx="2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omic Sans MS" panose="030F0702030302020204" pitchFamily="66" charset="0"/>
                </a:rPr>
                <a:t>C</a:t>
              </a:r>
            </a:p>
          </p:txBody>
        </p:sp>
      </p:grpSp>
      <p:grpSp>
        <p:nvGrpSpPr>
          <p:cNvPr id="17416" name="Group 13"/>
          <p:cNvGrpSpPr>
            <a:grpSpLocks/>
          </p:cNvGrpSpPr>
          <p:nvPr/>
        </p:nvGrpSpPr>
        <p:grpSpPr bwMode="auto">
          <a:xfrm>
            <a:off x="869950" y="5765800"/>
            <a:ext cx="522288" cy="534988"/>
            <a:chOff x="548" y="3504"/>
            <a:chExt cx="329" cy="337"/>
          </a:xfrm>
        </p:grpSpPr>
        <p:sp>
          <p:nvSpPr>
            <p:cNvPr id="17532" name="Freeform 14"/>
            <p:cNvSpPr>
              <a:spLocks/>
            </p:cNvSpPr>
            <p:nvPr/>
          </p:nvSpPr>
          <p:spPr bwMode="auto">
            <a:xfrm>
              <a:off x="548" y="35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Rectangle 15"/>
            <p:cNvSpPr>
              <a:spLocks noChangeArrowheads="1"/>
            </p:cNvSpPr>
            <p:nvPr/>
          </p:nvSpPr>
          <p:spPr bwMode="auto">
            <a:xfrm>
              <a:off x="599" y="3555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omic Sans MS" panose="030F0702030302020204" pitchFamily="66" charset="0"/>
                </a:rPr>
                <a:t>D</a:t>
              </a:r>
            </a:p>
          </p:txBody>
        </p:sp>
      </p:grpSp>
      <p:sp>
        <p:nvSpPr>
          <p:cNvPr id="17417" name="Rectangle 16"/>
          <p:cNvSpPr>
            <a:spLocks noChangeArrowheads="1"/>
          </p:cNvSpPr>
          <p:nvPr/>
        </p:nvSpPr>
        <p:spPr bwMode="auto">
          <a:xfrm>
            <a:off x="1192213" y="1846263"/>
            <a:ext cx="9302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6 PM</a:t>
            </a:r>
          </a:p>
        </p:txBody>
      </p:sp>
      <p:sp>
        <p:nvSpPr>
          <p:cNvPr id="17418" name="Line 17"/>
          <p:cNvSpPr>
            <a:spLocks noChangeShapeType="1"/>
          </p:cNvSpPr>
          <p:nvPr/>
        </p:nvSpPr>
        <p:spPr bwMode="auto">
          <a:xfrm>
            <a:off x="1555750" y="2432050"/>
            <a:ext cx="349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Line 18"/>
          <p:cNvSpPr>
            <a:spLocks noChangeShapeType="1"/>
          </p:cNvSpPr>
          <p:nvPr/>
        </p:nvSpPr>
        <p:spPr bwMode="auto">
          <a:xfrm>
            <a:off x="1549400" y="2298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Rectangle 19"/>
          <p:cNvSpPr>
            <a:spLocks noChangeArrowheads="1"/>
          </p:cNvSpPr>
          <p:nvPr/>
        </p:nvSpPr>
        <p:spPr bwMode="auto">
          <a:xfrm>
            <a:off x="2424113" y="1858963"/>
            <a:ext cx="366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17421" name="Rectangle 20"/>
          <p:cNvSpPr>
            <a:spLocks noChangeArrowheads="1"/>
          </p:cNvSpPr>
          <p:nvPr/>
        </p:nvSpPr>
        <p:spPr bwMode="auto">
          <a:xfrm>
            <a:off x="3490913" y="1858963"/>
            <a:ext cx="366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17422" name="Rectangle 21"/>
          <p:cNvSpPr>
            <a:spLocks noChangeArrowheads="1"/>
          </p:cNvSpPr>
          <p:nvPr/>
        </p:nvSpPr>
        <p:spPr bwMode="auto">
          <a:xfrm>
            <a:off x="4506913" y="1858963"/>
            <a:ext cx="366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17423" name="Rectangle 22"/>
          <p:cNvSpPr>
            <a:spLocks noChangeArrowheads="1"/>
          </p:cNvSpPr>
          <p:nvPr/>
        </p:nvSpPr>
        <p:spPr bwMode="auto">
          <a:xfrm>
            <a:off x="149225" y="2809875"/>
            <a:ext cx="363538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0" i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17424" name="Line 23"/>
          <p:cNvSpPr>
            <a:spLocks noChangeShapeType="1"/>
          </p:cNvSpPr>
          <p:nvPr/>
        </p:nvSpPr>
        <p:spPr bwMode="auto">
          <a:xfrm>
            <a:off x="711200" y="317500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Rectangle 24"/>
          <p:cNvSpPr>
            <a:spLocks noChangeArrowheads="1"/>
          </p:cNvSpPr>
          <p:nvPr/>
        </p:nvSpPr>
        <p:spPr bwMode="auto">
          <a:xfrm>
            <a:off x="4202113" y="2397125"/>
            <a:ext cx="70326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Comic Sans MS" panose="030F0702030302020204" pitchFamily="66" charset="0"/>
              </a:rPr>
              <a:t>Time</a:t>
            </a:r>
          </a:p>
        </p:txBody>
      </p:sp>
      <p:grpSp>
        <p:nvGrpSpPr>
          <p:cNvPr id="17426" name="Group 25"/>
          <p:cNvGrpSpPr>
            <a:grpSpLocks/>
          </p:cNvGrpSpPr>
          <p:nvPr/>
        </p:nvGrpSpPr>
        <p:grpSpPr bwMode="auto">
          <a:xfrm>
            <a:off x="1538288" y="2768600"/>
            <a:ext cx="3600450" cy="636588"/>
            <a:chOff x="969" y="1616"/>
            <a:chExt cx="2268" cy="401"/>
          </a:xfrm>
        </p:grpSpPr>
        <p:sp>
          <p:nvSpPr>
            <p:cNvPr id="17505" name="Rectangle 26"/>
            <p:cNvSpPr>
              <a:spLocks noChangeArrowheads="1"/>
            </p:cNvSpPr>
            <p:nvPr/>
          </p:nvSpPr>
          <p:spPr bwMode="auto">
            <a:xfrm>
              <a:off x="969" y="1731"/>
              <a:ext cx="3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omic Sans MS" panose="030F0702030302020204" pitchFamily="66" charset="0"/>
                </a:rPr>
                <a:t>30</a:t>
              </a:r>
            </a:p>
          </p:txBody>
        </p:sp>
        <p:sp>
          <p:nvSpPr>
            <p:cNvPr id="17506" name="Line 27"/>
            <p:cNvSpPr>
              <a:spLocks noChangeShapeType="1"/>
            </p:cNvSpPr>
            <p:nvPr/>
          </p:nvSpPr>
          <p:spPr bwMode="auto">
            <a:xfrm>
              <a:off x="992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7" name="Line 28"/>
            <p:cNvSpPr>
              <a:spLocks noChangeShapeType="1"/>
            </p:cNvSpPr>
            <p:nvPr/>
          </p:nvSpPr>
          <p:spPr bwMode="auto">
            <a:xfrm>
              <a:off x="131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08" name="Group 29"/>
            <p:cNvGrpSpPr>
              <a:grpSpLocks/>
            </p:cNvGrpSpPr>
            <p:nvPr/>
          </p:nvGrpSpPr>
          <p:grpSpPr bwMode="auto">
            <a:xfrm>
              <a:off x="1328" y="1616"/>
              <a:ext cx="384" cy="401"/>
              <a:chOff x="1328" y="1616"/>
              <a:chExt cx="384" cy="401"/>
            </a:xfrm>
          </p:grpSpPr>
          <p:sp>
            <p:nvSpPr>
              <p:cNvPr id="17529" name="Line 30"/>
              <p:cNvSpPr>
                <a:spLocks noChangeShapeType="1"/>
              </p:cNvSpPr>
              <p:nvPr/>
            </p:nvSpPr>
            <p:spPr bwMode="auto">
              <a:xfrm>
                <a:off x="1328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0" name="Rectangle 31"/>
              <p:cNvSpPr>
                <a:spLocks noChangeArrowheads="1"/>
              </p:cNvSpPr>
              <p:nvPr/>
            </p:nvSpPr>
            <p:spPr bwMode="auto">
              <a:xfrm>
                <a:off x="1337" y="1731"/>
                <a:ext cx="34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Comic Sans MS" panose="030F0702030302020204" pitchFamily="66" charset="0"/>
                  </a:rPr>
                  <a:t>40</a:t>
                </a:r>
              </a:p>
            </p:txBody>
          </p:sp>
          <p:sp>
            <p:nvSpPr>
              <p:cNvPr id="17531" name="Line 32"/>
              <p:cNvSpPr>
                <a:spLocks noChangeShapeType="1"/>
              </p:cNvSpPr>
              <p:nvPr/>
            </p:nvSpPr>
            <p:spPr bwMode="auto">
              <a:xfrm>
                <a:off x="1712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509" name="Group 33"/>
            <p:cNvGrpSpPr>
              <a:grpSpLocks/>
            </p:cNvGrpSpPr>
            <p:nvPr/>
          </p:nvGrpSpPr>
          <p:grpSpPr bwMode="auto">
            <a:xfrm>
              <a:off x="1736" y="1616"/>
              <a:ext cx="384" cy="401"/>
              <a:chOff x="1736" y="1616"/>
              <a:chExt cx="384" cy="401"/>
            </a:xfrm>
          </p:grpSpPr>
          <p:sp>
            <p:nvSpPr>
              <p:cNvPr id="17526" name="Line 34"/>
              <p:cNvSpPr>
                <a:spLocks noChangeShapeType="1"/>
              </p:cNvSpPr>
              <p:nvPr/>
            </p:nvSpPr>
            <p:spPr bwMode="auto">
              <a:xfrm>
                <a:off x="1736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7" name="Rectangle 35"/>
              <p:cNvSpPr>
                <a:spLocks noChangeArrowheads="1"/>
              </p:cNvSpPr>
              <p:nvPr/>
            </p:nvSpPr>
            <p:spPr bwMode="auto">
              <a:xfrm>
                <a:off x="1745" y="1731"/>
                <a:ext cx="34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Comic Sans MS" panose="030F0702030302020204" pitchFamily="66" charset="0"/>
                  </a:rPr>
                  <a:t>40</a:t>
                </a:r>
              </a:p>
            </p:txBody>
          </p:sp>
          <p:sp>
            <p:nvSpPr>
              <p:cNvPr id="17528" name="Line 36"/>
              <p:cNvSpPr>
                <a:spLocks noChangeShapeType="1"/>
              </p:cNvSpPr>
              <p:nvPr/>
            </p:nvSpPr>
            <p:spPr bwMode="auto">
              <a:xfrm>
                <a:off x="2120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510" name="Group 37"/>
            <p:cNvGrpSpPr>
              <a:grpSpLocks/>
            </p:cNvGrpSpPr>
            <p:nvPr/>
          </p:nvGrpSpPr>
          <p:grpSpPr bwMode="auto">
            <a:xfrm>
              <a:off x="2144" y="1616"/>
              <a:ext cx="384" cy="401"/>
              <a:chOff x="2144" y="1616"/>
              <a:chExt cx="384" cy="401"/>
            </a:xfrm>
          </p:grpSpPr>
          <p:sp>
            <p:nvSpPr>
              <p:cNvPr id="17523" name="Line 38"/>
              <p:cNvSpPr>
                <a:spLocks noChangeShapeType="1"/>
              </p:cNvSpPr>
              <p:nvPr/>
            </p:nvSpPr>
            <p:spPr bwMode="auto">
              <a:xfrm>
                <a:off x="2144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4" name="Rectangle 39"/>
              <p:cNvSpPr>
                <a:spLocks noChangeArrowheads="1"/>
              </p:cNvSpPr>
              <p:nvPr/>
            </p:nvSpPr>
            <p:spPr bwMode="auto">
              <a:xfrm>
                <a:off x="2153" y="1731"/>
                <a:ext cx="34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Comic Sans MS" panose="030F0702030302020204" pitchFamily="66" charset="0"/>
                  </a:rPr>
                  <a:t>40</a:t>
                </a:r>
              </a:p>
            </p:txBody>
          </p:sp>
          <p:sp>
            <p:nvSpPr>
              <p:cNvPr id="17525" name="Line 40"/>
              <p:cNvSpPr>
                <a:spLocks noChangeShapeType="1"/>
              </p:cNvSpPr>
              <p:nvPr/>
            </p:nvSpPr>
            <p:spPr bwMode="auto">
              <a:xfrm>
                <a:off x="2528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511" name="Line 41"/>
            <p:cNvSpPr>
              <a:spLocks noChangeShapeType="1"/>
            </p:cNvSpPr>
            <p:nvPr/>
          </p:nvSpPr>
          <p:spPr bwMode="auto">
            <a:xfrm>
              <a:off x="2552" y="172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" name="Line 42"/>
            <p:cNvSpPr>
              <a:spLocks noChangeShapeType="1"/>
            </p:cNvSpPr>
            <p:nvPr/>
          </p:nvSpPr>
          <p:spPr bwMode="auto">
            <a:xfrm>
              <a:off x="29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" name="Rectangle 43"/>
            <p:cNvSpPr>
              <a:spLocks noChangeArrowheads="1"/>
            </p:cNvSpPr>
            <p:nvPr/>
          </p:nvSpPr>
          <p:spPr bwMode="auto">
            <a:xfrm>
              <a:off x="2561" y="1731"/>
              <a:ext cx="3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omic Sans MS" panose="030F0702030302020204" pitchFamily="66" charset="0"/>
                </a:rPr>
                <a:t>40</a:t>
              </a:r>
            </a:p>
          </p:txBody>
        </p:sp>
        <p:sp>
          <p:nvSpPr>
            <p:cNvPr id="17514" name="Rectangle 44"/>
            <p:cNvSpPr>
              <a:spLocks noChangeArrowheads="1"/>
            </p:cNvSpPr>
            <p:nvPr/>
          </p:nvSpPr>
          <p:spPr bwMode="auto">
            <a:xfrm>
              <a:off x="2889" y="1731"/>
              <a:ext cx="3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omic Sans MS" panose="030F0702030302020204" pitchFamily="66" charset="0"/>
                </a:rPr>
                <a:t>20</a:t>
              </a:r>
            </a:p>
          </p:txBody>
        </p:sp>
        <p:sp>
          <p:nvSpPr>
            <p:cNvPr id="17515" name="Line 45"/>
            <p:cNvSpPr>
              <a:spLocks noChangeShapeType="1"/>
            </p:cNvSpPr>
            <p:nvPr/>
          </p:nvSpPr>
          <p:spPr bwMode="auto">
            <a:xfrm>
              <a:off x="2936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6" name="Line 46"/>
            <p:cNvSpPr>
              <a:spLocks noChangeShapeType="1"/>
            </p:cNvSpPr>
            <p:nvPr/>
          </p:nvSpPr>
          <p:spPr bwMode="auto">
            <a:xfrm>
              <a:off x="319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7" name="Line 47"/>
            <p:cNvSpPr>
              <a:spLocks noChangeShapeType="1"/>
            </p:cNvSpPr>
            <p:nvPr/>
          </p:nvSpPr>
          <p:spPr bwMode="auto">
            <a:xfrm>
              <a:off x="1400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8" name="Line 48"/>
            <p:cNvSpPr>
              <a:spLocks noChangeShapeType="1"/>
            </p:cNvSpPr>
            <p:nvPr/>
          </p:nvSpPr>
          <p:spPr bwMode="auto">
            <a:xfrm>
              <a:off x="1808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9" name="Line 49"/>
            <p:cNvSpPr>
              <a:spLocks noChangeShapeType="1"/>
            </p:cNvSpPr>
            <p:nvPr/>
          </p:nvSpPr>
          <p:spPr bwMode="auto">
            <a:xfrm>
              <a:off x="2216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0" name="Line 50"/>
            <p:cNvSpPr>
              <a:spLocks noChangeShapeType="1"/>
            </p:cNvSpPr>
            <p:nvPr/>
          </p:nvSpPr>
          <p:spPr bwMode="auto">
            <a:xfrm>
              <a:off x="1736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1" name="Line 51"/>
            <p:cNvSpPr>
              <a:spLocks noChangeShapeType="1"/>
            </p:cNvSpPr>
            <p:nvPr/>
          </p:nvSpPr>
          <p:spPr bwMode="auto">
            <a:xfrm>
              <a:off x="2144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2" name="Line 52"/>
            <p:cNvSpPr>
              <a:spLocks noChangeShapeType="1"/>
            </p:cNvSpPr>
            <p:nvPr/>
          </p:nvSpPr>
          <p:spPr bwMode="auto">
            <a:xfrm>
              <a:off x="25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27" name="Group 53"/>
          <p:cNvGrpSpPr>
            <a:grpSpLocks/>
          </p:cNvGrpSpPr>
          <p:nvPr/>
        </p:nvGrpSpPr>
        <p:grpSpPr bwMode="auto">
          <a:xfrm>
            <a:off x="1593850" y="3340100"/>
            <a:ext cx="3490913" cy="2933700"/>
            <a:chOff x="1004" y="1976"/>
            <a:chExt cx="2199" cy="1848"/>
          </a:xfrm>
        </p:grpSpPr>
        <p:grpSp>
          <p:nvGrpSpPr>
            <p:cNvPr id="17429" name="Group 54"/>
            <p:cNvGrpSpPr>
              <a:grpSpLocks/>
            </p:cNvGrpSpPr>
            <p:nvPr/>
          </p:nvGrpSpPr>
          <p:grpSpPr bwMode="auto">
            <a:xfrm>
              <a:off x="1004" y="1976"/>
              <a:ext cx="967" cy="448"/>
              <a:chOff x="1004" y="1976"/>
              <a:chExt cx="967" cy="448"/>
            </a:xfrm>
          </p:grpSpPr>
          <p:grpSp>
            <p:nvGrpSpPr>
              <p:cNvPr id="17487" name="Group 55"/>
              <p:cNvGrpSpPr>
                <a:grpSpLocks/>
              </p:cNvGrpSpPr>
              <p:nvPr/>
            </p:nvGrpSpPr>
            <p:grpSpPr bwMode="auto">
              <a:xfrm>
                <a:off x="1004" y="1976"/>
                <a:ext cx="305" cy="448"/>
                <a:chOff x="1004" y="1976"/>
                <a:chExt cx="305" cy="448"/>
              </a:xfrm>
            </p:grpSpPr>
            <p:grpSp>
              <p:nvGrpSpPr>
                <p:cNvPr id="17501" name="Group 56"/>
                <p:cNvGrpSpPr>
                  <a:grpSpLocks/>
                </p:cNvGrpSpPr>
                <p:nvPr/>
              </p:nvGrpSpPr>
              <p:grpSpPr bwMode="auto">
                <a:xfrm>
                  <a:off x="1004" y="1976"/>
                  <a:ext cx="305" cy="448"/>
                  <a:chOff x="1004" y="1976"/>
                  <a:chExt cx="305" cy="448"/>
                </a:xfrm>
              </p:grpSpPr>
              <p:sp>
                <p:nvSpPr>
                  <p:cNvPr id="17503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1004" y="204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7504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97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7502" name="AutoShape 59"/>
                <p:cNvSpPr>
                  <a:spLocks noChangeArrowheads="1"/>
                </p:cNvSpPr>
                <p:nvPr/>
              </p:nvSpPr>
              <p:spPr bwMode="auto">
                <a:xfrm>
                  <a:off x="1066" y="208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7488" name="Group 60"/>
              <p:cNvGrpSpPr>
                <a:grpSpLocks/>
              </p:cNvGrpSpPr>
              <p:nvPr/>
            </p:nvGrpSpPr>
            <p:grpSpPr bwMode="auto">
              <a:xfrm>
                <a:off x="1305" y="1976"/>
                <a:ext cx="378" cy="448"/>
                <a:chOff x="1305" y="1976"/>
                <a:chExt cx="378" cy="448"/>
              </a:xfrm>
            </p:grpSpPr>
            <p:grpSp>
              <p:nvGrpSpPr>
                <p:cNvPr id="17496" name="Group 61"/>
                <p:cNvGrpSpPr>
                  <a:grpSpLocks/>
                </p:cNvGrpSpPr>
                <p:nvPr/>
              </p:nvGrpSpPr>
              <p:grpSpPr bwMode="auto">
                <a:xfrm>
                  <a:off x="1305" y="1976"/>
                  <a:ext cx="378" cy="448"/>
                  <a:chOff x="1305" y="1976"/>
                  <a:chExt cx="378" cy="448"/>
                </a:xfrm>
              </p:grpSpPr>
              <p:sp>
                <p:nvSpPr>
                  <p:cNvPr id="17499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204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7500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391" y="197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7497" name="Oval 64"/>
                <p:cNvSpPr>
                  <a:spLocks noChangeArrowheads="1"/>
                </p:cNvSpPr>
                <p:nvPr/>
              </p:nvSpPr>
              <p:spPr bwMode="auto">
                <a:xfrm>
                  <a:off x="1420" y="20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98" name="AutoShape 65"/>
                <p:cNvSpPr>
                  <a:spLocks noChangeArrowheads="1"/>
                </p:cNvSpPr>
                <p:nvPr/>
              </p:nvSpPr>
              <p:spPr bwMode="auto">
                <a:xfrm>
                  <a:off x="1352" y="222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7489" name="Freeform 66"/>
              <p:cNvSpPr>
                <a:spLocks/>
              </p:cNvSpPr>
              <p:nvPr/>
            </p:nvSpPr>
            <p:spPr bwMode="auto">
              <a:xfrm>
                <a:off x="1869" y="220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0" name="Rectangle 67"/>
              <p:cNvSpPr>
                <a:spLocks noChangeArrowheads="1"/>
              </p:cNvSpPr>
              <p:nvPr/>
            </p:nvSpPr>
            <p:spPr bwMode="auto">
              <a:xfrm>
                <a:off x="1865" y="22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91" name="Rectangle 68"/>
              <p:cNvSpPr>
                <a:spLocks noChangeArrowheads="1"/>
              </p:cNvSpPr>
              <p:nvPr/>
            </p:nvSpPr>
            <p:spPr bwMode="auto">
              <a:xfrm>
                <a:off x="1872" y="22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92" name="Rectangle 69"/>
              <p:cNvSpPr>
                <a:spLocks noChangeArrowheads="1"/>
              </p:cNvSpPr>
              <p:nvPr/>
            </p:nvSpPr>
            <p:spPr bwMode="auto">
              <a:xfrm>
                <a:off x="1689" y="22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7493" name="Group 70"/>
              <p:cNvGrpSpPr>
                <a:grpSpLocks/>
              </p:cNvGrpSpPr>
              <p:nvPr/>
            </p:nvGrpSpPr>
            <p:grpSpPr bwMode="auto">
              <a:xfrm>
                <a:off x="1687" y="2033"/>
                <a:ext cx="194" cy="364"/>
                <a:chOff x="1687" y="2033"/>
                <a:chExt cx="194" cy="364"/>
              </a:xfrm>
            </p:grpSpPr>
            <p:sp>
              <p:nvSpPr>
                <p:cNvPr id="17494" name="Oval 71"/>
                <p:cNvSpPr>
                  <a:spLocks noChangeArrowheads="1"/>
                </p:cNvSpPr>
                <p:nvPr/>
              </p:nvSpPr>
              <p:spPr bwMode="auto">
                <a:xfrm>
                  <a:off x="1763" y="20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95" name="Freeform 72"/>
                <p:cNvSpPr>
                  <a:spLocks/>
                </p:cNvSpPr>
                <p:nvPr/>
              </p:nvSpPr>
              <p:spPr bwMode="auto">
                <a:xfrm>
                  <a:off x="1687" y="210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30" name="Group 73"/>
            <p:cNvGrpSpPr>
              <a:grpSpLocks/>
            </p:cNvGrpSpPr>
            <p:nvPr/>
          </p:nvGrpSpPr>
          <p:grpSpPr bwMode="auto">
            <a:xfrm>
              <a:off x="1404" y="2440"/>
              <a:ext cx="967" cy="448"/>
              <a:chOff x="1404" y="2440"/>
              <a:chExt cx="967" cy="448"/>
            </a:xfrm>
          </p:grpSpPr>
          <p:grpSp>
            <p:nvGrpSpPr>
              <p:cNvPr id="17469" name="Group 74"/>
              <p:cNvGrpSpPr>
                <a:grpSpLocks/>
              </p:cNvGrpSpPr>
              <p:nvPr/>
            </p:nvGrpSpPr>
            <p:grpSpPr bwMode="auto">
              <a:xfrm>
                <a:off x="1404" y="2440"/>
                <a:ext cx="305" cy="448"/>
                <a:chOff x="1404" y="2440"/>
                <a:chExt cx="305" cy="448"/>
              </a:xfrm>
            </p:grpSpPr>
            <p:grpSp>
              <p:nvGrpSpPr>
                <p:cNvPr id="17483" name="Group 75"/>
                <p:cNvGrpSpPr>
                  <a:grpSpLocks/>
                </p:cNvGrpSpPr>
                <p:nvPr/>
              </p:nvGrpSpPr>
              <p:grpSpPr bwMode="auto">
                <a:xfrm>
                  <a:off x="1404" y="2440"/>
                  <a:ext cx="305" cy="448"/>
                  <a:chOff x="1404" y="2440"/>
                  <a:chExt cx="305" cy="448"/>
                </a:xfrm>
              </p:grpSpPr>
              <p:sp>
                <p:nvSpPr>
                  <p:cNvPr id="17485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404" y="2511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7486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2440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7484" name="AutoShape 78"/>
                <p:cNvSpPr>
                  <a:spLocks noChangeArrowheads="1"/>
                </p:cNvSpPr>
                <p:nvPr/>
              </p:nvSpPr>
              <p:spPr bwMode="auto">
                <a:xfrm>
                  <a:off x="1466" y="2544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7470" name="Group 79"/>
              <p:cNvGrpSpPr>
                <a:grpSpLocks/>
              </p:cNvGrpSpPr>
              <p:nvPr/>
            </p:nvGrpSpPr>
            <p:grpSpPr bwMode="auto">
              <a:xfrm>
                <a:off x="1705" y="2440"/>
                <a:ext cx="378" cy="448"/>
                <a:chOff x="1705" y="2440"/>
                <a:chExt cx="378" cy="448"/>
              </a:xfrm>
            </p:grpSpPr>
            <p:grpSp>
              <p:nvGrpSpPr>
                <p:cNvPr id="17478" name="Group 80"/>
                <p:cNvGrpSpPr>
                  <a:grpSpLocks/>
                </p:cNvGrpSpPr>
                <p:nvPr/>
              </p:nvGrpSpPr>
              <p:grpSpPr bwMode="auto">
                <a:xfrm>
                  <a:off x="1705" y="2440"/>
                  <a:ext cx="378" cy="448"/>
                  <a:chOff x="1705" y="2440"/>
                  <a:chExt cx="378" cy="448"/>
                </a:xfrm>
              </p:grpSpPr>
              <p:sp>
                <p:nvSpPr>
                  <p:cNvPr id="17481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705" y="2511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7482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440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7479" name="Oval 83"/>
                <p:cNvSpPr>
                  <a:spLocks noChangeArrowheads="1"/>
                </p:cNvSpPr>
                <p:nvPr/>
              </p:nvSpPr>
              <p:spPr bwMode="auto">
                <a:xfrm>
                  <a:off x="1820" y="247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80" name="AutoShape 84"/>
                <p:cNvSpPr>
                  <a:spLocks noChangeArrowheads="1"/>
                </p:cNvSpPr>
                <p:nvPr/>
              </p:nvSpPr>
              <p:spPr bwMode="auto">
                <a:xfrm>
                  <a:off x="1752" y="2686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7471" name="Freeform 85"/>
              <p:cNvSpPr>
                <a:spLocks/>
              </p:cNvSpPr>
              <p:nvPr/>
            </p:nvSpPr>
            <p:spPr bwMode="auto">
              <a:xfrm>
                <a:off x="2269" y="2669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2" name="Rectangle 86"/>
              <p:cNvSpPr>
                <a:spLocks noChangeArrowheads="1"/>
              </p:cNvSpPr>
              <p:nvPr/>
            </p:nvSpPr>
            <p:spPr bwMode="auto">
              <a:xfrm>
                <a:off x="2265" y="266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73" name="Rectangle 87"/>
              <p:cNvSpPr>
                <a:spLocks noChangeArrowheads="1"/>
              </p:cNvSpPr>
              <p:nvPr/>
            </p:nvSpPr>
            <p:spPr bwMode="auto">
              <a:xfrm>
                <a:off x="2272" y="275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74" name="Rectangle 88"/>
              <p:cNvSpPr>
                <a:spLocks noChangeArrowheads="1"/>
              </p:cNvSpPr>
              <p:nvPr/>
            </p:nvSpPr>
            <p:spPr bwMode="auto">
              <a:xfrm>
                <a:off x="2089" y="275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7475" name="Group 89"/>
              <p:cNvGrpSpPr>
                <a:grpSpLocks/>
              </p:cNvGrpSpPr>
              <p:nvPr/>
            </p:nvGrpSpPr>
            <p:grpSpPr bwMode="auto">
              <a:xfrm>
                <a:off x="2087" y="2497"/>
                <a:ext cx="194" cy="364"/>
                <a:chOff x="2087" y="2497"/>
                <a:chExt cx="194" cy="364"/>
              </a:xfrm>
            </p:grpSpPr>
            <p:sp>
              <p:nvSpPr>
                <p:cNvPr id="17476" name="Oval 90"/>
                <p:cNvSpPr>
                  <a:spLocks noChangeArrowheads="1"/>
                </p:cNvSpPr>
                <p:nvPr/>
              </p:nvSpPr>
              <p:spPr bwMode="auto">
                <a:xfrm>
                  <a:off x="2163" y="249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77" name="Freeform 91"/>
                <p:cNvSpPr>
                  <a:spLocks/>
                </p:cNvSpPr>
                <p:nvPr/>
              </p:nvSpPr>
              <p:spPr bwMode="auto">
                <a:xfrm>
                  <a:off x="2087" y="2565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31" name="Group 92"/>
            <p:cNvGrpSpPr>
              <a:grpSpLocks/>
            </p:cNvGrpSpPr>
            <p:nvPr/>
          </p:nvGrpSpPr>
          <p:grpSpPr bwMode="auto">
            <a:xfrm>
              <a:off x="1820" y="2928"/>
              <a:ext cx="967" cy="448"/>
              <a:chOff x="1820" y="2928"/>
              <a:chExt cx="967" cy="448"/>
            </a:xfrm>
          </p:grpSpPr>
          <p:grpSp>
            <p:nvGrpSpPr>
              <p:cNvPr id="17451" name="Group 93"/>
              <p:cNvGrpSpPr>
                <a:grpSpLocks/>
              </p:cNvGrpSpPr>
              <p:nvPr/>
            </p:nvGrpSpPr>
            <p:grpSpPr bwMode="auto">
              <a:xfrm>
                <a:off x="1820" y="2928"/>
                <a:ext cx="305" cy="448"/>
                <a:chOff x="1820" y="2928"/>
                <a:chExt cx="305" cy="448"/>
              </a:xfrm>
            </p:grpSpPr>
            <p:grpSp>
              <p:nvGrpSpPr>
                <p:cNvPr id="17465" name="Group 94"/>
                <p:cNvGrpSpPr>
                  <a:grpSpLocks/>
                </p:cNvGrpSpPr>
                <p:nvPr/>
              </p:nvGrpSpPr>
              <p:grpSpPr bwMode="auto">
                <a:xfrm>
                  <a:off x="1820" y="2928"/>
                  <a:ext cx="305" cy="448"/>
                  <a:chOff x="1820" y="2928"/>
                  <a:chExt cx="305" cy="448"/>
                </a:xfrm>
              </p:grpSpPr>
              <p:sp>
                <p:nvSpPr>
                  <p:cNvPr id="17467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820" y="2999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7468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2928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7466" name="AutoShape 97"/>
                <p:cNvSpPr>
                  <a:spLocks noChangeArrowheads="1"/>
                </p:cNvSpPr>
                <p:nvPr/>
              </p:nvSpPr>
              <p:spPr bwMode="auto">
                <a:xfrm>
                  <a:off x="1882" y="3032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7452" name="Group 98"/>
              <p:cNvGrpSpPr>
                <a:grpSpLocks/>
              </p:cNvGrpSpPr>
              <p:nvPr/>
            </p:nvGrpSpPr>
            <p:grpSpPr bwMode="auto">
              <a:xfrm>
                <a:off x="2121" y="2928"/>
                <a:ext cx="378" cy="448"/>
                <a:chOff x="2121" y="2928"/>
                <a:chExt cx="378" cy="448"/>
              </a:xfrm>
            </p:grpSpPr>
            <p:grpSp>
              <p:nvGrpSpPr>
                <p:cNvPr id="17460" name="Group 99"/>
                <p:cNvGrpSpPr>
                  <a:grpSpLocks/>
                </p:cNvGrpSpPr>
                <p:nvPr/>
              </p:nvGrpSpPr>
              <p:grpSpPr bwMode="auto">
                <a:xfrm>
                  <a:off x="2121" y="2928"/>
                  <a:ext cx="378" cy="448"/>
                  <a:chOff x="2121" y="2928"/>
                  <a:chExt cx="378" cy="448"/>
                </a:xfrm>
              </p:grpSpPr>
              <p:sp>
                <p:nvSpPr>
                  <p:cNvPr id="17463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2999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7464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07" y="2928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7461" name="Oval 102"/>
                <p:cNvSpPr>
                  <a:spLocks noChangeArrowheads="1"/>
                </p:cNvSpPr>
                <p:nvPr/>
              </p:nvSpPr>
              <p:spPr bwMode="auto">
                <a:xfrm>
                  <a:off x="2236" y="296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62" name="AutoShape 103"/>
                <p:cNvSpPr>
                  <a:spLocks noChangeArrowheads="1"/>
                </p:cNvSpPr>
                <p:nvPr/>
              </p:nvSpPr>
              <p:spPr bwMode="auto">
                <a:xfrm>
                  <a:off x="2168" y="3174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7453" name="Freeform 104"/>
              <p:cNvSpPr>
                <a:spLocks/>
              </p:cNvSpPr>
              <p:nvPr/>
            </p:nvSpPr>
            <p:spPr bwMode="auto">
              <a:xfrm>
                <a:off x="2685" y="315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4" name="Rectangle 105"/>
              <p:cNvSpPr>
                <a:spLocks noChangeArrowheads="1"/>
              </p:cNvSpPr>
              <p:nvPr/>
            </p:nvSpPr>
            <p:spPr bwMode="auto">
              <a:xfrm>
                <a:off x="2681" y="315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55" name="Rectangle 106"/>
              <p:cNvSpPr>
                <a:spLocks noChangeArrowheads="1"/>
              </p:cNvSpPr>
              <p:nvPr/>
            </p:nvSpPr>
            <p:spPr bwMode="auto">
              <a:xfrm>
                <a:off x="2688" y="323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56" name="Rectangle 107"/>
              <p:cNvSpPr>
                <a:spLocks noChangeArrowheads="1"/>
              </p:cNvSpPr>
              <p:nvPr/>
            </p:nvSpPr>
            <p:spPr bwMode="auto">
              <a:xfrm>
                <a:off x="2505" y="323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7457" name="Group 108"/>
              <p:cNvGrpSpPr>
                <a:grpSpLocks/>
              </p:cNvGrpSpPr>
              <p:nvPr/>
            </p:nvGrpSpPr>
            <p:grpSpPr bwMode="auto">
              <a:xfrm>
                <a:off x="2503" y="2985"/>
                <a:ext cx="194" cy="364"/>
                <a:chOff x="2503" y="2985"/>
                <a:chExt cx="194" cy="364"/>
              </a:xfrm>
            </p:grpSpPr>
            <p:sp>
              <p:nvSpPr>
                <p:cNvPr id="17458" name="Oval 109"/>
                <p:cNvSpPr>
                  <a:spLocks noChangeArrowheads="1"/>
                </p:cNvSpPr>
                <p:nvPr/>
              </p:nvSpPr>
              <p:spPr bwMode="auto">
                <a:xfrm>
                  <a:off x="2579" y="298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59" name="Freeform 110"/>
                <p:cNvSpPr>
                  <a:spLocks/>
                </p:cNvSpPr>
                <p:nvPr/>
              </p:nvSpPr>
              <p:spPr bwMode="auto">
                <a:xfrm>
                  <a:off x="2503" y="305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32" name="Group 111"/>
            <p:cNvGrpSpPr>
              <a:grpSpLocks/>
            </p:cNvGrpSpPr>
            <p:nvPr/>
          </p:nvGrpSpPr>
          <p:grpSpPr bwMode="auto">
            <a:xfrm>
              <a:off x="2236" y="3376"/>
              <a:ext cx="967" cy="448"/>
              <a:chOff x="2236" y="3376"/>
              <a:chExt cx="967" cy="448"/>
            </a:xfrm>
          </p:grpSpPr>
          <p:grpSp>
            <p:nvGrpSpPr>
              <p:cNvPr id="17433" name="Group 112"/>
              <p:cNvGrpSpPr>
                <a:grpSpLocks/>
              </p:cNvGrpSpPr>
              <p:nvPr/>
            </p:nvGrpSpPr>
            <p:grpSpPr bwMode="auto">
              <a:xfrm>
                <a:off x="2236" y="3376"/>
                <a:ext cx="305" cy="448"/>
                <a:chOff x="2236" y="3376"/>
                <a:chExt cx="305" cy="448"/>
              </a:xfrm>
            </p:grpSpPr>
            <p:grpSp>
              <p:nvGrpSpPr>
                <p:cNvPr id="17447" name="Group 113"/>
                <p:cNvGrpSpPr>
                  <a:grpSpLocks/>
                </p:cNvGrpSpPr>
                <p:nvPr/>
              </p:nvGrpSpPr>
              <p:grpSpPr bwMode="auto">
                <a:xfrm>
                  <a:off x="2236" y="3376"/>
                  <a:ext cx="305" cy="448"/>
                  <a:chOff x="2236" y="3376"/>
                  <a:chExt cx="305" cy="448"/>
                </a:xfrm>
              </p:grpSpPr>
              <p:sp>
                <p:nvSpPr>
                  <p:cNvPr id="17449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236" y="344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7450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2306" y="337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7448" name="AutoShape 116"/>
                <p:cNvSpPr>
                  <a:spLocks noChangeArrowheads="1"/>
                </p:cNvSpPr>
                <p:nvPr/>
              </p:nvSpPr>
              <p:spPr bwMode="auto">
                <a:xfrm>
                  <a:off x="2298" y="348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7434" name="Group 117"/>
              <p:cNvGrpSpPr>
                <a:grpSpLocks/>
              </p:cNvGrpSpPr>
              <p:nvPr/>
            </p:nvGrpSpPr>
            <p:grpSpPr bwMode="auto">
              <a:xfrm>
                <a:off x="2537" y="3376"/>
                <a:ext cx="378" cy="448"/>
                <a:chOff x="2537" y="3376"/>
                <a:chExt cx="378" cy="448"/>
              </a:xfrm>
            </p:grpSpPr>
            <p:grpSp>
              <p:nvGrpSpPr>
                <p:cNvPr id="17442" name="Group 118"/>
                <p:cNvGrpSpPr>
                  <a:grpSpLocks/>
                </p:cNvGrpSpPr>
                <p:nvPr/>
              </p:nvGrpSpPr>
              <p:grpSpPr bwMode="auto">
                <a:xfrm>
                  <a:off x="2537" y="3376"/>
                  <a:ext cx="378" cy="448"/>
                  <a:chOff x="2537" y="3376"/>
                  <a:chExt cx="378" cy="448"/>
                </a:xfrm>
              </p:grpSpPr>
              <p:sp>
                <p:nvSpPr>
                  <p:cNvPr id="17445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537" y="344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7446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23" y="337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7443" name="Oval 121"/>
                <p:cNvSpPr>
                  <a:spLocks noChangeArrowheads="1"/>
                </p:cNvSpPr>
                <p:nvPr/>
              </p:nvSpPr>
              <p:spPr bwMode="auto">
                <a:xfrm>
                  <a:off x="2652" y="34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44" name="AutoShape 122"/>
                <p:cNvSpPr>
                  <a:spLocks noChangeArrowheads="1"/>
                </p:cNvSpPr>
                <p:nvPr/>
              </p:nvSpPr>
              <p:spPr bwMode="auto">
                <a:xfrm>
                  <a:off x="2584" y="362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7435" name="Freeform 123"/>
              <p:cNvSpPr>
                <a:spLocks/>
              </p:cNvSpPr>
              <p:nvPr/>
            </p:nvSpPr>
            <p:spPr bwMode="auto">
              <a:xfrm>
                <a:off x="3101" y="360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Rectangle 124"/>
              <p:cNvSpPr>
                <a:spLocks noChangeArrowheads="1"/>
              </p:cNvSpPr>
              <p:nvPr/>
            </p:nvSpPr>
            <p:spPr bwMode="auto">
              <a:xfrm>
                <a:off x="3097" y="36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37" name="Rectangle 125"/>
              <p:cNvSpPr>
                <a:spLocks noChangeArrowheads="1"/>
              </p:cNvSpPr>
              <p:nvPr/>
            </p:nvSpPr>
            <p:spPr bwMode="auto">
              <a:xfrm>
                <a:off x="3104" y="36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38" name="Rectangle 126"/>
              <p:cNvSpPr>
                <a:spLocks noChangeArrowheads="1"/>
              </p:cNvSpPr>
              <p:nvPr/>
            </p:nvSpPr>
            <p:spPr bwMode="auto">
              <a:xfrm>
                <a:off x="2921" y="36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7439" name="Group 127"/>
              <p:cNvGrpSpPr>
                <a:grpSpLocks/>
              </p:cNvGrpSpPr>
              <p:nvPr/>
            </p:nvGrpSpPr>
            <p:grpSpPr bwMode="auto">
              <a:xfrm>
                <a:off x="2919" y="3433"/>
                <a:ext cx="194" cy="364"/>
                <a:chOff x="2919" y="3433"/>
                <a:chExt cx="194" cy="364"/>
              </a:xfrm>
            </p:grpSpPr>
            <p:sp>
              <p:nvSpPr>
                <p:cNvPr id="17440" name="Oval 128"/>
                <p:cNvSpPr>
                  <a:spLocks noChangeArrowheads="1"/>
                </p:cNvSpPr>
                <p:nvPr/>
              </p:nvSpPr>
              <p:spPr bwMode="auto">
                <a:xfrm>
                  <a:off x="2995" y="34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41" name="Freeform 129"/>
                <p:cNvSpPr>
                  <a:spLocks/>
                </p:cNvSpPr>
                <p:nvPr/>
              </p:nvSpPr>
              <p:spPr bwMode="auto">
                <a:xfrm>
                  <a:off x="2919" y="350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7428" name="Text Box 130"/>
          <p:cNvSpPr txBox="1">
            <a:spLocks noChangeArrowheads="1"/>
          </p:cNvSpPr>
          <p:nvPr/>
        </p:nvSpPr>
        <p:spPr bwMode="auto">
          <a:xfrm>
            <a:off x="609600" y="1117600"/>
            <a:ext cx="7696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Dave Patterson’s Laundry example: 4 people doing laundry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	wash (30 min) + dry (40 min) + fold (20 min) = 90 min </a:t>
            </a:r>
            <a:r>
              <a:rPr lang="en-US" altLang="zh-CN" sz="1800">
                <a:solidFill>
                  <a:schemeClr val="accent2"/>
                </a:solidFill>
              </a:rPr>
              <a:t>Latency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Pipeline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16CDA-6BBE-497C-A768-FEA7A26629C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2007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4290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3800"/>
            <a:ext cx="4800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Multiple Issue</a:t>
            </a: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48B26-D284-4131-945B-E0DFEAFC1F8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7920037" cy="22304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Multiple issue processors replicate functional units and try to simultaneously execute different instructions in a program.</a:t>
            </a:r>
          </a:p>
        </p:txBody>
      </p:sp>
      <p:grpSp>
        <p:nvGrpSpPr>
          <p:cNvPr id="21509" name="Group 9"/>
          <p:cNvGrpSpPr>
            <a:grpSpLocks/>
          </p:cNvGrpSpPr>
          <p:nvPr/>
        </p:nvGrpSpPr>
        <p:grpSpPr bwMode="auto">
          <a:xfrm>
            <a:off x="1187450" y="4775200"/>
            <a:ext cx="1368425" cy="1263650"/>
            <a:chOff x="1475656" y="4941168"/>
            <a:chExt cx="1368152" cy="1264206"/>
          </a:xfrm>
        </p:grpSpPr>
        <p:pic>
          <p:nvPicPr>
            <p:cNvPr id="215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941168"/>
              <a:ext cx="1296144" cy="98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475656" y="5805148"/>
              <a:ext cx="1196736" cy="4002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adder #1</a:t>
              </a:r>
            </a:p>
          </p:txBody>
        </p:sp>
      </p:grp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6588125" y="4775200"/>
            <a:ext cx="1296988" cy="1263650"/>
            <a:chOff x="5868144" y="4941168"/>
            <a:chExt cx="1296144" cy="1264206"/>
          </a:xfrm>
        </p:grpSpPr>
        <p:pic>
          <p:nvPicPr>
            <p:cNvPr id="215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4941168"/>
              <a:ext cx="1296144" cy="98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939536" y="5805148"/>
              <a:ext cx="1196196" cy="4002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adder #2</a:t>
              </a:r>
            </a:p>
          </p:txBody>
        </p:sp>
      </p:grpSp>
      <p:sp>
        <p:nvSpPr>
          <p:cNvPr id="21511" name="Freeform 12"/>
          <p:cNvSpPr>
            <a:spLocks noChangeArrowheads="1"/>
          </p:cNvSpPr>
          <p:nvPr/>
        </p:nvSpPr>
        <p:spPr bwMode="auto">
          <a:xfrm>
            <a:off x="2743200" y="4605338"/>
            <a:ext cx="1201738" cy="1046162"/>
          </a:xfrm>
          <a:custGeom>
            <a:avLst/>
            <a:gdLst>
              <a:gd name="T0" fmla="*/ 1115635 w 1202267"/>
              <a:gd name="T1" fmla="*/ 0 h 1045028"/>
              <a:gd name="T2" fmla="*/ 1014213 w 1202267"/>
              <a:gd name="T3" fmla="*/ 860065 h 1045028"/>
              <a:gd name="T4" fmla="*/ 0 w 1202267"/>
              <a:gd name="T5" fmla="*/ 1049571 h 1045028"/>
              <a:gd name="T6" fmla="*/ 0 60000 65536"/>
              <a:gd name="T7" fmla="*/ 0 60000 65536"/>
              <a:gd name="T8" fmla="*/ 0 60000 65536"/>
              <a:gd name="T9" fmla="*/ 0 w 1202267"/>
              <a:gd name="T10" fmla="*/ 0 h 1045028"/>
              <a:gd name="T11" fmla="*/ 1202267 w 1202267"/>
              <a:gd name="T12" fmla="*/ 1045028 h 1045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2267" h="1045028">
                <a:moveTo>
                  <a:pt x="1117600" y="0"/>
                </a:moveTo>
                <a:cubicBezTo>
                  <a:pt x="1159933" y="341086"/>
                  <a:pt x="1202267" y="682172"/>
                  <a:pt x="1016000" y="856343"/>
                </a:cubicBezTo>
                <a:cubicBezTo>
                  <a:pt x="829733" y="1030514"/>
                  <a:pt x="414866" y="1037771"/>
                  <a:pt x="0" y="1045028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2" name="Freeform 13"/>
          <p:cNvSpPr>
            <a:spLocks noChangeArrowheads="1"/>
          </p:cNvSpPr>
          <p:nvPr/>
        </p:nvSpPr>
        <p:spPr bwMode="auto">
          <a:xfrm flipH="1">
            <a:off x="5076825" y="4605338"/>
            <a:ext cx="1201738" cy="1046162"/>
          </a:xfrm>
          <a:custGeom>
            <a:avLst/>
            <a:gdLst>
              <a:gd name="T0" fmla="*/ 1115635 w 1202267"/>
              <a:gd name="T1" fmla="*/ 0 h 1045028"/>
              <a:gd name="T2" fmla="*/ 1014213 w 1202267"/>
              <a:gd name="T3" fmla="*/ 860065 h 1045028"/>
              <a:gd name="T4" fmla="*/ 0 w 1202267"/>
              <a:gd name="T5" fmla="*/ 1049571 h 1045028"/>
              <a:gd name="T6" fmla="*/ 0 60000 65536"/>
              <a:gd name="T7" fmla="*/ 0 60000 65536"/>
              <a:gd name="T8" fmla="*/ 0 60000 65536"/>
              <a:gd name="T9" fmla="*/ 0 w 1202267"/>
              <a:gd name="T10" fmla="*/ 0 h 1045028"/>
              <a:gd name="T11" fmla="*/ 1202267 w 1202267"/>
              <a:gd name="T12" fmla="*/ 1045028 h 1045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2267" h="1045028">
                <a:moveTo>
                  <a:pt x="1117600" y="0"/>
                </a:moveTo>
                <a:cubicBezTo>
                  <a:pt x="1159933" y="341086"/>
                  <a:pt x="1202267" y="682172"/>
                  <a:pt x="1016000" y="856343"/>
                </a:cubicBezTo>
                <a:cubicBezTo>
                  <a:pt x="829733" y="1030514"/>
                  <a:pt x="414866" y="1037771"/>
                  <a:pt x="0" y="1045028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43213" y="5207000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z[1]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4775200"/>
            <a:ext cx="595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z[3]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4525" y="5207000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z[2]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8263" y="4775200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z[4]</a:t>
            </a:r>
          </a:p>
        </p:txBody>
      </p:sp>
      <p:sp>
        <p:nvSpPr>
          <p:cNvPr id="21517" name="TextBox 18"/>
          <p:cNvSpPr txBox="1">
            <a:spLocks noChangeArrowheads="1"/>
          </p:cNvSpPr>
          <p:nvPr/>
        </p:nvSpPr>
        <p:spPr bwMode="auto">
          <a:xfrm>
            <a:off x="2555875" y="3406775"/>
            <a:ext cx="4297363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latin typeface="Bodoni MT" panose="02070603080606020203" pitchFamily="18" charset="0"/>
              </a:rPr>
              <a:t>for (i = 0; i &lt; 1000; i++)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latin typeface="Bodoni MT" panose="02070603080606020203" pitchFamily="18" charset="0"/>
              </a:rPr>
              <a:t>     z[i] = x[i] + y[i];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lin ang="5400000" scaled="0"/>
        </a:gradFill>
        <a:effectLst>
          <a:outerShdw sx="1000" sy="1000" rotWithShape="0">
            <a:srgbClr val="000000"/>
          </a:outerShdw>
        </a:effectLst>
        <a:scene3d>
          <a:camera prst="isometricOffAxis2Left">
            <a:rot lat="0" lon="0" rev="0"/>
          </a:camera>
          <a:lightRig rig="threePt" dir="t">
            <a:rot lat="0" lon="0" rev="0"/>
          </a:lightRig>
        </a:scene3d>
        <a:sp3d extrusionH="430530" prstMaterial="metal">
          <a:bevelT w="13970" h="13970" prst="angle"/>
          <a:bevelB w="13970" h="13970" prst="angle"/>
          <a:extrusionClr>
            <a:srgbClr val="7030A0"/>
          </a:extrusionClr>
        </a:sp3d>
      </a:spPr>
      <a:bodyPr rtlCol="0" anchor="ctr">
        <a:flatTx/>
      </a:bodyPr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11409</TotalTime>
  <Words>3054</Words>
  <Application>Microsoft Office PowerPoint</Application>
  <PresentationFormat>全屏显示(4:3)</PresentationFormat>
  <Paragraphs>779</Paragraphs>
  <Slides>57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Batang</vt:lpstr>
      <vt:lpstr>Dotum</vt:lpstr>
      <vt:lpstr>Geneva</vt:lpstr>
      <vt:lpstr>黑体</vt:lpstr>
      <vt:lpstr>华文隶书</vt:lpstr>
      <vt:lpstr>宋体</vt:lpstr>
      <vt:lpstr>微软雅黑</vt:lpstr>
      <vt:lpstr>幼圆</vt:lpstr>
      <vt:lpstr>Arial</vt:lpstr>
      <vt:lpstr>Bodoni MT</vt:lpstr>
      <vt:lpstr>Calibri</vt:lpstr>
      <vt:lpstr>Comic Sans MS</vt:lpstr>
      <vt:lpstr>Helvetica</vt:lpstr>
      <vt:lpstr>Symbol</vt:lpstr>
      <vt:lpstr>Times New Roman</vt:lpstr>
      <vt:lpstr>Wingdings</vt:lpstr>
      <vt:lpstr>4_Office 主题</vt:lpstr>
      <vt:lpstr>7_Office 主题</vt:lpstr>
      <vt:lpstr>Microsoft Visio 绘图</vt:lpstr>
      <vt:lpstr> CS427 Multicore Architecture and Parallel Computing </vt:lpstr>
      <vt:lpstr>Lecture Objectives</vt:lpstr>
      <vt:lpstr>Basic Computer Model</vt:lpstr>
      <vt:lpstr>Discussion and debate</vt:lpstr>
      <vt:lpstr>The Von Neumann Machine</vt:lpstr>
      <vt:lpstr>Main Components</vt:lpstr>
      <vt:lpstr>Pipeline</vt:lpstr>
      <vt:lpstr>Pipeline</vt:lpstr>
      <vt:lpstr>Multiple Issue</vt:lpstr>
      <vt:lpstr>Multiple Issue</vt:lpstr>
      <vt:lpstr>Register Renaming</vt:lpstr>
      <vt:lpstr>Loop Unrolling</vt:lpstr>
      <vt:lpstr>Loop Unrolling</vt:lpstr>
      <vt:lpstr>Software Pipelining</vt:lpstr>
      <vt:lpstr>Software Pipelining</vt:lpstr>
      <vt:lpstr>Speculation</vt:lpstr>
      <vt:lpstr>Speculation</vt:lpstr>
      <vt:lpstr>ILP in a Realistic Machine</vt:lpstr>
      <vt:lpstr>Vector Processing</vt:lpstr>
      <vt:lpstr>Vector Processing</vt:lpstr>
      <vt:lpstr>Vector Processing</vt:lpstr>
      <vt:lpstr>Vector Processing</vt:lpstr>
      <vt:lpstr>Vector Processing</vt:lpstr>
      <vt:lpstr>Vector Processing</vt:lpstr>
      <vt:lpstr>Vector Processing</vt:lpstr>
      <vt:lpstr>Vector Processing</vt:lpstr>
      <vt:lpstr>Vector Processing</vt:lpstr>
      <vt:lpstr>Vector Processing</vt:lpstr>
      <vt:lpstr>Vector Processing</vt:lpstr>
      <vt:lpstr>Vector Processing</vt:lpstr>
      <vt:lpstr>“DLXV” Vector Instructions</vt:lpstr>
      <vt:lpstr>Vector Processing</vt:lpstr>
      <vt:lpstr>Multithreading</vt:lpstr>
      <vt:lpstr>Multithreading</vt:lpstr>
      <vt:lpstr>Parallel Processors</vt:lpstr>
      <vt:lpstr>Memory Hierarchy</vt:lpstr>
      <vt:lpstr>Memory Hierarchy</vt:lpstr>
      <vt:lpstr>Processor-DRAM Gap</vt:lpstr>
      <vt:lpstr>News: 3D Memory Cube</vt:lpstr>
      <vt:lpstr>News: 3D Memory Cube</vt:lpstr>
      <vt:lpstr>Cache Mappings</vt:lpstr>
      <vt:lpstr>Cache Write</vt:lpstr>
      <vt:lpstr>Reduce Misses</vt:lpstr>
      <vt:lpstr>Cache and Program</vt:lpstr>
      <vt:lpstr>Cache and Program</vt:lpstr>
      <vt:lpstr>Common Techniques</vt:lpstr>
      <vt:lpstr>Common Techniques</vt:lpstr>
      <vt:lpstr>Common Techniques</vt:lpstr>
      <vt:lpstr>Second Level Cache</vt:lpstr>
      <vt:lpstr>Virtual Memory</vt:lpstr>
      <vt:lpstr>Virtual Memory</vt:lpstr>
      <vt:lpstr>Address Mapping</vt:lpstr>
      <vt:lpstr>Page Fault</vt:lpstr>
      <vt:lpstr>Main Memory</vt:lpstr>
      <vt:lpstr>Memory Organization</vt:lpstr>
      <vt:lpstr>Main Memory Performance</vt:lpstr>
      <vt:lpstr>Avoid Bank Conflict</vt:lpstr>
    </vt:vector>
  </TitlesOfParts>
  <Company>番茄花园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ljiang leech</cp:lastModifiedBy>
  <cp:revision>1175</cp:revision>
  <dcterms:created xsi:type="dcterms:W3CDTF">2009-03-12T05:07:32Z</dcterms:created>
  <dcterms:modified xsi:type="dcterms:W3CDTF">2014-09-24T15:06:56Z</dcterms:modified>
</cp:coreProperties>
</file>