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  <p:sldMasterId id="2147483964" r:id="rId2"/>
  </p:sldMasterIdLst>
  <p:notesMasterIdLst>
    <p:notesMasterId r:id="rId59"/>
  </p:notesMasterIdLst>
  <p:handoutMasterIdLst>
    <p:handoutMasterId r:id="rId60"/>
  </p:handoutMasterIdLst>
  <p:sldIdLst>
    <p:sldId id="380" r:id="rId3"/>
    <p:sldId id="467" r:id="rId4"/>
    <p:sldId id="468" r:id="rId5"/>
    <p:sldId id="474" r:id="rId6"/>
    <p:sldId id="469" r:id="rId7"/>
    <p:sldId id="518" r:id="rId8"/>
    <p:sldId id="471" r:id="rId9"/>
    <p:sldId id="531" r:id="rId10"/>
    <p:sldId id="470" r:id="rId11"/>
    <p:sldId id="472" r:id="rId12"/>
    <p:sldId id="473" r:id="rId13"/>
    <p:sldId id="479" r:id="rId14"/>
    <p:sldId id="480" r:id="rId15"/>
    <p:sldId id="476" r:id="rId16"/>
    <p:sldId id="477" r:id="rId17"/>
    <p:sldId id="513" r:id="rId18"/>
    <p:sldId id="478" r:id="rId19"/>
    <p:sldId id="523" r:id="rId20"/>
    <p:sldId id="519" r:id="rId21"/>
    <p:sldId id="481" r:id="rId22"/>
    <p:sldId id="514" r:id="rId23"/>
    <p:sldId id="489" r:id="rId24"/>
    <p:sldId id="486" r:id="rId25"/>
    <p:sldId id="521" r:id="rId26"/>
    <p:sldId id="482" r:id="rId27"/>
    <p:sldId id="484" r:id="rId28"/>
    <p:sldId id="532" r:id="rId29"/>
    <p:sldId id="533" r:id="rId30"/>
    <p:sldId id="534" r:id="rId31"/>
    <p:sldId id="535" r:id="rId32"/>
    <p:sldId id="536" r:id="rId33"/>
    <p:sldId id="537" r:id="rId34"/>
    <p:sldId id="538" r:id="rId35"/>
    <p:sldId id="539" r:id="rId36"/>
    <p:sldId id="540" r:id="rId37"/>
    <p:sldId id="541" r:id="rId38"/>
    <p:sldId id="542" r:id="rId39"/>
    <p:sldId id="487" r:id="rId40"/>
    <p:sldId id="488" r:id="rId41"/>
    <p:sldId id="524" r:id="rId42"/>
    <p:sldId id="525" r:id="rId43"/>
    <p:sldId id="491" r:id="rId44"/>
    <p:sldId id="490" r:id="rId45"/>
    <p:sldId id="492" r:id="rId46"/>
    <p:sldId id="526" r:id="rId47"/>
    <p:sldId id="527" r:id="rId48"/>
    <p:sldId id="494" r:id="rId49"/>
    <p:sldId id="543" r:id="rId50"/>
    <p:sldId id="544" r:id="rId51"/>
    <p:sldId id="545" r:id="rId52"/>
    <p:sldId id="546" r:id="rId53"/>
    <p:sldId id="547" r:id="rId54"/>
    <p:sldId id="493" r:id="rId55"/>
    <p:sldId id="495" r:id="rId56"/>
    <p:sldId id="496" r:id="rId57"/>
    <p:sldId id="497" r:id="rId58"/>
  </p:sldIdLst>
  <p:sldSz cx="9144000" cy="6858000" type="screen4x3"/>
  <p:notesSz cx="6781800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33FF"/>
    <a:srgbClr val="0000FF"/>
    <a:srgbClr val="000066"/>
    <a:srgbClr val="660066"/>
    <a:srgbClr val="FF33CC"/>
    <a:srgbClr val="E1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87030" autoAdjust="0"/>
  </p:normalViewPr>
  <p:slideViewPr>
    <p:cSldViewPr>
      <p:cViewPr varScale="1">
        <p:scale>
          <a:sx n="75" d="100"/>
          <a:sy n="75" d="100"/>
        </p:scale>
        <p:origin x="15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54AE4948-F4E3-462B-88A8-FA25336A7487}" type="datetimeFigureOut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3A28B568-4792-40B5-ACD1-322D35D1D48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5247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E3C01DDA-D768-455C-8B21-0CEC4CEE63FE}" type="datetimeFigureOut">
              <a:rPr lang="zh-CN" altLang="en-US"/>
              <a:pPr>
                <a:defRPr/>
              </a:pPr>
              <a:t>2014/11/19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4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7863" y="4714875"/>
            <a:ext cx="54260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805B639-5D47-4434-98E5-4CA02FDC6B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529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325738-B20F-4C8A-ABBE-4F3BC4E4E6AB}" type="slidenum">
              <a:rPr lang="zh-CN" altLang="en-US" b="0"/>
              <a:pPr eaLnBrk="1" hangingPunct="1"/>
              <a:t>1</a:t>
            </a:fld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3063493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B2ED92-6D52-4A85-BBC6-4B0158B2E6F2}" type="slidenum">
              <a:rPr lang="zh-CN" altLang="en-US" b="0"/>
              <a:pPr eaLnBrk="1" hangingPunct="1"/>
              <a:t>11</a:t>
            </a:fld>
            <a:endParaRPr lang="en-US" altLang="zh-CN" b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58879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B1B9EB8-A717-433D-9BBD-9E641C34D1FB}" type="slidenum">
              <a:rPr lang="zh-CN" altLang="en-US" b="0"/>
              <a:pPr eaLnBrk="1" hangingPunct="1"/>
              <a:t>12</a:t>
            </a:fld>
            <a:endParaRPr lang="en-US" altLang="zh-CN" b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04596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804031-AABA-468A-A918-C4A336BE7082}" type="slidenum">
              <a:rPr lang="zh-CN" altLang="en-US" b="0"/>
              <a:pPr eaLnBrk="1" hangingPunct="1"/>
              <a:t>13</a:t>
            </a:fld>
            <a:endParaRPr lang="en-US" altLang="zh-CN" b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2707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8584AE-86B9-4104-8766-BAE08B2810FE}" type="slidenum">
              <a:rPr lang="zh-CN" altLang="en-US" b="0"/>
              <a:pPr eaLnBrk="1" hangingPunct="1"/>
              <a:t>14</a:t>
            </a:fld>
            <a:endParaRPr lang="en-US" altLang="zh-CN" b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09927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038CA7-6208-4071-A713-FE34E3FFCE3A}" type="slidenum">
              <a:rPr lang="zh-CN" altLang="en-US" b="0"/>
              <a:pPr eaLnBrk="1" hangingPunct="1"/>
              <a:t>15</a:t>
            </a:fld>
            <a:endParaRPr lang="en-US" altLang="zh-CN" b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03925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A8F4E5-9606-4462-B0E5-782C3D98682E}" type="slidenum">
              <a:rPr lang="zh-CN" altLang="en-US" b="0"/>
              <a:pPr eaLnBrk="1" hangingPunct="1"/>
              <a:t>16</a:t>
            </a:fld>
            <a:endParaRPr lang="en-US" altLang="zh-CN" b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52003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A9C2D5-532C-4D9F-9C0E-5A631887ABB3}" type="slidenum">
              <a:rPr lang="zh-CN" altLang="en-US" b="0"/>
              <a:pPr eaLnBrk="1" hangingPunct="1"/>
              <a:t>17</a:t>
            </a:fld>
            <a:endParaRPr lang="en-US" altLang="zh-CN" b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59758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6FD593-420A-4D1F-8204-5651A78ED68F}" type="slidenum">
              <a:rPr lang="zh-CN" altLang="en-US" b="0"/>
              <a:pPr eaLnBrk="1" hangingPunct="1"/>
              <a:t>19</a:t>
            </a:fld>
            <a:endParaRPr lang="en-US" altLang="zh-CN" b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21928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BCF9B2-9D31-4D18-8606-0A3008BC3099}" type="slidenum">
              <a:rPr lang="zh-CN" altLang="en-US" b="0"/>
              <a:pPr eaLnBrk="1" hangingPunct="1"/>
              <a:t>20</a:t>
            </a:fld>
            <a:endParaRPr lang="en-US" altLang="zh-CN" b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86170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5A3E0E-0AF0-49A5-9007-3EB49059A3D8}" type="slidenum">
              <a:rPr lang="zh-CN" altLang="en-US" b="0"/>
              <a:pPr eaLnBrk="1" hangingPunct="1"/>
              <a:t>21</a:t>
            </a:fld>
            <a:endParaRPr lang="en-US" altLang="zh-CN" b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28144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8A5997-B5C0-4134-9C3F-27E72419AE21}" type="slidenum">
              <a:rPr lang="zh-CN" altLang="en-US" b="0"/>
              <a:pPr eaLnBrk="1" hangingPunct="1"/>
              <a:t>2</a:t>
            </a:fld>
            <a:endParaRPr lang="en-US" altLang="zh-CN" b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32441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9949F3-739F-4CFD-96F7-58AE9AFA39EF}" type="slidenum">
              <a:rPr lang="zh-CN" altLang="en-US" b="0"/>
              <a:pPr eaLnBrk="1" hangingPunct="1"/>
              <a:t>22</a:t>
            </a:fld>
            <a:endParaRPr lang="en-US" altLang="zh-CN" b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4239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C27F96E-504F-4448-AF43-639950E70767}" type="slidenum">
              <a:rPr lang="zh-CN" altLang="en-US" b="0"/>
              <a:pPr eaLnBrk="1" hangingPunct="1"/>
              <a:t>23</a:t>
            </a:fld>
            <a:endParaRPr lang="en-US" altLang="zh-CN" b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42171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0B489D-C0E1-4A77-9243-9806A8670F80}" type="slidenum">
              <a:rPr lang="zh-CN" altLang="en-US" b="0"/>
              <a:pPr eaLnBrk="1" hangingPunct="1"/>
              <a:t>24</a:t>
            </a:fld>
            <a:endParaRPr lang="en-US" altLang="zh-CN" b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23401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FB1538-1907-4F60-9C54-97D98DBA2B53}" type="slidenum">
              <a:rPr lang="zh-CN" altLang="en-US" b="0"/>
              <a:pPr eaLnBrk="1" hangingPunct="1"/>
              <a:t>25</a:t>
            </a:fld>
            <a:endParaRPr lang="en-US" altLang="zh-CN" b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30492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C9F994-1F07-4115-8506-035B24C7C69C}" type="slidenum">
              <a:rPr lang="zh-CN" altLang="en-US" b="0"/>
              <a:pPr eaLnBrk="1" hangingPunct="1"/>
              <a:t>26</a:t>
            </a:fld>
            <a:endParaRPr lang="en-US" altLang="zh-CN" b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078994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38343A-B126-4E94-B760-632595CBC9B6}" type="slidenum">
              <a:rPr lang="en-US" altLang="zh-CN" b="0"/>
              <a:pPr eaLnBrk="1" hangingPunct="1"/>
              <a:t>27</a:t>
            </a:fld>
            <a:endParaRPr lang="en-US" altLang="zh-CN" b="0"/>
          </a:p>
        </p:txBody>
      </p:sp>
      <p:sp>
        <p:nvSpPr>
          <p:cNvPr id="9933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37997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65D500-814C-4F2D-AB94-9E9C5AA7D74C}" type="slidenum">
              <a:rPr lang="en-US" altLang="zh-CN" b="0"/>
              <a:pPr eaLnBrk="1" hangingPunct="1"/>
              <a:t>28</a:t>
            </a:fld>
            <a:endParaRPr lang="en-US" altLang="zh-CN" b="0"/>
          </a:p>
        </p:txBody>
      </p:sp>
      <p:sp>
        <p:nvSpPr>
          <p:cNvPr id="10035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01647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89D21C-7854-4E59-BCDC-67ECBC349628}" type="slidenum">
              <a:rPr lang="en-US" altLang="zh-CN" b="0"/>
              <a:pPr eaLnBrk="1" hangingPunct="1"/>
              <a:t>29</a:t>
            </a:fld>
            <a:endParaRPr lang="en-US" altLang="zh-CN" b="0"/>
          </a:p>
        </p:txBody>
      </p:sp>
      <p:sp>
        <p:nvSpPr>
          <p:cNvPr id="10137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99749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A62854-2AD9-4DDB-A52F-10E9F408DD6C}" type="slidenum">
              <a:rPr lang="en-US" altLang="zh-CN" b="0"/>
              <a:pPr eaLnBrk="1" hangingPunct="1"/>
              <a:t>30</a:t>
            </a:fld>
            <a:endParaRPr lang="en-US" altLang="zh-CN" b="0"/>
          </a:p>
        </p:txBody>
      </p:sp>
      <p:sp>
        <p:nvSpPr>
          <p:cNvPr id="10240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865025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9F8A3A-6255-4591-884E-882AC410E21C}" type="slidenum">
              <a:rPr lang="en-US" altLang="zh-CN" b="0"/>
              <a:pPr eaLnBrk="1" hangingPunct="1"/>
              <a:t>31</a:t>
            </a:fld>
            <a:endParaRPr lang="en-US" altLang="zh-CN" b="0"/>
          </a:p>
        </p:txBody>
      </p:sp>
      <p:sp>
        <p:nvSpPr>
          <p:cNvPr id="10342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26233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0F8173-710B-40E8-AB3B-DB00B59A0356}" type="slidenum">
              <a:rPr lang="zh-CN" altLang="en-US" b="0"/>
              <a:pPr eaLnBrk="1" hangingPunct="1"/>
              <a:t>3</a:t>
            </a:fld>
            <a:endParaRPr lang="en-US" altLang="zh-CN" b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496126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592B38-B954-43F1-A024-587F49C8F6AB}" type="slidenum">
              <a:rPr lang="en-US" altLang="zh-CN" b="0"/>
              <a:pPr eaLnBrk="1" hangingPunct="1"/>
              <a:t>32</a:t>
            </a:fld>
            <a:endParaRPr lang="en-US" altLang="zh-CN" b="0"/>
          </a:p>
        </p:txBody>
      </p:sp>
      <p:sp>
        <p:nvSpPr>
          <p:cNvPr id="10445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389947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A3A0D3-F483-4B80-9A7A-60BF2C20A458}" type="slidenum">
              <a:rPr lang="en-US" altLang="zh-CN" b="0"/>
              <a:pPr eaLnBrk="1" hangingPunct="1"/>
              <a:t>33</a:t>
            </a:fld>
            <a:endParaRPr lang="en-US" altLang="zh-CN" b="0"/>
          </a:p>
        </p:txBody>
      </p:sp>
      <p:sp>
        <p:nvSpPr>
          <p:cNvPr id="10547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850330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0E12EC-4396-4B16-B82D-418ECEE04EB8}" type="slidenum">
              <a:rPr lang="en-US" altLang="zh-CN" b="0"/>
              <a:pPr eaLnBrk="1" hangingPunct="1"/>
              <a:t>34</a:t>
            </a:fld>
            <a:endParaRPr lang="en-US" altLang="zh-CN" b="0"/>
          </a:p>
        </p:txBody>
      </p:sp>
      <p:sp>
        <p:nvSpPr>
          <p:cNvPr id="10649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658919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BB829AA-7434-45CC-906F-0C0C1E13796B}" type="slidenum">
              <a:rPr lang="en-US" altLang="zh-CN" b="0"/>
              <a:pPr eaLnBrk="1" hangingPunct="1"/>
              <a:t>35</a:t>
            </a:fld>
            <a:endParaRPr lang="en-US" altLang="zh-CN" b="0"/>
          </a:p>
        </p:txBody>
      </p:sp>
      <p:sp>
        <p:nvSpPr>
          <p:cNvPr id="10752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017748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151D79-81AD-41C0-8486-C6C761021903}" type="slidenum">
              <a:rPr lang="en-US" altLang="zh-CN" b="0"/>
              <a:pPr eaLnBrk="1" hangingPunct="1"/>
              <a:t>36</a:t>
            </a:fld>
            <a:endParaRPr lang="en-US" altLang="zh-CN" b="0"/>
          </a:p>
        </p:txBody>
      </p:sp>
      <p:sp>
        <p:nvSpPr>
          <p:cNvPr id="10854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130080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58E7E0-DE43-407F-A0A5-ACD02B7F2EF2}" type="slidenum">
              <a:rPr lang="en-US" altLang="zh-CN" b="0"/>
              <a:pPr eaLnBrk="1" hangingPunct="1"/>
              <a:t>37</a:t>
            </a:fld>
            <a:endParaRPr lang="en-US" altLang="zh-CN" b="0"/>
          </a:p>
        </p:txBody>
      </p:sp>
      <p:sp>
        <p:nvSpPr>
          <p:cNvPr id="10957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119409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544CE9-8390-4BF2-8BE0-095DF43C42AC}" type="slidenum">
              <a:rPr lang="zh-CN" altLang="en-US" b="0"/>
              <a:pPr eaLnBrk="1" hangingPunct="1"/>
              <a:t>38</a:t>
            </a:fld>
            <a:endParaRPr lang="en-US" altLang="zh-CN" b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696452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A39321-2E15-4D8B-AFFC-3AA313B87A44}" type="slidenum">
              <a:rPr lang="zh-CN" altLang="en-US" b="0"/>
              <a:pPr eaLnBrk="1" hangingPunct="1"/>
              <a:t>39</a:t>
            </a:fld>
            <a:endParaRPr lang="en-US" altLang="zh-CN" b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116000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1F5A282-47EB-4A78-B8E2-CD853ABC32EA}" type="slidenum">
              <a:rPr lang="zh-CN" altLang="en-US" b="0"/>
              <a:pPr eaLnBrk="1" hangingPunct="1"/>
              <a:t>40</a:t>
            </a:fld>
            <a:endParaRPr lang="en-US" altLang="zh-CN" b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904525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AE39B5-BE33-4E41-89EE-477737AD8AEA}" type="slidenum">
              <a:rPr lang="zh-CN" altLang="en-US" b="0"/>
              <a:pPr eaLnBrk="1" hangingPunct="1"/>
              <a:t>41</a:t>
            </a:fld>
            <a:endParaRPr lang="en-US" altLang="zh-CN" b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47009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21418BE-F604-4AC5-BA1A-9CEB067DA187}" type="slidenum">
              <a:rPr lang="zh-CN" altLang="en-US" b="0"/>
              <a:pPr eaLnBrk="1" hangingPunct="1"/>
              <a:t>4</a:t>
            </a:fld>
            <a:endParaRPr lang="en-US" altLang="zh-CN" b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490565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CA67EF4-6877-44D0-ACCE-131D515F98F1}" type="slidenum">
              <a:rPr lang="zh-CN" altLang="en-US" b="0"/>
              <a:pPr eaLnBrk="1" hangingPunct="1"/>
              <a:t>42</a:t>
            </a:fld>
            <a:endParaRPr lang="en-US" altLang="zh-CN" b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795575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78DDCD-B0BC-4387-898F-5DCAB744F990}" type="slidenum">
              <a:rPr lang="zh-CN" altLang="en-US" b="0"/>
              <a:pPr eaLnBrk="1" hangingPunct="1"/>
              <a:t>43</a:t>
            </a:fld>
            <a:endParaRPr lang="en-US" altLang="zh-CN" b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531654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F2DFD1-379A-4BCC-BC4F-80A020360623}" type="slidenum">
              <a:rPr lang="zh-CN" altLang="en-US" b="0"/>
              <a:pPr eaLnBrk="1" hangingPunct="1"/>
              <a:t>44</a:t>
            </a:fld>
            <a:endParaRPr lang="en-US" altLang="zh-CN" b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658641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EB39CD-4419-409E-B11F-C1B26F704AC8}" type="slidenum">
              <a:rPr lang="zh-CN" altLang="en-US" b="0"/>
              <a:pPr eaLnBrk="1" hangingPunct="1"/>
              <a:t>45</a:t>
            </a:fld>
            <a:endParaRPr lang="en-US" altLang="zh-CN" b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127850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6DE8CF-D172-4D30-A866-49B5F2514911}" type="slidenum">
              <a:rPr lang="zh-CN" altLang="en-US" b="0"/>
              <a:pPr eaLnBrk="1" hangingPunct="1"/>
              <a:t>46</a:t>
            </a:fld>
            <a:endParaRPr lang="en-US" altLang="zh-CN" b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842248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5A41BA-5746-452F-95AD-FB478A3C70ED}" type="slidenum">
              <a:rPr lang="zh-CN" altLang="en-US" b="0"/>
              <a:pPr eaLnBrk="1" hangingPunct="1"/>
              <a:t>47</a:t>
            </a:fld>
            <a:endParaRPr lang="en-US" altLang="zh-CN" b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638332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5D475A-7EC1-428B-8EA5-AE6A38755555}" type="slidenum">
              <a:rPr lang="zh-CN" altLang="en-US" b="0"/>
              <a:pPr eaLnBrk="1" hangingPunct="1"/>
              <a:t>48</a:t>
            </a:fld>
            <a:endParaRPr lang="en-US" altLang="zh-CN" b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769320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DD4DC0-ABA9-4BD8-AA15-493C0B5ECBB1}" type="slidenum">
              <a:rPr lang="zh-CN" altLang="en-US" b="0"/>
              <a:pPr eaLnBrk="1" hangingPunct="1"/>
              <a:t>49</a:t>
            </a:fld>
            <a:endParaRPr lang="en-US" altLang="zh-CN" b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54179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92D090-3540-423C-A2DB-4D1506364F62}" type="slidenum">
              <a:rPr lang="zh-CN" altLang="en-US" b="0"/>
              <a:pPr eaLnBrk="1" hangingPunct="1"/>
              <a:t>50</a:t>
            </a:fld>
            <a:endParaRPr lang="en-US" altLang="zh-CN" b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961936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DD9B1E-BE19-45EC-8842-06457B87456C}" type="slidenum">
              <a:rPr lang="zh-CN" altLang="en-US" b="0"/>
              <a:pPr eaLnBrk="1" hangingPunct="1"/>
              <a:t>51</a:t>
            </a:fld>
            <a:endParaRPr lang="en-US" altLang="zh-CN" b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15117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B2D680D-7F26-47D7-BE37-093B5A4EE7DC}" type="slidenum">
              <a:rPr lang="zh-CN" altLang="en-US" b="0"/>
              <a:pPr eaLnBrk="1" hangingPunct="1"/>
              <a:t>5</a:t>
            </a:fld>
            <a:endParaRPr lang="en-US" altLang="zh-CN" b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880968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9516B5-467C-4F38-850C-C3281FC5B9D8}" type="slidenum">
              <a:rPr lang="zh-CN" altLang="en-US" b="0"/>
              <a:pPr eaLnBrk="1" hangingPunct="1"/>
              <a:t>52</a:t>
            </a:fld>
            <a:endParaRPr lang="en-US" altLang="zh-CN" b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640810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07A8C3-975F-46DE-B992-4D7B91B93139}" type="slidenum">
              <a:rPr lang="zh-CN" altLang="en-US" b="0"/>
              <a:pPr eaLnBrk="1" hangingPunct="1"/>
              <a:t>53</a:t>
            </a:fld>
            <a:endParaRPr lang="en-US" altLang="zh-CN" b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835871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6F0D955-7882-4E2C-8810-6B34F9413D1C}" type="slidenum">
              <a:rPr lang="zh-CN" altLang="en-US" b="0"/>
              <a:pPr eaLnBrk="1" hangingPunct="1"/>
              <a:t>54</a:t>
            </a:fld>
            <a:endParaRPr lang="en-US" altLang="zh-CN" b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234003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7940CB4-47F7-400D-8ED2-082FC611F87C}" type="slidenum">
              <a:rPr lang="zh-CN" altLang="en-US" b="0"/>
              <a:pPr eaLnBrk="1" hangingPunct="1"/>
              <a:t>55</a:t>
            </a:fld>
            <a:endParaRPr lang="en-US" altLang="zh-CN" b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391457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B96A16-1146-41C3-893C-871A6D267EAA}" type="slidenum">
              <a:rPr lang="zh-CN" altLang="en-US" b="0"/>
              <a:pPr eaLnBrk="1" hangingPunct="1"/>
              <a:t>56</a:t>
            </a:fld>
            <a:endParaRPr lang="en-US" altLang="zh-CN" b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62208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2596959-54F7-4D7C-89B2-BAE04265EE86}" type="slidenum">
              <a:rPr lang="zh-CN" altLang="en-US" b="0"/>
              <a:pPr eaLnBrk="1" hangingPunct="1"/>
              <a:t>6</a:t>
            </a:fld>
            <a:endParaRPr lang="en-US" altLang="zh-CN" b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map function emits a line if it matches a supplied pattern. The reduce function is an identity function that just copies the supplied intermediate data to the output.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6764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E33DBF-B2B9-45AC-ACFC-05518DAF297B}" type="slidenum">
              <a:rPr lang="zh-CN" altLang="en-US" b="0"/>
              <a:pPr eaLnBrk="1" hangingPunct="1"/>
              <a:t>7</a:t>
            </a:fld>
            <a:endParaRPr lang="en-US" altLang="zh-CN" b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72850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839711-C2E1-4C44-A2E5-18FE0AF60B14}" type="slidenum">
              <a:rPr lang="zh-CN" altLang="en-US" b="0"/>
              <a:pPr eaLnBrk="1" hangingPunct="1"/>
              <a:t>9</a:t>
            </a:fld>
            <a:endParaRPr lang="en-US" altLang="zh-CN" b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58806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DBB883-06D8-417F-8A23-4D10F2F5CDA0}" type="slidenum">
              <a:rPr lang="zh-CN" altLang="en-US" b="0"/>
              <a:pPr eaLnBrk="1" hangingPunct="1"/>
              <a:t>10</a:t>
            </a:fld>
            <a:endParaRPr lang="en-US" altLang="zh-CN" b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30497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5B6C6-7774-41DB-A390-C0383C0BD0C0}" type="datetime1">
              <a:rPr lang="zh-CN" altLang="en-US"/>
              <a:pPr>
                <a:defRPr/>
              </a:pPr>
              <a:t>2014/11/19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799D5-5FC7-46EC-B32F-D574080B9A8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05251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AE9FE-34F4-4BDA-9362-5CB8A7E7391E}" type="datetime1">
              <a:rPr lang="zh-CN" altLang="en-US"/>
              <a:pPr>
                <a:defRPr/>
              </a:pPr>
              <a:t>2014/11/19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A634E6-AD74-42FE-AF60-67B0567BDD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44480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01C3E-A00C-4D3F-97BF-F374A9C21737}" type="datetime1">
              <a:rPr lang="zh-CN" altLang="en-US"/>
              <a:pPr>
                <a:defRPr/>
              </a:pPr>
              <a:t>2014/11/19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C60A59-5926-4437-B28B-DD79A25AF4F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82251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4563"/>
            <a:ext cx="91440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红色系校徽标准版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8100"/>
            <a:ext cx="9001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-24"/>
            <a:ext cx="7115172" cy="914424"/>
          </a:xfrm>
        </p:spPr>
        <p:txBody>
          <a:bodyPr/>
          <a:lstStyle>
            <a:lvl1pPr algn="l">
              <a:defRPr sz="4400" b="1" baseline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baseline="0">
                <a:latin typeface="幼圆" pitchFamily="49" charset="-122"/>
                <a:ea typeface="黑体" pitchFamily="2" charset="-122"/>
              </a:defRPr>
            </a:lvl1pPr>
            <a:lvl2pPr>
              <a:defRPr baseline="0">
                <a:latin typeface="华文隶书" pitchFamily="2" charset="-122"/>
                <a:ea typeface="黑体" pitchFamily="2" charset="-122"/>
              </a:defRPr>
            </a:lvl2pPr>
            <a:lvl3pPr>
              <a:defRPr baseline="0">
                <a:latin typeface="幼圆" pitchFamily="49" charset="-122"/>
                <a:ea typeface="黑体" pitchFamily="2" charset="-122"/>
              </a:defRPr>
            </a:lvl3pPr>
            <a:lvl4pPr>
              <a:defRPr baseline="0">
                <a:latin typeface="幼圆" pitchFamily="49" charset="-122"/>
                <a:ea typeface="黑体" pitchFamily="2" charset="-122"/>
              </a:defRPr>
            </a:lvl4pPr>
            <a:lvl5pPr>
              <a:defRPr baseline="0">
                <a:latin typeface="幼圆" pitchFamily="49" charset="-122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15CF9-14B8-4359-A9B0-C0525D5A034F}" type="datetime1">
              <a:rPr lang="zh-CN" altLang="en-US"/>
              <a:pPr>
                <a:defRPr/>
              </a:pPr>
              <a:t>2014/11/19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25111-07E8-4C53-BF85-EF3E312EF57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9932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AB0BB-C36C-4C5C-BEF7-B140797634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99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4D2FA-1B3F-4893-8754-35CA6A051061}" type="datetime1">
              <a:rPr lang="zh-CN" altLang="en-US"/>
              <a:pPr>
                <a:defRPr/>
              </a:pPr>
              <a:t>2014/11/19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9759F-0092-4033-8D2E-427C69C045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3032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9B4C8-CB36-473F-996B-92E05C70E907}" type="datetime1">
              <a:rPr lang="zh-CN" altLang="en-US"/>
              <a:pPr>
                <a:defRPr/>
              </a:pPr>
              <a:t>2014/11/19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3177FA-A664-48F2-BCF4-2F0D8A24C2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28669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5CCFA-A45F-42CA-9EC4-A58154AEC7FC}" type="datetime1">
              <a:rPr lang="zh-CN" altLang="en-US"/>
              <a:pPr>
                <a:defRPr/>
              </a:pPr>
              <a:t>2014/11/19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549183-ABE3-4AC9-AB9E-E392F28AB15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81571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37AA9-D8A4-4D44-BAEE-C091B1BA4ACD}" type="datetime1">
              <a:rPr lang="zh-CN" altLang="en-US"/>
              <a:pPr>
                <a:defRPr/>
              </a:pPr>
              <a:t>2014/11/19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9A2A4B-C178-4858-8E1C-D38389644E7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26810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AD437-A9C8-4429-A87E-92997AFD8766}" type="datetime1">
              <a:rPr lang="zh-CN" altLang="en-US"/>
              <a:pPr>
                <a:defRPr/>
              </a:pPr>
              <a:t>2014/11/19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BC176A-FF09-401C-8BBD-9240C4041B9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75957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4A12E-979D-4B21-919A-869085BC3B57}" type="datetime1">
              <a:rPr lang="zh-CN" altLang="en-US"/>
              <a:pPr>
                <a:defRPr/>
              </a:pPr>
              <a:t>2014/11/19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9DF460-2892-466E-82FF-4340C77CD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19665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4C544-8A73-44B9-ACF1-D69DA2368D82}" type="datetime1">
              <a:rPr lang="zh-CN" altLang="en-US"/>
              <a:pPr>
                <a:defRPr/>
              </a:pPr>
              <a:t>2014/11/19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55A2DA-50A7-4380-8788-940C06047F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0641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244F1-20EE-4877-8373-F401AC5C0C0A}" type="datetime1">
              <a:rPr lang="zh-CN" altLang="en-US"/>
              <a:pPr>
                <a:defRPr/>
              </a:pPr>
              <a:t>2014/11/19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A5255-D726-4BD5-9037-9D0B5B206D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890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Documents and Settings\Administrator\桌面\PPT 自动化系方嵘\色条.jpg"/>
          <p:cNvPicPr>
            <a:picLocks noChangeAspect="1" noChangeArrowheads="1"/>
          </p:cNvPicPr>
          <p:nvPr userDrawn="1"/>
        </p:nvPicPr>
        <p:blipFill>
          <a:blip r:embed="rId13" cstate="print">
            <a:lum/>
          </a:blip>
          <a:srcRect l="1562" t="18566" b="73162"/>
          <a:stretch>
            <a:fillRect/>
          </a:stretch>
        </p:blipFill>
        <p:spPr bwMode="auto">
          <a:xfrm>
            <a:off x="71406" y="3559269"/>
            <a:ext cx="8572560" cy="84045"/>
          </a:xfrm>
          <a:prstGeom prst="rect">
            <a:avLst/>
          </a:prstGeom>
          <a:noFill/>
          <a:effectLst>
            <a:outerShdw blurRad="114300" dir="5400000" sy="-23000" kx="-800400" algn="bl" rotWithShape="0">
              <a:srgbClr val="954995">
                <a:alpha val="82000"/>
              </a:srgbClr>
            </a:outerShdw>
          </a:effectLst>
          <a:scene3d>
            <a:camera prst="orthographicFront"/>
            <a:lightRig rig="soft" dir="t"/>
          </a:scene3d>
          <a:sp3d extrusionH="139700" contourW="12700" prstMaterial="softEdge">
            <a:bevelB prst="angle"/>
            <a:contourClr>
              <a:schemeClr val="bg1"/>
            </a:contourClr>
          </a:sp3d>
        </p:spPr>
      </p:pic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BC1ED44-A99A-4130-9B2E-EC4A72149A7D}" type="datetime1">
              <a:rPr lang="zh-CN" altLang="en-US"/>
              <a:pPr>
                <a:defRPr/>
              </a:pPr>
              <a:t>2014/11/19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898989"/>
                </a:solidFill>
              </a:defRPr>
            </a:lvl1pPr>
          </a:lstStyle>
          <a:p>
            <a:fld id="{D905CB15-C97F-4EB7-8030-FFBA4D99A7A1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2055" name="Picture 8" descr="红色系 小尺寸校徽展开式 (10mm以下使用) [转换]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336550"/>
            <a:ext cx="2592387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64" r:id="rId1"/>
    <p:sldLayoutId id="2147484865" r:id="rId2"/>
    <p:sldLayoutId id="2147484866" r:id="rId3"/>
    <p:sldLayoutId id="2147484867" r:id="rId4"/>
    <p:sldLayoutId id="2147484868" r:id="rId5"/>
    <p:sldLayoutId id="2147484869" r:id="rId6"/>
    <p:sldLayoutId id="2147484870" r:id="rId7"/>
    <p:sldLayoutId id="2147484871" r:id="rId8"/>
    <p:sldLayoutId id="2147484872" r:id="rId9"/>
    <p:sldLayoutId id="2147484873" r:id="rId10"/>
    <p:sldLayoutId id="2147484874" r:id="rId1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1187450" y="152400"/>
            <a:ext cx="7043738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89DCBA-4B5B-4DB4-9F22-80519D3B7B8F}" type="datetime1">
              <a:rPr lang="zh-CN" altLang="en-US"/>
              <a:pPr>
                <a:defRPr/>
              </a:pPr>
              <a:t>2014/11/19</a:t>
            </a:fld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898989"/>
                </a:solidFill>
              </a:defRPr>
            </a:lvl1pPr>
          </a:lstStyle>
          <a:p>
            <a:fld id="{8B28332C-AD5E-4DCD-A75C-1FB2DA0AA06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5" r:id="rId1"/>
    <p:sldLayoutId id="2147484876" r:id="rId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hyperlink" Target="http://en.wikipedia.org/wiki/Image:Us-nasa-columbia.jpg" TargetMode="External"/><Relationship Id="rId7" Type="http://schemas.openxmlformats.org/officeDocument/2006/relationships/hyperlink" Target="http://en.wikipedia.org/wiki/Image:6600GT_GPU.jpg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jpeg"/><Relationship Id="rId5" Type="http://schemas.openxmlformats.org/officeDocument/2006/relationships/hyperlink" Target="http://en.wikipedia.org/wiki/Image:E6750bs8.jpg" TargetMode="External"/><Relationship Id="rId4" Type="http://schemas.openxmlformats.org/officeDocument/2006/relationships/image" Target="../media/image26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 bwMode="auto">
          <a:xfrm>
            <a:off x="0" y="1828800"/>
            <a:ext cx="8953500" cy="1470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4000" b="1" dirty="0" smtClean="0">
                <a:solidFill>
                  <a:srgbClr val="1B13B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4000" b="1" dirty="0" smtClean="0">
                <a:solidFill>
                  <a:srgbClr val="1B13B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lang="en-US" altLang="zh-CN" sz="4000" b="1" dirty="0" smtClean="0">
                <a:solidFill>
                  <a:srgbClr val="C00000"/>
                </a:solidFill>
              </a:rPr>
              <a:t>CS427 </a:t>
            </a:r>
            <a:r>
              <a:rPr lang="en-US" altLang="zh-CN" sz="4000" b="1" dirty="0" err="1" smtClean="0">
                <a:solidFill>
                  <a:srgbClr val="C00000"/>
                </a:solidFill>
              </a:rPr>
              <a:t>Multicore</a:t>
            </a:r>
            <a:r>
              <a:rPr lang="en-US" altLang="zh-CN" sz="4000" b="1" dirty="0" smtClean="0">
                <a:solidFill>
                  <a:srgbClr val="C00000"/>
                </a:solidFill>
              </a:rPr>
              <a:t> Architecture and Parallel Computing</a:t>
            </a: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</a:br>
            <a:endParaRPr lang="zh-CN" altLang="en-US" sz="3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1" name="副标题 2"/>
          <p:cNvSpPr>
            <a:spLocks noGrp="1"/>
          </p:cNvSpPr>
          <p:nvPr>
            <p:ph type="subTitle" idx="4294967295"/>
          </p:nvPr>
        </p:nvSpPr>
        <p:spPr>
          <a:xfrm>
            <a:off x="1066800" y="4038600"/>
            <a:ext cx="7086600" cy="1524000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3600" b="1" dirty="0" smtClean="0">
                <a:solidFill>
                  <a:srgbClr val="0070C0"/>
                </a:solidFill>
              </a:rPr>
              <a:t>Lecture 9 </a:t>
            </a:r>
            <a:r>
              <a:rPr lang="en-US" altLang="zh-CN" sz="3600" b="1" dirty="0" err="1" smtClean="0">
                <a:solidFill>
                  <a:srgbClr val="0070C0"/>
                </a:solidFill>
              </a:rPr>
              <a:t>MapReduce</a:t>
            </a:r>
            <a:r>
              <a:rPr lang="en-US" altLang="zh-CN" sz="3600" b="1" dirty="0" smtClean="0">
                <a:solidFill>
                  <a:srgbClr val="0070C0"/>
                </a:solidFill>
              </a:rPr>
              <a:t>  </a:t>
            </a:r>
          </a:p>
          <a:p>
            <a:pPr marL="0" indent="0" algn="ctr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zh-CN" sz="2800" b="1" dirty="0" smtClean="0">
              <a:solidFill>
                <a:srgbClr val="00B050"/>
              </a:solidFill>
            </a:endParaRPr>
          </a:p>
          <a:p>
            <a:pPr marL="0" indent="0" algn="ctr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rgbClr val="00B050"/>
                </a:solidFill>
              </a:rPr>
              <a:t>Prof. 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Li </a:t>
            </a:r>
            <a:r>
              <a:rPr lang="en-US" altLang="zh-CN" sz="2800" b="1" dirty="0">
                <a:solidFill>
                  <a:srgbClr val="00B050"/>
                </a:solidFill>
              </a:rPr>
              <a:t>J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iang </a:t>
            </a:r>
            <a:endParaRPr lang="en-US" altLang="zh-CN" sz="2800" b="1" dirty="0" smtClean="0">
              <a:solidFill>
                <a:srgbClr val="00B050"/>
              </a:solidFill>
            </a:endParaRPr>
          </a:p>
          <a:p>
            <a:pPr marL="0" indent="0" algn="ctr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rgbClr val="00B050"/>
                </a:solidFill>
              </a:rPr>
              <a:t>2014/11/19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 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zh-CN" altLang="en-US" sz="40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239F09-AAB2-40EA-8A78-ADBFC6F494F7}" type="slidenum">
              <a:rPr lang="zh-CN" altLang="en-US" b="0">
                <a:solidFill>
                  <a:srgbClr val="898989"/>
                </a:solidFill>
              </a:rPr>
              <a:pPr eaLnBrk="1" hangingPunct="1"/>
              <a:t>1</a:t>
            </a:fld>
            <a:endParaRPr lang="zh-CN" altLang="en-US" b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Word Count 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5F2CE07-A0DA-461C-BDF6-A089D446093C}" type="slidenum">
              <a:rPr lang="zh-CN" altLang="en-US" b="0">
                <a:solidFill>
                  <a:srgbClr val="898989"/>
                </a:solidFill>
              </a:rPr>
              <a:pPr eaLnBrk="1" hangingPunct="1"/>
              <a:t>10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26628" name="TextBox 5"/>
          <p:cNvSpPr txBox="1">
            <a:spLocks noChangeArrowheads="1"/>
          </p:cNvSpPr>
          <p:nvPr/>
        </p:nvSpPr>
        <p:spPr bwMode="auto">
          <a:xfrm>
            <a:off x="838200" y="6019800"/>
            <a:ext cx="36576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686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800" b="0">
                <a:latin typeface="华文隶书" panose="02010800040101010101" pitchFamily="2" charset="-122"/>
              </a:rPr>
              <a:t>Input consists of (url, contents) pairs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latin typeface="幼圆" panose="02010509060101010101" pitchFamily="49" charset="-122"/>
            </a:endParaRP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800" b="0">
                <a:solidFill>
                  <a:srgbClr val="9900CC"/>
                </a:solidFill>
                <a:latin typeface="华文隶书" panose="02010800040101010101" pitchFamily="2" charset="-122"/>
              </a:rPr>
              <a:t>map(key=url, val=contents):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b="0">
                <a:solidFill>
                  <a:srgbClr val="9900CC"/>
                </a:solidFill>
                <a:latin typeface="幼圆" panose="02010509060101010101" pitchFamily="49" charset="-122"/>
              </a:rPr>
              <a:t>For each word </a:t>
            </a:r>
            <a:r>
              <a:rPr lang="en-US" altLang="zh-CN" sz="2400" b="0" i="1">
                <a:solidFill>
                  <a:srgbClr val="9900CC"/>
                </a:solidFill>
                <a:latin typeface="幼圆" panose="02010509060101010101" pitchFamily="49" charset="-122"/>
              </a:rPr>
              <a:t>w</a:t>
            </a:r>
            <a:r>
              <a:rPr lang="en-US" altLang="zh-CN" sz="2400" b="0">
                <a:solidFill>
                  <a:srgbClr val="9900CC"/>
                </a:solidFill>
                <a:latin typeface="幼圆" panose="02010509060101010101" pitchFamily="49" charset="-122"/>
              </a:rPr>
              <a:t> in contents, emit (w, “1”)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9900CC"/>
              </a:solidFill>
              <a:latin typeface="幼圆" panose="02010509060101010101" pitchFamily="49" charset="-122"/>
            </a:endParaRP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800" b="0">
                <a:solidFill>
                  <a:srgbClr val="9900CC"/>
                </a:solidFill>
                <a:latin typeface="华文隶书" panose="02010800040101010101" pitchFamily="2" charset="-122"/>
              </a:rPr>
              <a:t>reduce(key=word, values=uniq_counts):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b="0">
                <a:solidFill>
                  <a:srgbClr val="9900CC"/>
                </a:solidFill>
                <a:latin typeface="幼圆" panose="02010509060101010101" pitchFamily="49" charset="-122"/>
              </a:rPr>
              <a:t>Sum all “1”s in values list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b="0">
                <a:solidFill>
                  <a:srgbClr val="9900CC"/>
                </a:solidFill>
                <a:latin typeface="幼圆" panose="02010509060101010101" pitchFamily="49" charset="-122"/>
              </a:rPr>
              <a:t>Emit result “(word, sum)”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Word Count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D90E7D0-1F3D-4C24-ACF0-A7FA208A3A7D}" type="slidenum">
              <a:rPr lang="zh-CN" altLang="en-US" b="0">
                <a:solidFill>
                  <a:srgbClr val="898989"/>
                </a:solidFill>
              </a:rPr>
              <a:pPr eaLnBrk="1" hangingPunct="1"/>
              <a:t>11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1219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4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宋体" charset="-122"/>
                <a:cs typeface="+mj-cs"/>
              </a:rPr>
              <a:t>Count, </a:t>
            </a:r>
            <a:br>
              <a:rPr lang="en-US" altLang="zh-CN" sz="4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宋体" charset="-122"/>
                <a:cs typeface="+mj-cs"/>
              </a:rPr>
            </a:br>
            <a:r>
              <a:rPr lang="en-US" altLang="zh-CN" sz="4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宋体" charset="-122"/>
                <a:cs typeface="+mj-cs"/>
              </a:rPr>
              <a:t>Illustrated</a:t>
            </a:r>
          </a:p>
        </p:txBody>
      </p:sp>
      <p:sp>
        <p:nvSpPr>
          <p:cNvPr id="27653" name="Rectangle 4"/>
          <p:cNvSpPr txBox="1">
            <a:spLocks noChangeArrowheads="1"/>
          </p:cNvSpPr>
          <p:nvPr/>
        </p:nvSpPr>
        <p:spPr bwMode="auto">
          <a:xfrm>
            <a:off x="2819400" y="1066800"/>
            <a:ext cx="6324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rgbClr val="FF0000"/>
                </a:solidFill>
                <a:latin typeface="华文隶书" panose="02010800040101010101" pitchFamily="2" charset="-122"/>
              </a:rPr>
              <a:t>map(key=url, val=contents):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solidFill>
                  <a:srgbClr val="FF0000"/>
                </a:solidFill>
                <a:latin typeface="幼圆" panose="02010509060101010101" pitchFamily="49" charset="-122"/>
              </a:rPr>
              <a:t>For each word </a:t>
            </a:r>
            <a:r>
              <a:rPr lang="en-US" altLang="zh-CN" sz="2000" b="0" i="1">
                <a:solidFill>
                  <a:srgbClr val="FF0000"/>
                </a:solidFill>
                <a:latin typeface="幼圆" panose="02010509060101010101" pitchFamily="49" charset="-122"/>
              </a:rPr>
              <a:t>w</a:t>
            </a:r>
            <a:r>
              <a:rPr lang="en-US" altLang="zh-CN" sz="2000" b="0">
                <a:solidFill>
                  <a:srgbClr val="FF0000"/>
                </a:solidFill>
                <a:latin typeface="幼圆" panose="02010509060101010101" pitchFamily="49" charset="-122"/>
              </a:rPr>
              <a:t> in contents, emit (w, “1”)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rgbClr val="9900CC"/>
                </a:solidFill>
                <a:latin typeface="华文隶书" panose="02010800040101010101" pitchFamily="2" charset="-122"/>
              </a:rPr>
              <a:t>reduce(key=word, values=uniq_counts):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solidFill>
                  <a:srgbClr val="9900CC"/>
                </a:solidFill>
                <a:latin typeface="幼圆" panose="02010509060101010101" pitchFamily="49" charset="-122"/>
              </a:rPr>
              <a:t>Sum all “1”s in values list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solidFill>
                  <a:srgbClr val="9900CC"/>
                </a:solidFill>
                <a:latin typeface="幼圆" panose="02010509060101010101" pitchFamily="49" charset="-122"/>
              </a:rPr>
              <a:t>Emit result “(word, sum)”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152400" y="4343400"/>
            <a:ext cx="2819400" cy="1447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SzPct val="50000"/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see bob throw</a:t>
            </a:r>
          </a:p>
          <a:p>
            <a:pPr lvl="1" eaLnBrk="1" hangingPunct="1">
              <a:spcBef>
                <a:spcPct val="20000"/>
              </a:spcBef>
              <a:buSzPct val="50000"/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see spot run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6600" y="4191000"/>
            <a:ext cx="2819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SzPct val="5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see	1</a:t>
            </a:r>
          </a:p>
          <a:p>
            <a:pPr lvl="1" eaLnBrk="1" hangingPunct="1">
              <a:spcBef>
                <a:spcPct val="20000"/>
              </a:spcBef>
              <a:buSzPct val="5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bob	1 </a:t>
            </a:r>
          </a:p>
          <a:p>
            <a:pPr lvl="1" eaLnBrk="1" hangingPunct="1">
              <a:spcBef>
                <a:spcPct val="20000"/>
              </a:spcBef>
              <a:buSzPct val="5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run	1</a:t>
            </a:r>
          </a:p>
          <a:p>
            <a:pPr lvl="1" eaLnBrk="1" hangingPunct="1">
              <a:spcBef>
                <a:spcPct val="20000"/>
              </a:spcBef>
              <a:buSzPct val="5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see 	1</a:t>
            </a:r>
          </a:p>
          <a:p>
            <a:pPr lvl="1" eaLnBrk="1" hangingPunct="1">
              <a:spcBef>
                <a:spcPct val="20000"/>
              </a:spcBef>
              <a:buSzPct val="5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spot 	1</a:t>
            </a:r>
          </a:p>
          <a:p>
            <a:pPr lvl="1" eaLnBrk="1" hangingPunct="1">
              <a:spcBef>
                <a:spcPct val="20000"/>
              </a:spcBef>
              <a:buSzPct val="5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throw	1</a:t>
            </a:r>
          </a:p>
          <a:p>
            <a:pPr lvl="1" eaLnBrk="1" hangingPunct="1">
              <a:spcBef>
                <a:spcPct val="20000"/>
              </a:spcBef>
              <a:buSzPct val="50000"/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20000"/>
              </a:spcBef>
              <a:buSzPct val="50000"/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324600" y="4191000"/>
            <a:ext cx="2819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SzPct val="5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9900CC"/>
                </a:solidFill>
                <a:latin typeface="Comic Sans MS" panose="030F0702030302020204" pitchFamily="66" charset="0"/>
              </a:rPr>
              <a:t>bob	1 </a:t>
            </a:r>
          </a:p>
          <a:p>
            <a:pPr lvl="1" eaLnBrk="1" hangingPunct="1">
              <a:spcBef>
                <a:spcPct val="20000"/>
              </a:spcBef>
              <a:buSzPct val="5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9900CC"/>
                </a:solidFill>
                <a:latin typeface="Comic Sans MS" panose="030F0702030302020204" pitchFamily="66" charset="0"/>
              </a:rPr>
              <a:t>run	1</a:t>
            </a:r>
          </a:p>
          <a:p>
            <a:pPr lvl="1" eaLnBrk="1" hangingPunct="1">
              <a:spcBef>
                <a:spcPct val="20000"/>
              </a:spcBef>
              <a:buSzPct val="5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9900CC"/>
                </a:solidFill>
                <a:latin typeface="Comic Sans MS" panose="030F0702030302020204" pitchFamily="66" charset="0"/>
              </a:rPr>
              <a:t>see 	2</a:t>
            </a:r>
          </a:p>
          <a:p>
            <a:pPr lvl="1" eaLnBrk="1" hangingPunct="1">
              <a:spcBef>
                <a:spcPct val="20000"/>
              </a:spcBef>
              <a:buSzPct val="5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9900CC"/>
                </a:solidFill>
                <a:latin typeface="Comic Sans MS" panose="030F0702030302020204" pitchFamily="66" charset="0"/>
              </a:rPr>
              <a:t>spot 	1</a:t>
            </a:r>
          </a:p>
          <a:p>
            <a:pPr lvl="1" eaLnBrk="1" hangingPunct="1">
              <a:spcBef>
                <a:spcPct val="20000"/>
              </a:spcBef>
              <a:buSzPct val="5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9900CC"/>
                </a:solidFill>
                <a:latin typeface="Comic Sans MS" panose="030F0702030302020204" pitchFamily="66" charset="0"/>
              </a:rPr>
              <a:t>throw	1</a:t>
            </a:r>
          </a:p>
          <a:p>
            <a:pPr lvl="1" eaLnBrk="1" hangingPunct="1">
              <a:spcBef>
                <a:spcPct val="20000"/>
              </a:spcBef>
              <a:buSzPct val="50000"/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9900CC"/>
              </a:solidFill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20000"/>
              </a:spcBef>
              <a:buSzPct val="50000"/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99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2895600" y="4953000"/>
            <a:ext cx="5334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5791200" y="5029200"/>
            <a:ext cx="5334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9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9900CC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Reverse Web-Link 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4447E4-6B30-4F2C-992C-FDD9C0DC1CB4}" type="slidenum">
              <a:rPr lang="zh-CN" altLang="en-US" b="0">
                <a:solidFill>
                  <a:srgbClr val="898989"/>
                </a:solidFill>
              </a:rPr>
              <a:pPr eaLnBrk="1" hangingPunct="1"/>
              <a:t>12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28676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686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0">
                <a:latin typeface="幼圆" panose="02010509060101010101" pitchFamily="49" charset="-122"/>
              </a:rPr>
              <a:t>Map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800" b="0">
                <a:latin typeface="华文隶书" panose="02010800040101010101" pitchFamily="2" charset="-122"/>
              </a:rPr>
              <a:t>For each URL linking to target, …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800" b="0">
                <a:latin typeface="华文隶书" panose="02010800040101010101" pitchFamily="2" charset="-122"/>
              </a:rPr>
              <a:t>Output &lt;target, source&gt; pairs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0">
                <a:latin typeface="幼圆" panose="02010509060101010101" pitchFamily="49" charset="-122"/>
              </a:rPr>
              <a:t>Reduce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800" b="0">
                <a:latin typeface="华文隶书" panose="02010800040101010101" pitchFamily="2" charset="-122"/>
              </a:rPr>
              <a:t>Concatenate list of all source URLs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800" b="0">
                <a:latin typeface="华文隶书" panose="02010800040101010101" pitchFamily="2" charset="-122"/>
              </a:rPr>
              <a:t>Outputs: &lt;target, </a:t>
            </a:r>
            <a:r>
              <a:rPr lang="en-US" altLang="zh-CN" sz="2800" i="1">
                <a:latin typeface="华文隶书" panose="02010800040101010101" pitchFamily="2" charset="-122"/>
              </a:rPr>
              <a:t>list </a:t>
            </a:r>
            <a:r>
              <a:rPr lang="en-US" altLang="zh-CN" sz="2800" b="0">
                <a:latin typeface="华文隶书" panose="02010800040101010101" pitchFamily="2" charset="-122"/>
              </a:rPr>
              <a:t>(source)&gt; pairs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Model is Widely Used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E7E352-142F-45F5-BCB6-A3EB3B151989}" type="slidenum">
              <a:rPr lang="zh-CN" altLang="en-US" b="0">
                <a:solidFill>
                  <a:srgbClr val="898989"/>
                </a:solidFill>
              </a:rPr>
              <a:pPr eaLnBrk="1" hangingPunct="1"/>
              <a:t>13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29700" name="Picture 62" descr="index-auto-0005-0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5178425" cy="353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63"/>
          <p:cNvSpPr>
            <a:spLocks noChangeArrowheads="1"/>
          </p:cNvSpPr>
          <p:nvPr/>
        </p:nvSpPr>
        <p:spPr bwMode="auto">
          <a:xfrm>
            <a:off x="457200" y="4786313"/>
            <a:ext cx="191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Example uses: </a:t>
            </a:r>
          </a:p>
        </p:txBody>
      </p:sp>
      <p:graphicFrame>
        <p:nvGraphicFramePr>
          <p:cNvPr id="7" name="Group 124"/>
          <p:cNvGraphicFramePr>
            <a:graphicFrameLocks noGrp="1"/>
          </p:cNvGraphicFramePr>
          <p:nvPr/>
        </p:nvGraphicFramePr>
        <p:xfrm>
          <a:off x="457200" y="5105400"/>
          <a:ext cx="8610600" cy="1752600"/>
        </p:xfrm>
        <a:graphic>
          <a:graphicData uri="http://schemas.openxmlformats.org/drawingml/2006/table">
            <a:tbl>
              <a:tblPr/>
              <a:tblGrid>
                <a:gridCol w="2357438"/>
                <a:gridCol w="254000"/>
                <a:gridCol w="2422525"/>
                <a:gridCol w="254000"/>
                <a:gridCol w="332263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distributed grep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distributed sort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web link-graph reversal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term-vector / host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web access log stats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inverted index construction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document clustering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machine learning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statistical machine translation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...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...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...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Implementation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419EFA-59F0-4928-9CDE-FE77F468F2E1}" type="slidenum">
              <a:rPr lang="zh-CN" altLang="en-US" b="0">
                <a:solidFill>
                  <a:srgbClr val="898989"/>
                </a:solidFill>
              </a:rPr>
              <a:pPr eaLnBrk="1" hangingPunct="1"/>
              <a:t>14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1428750"/>
            <a:ext cx="8839200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-457056" tIns="92046" anchor="ctr">
            <a:spAutoFit/>
          </a:bodyPr>
          <a:lstStyle>
            <a:lvl1pPr marL="914400" eaLnBrk="0" hangingPunct="0">
              <a:tabLst>
                <a:tab pos="1143000" algn="l"/>
                <a:tab pos="1371600" algn="l"/>
                <a:tab pos="16002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143000" algn="l"/>
                <a:tab pos="1371600" algn="l"/>
                <a:tab pos="16002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143000" algn="l"/>
                <a:tab pos="1371600" algn="l"/>
                <a:tab pos="16002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1143000" algn="l"/>
                <a:tab pos="1371600" algn="l"/>
                <a:tab pos="16002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143000" algn="l"/>
                <a:tab pos="1371600" algn="l"/>
                <a:tab pos="16002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371600" algn="l"/>
                <a:tab pos="16002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371600" algn="l"/>
                <a:tab pos="16002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371600" algn="l"/>
                <a:tab pos="16002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371600" algn="l"/>
                <a:tab pos="16002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	</a:t>
            </a:r>
            <a:r>
              <a:rPr lang="en-US" altLang="zh-CN" sz="2800">
                <a:solidFill>
                  <a:srgbClr val="9900CC"/>
                </a:solidFill>
              </a:rPr>
              <a:t>Typical cluster:</a:t>
            </a:r>
            <a:r>
              <a:rPr lang="en-US" altLang="zh-CN" sz="2400"/>
              <a:t> </a:t>
            </a:r>
          </a:p>
          <a:p>
            <a:pPr eaLnBrk="1" hangingPunct="1"/>
            <a:endParaRPr lang="en-US" altLang="zh-CN" sz="2400" b="0"/>
          </a:p>
          <a:p>
            <a:pPr lvl="3" eaLnBrk="1" hangingPunct="1">
              <a:buFontTx/>
              <a:buChar char="•"/>
            </a:pPr>
            <a:r>
              <a:rPr lang="en-US" altLang="zh-CN" sz="2400" b="0"/>
              <a:t>  100s/1000s of 2-CPU x86 machines, 2-4 GB of memory </a:t>
            </a:r>
          </a:p>
          <a:p>
            <a:pPr lvl="3" eaLnBrk="1" hangingPunct="1">
              <a:buFontTx/>
              <a:buChar char="•"/>
            </a:pPr>
            <a:r>
              <a:rPr lang="en-US" altLang="zh-CN" sz="2400" b="0"/>
              <a:t>  Limited bisection bandwidth </a:t>
            </a:r>
          </a:p>
          <a:p>
            <a:pPr lvl="3" eaLnBrk="1" hangingPunct="1">
              <a:buFontTx/>
              <a:buChar char="•"/>
            </a:pPr>
            <a:r>
              <a:rPr lang="en-US" altLang="zh-CN" sz="2400" b="0"/>
              <a:t>  Storage is on local IDE disks </a:t>
            </a:r>
          </a:p>
          <a:p>
            <a:pPr lvl="3" eaLnBrk="1" hangingPunct="1">
              <a:buFontTx/>
              <a:buChar char="•"/>
            </a:pPr>
            <a:r>
              <a:rPr lang="en-US" altLang="zh-CN" sz="2400" b="0"/>
              <a:t>  GFS: distributed file system manages data (SOSP'03) </a:t>
            </a:r>
          </a:p>
          <a:p>
            <a:pPr lvl="3" eaLnBrk="1" hangingPunct="1">
              <a:buFontTx/>
              <a:buChar char="•"/>
            </a:pPr>
            <a:r>
              <a:rPr lang="en-US" altLang="zh-CN" sz="2400" b="0"/>
              <a:t>  Job scheduling system: jobs made up of tasks, 	  		 scheduler assigns tasks to machines </a:t>
            </a:r>
          </a:p>
          <a:p>
            <a:pPr lvl="3" eaLnBrk="1" hangingPunct="1">
              <a:buFontTx/>
              <a:buChar char="•"/>
            </a:pPr>
            <a:endParaRPr lang="en-US" altLang="zh-CN" sz="2400"/>
          </a:p>
          <a:p>
            <a:pPr eaLnBrk="1" hangingPunct="1"/>
            <a:r>
              <a:rPr lang="en-US" altLang="zh-CN" sz="2400"/>
              <a:t>	</a:t>
            </a:r>
            <a:r>
              <a:rPr lang="en-US" altLang="zh-CN" sz="2400">
                <a:solidFill>
                  <a:srgbClr val="9900CC"/>
                </a:solidFill>
              </a:rPr>
              <a:t>Implementation is a C++ library linked into user programs</a:t>
            </a:r>
            <a:r>
              <a:rPr lang="en-US" altLang="zh-CN" sz="240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Execution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5CABD2-A1B3-4A10-9349-C0A6355F9EE9}" type="slidenum">
              <a:rPr lang="zh-CN" altLang="en-US" b="0">
                <a:solidFill>
                  <a:srgbClr val="898989"/>
                </a:solidFill>
              </a:rPr>
              <a:pPr eaLnBrk="1" hangingPunct="1"/>
              <a:t>15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686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90600" indent="-5334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0">
                <a:latin typeface="幼圆" panose="02010509060101010101" pitchFamily="49" charset="-122"/>
              </a:rPr>
              <a:t>How is this distributed?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2800" b="0">
                <a:latin typeface="华文隶书" panose="02010800040101010101" pitchFamily="2" charset="-122"/>
              </a:rPr>
              <a:t>Partition input key/value pairs into chunks, run map() tasks in parallel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2800" b="0">
                <a:latin typeface="华文隶书" panose="02010800040101010101" pitchFamily="2" charset="-122"/>
              </a:rPr>
              <a:t>After all map()s are complete, consolidate all emitted values for each unique emitted key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2800" b="0">
                <a:latin typeface="华文隶书" panose="02010800040101010101" pitchFamily="2" charset="-122"/>
              </a:rPr>
              <a:t>Now partition space of output map keys, and run reduce() in parallel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0">
                <a:latin typeface="幼圆" panose="02010509060101010101" pitchFamily="49" charset="-122"/>
              </a:rPr>
              <a:t>If map() or reduce() fails, reexecute!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Architecture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941D5D-2C95-4322-86A4-1A869CC574BC}" type="slidenum">
              <a:rPr lang="zh-CN" altLang="en-US" b="0">
                <a:solidFill>
                  <a:srgbClr val="898989"/>
                </a:solidFill>
              </a:rPr>
              <a:pPr eaLnBrk="1" hangingPunct="1"/>
              <a:t>16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4495800" y="1981200"/>
            <a:ext cx="12954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Job tracker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1981200" y="4267200"/>
            <a:ext cx="1371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Task tracker</a:t>
            </a: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5800" y="42672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Task tracker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086600" y="42672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Task tracker</a:t>
            </a: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4343400" y="1676400"/>
            <a:ext cx="3124200" cy="1371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1752600" y="4038600"/>
            <a:ext cx="1828800" cy="2667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5" name="Rectangle 12"/>
          <p:cNvSpPr>
            <a:spLocks noChangeArrowheads="1"/>
          </p:cNvSpPr>
          <p:nvPr/>
        </p:nvSpPr>
        <p:spPr bwMode="auto">
          <a:xfrm>
            <a:off x="4191000" y="4038600"/>
            <a:ext cx="1828800" cy="2667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6" name="Rectangle 13"/>
          <p:cNvSpPr>
            <a:spLocks noChangeArrowheads="1"/>
          </p:cNvSpPr>
          <p:nvPr/>
        </p:nvSpPr>
        <p:spPr bwMode="auto">
          <a:xfrm>
            <a:off x="6858000" y="4038600"/>
            <a:ext cx="1828800" cy="2667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7" name="Text Box 14"/>
          <p:cNvSpPr txBox="1">
            <a:spLocks noChangeArrowheads="1"/>
          </p:cNvSpPr>
          <p:nvPr/>
        </p:nvSpPr>
        <p:spPr bwMode="auto">
          <a:xfrm>
            <a:off x="6384925" y="1255713"/>
            <a:ext cx="145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Master node</a:t>
            </a:r>
          </a:p>
        </p:txBody>
      </p:sp>
      <p:sp>
        <p:nvSpPr>
          <p:cNvPr id="1038" name="Text Box 15"/>
          <p:cNvSpPr txBox="1">
            <a:spLocks noChangeArrowheads="1"/>
          </p:cNvSpPr>
          <p:nvPr/>
        </p:nvSpPr>
        <p:spPr bwMode="auto">
          <a:xfrm>
            <a:off x="1981200" y="3657600"/>
            <a:ext cx="151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Slave node 1</a:t>
            </a:r>
          </a:p>
        </p:txBody>
      </p:sp>
      <p:sp>
        <p:nvSpPr>
          <p:cNvPr id="1039" name="Text Box 16"/>
          <p:cNvSpPr txBox="1">
            <a:spLocks noChangeArrowheads="1"/>
          </p:cNvSpPr>
          <p:nvPr/>
        </p:nvSpPr>
        <p:spPr bwMode="auto">
          <a:xfrm>
            <a:off x="4495800" y="3595688"/>
            <a:ext cx="151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Slave node 2</a:t>
            </a:r>
          </a:p>
        </p:txBody>
      </p:sp>
      <p:sp>
        <p:nvSpPr>
          <p:cNvPr id="1040" name="Text Box 17"/>
          <p:cNvSpPr txBox="1">
            <a:spLocks noChangeArrowheads="1"/>
          </p:cNvSpPr>
          <p:nvPr/>
        </p:nvSpPr>
        <p:spPr bwMode="auto">
          <a:xfrm>
            <a:off x="7162800" y="358140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Slave node N</a:t>
            </a:r>
          </a:p>
        </p:txBody>
      </p:sp>
      <p:sp>
        <p:nvSpPr>
          <p:cNvPr id="1041" name="Line 19"/>
          <p:cNvSpPr>
            <a:spLocks noChangeShapeType="1"/>
          </p:cNvSpPr>
          <p:nvPr/>
        </p:nvSpPr>
        <p:spPr bwMode="auto">
          <a:xfrm>
            <a:off x="2590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2" name="AutoShape 20"/>
          <p:cNvSpPr>
            <a:spLocks noChangeArrowheads="1"/>
          </p:cNvSpPr>
          <p:nvPr/>
        </p:nvSpPr>
        <p:spPr bwMode="auto">
          <a:xfrm>
            <a:off x="2133600" y="5410200"/>
            <a:ext cx="990600" cy="609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A1D06"/>
              </a:solidFill>
            </a:endParaRPr>
          </a:p>
        </p:txBody>
      </p:sp>
      <p:sp>
        <p:nvSpPr>
          <p:cNvPr id="1043" name="AutoShape 22"/>
          <p:cNvSpPr>
            <a:spLocks noChangeArrowheads="1"/>
          </p:cNvSpPr>
          <p:nvPr/>
        </p:nvSpPr>
        <p:spPr bwMode="auto">
          <a:xfrm>
            <a:off x="2286000" y="5562600"/>
            <a:ext cx="990600" cy="609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sp>
        <p:nvSpPr>
          <p:cNvPr id="1044" name="AutoShape 23"/>
          <p:cNvSpPr>
            <a:spLocks noChangeArrowheads="1"/>
          </p:cNvSpPr>
          <p:nvPr/>
        </p:nvSpPr>
        <p:spPr bwMode="auto">
          <a:xfrm>
            <a:off x="2438400" y="5715000"/>
            <a:ext cx="990600" cy="609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sp>
        <p:nvSpPr>
          <p:cNvPr id="1045" name="Text Box 24"/>
          <p:cNvSpPr txBox="1">
            <a:spLocks noChangeArrowheads="1"/>
          </p:cNvSpPr>
          <p:nvPr/>
        </p:nvSpPr>
        <p:spPr bwMode="auto">
          <a:xfrm>
            <a:off x="2133600" y="6284913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A1D06"/>
                </a:solidFill>
              </a:rPr>
              <a:t>Workers</a:t>
            </a:r>
          </a:p>
        </p:txBody>
      </p:sp>
      <p:graphicFrame>
        <p:nvGraphicFramePr>
          <p:cNvPr id="1026" name="Object 35"/>
          <p:cNvGraphicFramePr>
            <a:graphicFrameLocks noChangeAspect="1"/>
          </p:cNvGraphicFramePr>
          <p:nvPr>
            <p:ph idx="1"/>
          </p:nvPr>
        </p:nvGraphicFramePr>
        <p:xfrm>
          <a:off x="1616075" y="2173288"/>
          <a:ext cx="4143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Visio" r:id="rId4" imgW="413918" imgH="534010" progId="Visio.Drawing.11">
                  <p:embed/>
                </p:oleObj>
              </mc:Choice>
              <mc:Fallback>
                <p:oleObj name="Visio" r:id="rId4" imgW="413918" imgH="534010" progId="Visio.Drawing.11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2173288"/>
                        <a:ext cx="4143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" name="Text Box 27"/>
          <p:cNvSpPr txBox="1">
            <a:spLocks noChangeArrowheads="1"/>
          </p:cNvSpPr>
          <p:nvPr/>
        </p:nvSpPr>
        <p:spPr bwMode="auto">
          <a:xfrm>
            <a:off x="1524000" y="17526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user</a:t>
            </a:r>
          </a:p>
        </p:txBody>
      </p:sp>
      <p:sp>
        <p:nvSpPr>
          <p:cNvPr id="1047" name="Line 28"/>
          <p:cNvSpPr>
            <a:spLocks noChangeShapeType="1"/>
          </p:cNvSpPr>
          <p:nvPr/>
        </p:nvSpPr>
        <p:spPr bwMode="auto">
          <a:xfrm>
            <a:off x="2209800" y="2438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8" name="Line 29"/>
          <p:cNvSpPr>
            <a:spLocks noChangeShapeType="1"/>
          </p:cNvSpPr>
          <p:nvPr/>
        </p:nvSpPr>
        <p:spPr bwMode="auto">
          <a:xfrm flipH="1">
            <a:off x="3048000" y="2590800"/>
            <a:ext cx="1905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9" name="Line 30"/>
          <p:cNvSpPr>
            <a:spLocks noChangeShapeType="1"/>
          </p:cNvSpPr>
          <p:nvPr/>
        </p:nvSpPr>
        <p:spPr bwMode="auto">
          <a:xfrm>
            <a:off x="5181600" y="2590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0" name="Line 31"/>
          <p:cNvSpPr>
            <a:spLocks noChangeShapeType="1"/>
          </p:cNvSpPr>
          <p:nvPr/>
        </p:nvSpPr>
        <p:spPr bwMode="auto">
          <a:xfrm>
            <a:off x="5486400" y="2590800"/>
            <a:ext cx="1981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1" name="AutoShape 32"/>
          <p:cNvSpPr>
            <a:spLocks noChangeArrowheads="1"/>
          </p:cNvSpPr>
          <p:nvPr/>
        </p:nvSpPr>
        <p:spPr bwMode="auto">
          <a:xfrm>
            <a:off x="4572000" y="5410200"/>
            <a:ext cx="990600" cy="609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A1D06"/>
              </a:solidFill>
            </a:endParaRPr>
          </a:p>
        </p:txBody>
      </p:sp>
      <p:sp>
        <p:nvSpPr>
          <p:cNvPr id="1052" name="AutoShape 33"/>
          <p:cNvSpPr>
            <a:spLocks noChangeArrowheads="1"/>
          </p:cNvSpPr>
          <p:nvPr/>
        </p:nvSpPr>
        <p:spPr bwMode="auto">
          <a:xfrm>
            <a:off x="4724400" y="5562600"/>
            <a:ext cx="990600" cy="609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sp>
        <p:nvSpPr>
          <p:cNvPr id="1053" name="AutoShape 34"/>
          <p:cNvSpPr>
            <a:spLocks noChangeArrowheads="1"/>
          </p:cNvSpPr>
          <p:nvPr/>
        </p:nvSpPr>
        <p:spPr bwMode="auto">
          <a:xfrm>
            <a:off x="4876800" y="5715000"/>
            <a:ext cx="990600" cy="609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sp>
        <p:nvSpPr>
          <p:cNvPr id="1054" name="Text Box 35"/>
          <p:cNvSpPr txBox="1">
            <a:spLocks noChangeArrowheads="1"/>
          </p:cNvSpPr>
          <p:nvPr/>
        </p:nvSpPr>
        <p:spPr bwMode="auto">
          <a:xfrm>
            <a:off x="4572000" y="6284913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A1D06"/>
                </a:solidFill>
              </a:rPr>
              <a:t>Workers</a:t>
            </a:r>
          </a:p>
        </p:txBody>
      </p:sp>
      <p:sp>
        <p:nvSpPr>
          <p:cNvPr id="1055" name="Line 36"/>
          <p:cNvSpPr>
            <a:spLocks noChangeShapeType="1"/>
          </p:cNvSpPr>
          <p:nvPr/>
        </p:nvSpPr>
        <p:spPr bwMode="auto">
          <a:xfrm>
            <a:off x="5105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6" name="AutoShape 37"/>
          <p:cNvSpPr>
            <a:spLocks noChangeArrowheads="1"/>
          </p:cNvSpPr>
          <p:nvPr/>
        </p:nvSpPr>
        <p:spPr bwMode="auto">
          <a:xfrm>
            <a:off x="7162800" y="5410200"/>
            <a:ext cx="990600" cy="609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A1D06"/>
              </a:solidFill>
            </a:endParaRPr>
          </a:p>
        </p:txBody>
      </p:sp>
      <p:sp>
        <p:nvSpPr>
          <p:cNvPr id="1057" name="AutoShape 38"/>
          <p:cNvSpPr>
            <a:spLocks noChangeArrowheads="1"/>
          </p:cNvSpPr>
          <p:nvPr/>
        </p:nvSpPr>
        <p:spPr bwMode="auto">
          <a:xfrm>
            <a:off x="7315200" y="5562600"/>
            <a:ext cx="990600" cy="609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sp>
        <p:nvSpPr>
          <p:cNvPr id="1058" name="AutoShape 39"/>
          <p:cNvSpPr>
            <a:spLocks noChangeArrowheads="1"/>
          </p:cNvSpPr>
          <p:nvPr/>
        </p:nvSpPr>
        <p:spPr bwMode="auto">
          <a:xfrm>
            <a:off x="7467600" y="5715000"/>
            <a:ext cx="990600" cy="609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sp>
        <p:nvSpPr>
          <p:cNvPr id="1059" name="Text Box 40"/>
          <p:cNvSpPr txBox="1">
            <a:spLocks noChangeArrowheads="1"/>
          </p:cNvSpPr>
          <p:nvPr/>
        </p:nvSpPr>
        <p:spPr bwMode="auto">
          <a:xfrm>
            <a:off x="7162800" y="6284913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A1D06"/>
                </a:solidFill>
              </a:rPr>
              <a:t>Workers</a:t>
            </a:r>
          </a:p>
        </p:txBody>
      </p:sp>
      <p:sp>
        <p:nvSpPr>
          <p:cNvPr id="1060" name="Line 41"/>
          <p:cNvSpPr>
            <a:spLocks noChangeShapeType="1"/>
          </p:cNvSpPr>
          <p:nvPr/>
        </p:nvSpPr>
        <p:spPr bwMode="auto">
          <a:xfrm>
            <a:off x="769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Task Granularity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4B4F53-59B6-4F14-98AA-2A462EF845C6}" type="slidenum">
              <a:rPr lang="zh-CN" altLang="en-US" b="0">
                <a:solidFill>
                  <a:srgbClr val="898989"/>
                </a:solidFill>
              </a:rPr>
              <a:pPr eaLnBrk="1" hangingPunct="1"/>
              <a:t>17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32772" name="Rectangle 9"/>
          <p:cNvSpPr txBox="1">
            <a:spLocks noChangeArrowheads="1"/>
          </p:cNvSpPr>
          <p:nvPr/>
        </p:nvSpPr>
        <p:spPr bwMode="auto">
          <a:xfrm>
            <a:off x="152400" y="1295400"/>
            <a:ext cx="8686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800" b="0">
                <a:latin typeface="幼圆" panose="02010509060101010101" pitchFamily="49" charset="-122"/>
              </a:rPr>
              <a:t>Fine granularity tasks:   map tasks &gt;&gt; machines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000" b="0">
                <a:latin typeface="华文隶书" panose="02010800040101010101" pitchFamily="2" charset="-122"/>
              </a:rPr>
              <a:t>Minimizes time for fault recovery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000" b="0">
                <a:latin typeface="华文隶书" panose="02010800040101010101" pitchFamily="2" charset="-122"/>
              </a:rPr>
              <a:t>Can pipeline shuffling with map execution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000" b="0">
                <a:latin typeface="华文隶书" panose="02010800040101010101" pitchFamily="2" charset="-122"/>
              </a:rPr>
              <a:t>Better dynamic load balancing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800" b="0">
                <a:latin typeface="幼圆" panose="02010509060101010101" pitchFamily="49" charset="-122"/>
              </a:rPr>
              <a:t>Often use 200,000 map  &amp;  5000 reduce tasks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800" b="0">
                <a:latin typeface="幼圆" panose="02010509060101010101" pitchFamily="49" charset="-122"/>
              </a:rPr>
              <a:t>Running on 2000 machines</a:t>
            </a:r>
            <a:r>
              <a:rPr lang="en-US" altLang="zh-CN" sz="3200" b="0">
                <a:latin typeface="幼圆" panose="02010509060101010101" pitchFamily="49" charset="-122"/>
              </a:rPr>
              <a:t> </a:t>
            </a:r>
          </a:p>
        </p:txBody>
      </p:sp>
      <p:pic>
        <p:nvPicPr>
          <p:cNvPr id="32773" name="Picture 6" descr="index-auto-0009-0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67200"/>
            <a:ext cx="77533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0"/>
            <a:ext cx="7115175" cy="9144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GFS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E80629C-834F-443E-A226-69D399ABE35A}" type="slidenum">
              <a:rPr lang="zh-CN" altLang="en-US" b="0">
                <a:solidFill>
                  <a:srgbClr val="898989"/>
                </a:solidFill>
              </a:rPr>
              <a:pPr eaLnBrk="1" hangingPunct="1"/>
              <a:t>18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33796" name="Rectangle 3"/>
          <p:cNvSpPr txBox="1">
            <a:spLocks noChangeArrowheads="1"/>
          </p:cNvSpPr>
          <p:nvPr/>
        </p:nvSpPr>
        <p:spPr bwMode="auto">
          <a:xfrm>
            <a:off x="455613" y="1598613"/>
            <a:ext cx="8226425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800" b="0">
                <a:latin typeface="幼圆" panose="02010509060101010101" pitchFamily="49" charset="-122"/>
              </a:rPr>
              <a:t>Goal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400" b="0">
                <a:latin typeface="华文隶书" panose="02010800040101010101" pitchFamily="2" charset="-122"/>
              </a:rPr>
              <a:t>global view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400" b="0">
                <a:latin typeface="华文隶书" panose="02010800040101010101" pitchFamily="2" charset="-122"/>
              </a:rPr>
              <a:t>make huge files available in the face of node failures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800" b="0">
                <a:latin typeface="幼圆" panose="02010509060101010101" pitchFamily="49" charset="-122"/>
              </a:rPr>
              <a:t>Master Node (meta server)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400" b="0">
                <a:latin typeface="华文隶书" panose="02010800040101010101" pitchFamily="2" charset="-122"/>
              </a:rPr>
              <a:t>Centralized, index all chunks on data servers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800" b="0">
                <a:latin typeface="幼圆" panose="02010509060101010101" pitchFamily="49" charset="-122"/>
              </a:rPr>
              <a:t>Chunk server (data server)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400" b="0">
                <a:latin typeface="华文隶书" panose="02010800040101010101" pitchFamily="2" charset="-122"/>
              </a:rPr>
              <a:t>File is split into contiguous chunks, typically 16-64MB.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400" b="0">
                <a:latin typeface="华文隶书" panose="02010800040101010101" pitchFamily="2" charset="-122"/>
              </a:rPr>
              <a:t>Each chunk replicated (usually 2x or </a:t>
            </a:r>
            <a:r>
              <a:rPr lang="en-US" altLang="zh-CN" sz="2400" b="0">
                <a:solidFill>
                  <a:srgbClr val="FA1D06"/>
                </a:solidFill>
                <a:latin typeface="华文隶书" panose="02010800040101010101" pitchFamily="2" charset="-122"/>
              </a:rPr>
              <a:t>3x</a:t>
            </a:r>
            <a:r>
              <a:rPr lang="en-US" altLang="zh-CN" sz="2400" b="0">
                <a:latin typeface="华文隶书" panose="02010800040101010101" pitchFamily="2" charset="-122"/>
              </a:rPr>
              <a:t>).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000" b="0">
                <a:latin typeface="幼圆" panose="02010509060101010101" pitchFamily="49" charset="-122"/>
              </a:rPr>
              <a:t>Try to keep replicas in different racks.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800" b="0"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GFS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831700-00EA-421A-BF70-6E1D58002522}" type="slidenum">
              <a:rPr lang="zh-CN" altLang="en-US" b="0">
                <a:solidFill>
                  <a:srgbClr val="898989"/>
                </a:solidFill>
              </a:rPr>
              <a:pPr eaLnBrk="1" hangingPunct="1"/>
              <a:t>19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4427538" y="2667000"/>
            <a:ext cx="2428875" cy="357188"/>
          </a:xfrm>
          <a:prstGeom prst="line">
            <a:avLst/>
          </a:prstGeom>
          <a:noFill/>
          <a:ln w="28575">
            <a:solidFill>
              <a:srgbClr val="343434"/>
            </a:solidFill>
            <a:prstDash val="sysDash"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latin typeface="+mn-lt"/>
              <a:ea typeface="宋体" charset="-122"/>
              <a:cs typeface="Arial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1385888" y="2881313"/>
            <a:ext cx="2327275" cy="1119187"/>
          </a:xfrm>
          <a:prstGeom prst="line">
            <a:avLst/>
          </a:prstGeom>
          <a:noFill/>
          <a:ln w="28575">
            <a:solidFill>
              <a:srgbClr val="343434"/>
            </a:solidFill>
            <a:prstDash val="sysDash"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latin typeface="+mn-lt"/>
              <a:ea typeface="宋体" charset="-122"/>
              <a:cs typeface="Arial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2986088" y="2881313"/>
            <a:ext cx="727075" cy="1119187"/>
          </a:xfrm>
          <a:prstGeom prst="line">
            <a:avLst/>
          </a:prstGeom>
          <a:noFill/>
          <a:ln w="28575">
            <a:solidFill>
              <a:srgbClr val="343434"/>
            </a:solidFill>
            <a:prstDash val="sysDash"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latin typeface="+mn-lt"/>
              <a:ea typeface="宋体" charset="-122"/>
              <a:cs typeface="Arial" charset="0"/>
            </a:endParaRPr>
          </a:p>
        </p:txBody>
      </p:sp>
      <p:grpSp>
        <p:nvGrpSpPr>
          <p:cNvPr id="34823" name="Group 16"/>
          <p:cNvGrpSpPr>
            <a:grpSpLocks/>
          </p:cNvGrpSpPr>
          <p:nvPr/>
        </p:nvGrpSpPr>
        <p:grpSpPr bwMode="auto">
          <a:xfrm>
            <a:off x="2840038" y="2346325"/>
            <a:ext cx="1824037" cy="534988"/>
            <a:chOff x="2021" y="1011"/>
            <a:chExt cx="1000" cy="237"/>
          </a:xfrm>
        </p:grpSpPr>
        <p:sp>
          <p:nvSpPr>
            <p:cNvPr id="34866" name="AutoShape 17"/>
            <p:cNvSpPr>
              <a:spLocks noChangeArrowheads="1"/>
            </p:cNvSpPr>
            <p:nvPr/>
          </p:nvSpPr>
          <p:spPr bwMode="auto">
            <a:xfrm>
              <a:off x="2072" y="1011"/>
              <a:ext cx="897" cy="237"/>
            </a:xfrm>
            <a:prstGeom prst="roundRect">
              <a:avLst>
                <a:gd name="adj" fmla="val 421"/>
              </a:avLst>
            </a:prstGeom>
            <a:solidFill>
              <a:srgbClr val="FF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>
                <a:latin typeface="Calibri" panose="020F0502020204030204" pitchFamily="34" charset="0"/>
              </a:endParaRPr>
            </a:p>
          </p:txBody>
        </p:sp>
        <p:sp>
          <p:nvSpPr>
            <p:cNvPr id="11" name="AutoShape 18"/>
            <p:cNvSpPr>
              <a:spLocks noChangeArrowheads="1"/>
            </p:cNvSpPr>
            <p:nvPr/>
          </p:nvSpPr>
          <p:spPr bwMode="auto">
            <a:xfrm>
              <a:off x="2021" y="1027"/>
              <a:ext cx="1000" cy="203"/>
            </a:xfrm>
            <a:prstGeom prst="roundRect">
              <a:avLst>
                <a:gd name="adj" fmla="val 421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400" dirty="0">
                  <a:latin typeface="+mn-lt"/>
                  <a:ea typeface="宋体" charset="-122"/>
                  <a:cs typeface="Arial" charset="0"/>
                </a:rPr>
                <a:t>GFS Master</a:t>
              </a:r>
            </a:p>
          </p:txBody>
        </p:sp>
      </p:grpSp>
      <p:grpSp>
        <p:nvGrpSpPr>
          <p:cNvPr id="34824" name="Group 22"/>
          <p:cNvGrpSpPr>
            <a:grpSpLocks/>
          </p:cNvGrpSpPr>
          <p:nvPr/>
        </p:nvGrpSpPr>
        <p:grpSpPr bwMode="auto">
          <a:xfrm>
            <a:off x="550863" y="4076700"/>
            <a:ext cx="522287" cy="414338"/>
            <a:chOff x="528" y="2160"/>
            <a:chExt cx="329" cy="261"/>
          </a:xfrm>
        </p:grpSpPr>
        <p:sp>
          <p:nvSpPr>
            <p:cNvPr id="34864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>
                <a:latin typeface="Calibri" panose="020F0502020204030204" pitchFamily="34" charset="0"/>
              </a:endParaRPr>
            </a:p>
          </p:txBody>
        </p:sp>
        <p:sp>
          <p:nvSpPr>
            <p:cNvPr id="14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288" cy="261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000">
                  <a:solidFill>
                    <a:srgbClr val="7D7D7D"/>
                  </a:solidFill>
                  <a:latin typeface="+mn-lt"/>
                  <a:ea typeface="宋体" charset="-122"/>
                  <a:cs typeface="Arial" charset="0"/>
                </a:rPr>
                <a:t>C</a:t>
              </a:r>
              <a:r>
                <a:rPr lang="en-GB" sz="2000" baseline="-25000">
                  <a:solidFill>
                    <a:srgbClr val="7D7D7D"/>
                  </a:solidFill>
                  <a:latin typeface="+mn-lt"/>
                  <a:ea typeface="宋体" charset="-122"/>
                  <a:cs typeface="Arial" charset="0"/>
                </a:rPr>
                <a:t>0</a:t>
              </a:r>
            </a:p>
          </p:txBody>
        </p:sp>
      </p:grpSp>
      <p:grpSp>
        <p:nvGrpSpPr>
          <p:cNvPr id="34825" name="Group 25"/>
          <p:cNvGrpSpPr>
            <a:grpSpLocks/>
          </p:cNvGrpSpPr>
          <p:nvPr/>
        </p:nvGrpSpPr>
        <p:grpSpPr bwMode="auto">
          <a:xfrm>
            <a:off x="1160463" y="4071938"/>
            <a:ext cx="554037" cy="414337"/>
            <a:chOff x="912" y="2157"/>
            <a:chExt cx="349" cy="261"/>
          </a:xfrm>
        </p:grpSpPr>
        <p:sp>
          <p:nvSpPr>
            <p:cNvPr id="34862" name="AutoShape 26"/>
            <p:cNvSpPr>
              <a:spLocks noChangeArrowheads="1"/>
            </p:cNvSpPr>
            <p:nvPr/>
          </p:nvSpPr>
          <p:spPr bwMode="auto">
            <a:xfrm>
              <a:off x="912" y="2157"/>
              <a:ext cx="349" cy="248"/>
            </a:xfrm>
            <a:prstGeom prst="roundRect">
              <a:avLst>
                <a:gd name="adj" fmla="val 403"/>
              </a:avLst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>
                <a:latin typeface="Calibri" panose="020F0502020204030204" pitchFamily="34" charset="0"/>
              </a:endParaRPr>
            </a:p>
          </p:txBody>
        </p:sp>
        <p:sp>
          <p:nvSpPr>
            <p:cNvPr id="17" name="AutoShape 27"/>
            <p:cNvSpPr>
              <a:spLocks noChangeArrowheads="1"/>
            </p:cNvSpPr>
            <p:nvPr/>
          </p:nvSpPr>
          <p:spPr bwMode="auto">
            <a:xfrm>
              <a:off x="918" y="2157"/>
              <a:ext cx="288" cy="261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000">
                  <a:solidFill>
                    <a:srgbClr val="7D7D7D"/>
                  </a:solidFill>
                  <a:latin typeface="+mn-lt"/>
                  <a:ea typeface="宋体" charset="-122"/>
                  <a:cs typeface="Arial" charset="0"/>
                </a:rPr>
                <a:t>C</a:t>
              </a:r>
              <a:r>
                <a:rPr lang="en-GB" sz="2000" baseline="-25000">
                  <a:solidFill>
                    <a:srgbClr val="7D7D7D"/>
                  </a:solidFill>
                  <a:latin typeface="+mn-lt"/>
                  <a:ea typeface="宋体" charset="-122"/>
                  <a:cs typeface="Arial" charset="0"/>
                </a:rPr>
                <a:t>1</a:t>
              </a:r>
            </a:p>
          </p:txBody>
        </p:sp>
      </p:grpSp>
      <p:grpSp>
        <p:nvGrpSpPr>
          <p:cNvPr id="34826" name="Group 28"/>
          <p:cNvGrpSpPr>
            <a:grpSpLocks/>
          </p:cNvGrpSpPr>
          <p:nvPr/>
        </p:nvGrpSpPr>
        <p:grpSpPr bwMode="auto">
          <a:xfrm>
            <a:off x="1160463" y="4613275"/>
            <a:ext cx="533400" cy="414338"/>
            <a:chOff x="912" y="2498"/>
            <a:chExt cx="336" cy="261"/>
          </a:xfrm>
        </p:grpSpPr>
        <p:sp>
          <p:nvSpPr>
            <p:cNvPr id="34860" name="AutoShape 29"/>
            <p:cNvSpPr>
              <a:spLocks noChangeArrowheads="1"/>
            </p:cNvSpPr>
            <p:nvPr/>
          </p:nvSpPr>
          <p:spPr bwMode="auto">
            <a:xfrm>
              <a:off x="912" y="2498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>
                <a:latin typeface="Calibri" panose="020F0502020204030204" pitchFamily="34" charset="0"/>
              </a:endParaRPr>
            </a:p>
          </p:txBody>
        </p:sp>
        <p:sp>
          <p:nvSpPr>
            <p:cNvPr id="20" name="Text Box 30"/>
            <p:cNvSpPr txBox="1">
              <a:spLocks noChangeArrowheads="1"/>
            </p:cNvSpPr>
            <p:nvPr/>
          </p:nvSpPr>
          <p:spPr bwMode="auto">
            <a:xfrm>
              <a:off x="912" y="2498"/>
              <a:ext cx="336" cy="26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000">
                  <a:solidFill>
                    <a:srgbClr val="7D7D7D"/>
                  </a:solidFill>
                  <a:latin typeface="+mn-lt"/>
                  <a:ea typeface="宋体" charset="-122"/>
                  <a:cs typeface="Arial" charset="0"/>
                </a:rPr>
                <a:t>C</a:t>
              </a:r>
              <a:r>
                <a:rPr lang="en-GB" sz="2000" baseline="-25000">
                  <a:solidFill>
                    <a:srgbClr val="7D7D7D"/>
                  </a:solidFill>
                  <a:latin typeface="+mn-lt"/>
                  <a:ea typeface="宋体" charset="-122"/>
                  <a:cs typeface="Arial" charset="0"/>
                </a:rPr>
                <a:t>2</a:t>
              </a:r>
            </a:p>
          </p:txBody>
        </p:sp>
      </p:grpSp>
      <p:grpSp>
        <p:nvGrpSpPr>
          <p:cNvPr id="34827" name="Group 31"/>
          <p:cNvGrpSpPr>
            <a:grpSpLocks/>
          </p:cNvGrpSpPr>
          <p:nvPr/>
        </p:nvGrpSpPr>
        <p:grpSpPr bwMode="auto">
          <a:xfrm>
            <a:off x="550863" y="4610100"/>
            <a:ext cx="522287" cy="414338"/>
            <a:chOff x="528" y="2496"/>
            <a:chExt cx="329" cy="261"/>
          </a:xfrm>
        </p:grpSpPr>
        <p:sp>
          <p:nvSpPr>
            <p:cNvPr id="34858" name="AutoShape 32"/>
            <p:cNvSpPr>
              <a:spLocks noChangeArrowheads="1"/>
            </p:cNvSpPr>
            <p:nvPr/>
          </p:nvSpPr>
          <p:spPr bwMode="auto">
            <a:xfrm>
              <a:off x="528" y="2496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>
                <a:latin typeface="Calibri" panose="020F0502020204030204" pitchFamily="34" charset="0"/>
              </a:endParaRPr>
            </a:p>
          </p:txBody>
        </p:sp>
        <p:sp>
          <p:nvSpPr>
            <p:cNvPr id="23" name="AutoShape 33"/>
            <p:cNvSpPr>
              <a:spLocks noChangeArrowheads="1"/>
            </p:cNvSpPr>
            <p:nvPr/>
          </p:nvSpPr>
          <p:spPr bwMode="auto">
            <a:xfrm>
              <a:off x="533" y="2496"/>
              <a:ext cx="288" cy="261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000" dirty="0">
                  <a:solidFill>
                    <a:srgbClr val="7D7D7D"/>
                  </a:solidFill>
                  <a:latin typeface="+mn-lt"/>
                  <a:ea typeface="宋体" charset="-122"/>
                  <a:cs typeface="Arial" charset="0"/>
                </a:rPr>
                <a:t>C</a:t>
              </a:r>
              <a:r>
                <a:rPr lang="en-GB" sz="2000" baseline="-25000" dirty="0">
                  <a:solidFill>
                    <a:srgbClr val="7D7D7D"/>
                  </a:solidFill>
                  <a:latin typeface="+mn-lt"/>
                  <a:ea typeface="宋体" charset="-122"/>
                  <a:cs typeface="Arial" charset="0"/>
                </a:rPr>
                <a:t>5</a:t>
              </a:r>
            </a:p>
          </p:txBody>
        </p:sp>
      </p:grpSp>
      <p:sp>
        <p:nvSpPr>
          <p:cNvPr id="34828" name="AutoShape 34"/>
          <p:cNvSpPr>
            <a:spLocks noChangeArrowheads="1"/>
          </p:cNvSpPr>
          <p:nvPr/>
        </p:nvSpPr>
        <p:spPr bwMode="auto">
          <a:xfrm>
            <a:off x="450850" y="4000500"/>
            <a:ext cx="1319213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4829" name="AutoShape 35"/>
          <p:cNvSpPr>
            <a:spLocks noChangeArrowheads="1"/>
          </p:cNvSpPr>
          <p:nvPr/>
        </p:nvSpPr>
        <p:spPr bwMode="auto">
          <a:xfrm rot="-5400000">
            <a:off x="966788" y="4524375"/>
            <a:ext cx="485775" cy="1743075"/>
          </a:xfrm>
          <a:prstGeom prst="roundRect">
            <a:avLst>
              <a:gd name="adj" fmla="val 37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rtl="1" eaLnBrk="1" hangingPunct="1">
              <a:buClr>
                <a:srgbClr val="009999"/>
              </a:buClr>
              <a:buFont typeface="TradeGothic"/>
              <a:buNone/>
            </a:pPr>
            <a:r>
              <a:rPr lang="en-GB" altLang="zh-CN" sz="2000">
                <a:latin typeface="Calibri" panose="020F0502020204030204" pitchFamily="34" charset="0"/>
              </a:rPr>
              <a:t>Chunkserver</a:t>
            </a:r>
            <a:r>
              <a:rPr lang="en-GB" altLang="zh-CN" sz="2000">
                <a:solidFill>
                  <a:srgbClr val="009999"/>
                </a:solidFill>
                <a:latin typeface="Calibri" panose="020F0502020204030204" pitchFamily="34" charset="0"/>
              </a:rPr>
              <a:t> 1</a:t>
            </a:r>
          </a:p>
        </p:txBody>
      </p:sp>
      <p:grpSp>
        <p:nvGrpSpPr>
          <p:cNvPr id="34830" name="Group 36"/>
          <p:cNvGrpSpPr>
            <a:grpSpLocks/>
          </p:cNvGrpSpPr>
          <p:nvPr/>
        </p:nvGrpSpPr>
        <p:grpSpPr bwMode="auto">
          <a:xfrm>
            <a:off x="4632325" y="4084638"/>
            <a:ext cx="550863" cy="414337"/>
            <a:chOff x="3099" y="2165"/>
            <a:chExt cx="347" cy="261"/>
          </a:xfrm>
        </p:grpSpPr>
        <p:sp>
          <p:nvSpPr>
            <p:cNvPr id="34856" name="AutoShape 37"/>
            <p:cNvSpPr>
              <a:spLocks noChangeArrowheads="1"/>
            </p:cNvSpPr>
            <p:nvPr/>
          </p:nvSpPr>
          <p:spPr bwMode="auto">
            <a:xfrm>
              <a:off x="3099" y="2165"/>
              <a:ext cx="347" cy="248"/>
            </a:xfrm>
            <a:prstGeom prst="roundRect">
              <a:avLst>
                <a:gd name="adj" fmla="val 403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>
                <a:latin typeface="Calibri" panose="020F0502020204030204" pitchFamily="34" charset="0"/>
              </a:endParaRPr>
            </a:p>
          </p:txBody>
        </p:sp>
        <p:sp>
          <p:nvSpPr>
            <p:cNvPr id="28" name="AutoShape 38"/>
            <p:cNvSpPr>
              <a:spLocks noChangeArrowheads="1"/>
            </p:cNvSpPr>
            <p:nvPr/>
          </p:nvSpPr>
          <p:spPr bwMode="auto">
            <a:xfrm>
              <a:off x="3105" y="2165"/>
              <a:ext cx="288" cy="261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000">
                  <a:solidFill>
                    <a:srgbClr val="7D7D7D"/>
                  </a:solidFill>
                  <a:latin typeface="+mn-lt"/>
                  <a:ea typeface="宋体" charset="-122"/>
                  <a:cs typeface="Arial" charset="0"/>
                </a:rPr>
                <a:t>C</a:t>
              </a:r>
              <a:r>
                <a:rPr lang="en-GB" sz="2000" baseline="-25000">
                  <a:solidFill>
                    <a:srgbClr val="7D7D7D"/>
                  </a:solidFill>
                  <a:latin typeface="+mn-lt"/>
                  <a:ea typeface="宋体" charset="-122"/>
                  <a:cs typeface="Arial" charset="0"/>
                </a:rPr>
                <a:t>0</a:t>
              </a:r>
            </a:p>
          </p:txBody>
        </p:sp>
      </p:grpSp>
      <p:grpSp>
        <p:nvGrpSpPr>
          <p:cNvPr id="34831" name="Group 39"/>
          <p:cNvGrpSpPr>
            <a:grpSpLocks/>
          </p:cNvGrpSpPr>
          <p:nvPr/>
        </p:nvGrpSpPr>
        <p:grpSpPr bwMode="auto">
          <a:xfrm>
            <a:off x="5248275" y="4084638"/>
            <a:ext cx="560388" cy="414337"/>
            <a:chOff x="3487" y="2165"/>
            <a:chExt cx="353" cy="261"/>
          </a:xfrm>
        </p:grpSpPr>
        <p:sp>
          <p:nvSpPr>
            <p:cNvPr id="34854" name="AutoShape 40"/>
            <p:cNvSpPr>
              <a:spLocks noChangeArrowheads="1"/>
            </p:cNvSpPr>
            <p:nvPr/>
          </p:nvSpPr>
          <p:spPr bwMode="auto">
            <a:xfrm>
              <a:off x="3487" y="2165"/>
              <a:ext cx="353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>
                <a:latin typeface="Calibri" panose="020F0502020204030204" pitchFamily="34" charset="0"/>
              </a:endParaRPr>
            </a:p>
          </p:txBody>
        </p:sp>
        <p:sp>
          <p:nvSpPr>
            <p:cNvPr id="31" name="AutoShape 41"/>
            <p:cNvSpPr>
              <a:spLocks noChangeArrowheads="1"/>
            </p:cNvSpPr>
            <p:nvPr/>
          </p:nvSpPr>
          <p:spPr bwMode="auto">
            <a:xfrm>
              <a:off x="3493" y="2165"/>
              <a:ext cx="288" cy="261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000">
                  <a:solidFill>
                    <a:srgbClr val="7D7D7D"/>
                  </a:solidFill>
                  <a:latin typeface="+mn-lt"/>
                  <a:ea typeface="宋体" charset="-122"/>
                  <a:cs typeface="Arial" charset="0"/>
                </a:rPr>
                <a:t>C</a:t>
              </a:r>
              <a:r>
                <a:rPr lang="en-GB" sz="2000" baseline="-25000">
                  <a:solidFill>
                    <a:srgbClr val="7D7D7D"/>
                  </a:solidFill>
                  <a:latin typeface="+mn-lt"/>
                  <a:ea typeface="宋体" charset="-122"/>
                  <a:cs typeface="Arial" charset="0"/>
                </a:rPr>
                <a:t>5</a:t>
              </a:r>
            </a:p>
          </p:txBody>
        </p:sp>
      </p:grpSp>
      <p:sp>
        <p:nvSpPr>
          <p:cNvPr id="34832" name="AutoShape 42"/>
          <p:cNvSpPr>
            <a:spLocks noChangeArrowheads="1"/>
          </p:cNvSpPr>
          <p:nvPr/>
        </p:nvSpPr>
        <p:spPr bwMode="auto">
          <a:xfrm>
            <a:off x="4532313" y="4000500"/>
            <a:ext cx="1319212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4833" name="AutoShape 43"/>
          <p:cNvSpPr>
            <a:spLocks noChangeArrowheads="1"/>
          </p:cNvSpPr>
          <p:nvPr/>
        </p:nvSpPr>
        <p:spPr bwMode="auto">
          <a:xfrm rot="-5400000">
            <a:off x="5069681" y="4491832"/>
            <a:ext cx="485775" cy="1785938"/>
          </a:xfrm>
          <a:prstGeom prst="roundRect">
            <a:avLst>
              <a:gd name="adj" fmla="val 37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rtl="1" eaLnBrk="1" hangingPunct="1"/>
            <a:r>
              <a:rPr lang="en-GB" altLang="zh-CN" sz="2000">
                <a:latin typeface="Calibri" panose="020F0502020204030204" pitchFamily="34" charset="0"/>
              </a:rPr>
              <a:t>Chunkserver</a:t>
            </a:r>
            <a:r>
              <a:rPr lang="en-GB" altLang="zh-CN" sz="2000">
                <a:solidFill>
                  <a:srgbClr val="009999"/>
                </a:solidFill>
                <a:latin typeface="Calibri" panose="020F0502020204030204" pitchFamily="34" charset="0"/>
              </a:rPr>
              <a:t> </a:t>
            </a:r>
            <a:r>
              <a:rPr lang="en-GB" altLang="zh-CN" sz="2000">
                <a:latin typeface="Calibri" panose="020F0502020204030204" pitchFamily="34" charset="0"/>
              </a:rPr>
              <a:t>N</a:t>
            </a:r>
          </a:p>
        </p:txBody>
      </p:sp>
      <p:grpSp>
        <p:nvGrpSpPr>
          <p:cNvPr id="34834" name="Group 44"/>
          <p:cNvGrpSpPr>
            <a:grpSpLocks/>
          </p:cNvGrpSpPr>
          <p:nvPr/>
        </p:nvGrpSpPr>
        <p:grpSpPr bwMode="auto">
          <a:xfrm>
            <a:off x="2989263" y="4076700"/>
            <a:ext cx="522287" cy="414338"/>
            <a:chOff x="2064" y="2160"/>
            <a:chExt cx="329" cy="261"/>
          </a:xfrm>
        </p:grpSpPr>
        <p:sp>
          <p:nvSpPr>
            <p:cNvPr id="34852" name="AutoShape 45"/>
            <p:cNvSpPr>
              <a:spLocks noChangeArrowheads="1"/>
            </p:cNvSpPr>
            <p:nvPr/>
          </p:nvSpPr>
          <p:spPr bwMode="auto">
            <a:xfrm>
              <a:off x="2064" y="2160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>
                <a:latin typeface="Calibri" panose="020F0502020204030204" pitchFamily="34" charset="0"/>
              </a:endParaRPr>
            </a:p>
          </p:txBody>
        </p:sp>
        <p:sp>
          <p:nvSpPr>
            <p:cNvPr id="36" name="AutoShape 46"/>
            <p:cNvSpPr>
              <a:spLocks noChangeArrowheads="1"/>
            </p:cNvSpPr>
            <p:nvPr/>
          </p:nvSpPr>
          <p:spPr bwMode="auto">
            <a:xfrm>
              <a:off x="2069" y="2160"/>
              <a:ext cx="288" cy="261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000">
                  <a:solidFill>
                    <a:srgbClr val="7D7D7D"/>
                  </a:solidFill>
                  <a:latin typeface="+mn-lt"/>
                  <a:ea typeface="宋体" charset="-122"/>
                  <a:cs typeface="Arial" charset="0"/>
                </a:rPr>
                <a:t>C</a:t>
              </a:r>
              <a:r>
                <a:rPr lang="en-GB" sz="2000" baseline="-25000">
                  <a:solidFill>
                    <a:srgbClr val="7D7D7D"/>
                  </a:solidFill>
                  <a:latin typeface="+mn-lt"/>
                  <a:ea typeface="宋体" charset="-122"/>
                  <a:cs typeface="Arial" charset="0"/>
                </a:rPr>
                <a:t>1</a:t>
              </a:r>
            </a:p>
          </p:txBody>
        </p:sp>
      </p:grpSp>
      <p:grpSp>
        <p:nvGrpSpPr>
          <p:cNvPr id="34835" name="Group 47"/>
          <p:cNvGrpSpPr>
            <a:grpSpLocks/>
          </p:cNvGrpSpPr>
          <p:nvPr/>
        </p:nvGrpSpPr>
        <p:grpSpPr bwMode="auto">
          <a:xfrm>
            <a:off x="2989263" y="4613275"/>
            <a:ext cx="533400" cy="414338"/>
            <a:chOff x="2064" y="2498"/>
            <a:chExt cx="336" cy="261"/>
          </a:xfrm>
        </p:grpSpPr>
        <p:sp>
          <p:nvSpPr>
            <p:cNvPr id="34850" name="AutoShape 48"/>
            <p:cNvSpPr>
              <a:spLocks noChangeArrowheads="1"/>
            </p:cNvSpPr>
            <p:nvPr/>
          </p:nvSpPr>
          <p:spPr bwMode="auto">
            <a:xfrm>
              <a:off x="2064" y="2498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00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>
                <a:latin typeface="Calibri" panose="020F0502020204030204" pitchFamily="34" charset="0"/>
              </a:endParaRPr>
            </a:p>
          </p:txBody>
        </p:sp>
        <p:sp>
          <p:nvSpPr>
            <p:cNvPr id="39" name="Text Box 49"/>
            <p:cNvSpPr txBox="1">
              <a:spLocks noChangeArrowheads="1"/>
            </p:cNvSpPr>
            <p:nvPr/>
          </p:nvSpPr>
          <p:spPr bwMode="auto">
            <a:xfrm>
              <a:off x="2064" y="2498"/>
              <a:ext cx="336" cy="26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000">
                  <a:solidFill>
                    <a:srgbClr val="7D7D7D"/>
                  </a:solidFill>
                  <a:latin typeface="+mn-lt"/>
                  <a:ea typeface="宋体" charset="-122"/>
                  <a:cs typeface="Arial" charset="0"/>
                </a:rPr>
                <a:t>C</a:t>
              </a:r>
              <a:r>
                <a:rPr lang="en-GB" sz="2000" baseline="-25000">
                  <a:solidFill>
                    <a:srgbClr val="7D7D7D"/>
                  </a:solidFill>
                  <a:latin typeface="+mn-lt"/>
                  <a:ea typeface="宋体" charset="-122"/>
                  <a:cs typeface="Arial" charset="0"/>
                </a:rPr>
                <a:t>3</a:t>
              </a:r>
            </a:p>
          </p:txBody>
        </p:sp>
      </p:grpSp>
      <p:grpSp>
        <p:nvGrpSpPr>
          <p:cNvPr id="34836" name="Group 50"/>
          <p:cNvGrpSpPr>
            <a:grpSpLocks/>
          </p:cNvGrpSpPr>
          <p:nvPr/>
        </p:nvGrpSpPr>
        <p:grpSpPr bwMode="auto">
          <a:xfrm>
            <a:off x="2379663" y="4618038"/>
            <a:ext cx="522287" cy="414337"/>
            <a:chOff x="1680" y="2501"/>
            <a:chExt cx="329" cy="261"/>
          </a:xfrm>
        </p:grpSpPr>
        <p:sp>
          <p:nvSpPr>
            <p:cNvPr id="34848" name="AutoShape 51"/>
            <p:cNvSpPr>
              <a:spLocks noChangeArrowheads="1"/>
            </p:cNvSpPr>
            <p:nvPr/>
          </p:nvSpPr>
          <p:spPr bwMode="auto">
            <a:xfrm>
              <a:off x="1680" y="2501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>
                <a:latin typeface="Calibri" panose="020F0502020204030204" pitchFamily="34" charset="0"/>
              </a:endParaRPr>
            </a:p>
          </p:txBody>
        </p:sp>
        <p:sp>
          <p:nvSpPr>
            <p:cNvPr id="42" name="AutoShape 52"/>
            <p:cNvSpPr>
              <a:spLocks noChangeArrowheads="1"/>
            </p:cNvSpPr>
            <p:nvPr/>
          </p:nvSpPr>
          <p:spPr bwMode="auto">
            <a:xfrm>
              <a:off x="1685" y="2501"/>
              <a:ext cx="288" cy="261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000">
                  <a:solidFill>
                    <a:srgbClr val="7D7D7D"/>
                  </a:solidFill>
                  <a:latin typeface="+mn-lt"/>
                  <a:ea typeface="宋体" charset="-122"/>
                  <a:cs typeface="Arial" charset="0"/>
                </a:rPr>
                <a:t>C</a:t>
              </a:r>
              <a:r>
                <a:rPr lang="en-GB" sz="2000" baseline="-25000">
                  <a:solidFill>
                    <a:srgbClr val="7D7D7D"/>
                  </a:solidFill>
                  <a:latin typeface="+mn-lt"/>
                  <a:ea typeface="宋体" charset="-122"/>
                  <a:cs typeface="Arial" charset="0"/>
                </a:rPr>
                <a:t>5</a:t>
              </a:r>
            </a:p>
          </p:txBody>
        </p:sp>
      </p:grpSp>
      <p:sp>
        <p:nvSpPr>
          <p:cNvPr id="34837" name="AutoShape 53"/>
          <p:cNvSpPr>
            <a:spLocks noChangeArrowheads="1"/>
          </p:cNvSpPr>
          <p:nvPr/>
        </p:nvSpPr>
        <p:spPr bwMode="auto">
          <a:xfrm>
            <a:off x="2279650" y="4000500"/>
            <a:ext cx="1319213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4838" name="AutoShape 54"/>
          <p:cNvSpPr>
            <a:spLocks noChangeArrowheads="1"/>
          </p:cNvSpPr>
          <p:nvPr/>
        </p:nvSpPr>
        <p:spPr bwMode="auto">
          <a:xfrm rot="-5400000">
            <a:off x="2798763" y="4514850"/>
            <a:ext cx="485775" cy="1743075"/>
          </a:xfrm>
          <a:prstGeom prst="roundRect">
            <a:avLst>
              <a:gd name="adj" fmla="val 37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rtl="1" eaLnBrk="1" hangingPunct="1"/>
            <a:r>
              <a:rPr lang="en-GB" altLang="zh-CN" sz="2000">
                <a:latin typeface="Calibri" panose="020F0502020204030204" pitchFamily="34" charset="0"/>
              </a:rPr>
              <a:t>Chunkserver 2</a:t>
            </a:r>
          </a:p>
        </p:txBody>
      </p:sp>
      <p:sp>
        <p:nvSpPr>
          <p:cNvPr id="34839" name="AutoShape 55"/>
          <p:cNvSpPr>
            <a:spLocks noChangeArrowheads="1"/>
          </p:cNvSpPr>
          <p:nvPr/>
        </p:nvSpPr>
        <p:spPr bwMode="auto">
          <a:xfrm>
            <a:off x="3827463" y="4348163"/>
            <a:ext cx="638175" cy="641350"/>
          </a:xfrm>
          <a:prstGeom prst="roundRect">
            <a:avLst>
              <a:gd name="adj" fmla="val 24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3600">
                <a:solidFill>
                  <a:srgbClr val="7D7D7D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46" name="Line 57"/>
          <p:cNvSpPr>
            <a:spLocks noChangeShapeType="1"/>
          </p:cNvSpPr>
          <p:nvPr/>
        </p:nvSpPr>
        <p:spPr bwMode="auto">
          <a:xfrm flipH="1">
            <a:off x="5195888" y="3024188"/>
            <a:ext cx="1660525" cy="976312"/>
          </a:xfrm>
          <a:prstGeom prst="line">
            <a:avLst/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latin typeface="+mn-lt"/>
              <a:ea typeface="宋体" charset="-122"/>
              <a:cs typeface="Arial" charset="0"/>
            </a:endParaRPr>
          </a:p>
        </p:txBody>
      </p:sp>
      <p:grpSp>
        <p:nvGrpSpPr>
          <p:cNvPr id="34841" name="Group 60"/>
          <p:cNvGrpSpPr>
            <a:grpSpLocks/>
          </p:cNvGrpSpPr>
          <p:nvPr/>
        </p:nvGrpSpPr>
        <p:grpSpPr bwMode="auto">
          <a:xfrm>
            <a:off x="5275263" y="4610100"/>
            <a:ext cx="533400" cy="414338"/>
            <a:chOff x="3504" y="2496"/>
            <a:chExt cx="336" cy="261"/>
          </a:xfrm>
        </p:grpSpPr>
        <p:sp>
          <p:nvSpPr>
            <p:cNvPr id="34846" name="AutoShape 61"/>
            <p:cNvSpPr>
              <a:spLocks noChangeArrowheads="1"/>
            </p:cNvSpPr>
            <p:nvPr/>
          </p:nvSpPr>
          <p:spPr bwMode="auto">
            <a:xfrm>
              <a:off x="3504" y="2496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>
                <a:latin typeface="Calibri" panose="020F0502020204030204" pitchFamily="34" charset="0"/>
              </a:endParaRPr>
            </a:p>
          </p:txBody>
        </p:sp>
        <p:sp>
          <p:nvSpPr>
            <p:cNvPr id="49" name="Text Box 62"/>
            <p:cNvSpPr txBox="1">
              <a:spLocks noChangeArrowheads="1"/>
            </p:cNvSpPr>
            <p:nvPr/>
          </p:nvSpPr>
          <p:spPr bwMode="auto">
            <a:xfrm>
              <a:off x="3504" y="2496"/>
              <a:ext cx="336" cy="26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000">
                  <a:solidFill>
                    <a:srgbClr val="7D7D7D"/>
                  </a:solidFill>
                  <a:latin typeface="+mn-lt"/>
                  <a:ea typeface="宋体" charset="-122"/>
                  <a:cs typeface="Arial" charset="0"/>
                </a:rPr>
                <a:t>C</a:t>
              </a:r>
              <a:r>
                <a:rPr lang="en-GB" sz="2000" baseline="-25000">
                  <a:solidFill>
                    <a:srgbClr val="7D7D7D"/>
                  </a:solidFill>
                  <a:latin typeface="+mn-lt"/>
                  <a:ea typeface="宋体" charset="-122"/>
                  <a:cs typeface="Arial" charset="0"/>
                </a:rPr>
                <a:t>2</a:t>
              </a:r>
            </a:p>
          </p:txBody>
        </p:sp>
      </p:grpSp>
      <p:sp>
        <p:nvSpPr>
          <p:cNvPr id="50" name="Line 7"/>
          <p:cNvSpPr>
            <a:spLocks noChangeShapeType="1"/>
          </p:cNvSpPr>
          <p:nvPr/>
        </p:nvSpPr>
        <p:spPr bwMode="auto">
          <a:xfrm>
            <a:off x="3713163" y="2881313"/>
            <a:ext cx="1500187" cy="1143000"/>
          </a:xfrm>
          <a:prstGeom prst="line">
            <a:avLst/>
          </a:prstGeom>
          <a:noFill/>
          <a:ln w="28575">
            <a:solidFill>
              <a:srgbClr val="343434"/>
            </a:solidFill>
            <a:prstDash val="sysDash"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latin typeface="+mn-lt"/>
              <a:ea typeface="宋体" charset="-122"/>
              <a:cs typeface="Arial" charset="0"/>
            </a:endParaRPr>
          </a:p>
        </p:txBody>
      </p:sp>
      <p:grpSp>
        <p:nvGrpSpPr>
          <p:cNvPr id="34843" name="Group 65"/>
          <p:cNvGrpSpPr>
            <a:grpSpLocks/>
          </p:cNvGrpSpPr>
          <p:nvPr/>
        </p:nvGrpSpPr>
        <p:grpSpPr bwMode="auto">
          <a:xfrm>
            <a:off x="6856413" y="2738438"/>
            <a:ext cx="1143000" cy="571500"/>
            <a:chOff x="6936601" y="1728771"/>
            <a:chExt cx="914400" cy="379413"/>
          </a:xfrm>
        </p:grpSpPr>
        <p:sp>
          <p:nvSpPr>
            <p:cNvPr id="34844" name="Freeform 2"/>
            <p:cNvSpPr>
              <a:spLocks noChangeArrowheads="1"/>
            </p:cNvSpPr>
            <p:nvPr/>
          </p:nvSpPr>
          <p:spPr bwMode="auto">
            <a:xfrm>
              <a:off x="6936601" y="1728771"/>
              <a:ext cx="914400" cy="379413"/>
            </a:xfrm>
            <a:custGeom>
              <a:avLst/>
              <a:gdLst>
                <a:gd name="T0" fmla="*/ 0 w 2123"/>
                <a:gd name="T1" fmla="*/ 0 h 1056"/>
                <a:gd name="T2" fmla="*/ 0 w 2123"/>
                <a:gd name="T3" fmla="*/ 2147483647 h 1056"/>
                <a:gd name="T4" fmla="*/ 2147483647 w 2123"/>
                <a:gd name="T5" fmla="*/ 2147483647 h 1056"/>
                <a:gd name="T6" fmla="*/ 2147483647 w 2123"/>
                <a:gd name="T7" fmla="*/ 0 h 1056"/>
                <a:gd name="T8" fmla="*/ 0 w 2123"/>
                <a:gd name="T9" fmla="*/ 0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3"/>
                <a:gd name="T16" fmla="*/ 0 h 1056"/>
                <a:gd name="T17" fmla="*/ 2123 w 2123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3" h="1056">
                  <a:moveTo>
                    <a:pt x="0" y="0"/>
                  </a:moveTo>
                  <a:lnTo>
                    <a:pt x="0" y="1055"/>
                  </a:lnTo>
                  <a:lnTo>
                    <a:pt x="2122" y="1055"/>
                  </a:lnTo>
                  <a:lnTo>
                    <a:pt x="2122" y="0"/>
                  </a:lnTo>
                  <a:lnTo>
                    <a:pt x="0" y="0"/>
                  </a:lnTo>
                </a:path>
              </a:pathLst>
            </a:custGeom>
            <a:solidFill>
              <a:srgbClr val="99CC00"/>
            </a:solidFill>
            <a:ln w="9360">
              <a:solidFill>
                <a:srgbClr val="3F44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7108051" y="1823624"/>
              <a:ext cx="626110" cy="184437"/>
            </a:xfrm>
            <a:prstGeom prst="roundRect">
              <a:avLst>
                <a:gd name="adj" fmla="val 565"/>
              </a:avLst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ts val="2175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400" dirty="0">
                  <a:latin typeface="+mn-lt"/>
                  <a:ea typeface="宋体" charset="-122"/>
                  <a:cs typeface="Arial" charset="0"/>
                </a:rPr>
                <a:t>Client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What is </a:t>
            </a:r>
            <a:r>
              <a:rPr lang="en-US" altLang="zh-CN" sz="4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MapReduce</a:t>
            </a:r>
            <a:endParaRPr lang="en-US" altLang="zh-CN" sz="4000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7BC96E-BC71-412A-8CFD-D19A3242B855}" type="slidenum">
              <a:rPr lang="zh-CN" altLang="en-US" b="0">
                <a:solidFill>
                  <a:srgbClr val="898989"/>
                </a:solidFill>
              </a:rPr>
              <a:pPr eaLnBrk="1" hangingPunct="1"/>
              <a:t>2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1371600" y="18288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7" name="Rectangle 3"/>
          <p:cNvSpPr txBox="1">
            <a:spLocks noChangeArrowheads="1"/>
          </p:cNvSpPr>
          <p:nvPr/>
        </p:nvSpPr>
        <p:spPr bwMode="auto">
          <a:xfrm>
            <a:off x="455613" y="1598613"/>
            <a:ext cx="8226425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0">
                <a:latin typeface="幼圆" panose="02010509060101010101" pitchFamily="49" charset="-122"/>
              </a:rPr>
              <a:t>Origin from Google, [OSDI’04]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0">
                <a:latin typeface="幼圆" panose="02010509060101010101" pitchFamily="49" charset="-122"/>
              </a:rPr>
              <a:t>A simple programming model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0">
                <a:latin typeface="幼圆" panose="02010509060101010101" pitchFamily="49" charset="-122"/>
              </a:rPr>
              <a:t>Functional model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0">
                <a:latin typeface="幼圆" panose="02010509060101010101" pitchFamily="49" charset="-122"/>
              </a:rPr>
              <a:t>For large-scale data processing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800" b="0">
                <a:latin typeface="华文隶书" panose="02010800040101010101" pitchFamily="2" charset="-122"/>
              </a:rPr>
              <a:t>Exploits large set of commodity computers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800" b="0">
                <a:latin typeface="华文隶书" panose="02010800040101010101" pitchFamily="2" charset="-122"/>
              </a:rPr>
              <a:t>Executes process in distributed manner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800" b="0">
                <a:latin typeface="华文隶书" panose="02010800040101010101" pitchFamily="2" charset="-122"/>
              </a:rPr>
              <a:t>Offers high availability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3200" b="0"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Execution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0428A3-D482-4E16-B691-BE625B9D6D46}" type="slidenum">
              <a:rPr lang="zh-CN" altLang="en-US" b="0">
                <a:solidFill>
                  <a:srgbClr val="898989"/>
                </a:solidFill>
              </a:rPr>
              <a:pPr eaLnBrk="1" hangingPunct="1"/>
              <a:t>20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35844" name="Picture 6" descr="index-auto-0007-0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4580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Execution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049BE0-BD66-48D0-BADA-DE743C68A75D}" type="slidenum">
              <a:rPr lang="zh-CN" altLang="en-US" b="0">
                <a:solidFill>
                  <a:srgbClr val="898989"/>
                </a:solidFill>
              </a:rPr>
              <a:pPr eaLnBrk="1" hangingPunct="1"/>
              <a:t>21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36868" name="Picture 6" descr="index-auto-0008-0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80085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Workflow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30D151D-8B3C-4EE8-86CB-AEB50949751A}" type="slidenum">
              <a:rPr lang="zh-CN" altLang="en-US" b="0">
                <a:solidFill>
                  <a:srgbClr val="898989"/>
                </a:solidFill>
              </a:rPr>
              <a:pPr eaLnBrk="1" hangingPunct="1"/>
              <a:t>22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37892" name="Picture 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16913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Locality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48DE49-2AA3-493B-8549-B856EE0DCC6A}" type="slidenum">
              <a:rPr lang="zh-CN" altLang="en-US" b="0">
                <a:solidFill>
                  <a:srgbClr val="898989"/>
                </a:solidFill>
              </a:rPr>
              <a:pPr eaLnBrk="1" hangingPunct="1"/>
              <a:t>23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38916" name="Rectangle 3"/>
          <p:cNvSpPr txBox="1">
            <a:spLocks noChangeArrowheads="1"/>
          </p:cNvSpPr>
          <p:nvPr/>
        </p:nvSpPr>
        <p:spPr bwMode="auto">
          <a:xfrm>
            <a:off x="455613" y="1598613"/>
            <a:ext cx="8226425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800" b="0">
                <a:latin typeface="幼圆" panose="02010509060101010101" pitchFamily="49" charset="-122"/>
              </a:rPr>
              <a:t>Master scheduling policy 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400" b="0">
                <a:latin typeface="华文隶书" panose="02010800040101010101" pitchFamily="2" charset="-122"/>
              </a:rPr>
              <a:t>Asks GFS for locations of replicas of input file blocks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400" b="0">
                <a:latin typeface="华文隶书" panose="02010800040101010101" pitchFamily="2" charset="-122"/>
              </a:rPr>
              <a:t>Map tasks typically split into 64MB (== GFS block size)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400" b="0">
                <a:latin typeface="华文隶书" panose="02010800040101010101" pitchFamily="2" charset="-122"/>
              </a:rPr>
              <a:t>Map tasks scheduled so GFS input block replica are on same machine or same rack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800" b="0">
                <a:latin typeface="幼圆" panose="02010509060101010101" pitchFamily="49" charset="-122"/>
              </a:rPr>
              <a:t>Effect 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400" b="0">
                <a:latin typeface="华文隶书" panose="02010800040101010101" pitchFamily="2" charset="-122"/>
              </a:rPr>
              <a:t>Thousands of machines read input at local disk speed 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400" b="0">
                <a:latin typeface="华文隶书" panose="02010800040101010101" pitchFamily="2" charset="-122"/>
              </a:rPr>
              <a:t>Without this, rack switches limit read rate </a:t>
            </a:r>
            <a:endParaRPr lang="zh-CN" altLang="en-US" sz="2400" b="0">
              <a:latin typeface="华文隶书" panose="0201080004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Fault Tolerance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D0F88F-4394-49EB-8C39-09A8E7E354A5}" type="slidenum">
              <a:rPr lang="zh-CN" altLang="en-US" b="0">
                <a:solidFill>
                  <a:srgbClr val="898989"/>
                </a:solidFill>
              </a:rPr>
              <a:pPr eaLnBrk="1" hangingPunct="1"/>
              <a:t>24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39940" name="TextBox 6"/>
          <p:cNvSpPr txBox="1">
            <a:spLocks noChangeArrowheads="1"/>
          </p:cNvSpPr>
          <p:nvPr/>
        </p:nvSpPr>
        <p:spPr bwMode="auto">
          <a:xfrm>
            <a:off x="4343400" y="1295400"/>
            <a:ext cx="14478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1" name="Rectangle 3"/>
          <p:cNvSpPr txBox="1">
            <a:spLocks noChangeArrowheads="1"/>
          </p:cNvSpPr>
          <p:nvPr/>
        </p:nvSpPr>
        <p:spPr bwMode="auto">
          <a:xfrm>
            <a:off x="455613" y="1598613"/>
            <a:ext cx="8226425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800" b="0" dirty="0">
                <a:latin typeface="幼圆" panose="02010509060101010101" pitchFamily="49" charset="-122"/>
              </a:rPr>
              <a:t>Reactive way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400" b="0" dirty="0">
                <a:latin typeface="华文隶书" panose="02010800040101010101" pitchFamily="2" charset="-122"/>
              </a:rPr>
              <a:t>Worker failure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幼圆" panose="02010509060101010101" pitchFamily="49" charset="-122"/>
              </a:rPr>
              <a:t>Heartbeat, </a:t>
            </a:r>
            <a:r>
              <a:rPr lang="en-GB" altLang="zh-CN" sz="2000" b="0" dirty="0">
                <a:latin typeface="幼圆" panose="02010509060101010101" pitchFamily="49" charset="-122"/>
              </a:rPr>
              <a:t>Workers are periodically pinged by master</a:t>
            </a:r>
          </a:p>
          <a:p>
            <a:pPr lvl="3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GB" altLang="zh-CN" b="0" dirty="0">
                <a:latin typeface="幼圆" panose="02010509060101010101" pitchFamily="49" charset="-122"/>
              </a:rPr>
              <a:t>NO response = failed worker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幼圆" panose="02010509060101010101" pitchFamily="49" charset="-122"/>
              </a:rPr>
              <a:t>If the processor of a worker fails, the tasks of that worker are reassigned to another worker.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000" b="0" dirty="0" smtClean="0">
                <a:latin typeface="幼圆" panose="02010509060101010101" pitchFamily="49" charset="-122"/>
              </a:rPr>
              <a:t>What about a completed Map task or Reduce task?</a:t>
            </a:r>
            <a:endParaRPr lang="en-US" altLang="zh-CN" sz="2000" b="0" dirty="0">
              <a:latin typeface="幼圆" panose="02010509060101010101" pitchFamily="49" charset="-12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400" b="0" dirty="0">
                <a:latin typeface="华文隶书" panose="02010800040101010101" pitchFamily="2" charset="-122"/>
              </a:rPr>
              <a:t>Master failure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zh-CN" sz="2000" b="0" dirty="0">
                <a:latin typeface="幼圆" panose="02010509060101010101" pitchFamily="49" charset="-122"/>
              </a:rPr>
              <a:t>Master writes periodic checkpoints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幼圆" panose="02010509060101010101" pitchFamily="49" charset="-122"/>
              </a:rPr>
              <a:t>Another master can be started from the last </a:t>
            </a:r>
            <a:r>
              <a:rPr lang="en-US" altLang="zh-CN" sz="2000" b="0" dirty="0" err="1">
                <a:latin typeface="幼圆" panose="02010509060101010101" pitchFamily="49" charset="-122"/>
              </a:rPr>
              <a:t>checkpointed</a:t>
            </a:r>
            <a:r>
              <a:rPr lang="en-US" altLang="zh-CN" sz="2000" b="0" dirty="0">
                <a:latin typeface="幼圆" panose="02010509060101010101" pitchFamily="49" charset="-122"/>
              </a:rPr>
              <a:t> state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幼圆" panose="02010509060101010101" pitchFamily="49" charset="-122"/>
              </a:rPr>
              <a:t>If eventually the master dies, the job will be aborted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Fault Tolerance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857B8A-9A3C-4C8E-B9C9-9D47F50D117C}" type="slidenum">
              <a:rPr lang="zh-CN" altLang="en-US" b="0">
                <a:solidFill>
                  <a:srgbClr val="898989"/>
                </a:solidFill>
              </a:rPr>
              <a:pPr eaLnBrk="1" hangingPunct="1"/>
              <a:t>25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40964" name="Rectangle 3"/>
          <p:cNvSpPr txBox="1">
            <a:spLocks noChangeArrowheads="1"/>
          </p:cNvSpPr>
          <p:nvPr/>
        </p:nvSpPr>
        <p:spPr bwMode="auto">
          <a:xfrm>
            <a:off x="455613" y="1598613"/>
            <a:ext cx="8226425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0">
                <a:latin typeface="幼圆" panose="02010509060101010101" pitchFamily="49" charset="-122"/>
              </a:rPr>
              <a:t>Proactive way (</a:t>
            </a:r>
            <a:r>
              <a:rPr lang="en-US" altLang="zh-CN" sz="3200">
                <a:latin typeface="幼圆" panose="02010509060101010101" pitchFamily="49" charset="-122"/>
              </a:rPr>
              <a:t>Redundant Execution</a:t>
            </a:r>
            <a:r>
              <a:rPr lang="en-US" altLang="zh-CN" sz="3200" b="0">
                <a:latin typeface="幼圆" panose="02010509060101010101" pitchFamily="49" charset="-122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GB" altLang="zh-CN" sz="2800" b="0">
                <a:latin typeface="华文隶书" panose="02010800040101010101" pitchFamily="2" charset="-122"/>
              </a:rPr>
              <a:t>The problem of </a:t>
            </a:r>
            <a:r>
              <a:rPr lang="en-GB" altLang="zh-CN" sz="2800" b="0">
                <a:latin typeface="Times New Roman" panose="02020603050405020304" pitchFamily="18" charset="0"/>
              </a:rPr>
              <a:t>“</a:t>
            </a:r>
            <a:r>
              <a:rPr lang="en-GB" altLang="zh-CN" sz="2800" b="0">
                <a:latin typeface="华文隶书" panose="02010800040101010101" pitchFamily="2" charset="-122"/>
              </a:rPr>
              <a:t>stragglers</a:t>
            </a:r>
            <a:r>
              <a:rPr lang="en-GB" altLang="zh-CN" sz="2800" b="0">
                <a:latin typeface="Times New Roman" panose="02020603050405020304" pitchFamily="18" charset="0"/>
              </a:rPr>
              <a:t>”</a:t>
            </a:r>
            <a:r>
              <a:rPr lang="en-GB" altLang="zh-CN" sz="2800" b="0">
                <a:latin typeface="华文隶书" panose="02010800040101010101" pitchFamily="2" charset="-122"/>
              </a:rPr>
              <a:t> (s</a:t>
            </a:r>
            <a:r>
              <a:rPr lang="en-US" altLang="zh-CN" sz="2800" b="0">
                <a:latin typeface="华文隶书" panose="02010800040101010101" pitchFamily="2" charset="-122"/>
              </a:rPr>
              <a:t>low workers)</a:t>
            </a:r>
            <a:endParaRPr lang="en-GB" altLang="zh-CN" sz="2800" b="0">
              <a:latin typeface="华文隶书" panose="02010800040101010101" pitchFamily="2" charset="-122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b="0">
                <a:latin typeface="幼圆" panose="02010509060101010101" pitchFamily="49" charset="-122"/>
              </a:rPr>
              <a:t>Other jobs consuming resources on machine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b="0">
                <a:latin typeface="幼圆" panose="02010509060101010101" pitchFamily="49" charset="-122"/>
              </a:rPr>
              <a:t>Bad disks with soft errors transfer data very slowly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b="0">
                <a:latin typeface="幼圆" panose="02010509060101010101" pitchFamily="49" charset="-122"/>
              </a:rPr>
              <a:t>Weird things: processor caches disabled (!!)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GB" altLang="zh-CN" sz="2400" b="0">
              <a:latin typeface="幼圆" panose="02010509060101010101" pitchFamily="49" charset="-12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GB" altLang="zh-CN" sz="2800" b="0">
                <a:latin typeface="华文隶书" panose="02010800040101010101" pitchFamily="2" charset="-122"/>
              </a:rPr>
              <a:t>When computation almost done, reschedule in-progress tasks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GB" altLang="zh-CN" sz="2800" b="0">
                <a:latin typeface="华文隶书" panose="02010800040101010101" pitchFamily="2" charset="-122"/>
              </a:rPr>
              <a:t>Whenever either the primary or the backup executions finishes, mark it as completed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Fault Tolerance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D0D309-D8A2-4B0F-A732-FB2C5CEDCB07}" type="slidenum">
              <a:rPr lang="zh-CN" altLang="en-US" b="0">
                <a:solidFill>
                  <a:srgbClr val="898989"/>
                </a:solidFill>
              </a:rPr>
              <a:pPr eaLnBrk="1" hangingPunct="1"/>
              <a:t>26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41988" name="Rectangle 3"/>
          <p:cNvSpPr txBox="1">
            <a:spLocks noChangeArrowheads="1"/>
          </p:cNvSpPr>
          <p:nvPr/>
        </p:nvSpPr>
        <p:spPr bwMode="auto">
          <a:xfrm>
            <a:off x="455613" y="1598613"/>
            <a:ext cx="8226425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800" b="0">
                <a:latin typeface="幼圆" panose="02010509060101010101" pitchFamily="49" charset="-122"/>
              </a:rPr>
              <a:t>Input error: bad records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400" b="0">
                <a:latin typeface="华文隶书" panose="02010800040101010101" pitchFamily="2" charset="-122"/>
              </a:rPr>
              <a:t>Map/Reduce functions sometimes fail for particular inputs 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400" b="0">
                <a:latin typeface="华文隶书" panose="02010800040101010101" pitchFamily="2" charset="-122"/>
              </a:rPr>
              <a:t>Best solution is to debug &amp; fix, but not always possible 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400" b="0">
                <a:latin typeface="华文隶书" panose="02010800040101010101" pitchFamily="2" charset="-122"/>
              </a:rPr>
              <a:t>On segment fault 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000" b="0">
                <a:latin typeface="幼圆" panose="02010509060101010101" pitchFamily="49" charset="-122"/>
              </a:rPr>
              <a:t>Send UDP packet to master from signal handler 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000" b="0">
                <a:latin typeface="幼圆" panose="02010509060101010101" pitchFamily="49" charset="-122"/>
              </a:rPr>
              <a:t>Include sequence number of record being processed 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400" b="0">
                <a:latin typeface="华文隶书" panose="02010800040101010101" pitchFamily="2" charset="-122"/>
              </a:rPr>
              <a:t>Skip bad records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000" b="0">
                <a:latin typeface="幼圆" panose="02010509060101010101" pitchFamily="49" charset="-122"/>
              </a:rPr>
              <a:t>If master sees two failures for same record, next worker is told to skip the record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2400" b="0">
              <a:latin typeface="华文隶书" panose="02010800040101010101" pitchFamily="2" charset="-122"/>
            </a:endParaRP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000" b="0"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6" descr="mrstatu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36282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8" descr="mrstatu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736282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8" descr="mrstatus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83602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Motivation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73FE28-E579-4BC0-AE97-E04065857F0C}" type="slidenum">
              <a:rPr lang="zh-CN" altLang="en-US" b="0">
                <a:solidFill>
                  <a:srgbClr val="898989"/>
                </a:solidFill>
              </a:rPr>
              <a:pPr eaLnBrk="1" hangingPunct="1"/>
              <a:t>3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19460" name="Rectangle 6"/>
          <p:cNvSpPr txBox="1">
            <a:spLocks noChangeArrowheads="1"/>
          </p:cNvSpPr>
          <p:nvPr/>
        </p:nvSpPr>
        <p:spPr bwMode="auto">
          <a:xfrm>
            <a:off x="457200" y="1676400"/>
            <a:ext cx="8686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0">
                <a:latin typeface="幼圆" panose="02010509060101010101" pitchFamily="49" charset="-122"/>
              </a:rPr>
              <a:t>Large-Scale Data Processing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800" b="0">
                <a:latin typeface="华文隶书" panose="02010800040101010101" pitchFamily="2" charset="-122"/>
              </a:rPr>
              <a:t>Want to use 1000s of CPUs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800" b="0">
                <a:latin typeface="华文隶书" panose="02010800040101010101" pitchFamily="2" charset="-122"/>
              </a:rPr>
              <a:t>But don’t want hassle of managing things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latin typeface="幼圆" panose="02010509060101010101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0">
                <a:latin typeface="幼圆" panose="02010509060101010101" pitchFamily="49" charset="-122"/>
              </a:rPr>
              <a:t>MapReduce provides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800" b="0">
                <a:latin typeface="华文隶书" panose="02010800040101010101" pitchFamily="2" charset="-122"/>
              </a:rPr>
              <a:t>Automatic parallelization &amp; distribution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800" b="0">
                <a:latin typeface="华文隶书" panose="02010800040101010101" pitchFamily="2" charset="-122"/>
              </a:rPr>
              <a:t>Fault tolerance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800" b="0">
                <a:latin typeface="华文隶书" panose="02010800040101010101" pitchFamily="2" charset="-122"/>
              </a:rPr>
              <a:t>I/O scheduling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800" b="0">
                <a:latin typeface="华文隶书" panose="02010800040101010101" pitchFamily="2" charset="-122"/>
              </a:rPr>
              <a:t>Monitoring &amp; status updates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8" descr="mrstatus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83602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8" descr="mrstatus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83602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8" descr="mrstatus6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7000"/>
            <a:ext cx="8686800" cy="548957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9" descr="mrstatus7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7000"/>
            <a:ext cx="8686800" cy="548957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9" descr="mrstatus8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25425"/>
            <a:ext cx="8686800" cy="548957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8" descr="mrstatus9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7000"/>
            <a:ext cx="8686800" cy="548957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9" descr="mrstatus10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7000"/>
            <a:ext cx="8686800" cy="548957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9" descr="mrstatus11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7000"/>
            <a:ext cx="8686800" cy="548957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Refinement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9F7C26-58C8-4B50-9F2E-C908DF7C6D49}" type="slidenum">
              <a:rPr lang="zh-CN" altLang="en-US" b="0">
                <a:solidFill>
                  <a:srgbClr val="898989"/>
                </a:solidFill>
              </a:rPr>
              <a:pPr eaLnBrk="1" hangingPunct="1"/>
              <a:t>38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54276" name="Rectangle 3"/>
          <p:cNvSpPr txBox="1">
            <a:spLocks noChangeArrowheads="1"/>
          </p:cNvSpPr>
          <p:nvPr/>
        </p:nvSpPr>
        <p:spPr bwMode="auto">
          <a:xfrm>
            <a:off x="455613" y="1598613"/>
            <a:ext cx="8226425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0">
                <a:latin typeface="幼圆" panose="02010509060101010101" pitchFamily="49" charset="-122"/>
              </a:rPr>
              <a:t>Task Granularity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800" b="0">
                <a:latin typeface="华文隶书" panose="02010800040101010101" pitchFamily="2" charset="-122"/>
              </a:rPr>
              <a:t>Minimizes time for fault recovery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800" b="0">
                <a:latin typeface="华文隶书" panose="02010800040101010101" pitchFamily="2" charset="-122"/>
              </a:rPr>
              <a:t>load balancing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0">
                <a:latin typeface="幼圆" panose="02010509060101010101" pitchFamily="49" charset="-122"/>
              </a:rPr>
              <a:t>Local execution for debugging/testing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0">
                <a:latin typeface="幼圆" panose="02010509060101010101" pitchFamily="49" charset="-122"/>
              </a:rPr>
              <a:t>Compression of intermediate data</a:t>
            </a:r>
            <a:endParaRPr lang="en-US" altLang="zh-CN" sz="3200">
              <a:latin typeface="幼圆" panose="02010509060101010101" pitchFamily="49" charset="-122"/>
            </a:endParaRP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2800">
              <a:latin typeface="华文隶书" panose="02010800040101010101" pitchFamily="2" charset="-122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3200" b="0">
              <a:latin typeface="幼圆" panose="02010509060101010101" pitchFamily="49" charset="-122"/>
            </a:endParaRP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2800" b="0">
              <a:latin typeface="华文隶书" panose="0201080004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Notes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DD7266-8E06-42CC-9A9B-C30F69F3FF16}" type="slidenum">
              <a:rPr lang="zh-CN" altLang="en-US" b="0">
                <a:solidFill>
                  <a:srgbClr val="898989"/>
                </a:solidFill>
              </a:rPr>
              <a:pPr eaLnBrk="1" hangingPunct="1"/>
              <a:t>39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55300" name="Rectangle 3"/>
          <p:cNvSpPr txBox="1">
            <a:spLocks noChangeArrowheads="1"/>
          </p:cNvSpPr>
          <p:nvPr/>
        </p:nvSpPr>
        <p:spPr bwMode="auto">
          <a:xfrm>
            <a:off x="455613" y="1370013"/>
            <a:ext cx="8226425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8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zh-CN" sz="2800" b="0">
                <a:latin typeface="幼圆" panose="02010509060101010101" pitchFamily="49" charset="-122"/>
              </a:rPr>
              <a:t>No </a:t>
            </a:r>
            <a:r>
              <a:rPr lang="en-GB" altLang="zh-CN" sz="2800" b="0" i="1">
                <a:latin typeface="幼圆" panose="02010509060101010101" pitchFamily="49" charset="-122"/>
              </a:rPr>
              <a:t>reduce</a:t>
            </a:r>
            <a:r>
              <a:rPr lang="en-GB" altLang="zh-CN" sz="2800" b="0">
                <a:latin typeface="幼圆" panose="02010509060101010101" pitchFamily="49" charset="-122"/>
              </a:rPr>
              <a:t> can begin until </a:t>
            </a:r>
            <a:r>
              <a:rPr lang="en-GB" altLang="zh-CN" sz="2800" b="0" i="1">
                <a:latin typeface="幼圆" panose="02010509060101010101" pitchFamily="49" charset="-122"/>
              </a:rPr>
              <a:t>map</a:t>
            </a:r>
            <a:r>
              <a:rPr lang="en-GB" altLang="zh-CN" sz="2800" b="0">
                <a:latin typeface="幼圆" panose="02010509060101010101" pitchFamily="49" charset="-122"/>
              </a:rPr>
              <a:t> is complete</a:t>
            </a:r>
          </a:p>
          <a:p>
            <a:pPr>
              <a:lnSpc>
                <a:spcPct val="97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zh-CN" sz="2800" b="0">
                <a:latin typeface="幼圆" panose="02010509060101010101" pitchFamily="49" charset="-122"/>
              </a:rPr>
              <a:t>Master must communicate locations of intermediate files</a:t>
            </a:r>
          </a:p>
          <a:p>
            <a:pPr>
              <a:lnSpc>
                <a:spcPct val="97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zh-CN" sz="2800" b="0">
                <a:latin typeface="幼圆" panose="02010509060101010101" pitchFamily="49" charset="-122"/>
              </a:rPr>
              <a:t>Tasks scheduled based on location of data</a:t>
            </a:r>
          </a:p>
          <a:p>
            <a:pPr>
              <a:lnSpc>
                <a:spcPct val="97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zh-CN" sz="2800" b="0">
                <a:latin typeface="幼圆" panose="02010509060101010101" pitchFamily="49" charset="-122"/>
              </a:rPr>
              <a:t>If </a:t>
            </a:r>
            <a:r>
              <a:rPr lang="en-GB" altLang="zh-CN" sz="2800" b="0" i="1">
                <a:latin typeface="幼圆" panose="02010509060101010101" pitchFamily="49" charset="-122"/>
              </a:rPr>
              <a:t>map </a:t>
            </a:r>
            <a:r>
              <a:rPr lang="en-GB" altLang="zh-CN" sz="2800" b="0">
                <a:latin typeface="幼圆" panose="02010509060101010101" pitchFamily="49" charset="-122"/>
              </a:rPr>
              <a:t>worker fails any time before </a:t>
            </a:r>
            <a:r>
              <a:rPr lang="en-GB" altLang="zh-CN" sz="2800" b="0" i="1">
                <a:latin typeface="幼圆" panose="02010509060101010101" pitchFamily="49" charset="-122"/>
              </a:rPr>
              <a:t>reduce </a:t>
            </a:r>
            <a:r>
              <a:rPr lang="en-GB" altLang="zh-CN" sz="2800" b="0">
                <a:latin typeface="幼圆" panose="02010509060101010101" pitchFamily="49" charset="-122"/>
              </a:rPr>
              <a:t>finishes, task must be completely rerun</a:t>
            </a:r>
          </a:p>
          <a:p>
            <a:pPr>
              <a:lnSpc>
                <a:spcPct val="97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zh-CN" sz="2800" b="0">
                <a:latin typeface="幼圆" panose="02010509060101010101" pitchFamily="49" charset="-122"/>
              </a:rPr>
              <a:t>MapReduce library does most of the hard work for us!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3200" b="0"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Benefit of </a:t>
            </a:r>
            <a:r>
              <a:rPr lang="en-US" altLang="zh-CN" sz="4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MapReduce</a:t>
            </a:r>
            <a:endParaRPr lang="en-US" altLang="zh-CN" sz="4000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E2AA06-F465-4BED-B221-C5BD824DB1B2}" type="slidenum">
              <a:rPr lang="zh-CN" altLang="en-US" b="0">
                <a:solidFill>
                  <a:srgbClr val="898989"/>
                </a:solidFill>
              </a:rPr>
              <a:pPr eaLnBrk="1" hangingPunct="1"/>
              <a:t>4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20484" name="Rectangle 3"/>
          <p:cNvSpPr txBox="1">
            <a:spLocks noChangeArrowheads="1"/>
          </p:cNvSpPr>
          <p:nvPr/>
        </p:nvSpPr>
        <p:spPr bwMode="auto">
          <a:xfrm>
            <a:off x="228600" y="1600200"/>
            <a:ext cx="872648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0">
                <a:latin typeface="幼圆" panose="02010509060101010101" pitchFamily="49" charset="-122"/>
              </a:rPr>
              <a:t>Map/Reduce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800" b="0">
                <a:latin typeface="华文隶书" panose="02010800040101010101" pitchFamily="2" charset="-122"/>
              </a:rPr>
              <a:t>Programming model from Lisp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800" b="0">
                <a:latin typeface="华文隶书" panose="02010800040101010101" pitchFamily="2" charset="-122"/>
              </a:rPr>
              <a:t>(and other functional languages)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0">
                <a:latin typeface="幼圆" panose="02010509060101010101" pitchFamily="49" charset="-122"/>
              </a:rPr>
              <a:t>Many problems can be phrased this way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0">
                <a:latin typeface="幼圆" panose="02010509060101010101" pitchFamily="49" charset="-122"/>
              </a:rPr>
              <a:t>Easy to distribute across nodes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0">
                <a:latin typeface="幼圆" panose="02010509060101010101" pitchFamily="49" charset="-122"/>
              </a:rPr>
              <a:t>Nice retry/failure semantics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3200" b="0"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Case Study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4F2BD1-7126-40A5-933C-C633268F335D}" type="slidenum">
              <a:rPr lang="zh-CN" altLang="en-US" b="0">
                <a:solidFill>
                  <a:srgbClr val="898989"/>
                </a:solidFill>
              </a:rPr>
              <a:pPr eaLnBrk="1" hangingPunct="1"/>
              <a:t>40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56324" name="Rectangle 3"/>
          <p:cNvSpPr txBox="1">
            <a:spLocks noChangeArrowheads="1"/>
          </p:cNvSpPr>
          <p:nvPr/>
        </p:nvSpPr>
        <p:spPr bwMode="auto">
          <a:xfrm>
            <a:off x="455613" y="1598613"/>
            <a:ext cx="8226425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8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zh-CN" sz="3200" b="0">
                <a:latin typeface="幼圆" panose="02010509060101010101" pitchFamily="49" charset="-122"/>
              </a:rPr>
              <a:t>User to do list:</a:t>
            </a:r>
          </a:p>
          <a:p>
            <a:pPr lvl="1">
              <a:lnSpc>
                <a:spcPct val="97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GB" altLang="zh-CN" sz="2800" b="0">
                <a:latin typeface="华文隶书" panose="02010800040101010101" pitchFamily="2" charset="-122"/>
              </a:rPr>
              <a:t>indicate:</a:t>
            </a:r>
          </a:p>
          <a:p>
            <a:pPr lvl="2">
              <a:lnSpc>
                <a:spcPct val="97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zh-CN" sz="2400" b="0">
                <a:latin typeface="幼圆" panose="02010509060101010101" pitchFamily="49" charset="-122"/>
              </a:rPr>
              <a:t>Input/output files</a:t>
            </a:r>
          </a:p>
          <a:p>
            <a:pPr lvl="2">
              <a:lnSpc>
                <a:spcPct val="97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zh-CN" sz="2400">
                <a:latin typeface="幼圆" panose="02010509060101010101" pitchFamily="49" charset="-122"/>
              </a:rPr>
              <a:t>M</a:t>
            </a:r>
            <a:r>
              <a:rPr lang="en-GB" altLang="zh-CN" sz="2400" b="0">
                <a:latin typeface="幼圆" panose="02010509060101010101" pitchFamily="49" charset="-122"/>
              </a:rPr>
              <a:t>: number of map tasks</a:t>
            </a:r>
          </a:p>
          <a:p>
            <a:pPr lvl="2">
              <a:lnSpc>
                <a:spcPct val="97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zh-CN" sz="2400">
                <a:latin typeface="幼圆" panose="02010509060101010101" pitchFamily="49" charset="-122"/>
              </a:rPr>
              <a:t>R</a:t>
            </a:r>
            <a:r>
              <a:rPr lang="en-GB" altLang="zh-CN" sz="2400" b="0">
                <a:latin typeface="幼圆" panose="02010509060101010101" pitchFamily="49" charset="-122"/>
              </a:rPr>
              <a:t>: number of reduce tasks</a:t>
            </a:r>
          </a:p>
          <a:p>
            <a:pPr lvl="2">
              <a:lnSpc>
                <a:spcPct val="97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zh-CN" sz="2400">
                <a:latin typeface="幼圆" panose="02010509060101010101" pitchFamily="49" charset="-122"/>
              </a:rPr>
              <a:t>W</a:t>
            </a:r>
            <a:r>
              <a:rPr lang="en-GB" altLang="zh-CN" sz="2400" b="0">
                <a:latin typeface="幼圆" panose="02010509060101010101" pitchFamily="49" charset="-122"/>
              </a:rPr>
              <a:t>: number of machines</a:t>
            </a:r>
          </a:p>
          <a:p>
            <a:pPr lvl="1">
              <a:lnSpc>
                <a:spcPct val="97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GB" altLang="zh-CN" sz="2800" b="0">
                <a:latin typeface="华文隶书" panose="02010800040101010101" pitchFamily="2" charset="-122"/>
              </a:rPr>
              <a:t>Write </a:t>
            </a:r>
            <a:r>
              <a:rPr lang="en-GB" altLang="zh-CN" sz="2800" b="0" i="1">
                <a:latin typeface="华文隶书" panose="02010800040101010101" pitchFamily="2" charset="-122"/>
              </a:rPr>
              <a:t>map</a:t>
            </a:r>
            <a:r>
              <a:rPr lang="en-GB" altLang="zh-CN" sz="2800" b="0">
                <a:latin typeface="华文隶书" panose="02010800040101010101" pitchFamily="2" charset="-122"/>
              </a:rPr>
              <a:t> and </a:t>
            </a:r>
            <a:r>
              <a:rPr lang="en-GB" altLang="zh-CN" sz="2800" b="0" i="1">
                <a:latin typeface="华文隶书" panose="02010800040101010101" pitchFamily="2" charset="-122"/>
              </a:rPr>
              <a:t>reduce</a:t>
            </a:r>
            <a:r>
              <a:rPr lang="en-GB" altLang="zh-CN" sz="2800" b="0">
                <a:latin typeface="华文隶书" panose="02010800040101010101" pitchFamily="2" charset="-122"/>
              </a:rPr>
              <a:t> functions</a:t>
            </a:r>
          </a:p>
          <a:p>
            <a:pPr lvl="1">
              <a:lnSpc>
                <a:spcPct val="97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GB" altLang="zh-CN" sz="2800" b="0">
                <a:latin typeface="华文隶书" panose="02010800040101010101" pitchFamily="2" charset="-122"/>
              </a:rPr>
              <a:t>Submit the job</a:t>
            </a:r>
            <a:endParaRPr lang="zh-CN" altLang="en-US" sz="2800" b="0">
              <a:latin typeface="华文隶书" panose="0201080004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Case Study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EE354D-488C-4A4A-9D67-FFF3009D9C6B}" type="slidenum">
              <a:rPr lang="zh-CN" altLang="en-US" b="0">
                <a:solidFill>
                  <a:srgbClr val="898989"/>
                </a:solidFill>
              </a:rPr>
              <a:pPr eaLnBrk="1" hangingPunct="1"/>
              <a:t>41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57348" name="Rectangle 3"/>
          <p:cNvSpPr txBox="1">
            <a:spLocks noChangeArrowheads="1"/>
          </p:cNvSpPr>
          <p:nvPr/>
        </p:nvSpPr>
        <p:spPr bwMode="auto">
          <a:xfrm>
            <a:off x="455613" y="1598613"/>
            <a:ext cx="8226425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0">
                <a:latin typeface="幼圆" panose="02010509060101010101" pitchFamily="49" charset="-122"/>
              </a:rPr>
              <a:t>Map</a:t>
            </a:r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0"/>
            <a:ext cx="4978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Case Study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E235908-0099-42C8-AF9F-D9F1555F0AEB}" type="slidenum">
              <a:rPr lang="zh-CN" altLang="en-US" b="0">
                <a:solidFill>
                  <a:srgbClr val="898989"/>
                </a:solidFill>
              </a:rPr>
              <a:pPr eaLnBrk="1" hangingPunct="1"/>
              <a:t>42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58372" name="Rectangle 3"/>
          <p:cNvSpPr txBox="1">
            <a:spLocks noChangeArrowheads="1"/>
          </p:cNvSpPr>
          <p:nvPr/>
        </p:nvSpPr>
        <p:spPr bwMode="auto">
          <a:xfrm>
            <a:off x="455613" y="1598613"/>
            <a:ext cx="8226425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0">
                <a:latin typeface="幼圆" panose="02010509060101010101" pitchFamily="49" charset="-122"/>
              </a:rPr>
              <a:t>Reduce</a:t>
            </a:r>
          </a:p>
        </p:txBody>
      </p:sp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57400"/>
            <a:ext cx="4876800" cy="335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Case Study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A51A7C-493F-486B-8720-43636D6B56E6}" type="slidenum">
              <a:rPr lang="zh-CN" altLang="en-US" b="0">
                <a:solidFill>
                  <a:srgbClr val="898989"/>
                </a:solidFill>
              </a:rPr>
              <a:pPr eaLnBrk="1" hangingPunct="1"/>
              <a:t>43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59396" name="Rectangle 3"/>
          <p:cNvSpPr txBox="1">
            <a:spLocks noChangeArrowheads="1"/>
          </p:cNvSpPr>
          <p:nvPr/>
        </p:nvSpPr>
        <p:spPr bwMode="auto">
          <a:xfrm>
            <a:off x="455613" y="1371600"/>
            <a:ext cx="8226425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0">
                <a:latin typeface="幼圆" panose="02010509060101010101" pitchFamily="49" charset="-122"/>
              </a:rPr>
              <a:t>Main </a:t>
            </a:r>
          </a:p>
        </p:txBody>
      </p:sp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3994150" cy="43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1981200"/>
            <a:ext cx="4443412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Commodity Platform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B3D8EE-46CA-4DB2-B935-830F37824567}" type="slidenum">
              <a:rPr lang="zh-CN" altLang="en-US" b="0">
                <a:solidFill>
                  <a:srgbClr val="898989"/>
                </a:solidFill>
              </a:rPr>
              <a:pPr eaLnBrk="1" hangingPunct="1"/>
              <a:t>44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60420" name="Rectangle 6"/>
          <p:cNvSpPr>
            <a:spLocks noChangeArrowheads="1"/>
          </p:cNvSpPr>
          <p:nvPr/>
        </p:nvSpPr>
        <p:spPr bwMode="auto">
          <a:xfrm>
            <a:off x="2843213" y="1670050"/>
            <a:ext cx="2952750" cy="649288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0000"/>
                </a:solidFill>
                <a:ea typeface="MS PGothic" panose="020B0600070205080204" pitchFamily="34" charset="-128"/>
              </a:rPr>
              <a:t>MapReduce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50825" y="2319338"/>
            <a:ext cx="3816350" cy="3429000"/>
            <a:chOff x="158" y="1461"/>
            <a:chExt cx="2404" cy="2160"/>
          </a:xfrm>
        </p:grpSpPr>
        <p:pic>
          <p:nvPicPr>
            <p:cNvPr id="60432" name="Picture 3" descr="An example of a computer cluster">
              <a:hlinkClick r:id="rId3" tooltip="An example of a computer cluster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2232"/>
              <a:ext cx="1037" cy="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433" name="Text Box 7"/>
            <p:cNvSpPr txBox="1">
              <a:spLocks noChangeArrowheads="1"/>
            </p:cNvSpPr>
            <p:nvPr/>
          </p:nvSpPr>
          <p:spPr bwMode="auto">
            <a:xfrm>
              <a:off x="158" y="2987"/>
              <a:ext cx="1441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00"/>
                  </a:solidFill>
                  <a:ea typeface="MS PGothic" panose="020B0600070205080204" pitchFamily="34" charset="-128"/>
                </a:rPr>
                <a:t>Cluster, </a:t>
              </a:r>
            </a:p>
            <a:p>
              <a:pPr eaLnBrk="1" hangingPunct="1"/>
              <a:r>
                <a:rPr lang="en-US" altLang="zh-CN" sz="2000">
                  <a:solidFill>
                    <a:srgbClr val="000000"/>
                  </a:solidFill>
                  <a:ea typeface="MS PGothic" panose="020B0600070205080204" pitchFamily="34" charset="-128"/>
                </a:rPr>
                <a:t>1, Google</a:t>
              </a:r>
            </a:p>
            <a:p>
              <a:pPr eaLnBrk="1" hangingPunct="1"/>
              <a:r>
                <a:rPr lang="en-US" altLang="zh-CN" sz="2000">
                  <a:solidFill>
                    <a:srgbClr val="000000"/>
                  </a:solidFill>
                  <a:ea typeface="MS PGothic" panose="020B0600070205080204" pitchFamily="34" charset="-128"/>
                </a:rPr>
                <a:t>2, Apache Hadoop</a:t>
              </a:r>
            </a:p>
          </p:txBody>
        </p:sp>
        <p:sp>
          <p:nvSpPr>
            <p:cNvPr id="60434" name="Line 11"/>
            <p:cNvSpPr>
              <a:spLocks noChangeShapeType="1"/>
            </p:cNvSpPr>
            <p:nvPr/>
          </p:nvSpPr>
          <p:spPr bwMode="auto">
            <a:xfrm flipH="1">
              <a:off x="930" y="1461"/>
              <a:ext cx="1632" cy="7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97213" y="2347913"/>
            <a:ext cx="2193925" cy="3063875"/>
            <a:chOff x="1951" y="1479"/>
            <a:chExt cx="1382" cy="1930"/>
          </a:xfrm>
        </p:grpSpPr>
        <p:pic>
          <p:nvPicPr>
            <p:cNvPr id="60428" name="Picture 4" descr="Intel Core 2 Duo E6750 is a dual core processor">
              <a:hlinkClick r:id="rId5" tooltip="Intel Core 2 Duo E6750 is a dual core processor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2208"/>
              <a:ext cx="1200" cy="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429" name="Text Box 8"/>
            <p:cNvSpPr txBox="1">
              <a:spLocks noChangeArrowheads="1"/>
            </p:cNvSpPr>
            <p:nvPr/>
          </p:nvSpPr>
          <p:spPr bwMode="auto">
            <a:xfrm>
              <a:off x="2359" y="3051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ea typeface="MS PGothic" panose="020B0600070205080204" pitchFamily="34" charset="-128"/>
              </a:endParaRPr>
            </a:p>
          </p:txBody>
        </p:sp>
        <p:sp>
          <p:nvSpPr>
            <p:cNvPr id="60430" name="Text Box 9"/>
            <p:cNvSpPr txBox="1">
              <a:spLocks noChangeArrowheads="1"/>
            </p:cNvSpPr>
            <p:nvPr/>
          </p:nvSpPr>
          <p:spPr bwMode="auto">
            <a:xfrm>
              <a:off x="1951" y="3005"/>
              <a:ext cx="138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ea typeface="MS PGothic" panose="020B0600070205080204" pitchFamily="34" charset="-128"/>
                </a:rPr>
                <a:t>Multicore CPU, </a:t>
              </a:r>
            </a:p>
            <a:p>
              <a:pPr eaLnBrk="1" hangingPunct="1"/>
              <a:r>
                <a:rPr lang="en-US" altLang="zh-CN">
                  <a:solidFill>
                    <a:srgbClr val="000000"/>
                  </a:solidFill>
                  <a:ea typeface="MS PGothic" panose="020B0600070205080204" pitchFamily="34" charset="-128"/>
                </a:rPr>
                <a:t>Phoenix @ stanford</a:t>
              </a:r>
            </a:p>
          </p:txBody>
        </p:sp>
        <p:sp>
          <p:nvSpPr>
            <p:cNvPr id="60431" name="Line 12"/>
            <p:cNvSpPr>
              <a:spLocks noChangeShapeType="1"/>
            </p:cNvSpPr>
            <p:nvPr/>
          </p:nvSpPr>
          <p:spPr bwMode="auto">
            <a:xfrm flipH="1">
              <a:off x="2655" y="1479"/>
              <a:ext cx="24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427538" y="2319338"/>
            <a:ext cx="4537075" cy="3509962"/>
            <a:chOff x="2789" y="1461"/>
            <a:chExt cx="2858" cy="2211"/>
          </a:xfrm>
        </p:grpSpPr>
        <p:pic>
          <p:nvPicPr>
            <p:cNvPr id="60424" name="Picture 14" descr="GeForce 6600GT (NV43) GPU">
              <a:hlinkClick r:id="rId7" tooltip="GeForce 6600GT (NV43) GPU"/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" y="2186"/>
              <a:ext cx="998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425" name="Line 15"/>
            <p:cNvSpPr>
              <a:spLocks noChangeShapeType="1"/>
            </p:cNvSpPr>
            <p:nvPr/>
          </p:nvSpPr>
          <p:spPr bwMode="auto">
            <a:xfrm>
              <a:off x="2789" y="1461"/>
              <a:ext cx="1724" cy="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6" name="Text Box 16"/>
            <p:cNvSpPr txBox="1">
              <a:spLocks noChangeArrowheads="1"/>
            </p:cNvSpPr>
            <p:nvPr/>
          </p:nvSpPr>
          <p:spPr bwMode="auto">
            <a:xfrm>
              <a:off x="4377" y="3275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ea typeface="MS PGothic" panose="020B0600070205080204" pitchFamily="34" charset="-128"/>
              </a:endParaRPr>
            </a:p>
          </p:txBody>
        </p:sp>
        <p:sp>
          <p:nvSpPr>
            <p:cNvPr id="60427" name="Text Box 17"/>
            <p:cNvSpPr txBox="1">
              <a:spLocks noChangeArrowheads="1"/>
            </p:cNvSpPr>
            <p:nvPr/>
          </p:nvSpPr>
          <p:spPr bwMode="auto">
            <a:xfrm>
              <a:off x="4377" y="3230"/>
              <a:ext cx="127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00"/>
                  </a:solidFill>
                  <a:ea typeface="MS PGothic" panose="020B0600070205080204" pitchFamily="34" charset="-128"/>
                </a:rPr>
                <a:t>GPU,</a:t>
              </a:r>
            </a:p>
            <a:p>
              <a:pPr eaLnBrk="1" hangingPunct="1"/>
              <a:r>
                <a:rPr lang="en-US" altLang="zh-CN" sz="2000">
                  <a:solidFill>
                    <a:srgbClr val="000000"/>
                  </a:solidFill>
                  <a:ea typeface="MS PGothic" panose="020B0600070205080204" pitchFamily="34" charset="-128"/>
                </a:rPr>
                <a:t>Mars@HKUST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Hadoop</a:t>
            </a:r>
            <a:endParaRPr lang="en-US" altLang="zh-CN" sz="4000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DE9EBC-36CC-4B19-A377-3BA37AF06B0D}" type="slidenum">
              <a:rPr lang="zh-CN" altLang="en-US" b="0">
                <a:solidFill>
                  <a:srgbClr val="898989"/>
                </a:solidFill>
              </a:rPr>
              <a:pPr eaLnBrk="1" hangingPunct="1"/>
              <a:t>45</a:t>
            </a:fld>
            <a:endParaRPr lang="zh-CN" altLang="en-US" b="0">
              <a:solidFill>
                <a:srgbClr val="898989"/>
              </a:solidFill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ph idx="1"/>
          </p:nvPr>
        </p:nvGraphicFramePr>
        <p:xfrm>
          <a:off x="455613" y="1598613"/>
          <a:ext cx="8226425" cy="4497388"/>
        </p:xfrm>
        <a:graphic>
          <a:graphicData uri="http://schemas.openxmlformats.org/drawingml/2006/table">
            <a:tbl>
              <a:tblPr/>
              <a:tblGrid>
                <a:gridCol w="4113212"/>
                <a:gridCol w="4113213"/>
              </a:tblGrid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Google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Yahoo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1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MapReduce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Hadoop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0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GFS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HDFS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8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Bigtable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HBase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6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Chubby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(nothing yet… but planned)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Hadoop</a:t>
            </a:r>
            <a:endParaRPr lang="en-US" altLang="zh-CN" sz="4000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222ACF-E3FD-409F-A2F8-773646B6A88B}" type="slidenum">
              <a:rPr lang="zh-CN" altLang="en-US" b="0">
                <a:solidFill>
                  <a:srgbClr val="898989"/>
                </a:solidFill>
              </a:rPr>
              <a:pPr eaLnBrk="1" hangingPunct="1"/>
              <a:t>46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62468" name="Rectangle 3"/>
          <p:cNvSpPr txBox="1">
            <a:spLocks noChangeArrowheads="1"/>
          </p:cNvSpPr>
          <p:nvPr/>
        </p:nvSpPr>
        <p:spPr bwMode="auto">
          <a:xfrm>
            <a:off x="455613" y="1598613"/>
            <a:ext cx="8226425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>
                <a:latin typeface="幼圆" panose="02010509060101010101" pitchFamily="49" charset="-122"/>
              </a:rPr>
              <a:t>Apache Hadoop Wins Terabyte Sort Benchmark</a:t>
            </a:r>
            <a:r>
              <a:rPr lang="en-US" altLang="zh-CN" sz="3200" b="0">
                <a:latin typeface="幼圆" panose="02010509060101010101" pitchFamily="49" charset="-122"/>
              </a:rPr>
              <a:t> 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2800" b="0">
              <a:latin typeface="华文隶书" panose="02010800040101010101" pitchFamily="2" charset="-122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0">
                <a:latin typeface="幼圆" panose="02010509060101010101" pitchFamily="49" charset="-122"/>
              </a:rPr>
              <a:t>The sort used 1800 maps and 1800 reduces and allocated enough memory to buffers to hold the intermediate data in memory. 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3200" b="0"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MR_Sort</a:t>
            </a:r>
            <a:endParaRPr lang="en-US" altLang="zh-CN" sz="4000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6397793-DE70-43F8-B32B-1E8B3B7A5303}" type="slidenum">
              <a:rPr lang="zh-CN" altLang="en-US" b="0">
                <a:solidFill>
                  <a:srgbClr val="898989"/>
                </a:solidFill>
              </a:rPr>
              <a:pPr eaLnBrk="1" hangingPunct="1"/>
              <a:t>47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5" name="Rectangle 22"/>
          <p:cNvSpPr txBox="1">
            <a:spLocks noChangeArrowheads="1"/>
          </p:cNvSpPr>
          <p:nvPr/>
        </p:nvSpPr>
        <p:spPr bwMode="auto">
          <a:xfrm>
            <a:off x="533400" y="8382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0">
                <a:latin typeface="幼圆" panose="02010509060101010101" pitchFamily="49" charset="-122"/>
              </a:rPr>
              <a:t/>
            </a:r>
            <a:br>
              <a:rPr lang="en-US" altLang="zh-CN" b="0">
                <a:latin typeface="幼圆" panose="02010509060101010101" pitchFamily="49" charset="-122"/>
              </a:rPr>
            </a:br>
            <a:r>
              <a:rPr lang="en-US" altLang="zh-CN" b="0">
                <a:latin typeface="幼圆" panose="02010509060101010101" pitchFamily="49" charset="-122"/>
              </a:rPr>
              <a:t>   </a:t>
            </a:r>
            <a:r>
              <a:rPr lang="en-US" altLang="zh-CN">
                <a:latin typeface="幼圆" panose="02010509060101010101" pitchFamily="49" charset="-122"/>
              </a:rPr>
              <a:t>Normal 		No backup tasks 	 200 processes killed</a:t>
            </a:r>
          </a:p>
        </p:txBody>
      </p:sp>
      <p:pic>
        <p:nvPicPr>
          <p:cNvPr id="6" name="Picture 12" descr="sort-nobackups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1524000"/>
            <a:ext cx="2544763" cy="3810000"/>
          </a:xfrm>
          <a:noFill/>
        </p:spPr>
      </p:pic>
      <p:pic>
        <p:nvPicPr>
          <p:cNvPr id="63494" name="Picture 7" descr="so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243363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sort-deaths"/>
          <p:cNvPicPr>
            <a:picLocks noChangeAspect="1" noChangeArrowheads="1"/>
          </p:cNvPicPr>
          <p:nvPr>
            <p:ph sz="half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1524000"/>
            <a:ext cx="2416175" cy="3886200"/>
          </a:xfrm>
          <a:noFill/>
        </p:spPr>
      </p:pic>
      <p:sp>
        <p:nvSpPr>
          <p:cNvPr id="9" name="Rectangle 23"/>
          <p:cNvSpPr txBox="1">
            <a:spLocks noChangeArrowheads="1"/>
          </p:cNvSpPr>
          <p:nvPr/>
        </p:nvSpPr>
        <p:spPr bwMode="auto">
          <a:xfrm>
            <a:off x="381000" y="45720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宋体" charset="-122"/>
                <a:cs typeface="+mj-cs"/>
              </a:rPr>
              <a:t/>
            </a:r>
            <a:br>
              <a:rPr lang="en-US" altLang="zh-CN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宋体" charset="-122"/>
                <a:cs typeface="+mj-cs"/>
              </a:rPr>
            </a:br>
            <a:endParaRPr lang="en-US" altLang="zh-CN" sz="4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宋体" charset="-122"/>
              <a:cs typeface="+mj-cs"/>
            </a:endParaRP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152400" y="5638800"/>
            <a:ext cx="876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zh-CN" sz="2800">
                <a:solidFill>
                  <a:srgbClr val="9900CC"/>
                </a:solidFill>
                <a:latin typeface="Comic Sans MS" panose="030F0702030302020204" pitchFamily="66" charset="0"/>
              </a:rPr>
              <a:t>Backup tasks reduce job completion time a lot!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zh-CN" sz="2800">
                <a:solidFill>
                  <a:srgbClr val="9900CC"/>
                </a:solidFill>
                <a:latin typeface="Comic Sans MS" panose="030F0702030302020204" pitchFamily="66" charset="0"/>
              </a:rPr>
              <a:t>System deals well with failures</a:t>
            </a:r>
            <a:br>
              <a:rPr lang="en-US" altLang="zh-CN" sz="2800">
                <a:solidFill>
                  <a:srgbClr val="9900CC"/>
                </a:solidFill>
                <a:latin typeface="Comic Sans MS" panose="030F0702030302020204" pitchFamily="66" charset="0"/>
              </a:rPr>
            </a:br>
            <a:r>
              <a:rPr lang="en-US" altLang="zh-CN">
                <a:solidFill>
                  <a:srgbClr val="9900CC"/>
                </a:solidFill>
                <a:latin typeface="Comic Sans MS" panose="030F0702030302020204" pitchFamily="66" charset="0"/>
              </a:rPr>
              <a:t/>
            </a:r>
            <a:br>
              <a:rPr lang="en-US" altLang="zh-CN">
                <a:solidFill>
                  <a:srgbClr val="9900CC"/>
                </a:solidFill>
                <a:latin typeface="Comic Sans MS" panose="030F0702030302020204" pitchFamily="66" charset="0"/>
              </a:rPr>
            </a:br>
            <a:r>
              <a:rPr lang="en-US" altLang="zh-CN">
                <a:solidFill>
                  <a:srgbClr val="9900CC"/>
                </a:solidFill>
                <a:latin typeface="Comic Sans MS" panose="030F0702030302020204" pitchFamily="66" charset="0"/>
              </a:rPr>
              <a:t>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Hadoop</a:t>
            </a:r>
            <a:endParaRPr lang="en-US" altLang="zh-CN" sz="4000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E2069E-7F75-4463-834F-39D53D50BF6B}" type="slidenum">
              <a:rPr lang="zh-CN" altLang="en-US" b="0">
                <a:solidFill>
                  <a:srgbClr val="898989"/>
                </a:solidFill>
              </a:rPr>
              <a:pPr eaLnBrk="1" hangingPunct="1"/>
              <a:t>48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62468" name="Rectangle 3"/>
          <p:cNvSpPr txBox="1">
            <a:spLocks noChangeArrowheads="1"/>
          </p:cNvSpPr>
          <p:nvPr/>
        </p:nvSpPr>
        <p:spPr bwMode="auto">
          <a:xfrm>
            <a:off x="455613" y="1598613"/>
            <a:ext cx="8226425" cy="449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3200" dirty="0" err="1">
                <a:solidFill>
                  <a:srgbClr val="C0000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Hadoop</a:t>
            </a:r>
            <a:r>
              <a:rPr lang="en-US" altLang="zh-CN" sz="3200" dirty="0">
                <a:solidFill>
                  <a:srgbClr val="C0000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3200" dirty="0" err="1">
                <a:solidFill>
                  <a:srgbClr val="C0000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Config</a:t>
            </a:r>
            <a:r>
              <a:rPr lang="en-US" altLang="zh-CN" sz="3200" dirty="0">
                <a:solidFill>
                  <a:srgbClr val="C0000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 File:</a:t>
            </a:r>
          </a:p>
          <a:p>
            <a:pPr>
              <a:defRPr/>
            </a:pPr>
            <a:r>
              <a:rPr lang="en-US" altLang="zh-CN" sz="3200" dirty="0">
                <a:solidFill>
                  <a:srgbClr val="C0000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conf/hadoop-env.sh</a:t>
            </a:r>
            <a:r>
              <a:rPr lang="zh-CN" altLang="en-US" sz="32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en-US" altLang="zh-CN" sz="3200" dirty="0" err="1">
                <a:latin typeface="Arial Narrow" pitchFamily="34" charset="0"/>
                <a:ea typeface="黑体" pitchFamily="2" charset="-122"/>
                <a:cs typeface="Arial" pitchFamily="34" charset="0"/>
              </a:rPr>
              <a:t>Hadoop</a:t>
            </a:r>
            <a:r>
              <a:rPr lang="zh-CN" altLang="en-US" sz="32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3200" dirty="0" err="1">
                <a:latin typeface="Arial Narrow" pitchFamily="34" charset="0"/>
                <a:ea typeface="黑体" pitchFamily="2" charset="-122"/>
                <a:cs typeface="Arial" pitchFamily="34" charset="0"/>
              </a:rPr>
              <a:t>enviroment</a:t>
            </a:r>
            <a:endParaRPr lang="zh-CN" altLang="en-US" sz="3200" dirty="0">
              <a:latin typeface="Arial Narrow" pitchFamily="34" charset="0"/>
              <a:ea typeface="黑体" pitchFamily="2" charset="-122"/>
              <a:cs typeface="Arial" pitchFamily="34" charset="0"/>
            </a:endParaRPr>
          </a:p>
          <a:p>
            <a:pPr>
              <a:defRPr/>
            </a:pPr>
            <a:r>
              <a:rPr lang="en-US" altLang="zh-CN" sz="3200" dirty="0">
                <a:solidFill>
                  <a:srgbClr val="C0000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conf/core-site.xml</a:t>
            </a:r>
            <a:r>
              <a:rPr lang="zh-CN" altLang="en-US" sz="32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en-US" altLang="zh-CN" sz="3200" dirty="0" err="1">
                <a:latin typeface="Arial Narrow" pitchFamily="34" charset="0"/>
                <a:ea typeface="黑体" pitchFamily="2" charset="-122"/>
                <a:cs typeface="Arial" pitchFamily="34" charset="0"/>
              </a:rPr>
              <a:t>NameNode</a:t>
            </a:r>
            <a:r>
              <a:rPr lang="zh-CN" altLang="en-US" sz="32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32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IP</a:t>
            </a:r>
            <a:r>
              <a:rPr lang="zh-CN" altLang="en-US" sz="32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32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and Port</a:t>
            </a:r>
            <a:endParaRPr lang="zh-CN" altLang="en-US" sz="3200" dirty="0">
              <a:latin typeface="Arial Narrow" pitchFamily="34" charset="0"/>
              <a:ea typeface="黑体" pitchFamily="2" charset="-122"/>
              <a:cs typeface="Arial" pitchFamily="34" charset="0"/>
            </a:endParaRPr>
          </a:p>
          <a:p>
            <a:pPr>
              <a:defRPr/>
            </a:pPr>
            <a:r>
              <a:rPr lang="en-US" altLang="zh-CN" sz="3200" dirty="0">
                <a:solidFill>
                  <a:srgbClr val="C0000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conf/hdfs-site.xml</a:t>
            </a:r>
            <a:r>
              <a:rPr lang="zh-CN" altLang="en-US" sz="32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en-US" altLang="zh-CN" sz="32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HDFS</a:t>
            </a:r>
            <a:r>
              <a:rPr lang="zh-CN" altLang="en-US" sz="32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32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Data Block Setting</a:t>
            </a:r>
            <a:endParaRPr lang="zh-CN" altLang="en-US" sz="3200" dirty="0">
              <a:latin typeface="Arial Narrow" pitchFamily="34" charset="0"/>
              <a:ea typeface="黑体" pitchFamily="2" charset="-122"/>
              <a:cs typeface="Arial" pitchFamily="34" charset="0"/>
            </a:endParaRPr>
          </a:p>
          <a:p>
            <a:pPr>
              <a:defRPr/>
            </a:pPr>
            <a:r>
              <a:rPr lang="en-US" altLang="zh-CN" sz="3200" dirty="0">
                <a:solidFill>
                  <a:srgbClr val="C0000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conf/mapred-site.xml</a:t>
            </a:r>
            <a:r>
              <a:rPr lang="zh-CN" altLang="en-US" sz="32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en-US" altLang="zh-CN" sz="3200" dirty="0" err="1">
                <a:latin typeface="Arial Narrow" pitchFamily="34" charset="0"/>
                <a:ea typeface="黑体" pitchFamily="2" charset="-122"/>
                <a:cs typeface="Arial" pitchFamily="34" charset="0"/>
              </a:rPr>
              <a:t>JobTracker</a:t>
            </a:r>
            <a:r>
              <a:rPr lang="en-US" altLang="zh-CN" sz="32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 IP</a:t>
            </a:r>
            <a:r>
              <a:rPr lang="zh-CN" altLang="en-US" sz="32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32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and Port</a:t>
            </a:r>
            <a:endParaRPr lang="zh-CN" altLang="en-US" sz="3200" dirty="0">
              <a:latin typeface="Arial Narrow" pitchFamily="34" charset="0"/>
              <a:ea typeface="黑体" pitchFamily="2" charset="-122"/>
              <a:cs typeface="Arial" pitchFamily="34" charset="0"/>
            </a:endParaRPr>
          </a:p>
          <a:p>
            <a:pPr>
              <a:defRPr/>
            </a:pPr>
            <a:r>
              <a:rPr lang="en-US" altLang="zh-CN" sz="3200" dirty="0">
                <a:solidFill>
                  <a:srgbClr val="C0000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conf/masters</a:t>
            </a:r>
            <a:r>
              <a:rPr lang="zh-CN" altLang="en-US" sz="32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en-US" altLang="zh-CN" sz="32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Master</a:t>
            </a:r>
            <a:r>
              <a:rPr lang="zh-CN" altLang="en-US" sz="32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32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IP</a:t>
            </a:r>
            <a:endParaRPr lang="zh-CN" altLang="en-US" sz="3200" dirty="0">
              <a:latin typeface="Arial Narrow" pitchFamily="34" charset="0"/>
              <a:ea typeface="黑体" pitchFamily="2" charset="-122"/>
              <a:cs typeface="Arial" pitchFamily="34" charset="0"/>
            </a:endParaRPr>
          </a:p>
          <a:p>
            <a:pPr>
              <a:defRPr/>
            </a:pPr>
            <a:r>
              <a:rPr lang="en-US" altLang="zh-CN" sz="3200" dirty="0">
                <a:solidFill>
                  <a:srgbClr val="C0000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conf/slaves</a:t>
            </a:r>
            <a:r>
              <a:rPr lang="zh-CN" altLang="en-US" sz="32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en-US" altLang="zh-CN" sz="32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Slaves</a:t>
            </a:r>
            <a:r>
              <a:rPr lang="zh-CN" altLang="en-US" sz="32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32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IP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zh-CN" altLang="en-US" sz="3200" b="0" dirty="0">
              <a:latin typeface="幼圆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Hadoop</a:t>
            </a:r>
            <a:endParaRPr lang="en-US" altLang="zh-CN" sz="4000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97ECAE-5362-4F77-A738-2AC79A444FDD}" type="slidenum">
              <a:rPr lang="zh-CN" altLang="en-US" b="0">
                <a:solidFill>
                  <a:srgbClr val="898989"/>
                </a:solidFill>
              </a:rPr>
              <a:pPr eaLnBrk="1" hangingPunct="1"/>
              <a:t>49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65540" name="Rectangle 3"/>
          <p:cNvSpPr txBox="1">
            <a:spLocks noChangeArrowheads="1"/>
          </p:cNvSpPr>
          <p:nvPr/>
        </p:nvSpPr>
        <p:spPr bwMode="auto">
          <a:xfrm>
            <a:off x="455613" y="1598613"/>
            <a:ext cx="8226425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3200" b="0">
              <a:latin typeface="幼圆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990600"/>
            <a:ext cx="9144000" cy="37131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lvl="1" indent="-274320" fontAlgn="auto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Font typeface="Wingdings 2"/>
              <a:buNone/>
              <a:defRPr/>
            </a:pPr>
            <a:endParaRPr lang="zh-CN" altLang="en-US" dirty="0">
              <a:solidFill>
                <a:srgbClr val="0066FF"/>
              </a:solidFill>
              <a:latin typeface="Arial Narrow" pitchFamily="34" charset="0"/>
              <a:ea typeface="黑体" pitchFamily="2" charset="-122"/>
              <a:cs typeface="Arial" pitchFamily="34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4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Start HDFS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and </a:t>
            </a:r>
            <a:r>
              <a:rPr lang="en-US" altLang="zh-CN" sz="2400" dirty="0" err="1">
                <a:latin typeface="Arial Narrow" pitchFamily="34" charset="0"/>
                <a:ea typeface="黑体" pitchFamily="2" charset="-122"/>
                <a:cs typeface="Arial" pitchFamily="34" charset="0"/>
              </a:rPr>
              <a:t>MapReduce</a:t>
            </a:r>
            <a:endParaRPr lang="en-US" altLang="zh-CN" sz="2400" dirty="0">
              <a:latin typeface="Arial Narrow" pitchFamily="34" charset="0"/>
              <a:ea typeface="黑体" pitchFamily="2" charset="-122"/>
              <a:cs typeface="Arial" pitchFamily="34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     [</a:t>
            </a:r>
            <a:r>
              <a:rPr lang="en-US" altLang="zh-CN" sz="2000" dirty="0" err="1">
                <a:solidFill>
                  <a:srgbClr val="00B0F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hadoop</a:t>
            </a:r>
            <a:r>
              <a:rPr lang="en-US" altLang="zh-CN" sz="2000" dirty="0">
                <a:solidFill>
                  <a:srgbClr val="00B0F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@</a:t>
            </a:r>
            <a:r>
              <a:rPr lang="en-US" altLang="zh-CN" sz="20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dirty="0">
                <a:solidFill>
                  <a:srgbClr val="00B0F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Master</a:t>
            </a:r>
            <a:r>
              <a:rPr lang="en-US" altLang="zh-CN" sz="20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dirty="0">
                <a:solidFill>
                  <a:srgbClr val="00B0F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~]$ start-all.sh</a:t>
            </a:r>
            <a:endParaRPr lang="zh-CN" altLang="en-US" sz="2000" dirty="0">
              <a:solidFill>
                <a:srgbClr val="00B0F0"/>
              </a:solidFill>
              <a:latin typeface="Arial Narrow" pitchFamily="34" charset="0"/>
              <a:ea typeface="黑体" pitchFamily="2" charset="-122"/>
              <a:cs typeface="Arial" pitchFamily="34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zh-CN" sz="2400" dirty="0">
              <a:latin typeface="Arial Narrow" pitchFamily="34" charset="0"/>
              <a:ea typeface="黑体" pitchFamily="2" charset="-122"/>
              <a:cs typeface="Arial" pitchFamily="34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4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JPS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check status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：</a:t>
            </a:r>
            <a:endParaRPr lang="zh-CN" altLang="en-US" sz="2400" dirty="0">
              <a:latin typeface="Arial Narrow" pitchFamily="34" charset="0"/>
              <a:ea typeface="黑体" pitchFamily="2" charset="-122"/>
              <a:cs typeface="Arial" pitchFamily="34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0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     </a:t>
            </a:r>
            <a:r>
              <a:rPr lang="en-US" altLang="zh-CN" sz="2000" dirty="0">
                <a:solidFill>
                  <a:srgbClr val="00B0F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[</a:t>
            </a:r>
            <a:r>
              <a:rPr lang="en-US" altLang="zh-CN" sz="2000" dirty="0" err="1">
                <a:solidFill>
                  <a:srgbClr val="00B0F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hadoop</a:t>
            </a:r>
            <a:r>
              <a:rPr lang="en-US" altLang="zh-CN" sz="2000" dirty="0">
                <a:solidFill>
                  <a:srgbClr val="00B0F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@</a:t>
            </a:r>
            <a:r>
              <a:rPr lang="en-US" altLang="zh-CN" sz="20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dirty="0">
                <a:solidFill>
                  <a:srgbClr val="00B0F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Master ~]$ </a:t>
            </a:r>
            <a:r>
              <a:rPr lang="en-US" altLang="zh-CN" sz="2000" dirty="0" err="1">
                <a:solidFill>
                  <a:srgbClr val="00B0F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jps</a:t>
            </a:r>
            <a:endParaRPr lang="en-US" altLang="zh-CN" sz="2000" dirty="0">
              <a:solidFill>
                <a:srgbClr val="00B0F0"/>
              </a:solidFill>
              <a:latin typeface="Arial Narrow" pitchFamily="34" charset="0"/>
              <a:ea typeface="黑体" pitchFamily="2" charset="-122"/>
              <a:cs typeface="Arial" pitchFamily="34" charset="0"/>
            </a:endParaRP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None/>
              <a:defRPr/>
            </a:pPr>
            <a:endParaRPr lang="en-US" altLang="zh-CN" dirty="0">
              <a:latin typeface="Arial Narrow" pitchFamily="34" charset="0"/>
              <a:ea typeface="黑体" pitchFamily="2" charset="-122"/>
              <a:cs typeface="Arial" pitchFamily="34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4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Stop HDFS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and </a:t>
            </a:r>
            <a:r>
              <a:rPr lang="en-US" altLang="zh-CN" sz="2400" dirty="0" err="1">
                <a:latin typeface="Arial Narrow" pitchFamily="34" charset="0"/>
                <a:ea typeface="黑体" pitchFamily="2" charset="-122"/>
                <a:cs typeface="Arial" pitchFamily="34" charset="0"/>
              </a:rPr>
              <a:t>MapReduce</a:t>
            </a:r>
            <a:endParaRPr lang="en-US" altLang="zh-CN" sz="2400" dirty="0">
              <a:latin typeface="Arial Narrow" pitchFamily="34" charset="0"/>
              <a:ea typeface="黑体" pitchFamily="2" charset="-122"/>
              <a:cs typeface="Arial" pitchFamily="34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     [</a:t>
            </a:r>
            <a:r>
              <a:rPr lang="en-US" altLang="zh-CN" sz="2000" dirty="0" err="1">
                <a:solidFill>
                  <a:srgbClr val="00B0F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hadoop</a:t>
            </a:r>
            <a:r>
              <a:rPr lang="en-US" altLang="zh-CN" sz="2000" dirty="0">
                <a:solidFill>
                  <a:srgbClr val="00B0F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@</a:t>
            </a:r>
            <a:r>
              <a:rPr lang="en-US" altLang="zh-CN" sz="20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dirty="0">
                <a:solidFill>
                  <a:srgbClr val="00B0F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Master</a:t>
            </a:r>
            <a:r>
              <a:rPr lang="en-US" altLang="zh-CN" sz="20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dirty="0">
                <a:solidFill>
                  <a:srgbClr val="00B0F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~]$ stop-all.sh</a:t>
            </a:r>
            <a:endParaRPr lang="zh-CN" altLang="en-US" sz="2400" dirty="0">
              <a:latin typeface="Arial Narrow" pitchFamily="34" charset="0"/>
              <a:ea typeface="黑体" pitchFamily="2" charset="-122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Distributed Word Count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D276F35-2F71-4AE8-9256-92F166D351BC}" type="slidenum">
              <a:rPr lang="zh-CN" altLang="en-US" b="0">
                <a:solidFill>
                  <a:srgbClr val="898989"/>
                </a:solidFill>
              </a:rPr>
              <a:pPr eaLnBrk="1" hangingPunct="1"/>
              <a:t>5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381000" y="2746858"/>
            <a:ext cx="1143000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560388" y="3175483"/>
            <a:ext cx="7762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0000"/>
                </a:solidFill>
              </a:rPr>
              <a:t>Very </a:t>
            </a:r>
          </a:p>
          <a:p>
            <a:pPr algn="ctr" eaLnBrk="1" hangingPunct="1"/>
            <a:r>
              <a:rPr lang="en-US" altLang="zh-CN" sz="2000">
                <a:solidFill>
                  <a:srgbClr val="000000"/>
                </a:solidFill>
              </a:rPr>
              <a:t>big</a:t>
            </a:r>
          </a:p>
          <a:p>
            <a:pPr algn="ctr" eaLnBrk="1" hangingPunct="1"/>
            <a:r>
              <a:rPr lang="en-US" altLang="zh-CN" sz="2000">
                <a:solidFill>
                  <a:srgbClr val="000000"/>
                </a:solidFill>
              </a:rPr>
              <a:t>data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47825" y="2727808"/>
            <a:ext cx="1704975" cy="1952625"/>
            <a:chOff x="1038" y="1524"/>
            <a:chExt cx="1074" cy="1230"/>
          </a:xfrm>
        </p:grpSpPr>
        <p:sp>
          <p:nvSpPr>
            <p:cNvPr id="22563" name="Rectangle 6"/>
            <p:cNvSpPr>
              <a:spLocks noChangeArrowheads="1"/>
            </p:cNvSpPr>
            <p:nvPr/>
          </p:nvSpPr>
          <p:spPr bwMode="auto">
            <a:xfrm>
              <a:off x="1392" y="153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64" name="Rectangle 7"/>
            <p:cNvSpPr>
              <a:spLocks noChangeArrowheads="1"/>
            </p:cNvSpPr>
            <p:nvPr/>
          </p:nvSpPr>
          <p:spPr bwMode="auto">
            <a:xfrm>
              <a:off x="1392" y="177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65" name="Rectangle 8"/>
            <p:cNvSpPr>
              <a:spLocks noChangeArrowheads="1"/>
            </p:cNvSpPr>
            <p:nvPr/>
          </p:nvSpPr>
          <p:spPr bwMode="auto">
            <a:xfrm>
              <a:off x="1392" y="201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66" name="Rectangle 9"/>
            <p:cNvSpPr>
              <a:spLocks noChangeArrowheads="1"/>
            </p:cNvSpPr>
            <p:nvPr/>
          </p:nvSpPr>
          <p:spPr bwMode="auto">
            <a:xfrm>
              <a:off x="1392" y="2544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67" name="Line 10"/>
            <p:cNvSpPr>
              <a:spLocks noChangeShapeType="1"/>
            </p:cNvSpPr>
            <p:nvPr/>
          </p:nvSpPr>
          <p:spPr bwMode="auto">
            <a:xfrm>
              <a:off x="1749" y="2304"/>
              <a:ext cx="1" cy="1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8" name="Line 11"/>
            <p:cNvSpPr>
              <a:spLocks noChangeShapeType="1"/>
            </p:cNvSpPr>
            <p:nvPr/>
          </p:nvSpPr>
          <p:spPr bwMode="auto">
            <a:xfrm>
              <a:off x="1038" y="2064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Text Box 12"/>
            <p:cNvSpPr txBox="1">
              <a:spLocks noChangeArrowheads="1"/>
            </p:cNvSpPr>
            <p:nvPr/>
          </p:nvSpPr>
          <p:spPr bwMode="auto">
            <a:xfrm>
              <a:off x="1392" y="1524"/>
              <a:ext cx="7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</a:rPr>
                <a:t>Split data</a:t>
              </a:r>
            </a:p>
          </p:txBody>
        </p:sp>
        <p:sp>
          <p:nvSpPr>
            <p:cNvPr id="22570" name="Text Box 13"/>
            <p:cNvSpPr txBox="1">
              <a:spLocks noChangeArrowheads="1"/>
            </p:cNvSpPr>
            <p:nvPr/>
          </p:nvSpPr>
          <p:spPr bwMode="auto">
            <a:xfrm>
              <a:off x="1392" y="1764"/>
              <a:ext cx="7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</a:rPr>
                <a:t>Split data</a:t>
              </a:r>
            </a:p>
          </p:txBody>
        </p:sp>
        <p:sp>
          <p:nvSpPr>
            <p:cNvPr id="22571" name="Text Box 14"/>
            <p:cNvSpPr txBox="1">
              <a:spLocks noChangeArrowheads="1"/>
            </p:cNvSpPr>
            <p:nvPr/>
          </p:nvSpPr>
          <p:spPr bwMode="auto">
            <a:xfrm>
              <a:off x="1396" y="1998"/>
              <a:ext cx="7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</a:rPr>
                <a:t>Split data</a:t>
              </a:r>
            </a:p>
          </p:txBody>
        </p:sp>
        <p:sp>
          <p:nvSpPr>
            <p:cNvPr id="22572" name="Text Box 15"/>
            <p:cNvSpPr txBox="1">
              <a:spLocks noChangeArrowheads="1"/>
            </p:cNvSpPr>
            <p:nvPr/>
          </p:nvSpPr>
          <p:spPr bwMode="auto">
            <a:xfrm>
              <a:off x="1392" y="2523"/>
              <a:ext cx="7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</a:rPr>
                <a:t>Split data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429000" y="2654783"/>
            <a:ext cx="2819400" cy="2039938"/>
            <a:chOff x="2160" y="1478"/>
            <a:chExt cx="1776" cy="1285"/>
          </a:xfrm>
        </p:grpSpPr>
        <p:sp>
          <p:nvSpPr>
            <p:cNvPr id="22542" name="Text Box 17"/>
            <p:cNvSpPr txBox="1">
              <a:spLocks noChangeArrowheads="1"/>
            </p:cNvSpPr>
            <p:nvPr/>
          </p:nvSpPr>
          <p:spPr bwMode="auto">
            <a:xfrm>
              <a:off x="2434" y="1478"/>
              <a:ext cx="5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count</a:t>
              </a:r>
            </a:p>
          </p:txBody>
        </p:sp>
        <p:sp>
          <p:nvSpPr>
            <p:cNvPr id="22543" name="Text Box 18"/>
            <p:cNvSpPr txBox="1">
              <a:spLocks noChangeArrowheads="1"/>
            </p:cNvSpPr>
            <p:nvPr/>
          </p:nvSpPr>
          <p:spPr bwMode="auto">
            <a:xfrm>
              <a:off x="2444" y="1718"/>
              <a:ext cx="5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count</a:t>
              </a:r>
            </a:p>
          </p:txBody>
        </p:sp>
        <p:sp>
          <p:nvSpPr>
            <p:cNvPr id="22544" name="Text Box 19"/>
            <p:cNvSpPr txBox="1">
              <a:spLocks noChangeArrowheads="1"/>
            </p:cNvSpPr>
            <p:nvPr/>
          </p:nvSpPr>
          <p:spPr bwMode="auto">
            <a:xfrm>
              <a:off x="2444" y="1958"/>
              <a:ext cx="5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count</a:t>
              </a:r>
            </a:p>
          </p:txBody>
        </p:sp>
        <p:sp>
          <p:nvSpPr>
            <p:cNvPr id="22545" name="Text Box 20"/>
            <p:cNvSpPr txBox="1">
              <a:spLocks noChangeArrowheads="1"/>
            </p:cNvSpPr>
            <p:nvPr/>
          </p:nvSpPr>
          <p:spPr bwMode="auto">
            <a:xfrm>
              <a:off x="2444" y="2486"/>
              <a:ext cx="5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count</a:t>
              </a:r>
            </a:p>
          </p:txBody>
        </p:sp>
        <p:sp>
          <p:nvSpPr>
            <p:cNvPr id="22546" name="Rectangle 21"/>
            <p:cNvSpPr>
              <a:spLocks noChangeArrowheads="1"/>
            </p:cNvSpPr>
            <p:nvPr/>
          </p:nvSpPr>
          <p:spPr bwMode="auto">
            <a:xfrm>
              <a:off x="3216" y="153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7" name="Rectangle 22"/>
            <p:cNvSpPr>
              <a:spLocks noChangeArrowheads="1"/>
            </p:cNvSpPr>
            <p:nvPr/>
          </p:nvSpPr>
          <p:spPr bwMode="auto">
            <a:xfrm>
              <a:off x="3216" y="177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8" name="Rectangle 23"/>
            <p:cNvSpPr>
              <a:spLocks noChangeArrowheads="1"/>
            </p:cNvSpPr>
            <p:nvPr/>
          </p:nvSpPr>
          <p:spPr bwMode="auto">
            <a:xfrm>
              <a:off x="3216" y="201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9" name="Rectangle 24"/>
            <p:cNvSpPr>
              <a:spLocks noChangeArrowheads="1"/>
            </p:cNvSpPr>
            <p:nvPr/>
          </p:nvSpPr>
          <p:spPr bwMode="auto">
            <a:xfrm>
              <a:off x="3216" y="2544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0" name="Line 25"/>
            <p:cNvSpPr>
              <a:spLocks noChangeShapeType="1"/>
            </p:cNvSpPr>
            <p:nvPr/>
          </p:nvSpPr>
          <p:spPr bwMode="auto">
            <a:xfrm>
              <a:off x="3573" y="2304"/>
              <a:ext cx="1" cy="1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Line 26"/>
            <p:cNvSpPr>
              <a:spLocks noChangeShapeType="1"/>
            </p:cNvSpPr>
            <p:nvPr/>
          </p:nvSpPr>
          <p:spPr bwMode="auto">
            <a:xfrm>
              <a:off x="2160" y="163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27"/>
            <p:cNvSpPr>
              <a:spLocks noChangeShapeType="1"/>
            </p:cNvSpPr>
            <p:nvPr/>
          </p:nvSpPr>
          <p:spPr bwMode="auto">
            <a:xfrm>
              <a:off x="2160" y="187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Line 28"/>
            <p:cNvSpPr>
              <a:spLocks noChangeShapeType="1"/>
            </p:cNvSpPr>
            <p:nvPr/>
          </p:nvSpPr>
          <p:spPr bwMode="auto">
            <a:xfrm>
              <a:off x="2160" y="211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29"/>
            <p:cNvSpPr>
              <a:spLocks noChangeShapeType="1"/>
            </p:cNvSpPr>
            <p:nvPr/>
          </p:nvSpPr>
          <p:spPr bwMode="auto">
            <a:xfrm>
              <a:off x="2160" y="2640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Line 30"/>
            <p:cNvSpPr>
              <a:spLocks noChangeShapeType="1"/>
            </p:cNvSpPr>
            <p:nvPr/>
          </p:nvSpPr>
          <p:spPr bwMode="auto">
            <a:xfrm>
              <a:off x="2880" y="1629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6" name="Line 31"/>
            <p:cNvSpPr>
              <a:spLocks noChangeShapeType="1"/>
            </p:cNvSpPr>
            <p:nvPr/>
          </p:nvSpPr>
          <p:spPr bwMode="auto">
            <a:xfrm>
              <a:off x="2880" y="1869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7" name="Line 32"/>
            <p:cNvSpPr>
              <a:spLocks noChangeShapeType="1"/>
            </p:cNvSpPr>
            <p:nvPr/>
          </p:nvSpPr>
          <p:spPr bwMode="auto">
            <a:xfrm>
              <a:off x="2880" y="2109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Line 33"/>
            <p:cNvSpPr>
              <a:spLocks noChangeShapeType="1"/>
            </p:cNvSpPr>
            <p:nvPr/>
          </p:nvSpPr>
          <p:spPr bwMode="auto">
            <a:xfrm>
              <a:off x="2880" y="2637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9" name="Text Box 34"/>
            <p:cNvSpPr txBox="1">
              <a:spLocks noChangeArrowheads="1"/>
            </p:cNvSpPr>
            <p:nvPr/>
          </p:nvSpPr>
          <p:spPr bwMode="auto">
            <a:xfrm>
              <a:off x="3312" y="1518"/>
              <a:ext cx="4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</a:rPr>
                <a:t>count</a:t>
              </a:r>
            </a:p>
          </p:txBody>
        </p:sp>
        <p:sp>
          <p:nvSpPr>
            <p:cNvPr id="22560" name="Text Box 35"/>
            <p:cNvSpPr txBox="1">
              <a:spLocks noChangeArrowheads="1"/>
            </p:cNvSpPr>
            <p:nvPr/>
          </p:nvSpPr>
          <p:spPr bwMode="auto">
            <a:xfrm>
              <a:off x="3312" y="1767"/>
              <a:ext cx="4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</a:rPr>
                <a:t>count</a:t>
              </a:r>
            </a:p>
          </p:txBody>
        </p:sp>
        <p:sp>
          <p:nvSpPr>
            <p:cNvPr id="22561" name="Text Box 36"/>
            <p:cNvSpPr txBox="1">
              <a:spLocks noChangeArrowheads="1"/>
            </p:cNvSpPr>
            <p:nvPr/>
          </p:nvSpPr>
          <p:spPr bwMode="auto">
            <a:xfrm>
              <a:off x="3318" y="1998"/>
              <a:ext cx="4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</a:rPr>
                <a:t>count</a:t>
              </a:r>
            </a:p>
          </p:txBody>
        </p:sp>
        <p:sp>
          <p:nvSpPr>
            <p:cNvPr id="22562" name="Text Box 37"/>
            <p:cNvSpPr txBox="1">
              <a:spLocks noChangeArrowheads="1"/>
            </p:cNvSpPr>
            <p:nvPr/>
          </p:nvSpPr>
          <p:spPr bwMode="auto">
            <a:xfrm>
              <a:off x="3336" y="2532"/>
              <a:ext cx="4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</a:rPr>
                <a:t>count</a:t>
              </a: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324600" y="3280258"/>
            <a:ext cx="2457450" cy="685800"/>
            <a:chOff x="3984" y="1872"/>
            <a:chExt cx="1548" cy="432"/>
          </a:xfrm>
        </p:grpSpPr>
        <p:sp>
          <p:nvSpPr>
            <p:cNvPr id="22537" name="Text Box 39"/>
            <p:cNvSpPr txBox="1">
              <a:spLocks noChangeArrowheads="1"/>
            </p:cNvSpPr>
            <p:nvPr/>
          </p:nvSpPr>
          <p:spPr bwMode="auto">
            <a:xfrm>
              <a:off x="4080" y="1958"/>
              <a:ext cx="5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merge</a:t>
              </a:r>
            </a:p>
          </p:txBody>
        </p:sp>
        <p:sp>
          <p:nvSpPr>
            <p:cNvPr id="22538" name="Line 40"/>
            <p:cNvSpPr>
              <a:spLocks noChangeShapeType="1"/>
            </p:cNvSpPr>
            <p:nvPr/>
          </p:nvSpPr>
          <p:spPr bwMode="auto">
            <a:xfrm>
              <a:off x="3984" y="2082"/>
              <a:ext cx="14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Line 41"/>
            <p:cNvSpPr>
              <a:spLocks noChangeShapeType="1"/>
            </p:cNvSpPr>
            <p:nvPr/>
          </p:nvSpPr>
          <p:spPr bwMode="auto">
            <a:xfrm>
              <a:off x="4608" y="2082"/>
              <a:ext cx="14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Rectangle 42"/>
            <p:cNvSpPr>
              <a:spLocks noChangeArrowheads="1"/>
            </p:cNvSpPr>
            <p:nvPr/>
          </p:nvSpPr>
          <p:spPr bwMode="auto">
            <a:xfrm>
              <a:off x="4812" y="1872"/>
              <a:ext cx="72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1" name="Text Box 43"/>
            <p:cNvSpPr txBox="1">
              <a:spLocks noChangeArrowheads="1"/>
            </p:cNvSpPr>
            <p:nvPr/>
          </p:nvSpPr>
          <p:spPr bwMode="auto">
            <a:xfrm>
              <a:off x="4850" y="1881"/>
              <a:ext cx="6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0000"/>
                  </a:solidFill>
                </a:rPr>
                <a:t>merged</a:t>
              </a:r>
            </a:p>
            <a:p>
              <a:pPr algn="ctr" eaLnBrk="1" hangingPunct="1"/>
              <a:r>
                <a:rPr lang="en-US" altLang="zh-CN">
                  <a:solidFill>
                    <a:srgbClr val="000000"/>
                  </a:solidFill>
                </a:rPr>
                <a:t>count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Hadoop</a:t>
            </a:r>
            <a:endParaRPr lang="en-US" altLang="zh-CN" sz="4000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A529E8-2EAA-47A2-8A25-6DFD9D36FF69}" type="slidenum">
              <a:rPr lang="zh-CN" altLang="en-US" b="0">
                <a:solidFill>
                  <a:srgbClr val="898989"/>
                </a:solidFill>
              </a:rPr>
              <a:pPr eaLnBrk="1" hangingPunct="1"/>
              <a:t>50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66564" name="Rectangle 3"/>
          <p:cNvSpPr txBox="1">
            <a:spLocks noChangeArrowheads="1"/>
          </p:cNvSpPr>
          <p:nvPr/>
        </p:nvSpPr>
        <p:spPr bwMode="auto">
          <a:xfrm>
            <a:off x="455613" y="1598613"/>
            <a:ext cx="8226425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3200" b="0">
              <a:latin typeface="幼圆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419225"/>
            <a:ext cx="9144000" cy="4883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4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Create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/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root/test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)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two data files:</a:t>
            </a:r>
            <a:endParaRPr lang="en-US" altLang="zh-CN" sz="2400" dirty="0">
              <a:latin typeface="Arial Narrow" pitchFamily="34" charset="0"/>
              <a:ea typeface="黑体" pitchFamily="2" charset="-122"/>
              <a:cs typeface="Arial" pitchFamily="34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4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	</a:t>
            </a:r>
            <a:r>
              <a:rPr lang="en-US" altLang="zh-CN" sz="2400" dirty="0">
                <a:solidFill>
                  <a:srgbClr val="0066FF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file1.txt</a:t>
            </a:r>
            <a:r>
              <a:rPr lang="zh-CN" altLang="en-US" sz="2400" dirty="0">
                <a:solidFill>
                  <a:srgbClr val="0066FF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en-US" altLang="zh-CN" sz="2400" dirty="0">
                <a:solidFill>
                  <a:srgbClr val="C0000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hello </a:t>
            </a:r>
            <a:r>
              <a:rPr lang="en-US" altLang="zh-CN" sz="2400" dirty="0" err="1">
                <a:solidFill>
                  <a:srgbClr val="C0000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hadoop</a:t>
            </a:r>
            <a:r>
              <a:rPr lang="en-US" altLang="zh-CN" sz="2400" dirty="0">
                <a:solidFill>
                  <a:srgbClr val="C0000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 hello world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4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	</a:t>
            </a:r>
            <a:r>
              <a:rPr lang="en-US" altLang="zh-CN" sz="2400" dirty="0">
                <a:solidFill>
                  <a:srgbClr val="0066FF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file2.txt</a:t>
            </a:r>
            <a:r>
              <a:rPr lang="zh-CN" altLang="en-US" sz="2400" dirty="0">
                <a:solidFill>
                  <a:srgbClr val="0066FF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en-US" altLang="zh-CN" sz="2400" dirty="0">
                <a:solidFill>
                  <a:srgbClr val="C0000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goodbye </a:t>
            </a:r>
            <a:r>
              <a:rPr lang="en-US" altLang="zh-CN" sz="2400" dirty="0" err="1">
                <a:solidFill>
                  <a:srgbClr val="C0000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hadoop</a:t>
            </a:r>
            <a:r>
              <a:rPr lang="en-US" altLang="zh-CN" sz="2400" dirty="0">
                <a:solidFill>
                  <a:srgbClr val="C0000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 </a:t>
            </a:r>
            <a:endParaRPr lang="en-US" altLang="zh-CN" sz="2400" dirty="0">
              <a:solidFill>
                <a:srgbClr val="C00000"/>
              </a:solidFill>
              <a:latin typeface="Arial Narrow" pitchFamily="34" charset="0"/>
              <a:ea typeface="黑体" pitchFamily="2" charset="-122"/>
              <a:cs typeface="Arial" pitchFamily="34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altLang="zh-CN" sz="2400" dirty="0">
              <a:solidFill>
                <a:srgbClr val="C00000"/>
              </a:solidFill>
              <a:latin typeface="Arial Narrow" pitchFamily="34" charset="0"/>
              <a:ea typeface="黑体" pitchFamily="2" charset="-122"/>
              <a:cs typeface="Arial" pitchFamily="34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4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Copy files to HDFS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：</a:t>
            </a:r>
            <a:endParaRPr lang="zh-CN" altLang="en-US" sz="2400" dirty="0">
              <a:latin typeface="Arial Narrow" pitchFamily="34" charset="0"/>
              <a:ea typeface="黑体" pitchFamily="2" charset="-122"/>
              <a:cs typeface="Arial" pitchFamily="34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0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     </a:t>
            </a:r>
            <a:r>
              <a:rPr lang="en-US" altLang="zh-CN" sz="2000" dirty="0">
                <a:solidFill>
                  <a:srgbClr val="00B0F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[</a:t>
            </a:r>
            <a:r>
              <a:rPr lang="en-US" altLang="zh-CN" sz="2000" dirty="0" err="1">
                <a:solidFill>
                  <a:srgbClr val="00B0F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hadoop</a:t>
            </a:r>
            <a:r>
              <a:rPr lang="en-US" altLang="zh-CN" sz="2000" dirty="0">
                <a:solidFill>
                  <a:srgbClr val="00B0F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@</a:t>
            </a:r>
            <a:r>
              <a:rPr lang="en-US" altLang="zh-CN" sz="20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dirty="0">
                <a:solidFill>
                  <a:srgbClr val="00B0F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Master ~]$ </a:t>
            </a:r>
            <a:r>
              <a:rPr lang="en-US" altLang="zh-CN" sz="2000" dirty="0" err="1">
                <a:solidFill>
                  <a:srgbClr val="00B0F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dfs</a:t>
            </a:r>
            <a:r>
              <a:rPr lang="en-US" altLang="zh-CN" sz="2000" dirty="0">
                <a:solidFill>
                  <a:srgbClr val="00B0F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 –</a:t>
            </a:r>
            <a:r>
              <a:rPr lang="en-US" altLang="zh-CN" sz="2000" dirty="0" err="1">
                <a:solidFill>
                  <a:srgbClr val="00B0F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copyFromLocal</a:t>
            </a:r>
            <a:r>
              <a:rPr lang="en-US" altLang="zh-CN" sz="2000" dirty="0">
                <a:solidFill>
                  <a:srgbClr val="00B0F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   /root/test   </a:t>
            </a:r>
            <a:r>
              <a:rPr lang="en-US" altLang="zh-CN" sz="2000" dirty="0" err="1">
                <a:solidFill>
                  <a:srgbClr val="00B0F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test</a:t>
            </a:r>
            <a:r>
              <a:rPr lang="en-US" altLang="zh-CN" sz="2000" dirty="0">
                <a:solidFill>
                  <a:srgbClr val="00B0F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-in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>
                <a:latin typeface="Arial Narrow" pitchFamily="34" charset="0"/>
                <a:ea typeface="黑体" pitchFamily="2" charset="-122"/>
                <a:cs typeface="Arial" pitchFamily="34" charset="0"/>
              </a:rPr>
              <a:t>test-in</a:t>
            </a:r>
            <a:r>
              <a:rPr lang="zh-CN" altLang="en-US" dirty="0">
                <a:latin typeface="Arial Narrow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dirty="0">
                <a:latin typeface="Arial Narrow" pitchFamily="34" charset="0"/>
                <a:ea typeface="黑体" pitchFamily="2" charset="-122"/>
                <a:cs typeface="Arial" pitchFamily="34" charset="0"/>
              </a:rPr>
              <a:t>is a data file folder under HDFS</a:t>
            </a:r>
            <a:endParaRPr lang="en-US" altLang="zh-CN" dirty="0">
              <a:latin typeface="Arial Narrow" pitchFamily="34" charset="0"/>
              <a:ea typeface="黑体" pitchFamily="2" charset="-122"/>
              <a:cs typeface="Arial" pitchFamily="34" charset="0"/>
            </a:endParaRPr>
          </a:p>
          <a:p>
            <a:pPr marL="274320" lvl="1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Wingdings 2"/>
              <a:buChar char=""/>
              <a:defRPr/>
            </a:pPr>
            <a:endParaRPr lang="en-US" altLang="zh-CN" dirty="0">
              <a:latin typeface="Arial Narrow" pitchFamily="34" charset="0"/>
              <a:ea typeface="黑体" pitchFamily="2" charset="-122"/>
              <a:cs typeface="Arial" pitchFamily="34" charset="0"/>
            </a:endParaRPr>
          </a:p>
          <a:p>
            <a:pPr marL="274320" lvl="1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Wingdings 2"/>
              <a:buChar char=""/>
              <a:defRPr/>
            </a:pPr>
            <a:r>
              <a:rPr lang="en-US" altLang="zh-CN" sz="24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Run </a:t>
            </a:r>
            <a:r>
              <a:rPr lang="en-US" altLang="zh-CN" sz="2400" dirty="0" err="1">
                <a:latin typeface="Arial Narrow" pitchFamily="34" charset="0"/>
                <a:ea typeface="黑体" pitchFamily="2" charset="-122"/>
                <a:cs typeface="Arial" pitchFamily="34" charset="0"/>
              </a:rPr>
              <a:t>hadoop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400" dirty="0" err="1">
                <a:latin typeface="Arial Narrow" pitchFamily="34" charset="0"/>
                <a:ea typeface="黑体" pitchFamily="2" charset="-122"/>
                <a:cs typeface="Arial" pitchFamily="34" charset="0"/>
              </a:rPr>
              <a:t>WorldCount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Program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：</a:t>
            </a:r>
            <a:endParaRPr lang="en-US" altLang="en-US" sz="2400" dirty="0">
              <a:latin typeface="Arial Narrow" pitchFamily="34" charset="0"/>
              <a:ea typeface="黑体" pitchFamily="2" charset="-122"/>
              <a:cs typeface="Arial" pitchFamily="34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0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000" dirty="0">
                <a:solidFill>
                  <a:srgbClr val="00B0F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[</a:t>
            </a:r>
            <a:r>
              <a:rPr lang="en-US" altLang="zh-CN" sz="2000" dirty="0" err="1">
                <a:solidFill>
                  <a:srgbClr val="00B0F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hadoop</a:t>
            </a:r>
            <a:r>
              <a:rPr lang="en-US" altLang="zh-CN" sz="2000" dirty="0">
                <a:solidFill>
                  <a:srgbClr val="00B0F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@</a:t>
            </a:r>
            <a:r>
              <a:rPr lang="en-US" altLang="zh-CN" sz="2000" dirty="0">
                <a:latin typeface="Arial Narrow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dirty="0">
                <a:solidFill>
                  <a:srgbClr val="00B0F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Master ~]$ </a:t>
            </a:r>
            <a:r>
              <a:rPr lang="en-US" altLang="zh-CN" sz="2000" dirty="0" err="1">
                <a:solidFill>
                  <a:srgbClr val="00B0F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hadoop</a:t>
            </a:r>
            <a:r>
              <a:rPr lang="en-US" altLang="zh-CN" sz="2000" dirty="0">
                <a:solidFill>
                  <a:srgbClr val="00B0F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 jar hadoop-0.20.1-examples.jar 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     </a:t>
            </a:r>
            <a:r>
              <a:rPr lang="en-US" altLang="zh-CN" sz="2000" dirty="0" err="1">
                <a:solidFill>
                  <a:srgbClr val="00B0F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wordcount</a:t>
            </a:r>
            <a:r>
              <a:rPr lang="en-US" altLang="zh-CN" sz="2000" dirty="0">
                <a:solidFill>
                  <a:srgbClr val="00B0F0"/>
                </a:solidFill>
                <a:latin typeface="Arial Narrow" pitchFamily="34" charset="0"/>
                <a:ea typeface="黑体" pitchFamily="2" charset="-122"/>
                <a:cs typeface="Arial" pitchFamily="34" charset="0"/>
              </a:rPr>
              <a:t>   test-in   test-out</a:t>
            </a:r>
          </a:p>
          <a:p>
            <a:pPr marL="274320" lvl="1" indent="-274320" fontAlgn="auto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Font typeface="Wingdings 2"/>
              <a:buNone/>
              <a:defRPr/>
            </a:pPr>
            <a:endParaRPr lang="zh-CN" altLang="en-US" dirty="0">
              <a:solidFill>
                <a:srgbClr val="0066FF"/>
              </a:solidFill>
              <a:latin typeface="Arial Narrow" pitchFamily="34" charset="0"/>
              <a:ea typeface="黑体" pitchFamily="2" charset="-122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Hadoop</a:t>
            </a:r>
            <a:endParaRPr lang="en-US" altLang="zh-CN" sz="4000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1826F7-75E0-4ADC-8B5C-0334E8B577A4}" type="slidenum">
              <a:rPr lang="zh-CN" altLang="en-US" b="0">
                <a:solidFill>
                  <a:srgbClr val="898989"/>
                </a:solidFill>
              </a:rPr>
              <a:pPr eaLnBrk="1" hangingPunct="1"/>
              <a:t>51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67588" name="Rectangle 3"/>
          <p:cNvSpPr txBox="1">
            <a:spLocks noChangeArrowheads="1"/>
          </p:cNvSpPr>
          <p:nvPr/>
        </p:nvSpPr>
        <p:spPr bwMode="auto">
          <a:xfrm>
            <a:off x="455613" y="1598613"/>
            <a:ext cx="8226425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3200" b="0">
              <a:latin typeface="幼圆" panose="02010509060101010101" pitchFamily="49" charset="-122"/>
            </a:endParaRPr>
          </a:p>
        </p:txBody>
      </p:sp>
      <p:sp>
        <p:nvSpPr>
          <p:cNvPr id="67589" name="Content Placeholder 2"/>
          <p:cNvSpPr>
            <a:spLocks noGrp="1"/>
          </p:cNvSpPr>
          <p:nvPr>
            <p:ph sz="quarter" idx="1"/>
          </p:nvPr>
        </p:nvSpPr>
        <p:spPr>
          <a:xfrm>
            <a:off x="404813" y="990600"/>
            <a:ext cx="8601075" cy="5746750"/>
          </a:xfrm>
        </p:spPr>
        <p:txBody>
          <a:bodyPr/>
          <a:lstStyle/>
          <a:p>
            <a:pPr marL="273050" indent="-273050" eaLnBrk="1" hangingPunct="1">
              <a:lnSpc>
                <a:spcPct val="120000"/>
              </a:lnSpc>
              <a:spcBef>
                <a:spcPts val="575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endParaRPr lang="en-US" altLang="zh-CN" sz="2400" smtClean="0">
              <a:solidFill>
                <a:srgbClr val="0066FF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  <a:p>
            <a:pPr marL="273050" indent="-273050" eaLnBrk="1" hangingPunct="1">
              <a:spcBef>
                <a:spcPct val="0"/>
              </a:spcBef>
              <a:buFont typeface="Wingdings 2" panose="05020102010507070707" pitchFamily="18" charset="2"/>
              <a:buChar char=""/>
            </a:pPr>
            <a:r>
              <a:rPr lang="en-US" altLang="zh-CN" sz="2000" smtClean="0">
                <a:latin typeface="Arial Narrow" panose="020B0606020202030204" pitchFamily="34" charset="0"/>
                <a:ea typeface="黑体" panose="02010609060101010101" pitchFamily="49" charset="-122"/>
              </a:rPr>
              <a:t>Check test-out</a:t>
            </a:r>
            <a:r>
              <a:rPr lang="zh-CN" altLang="en-US" sz="2000" smtClean="0">
                <a:latin typeface="Arial Narrow" panose="020B060602020203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2000" smtClean="0">
                <a:latin typeface="Arial Narrow" panose="020B0606020202030204" pitchFamily="34" charset="0"/>
                <a:ea typeface="黑体" panose="02010609060101010101" pitchFamily="49" charset="-122"/>
              </a:rPr>
              <a:t>the results are in test-out/part-r-00000</a:t>
            </a:r>
            <a:endParaRPr lang="zh-CN" altLang="en-US" sz="2000" smtClean="0">
              <a:latin typeface="Arial Narrow" panose="020B0606020202030204" pitchFamily="34" charset="0"/>
              <a:ea typeface="黑体" panose="02010609060101010101" pitchFamily="49" charset="-122"/>
            </a:endParaRPr>
          </a:p>
          <a:p>
            <a:pPr marL="547688" lvl="1" eaLnBrk="1" latin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600" smtClean="0">
                <a:solidFill>
                  <a:srgbClr val="00B0F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username@Master:~/workspace/wordcount$ hadoop dfs -ls test-out</a:t>
            </a:r>
            <a:endParaRPr lang="zh-CN" altLang="en-US" sz="1600" smtClean="0">
              <a:solidFill>
                <a:srgbClr val="00B0F0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  <a:p>
            <a:pPr marL="547688" lvl="1" eaLnBrk="1" latin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400" smtClean="0">
                <a:solidFill>
                  <a:srgbClr val="FF0066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Found 2 items</a:t>
            </a:r>
            <a:endParaRPr lang="zh-CN" altLang="en-US" sz="1400" smtClean="0">
              <a:solidFill>
                <a:srgbClr val="FF0066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  <a:p>
            <a:pPr marL="547688" lvl="1" eaLnBrk="1" latin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400" smtClean="0">
                <a:solidFill>
                  <a:srgbClr val="FF0066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drwxr-xr-x   - hadoopusr supergroup   0 2010-05-23 20:29 /user/hadoopusr/test-out/_logs</a:t>
            </a:r>
            <a:endParaRPr lang="zh-CN" altLang="en-US" sz="1400" smtClean="0">
              <a:solidFill>
                <a:srgbClr val="FF0066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  <a:p>
            <a:pPr marL="547688" lvl="1" eaLnBrk="1" latin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400" smtClean="0">
                <a:solidFill>
                  <a:srgbClr val="FF0066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-rw-r--r--   1 hadoopusr supergroup   35 2010-05-23 20:30 /user/hadoopusr/test-out/part-r-00000</a:t>
            </a:r>
          </a:p>
          <a:p>
            <a:pPr marL="547688" lvl="1" eaLnBrk="1" latin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zh-CN" altLang="en-US" sz="900" smtClean="0">
              <a:solidFill>
                <a:srgbClr val="FF0066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  <a:p>
            <a:pPr marL="273050" indent="-273050" eaLnBrk="1" hangingPunct="1">
              <a:spcBef>
                <a:spcPct val="0"/>
              </a:spcBef>
              <a:buFont typeface="Wingdings 2" panose="05020102010507070707" pitchFamily="18" charset="2"/>
              <a:buChar char=""/>
            </a:pPr>
            <a:endParaRPr lang="en-US" altLang="en-US" sz="1800" smtClean="0">
              <a:latin typeface="Arial Narrow" panose="020B0606020202030204" pitchFamily="34" charset="0"/>
              <a:ea typeface="黑体" panose="02010609060101010101" pitchFamily="49" charset="-122"/>
            </a:endParaRPr>
          </a:p>
          <a:p>
            <a:pPr marL="273050" indent="-273050" eaLnBrk="1" hangingPunct="1">
              <a:spcBef>
                <a:spcPct val="0"/>
              </a:spcBef>
              <a:buFont typeface="Wingdings 2" panose="05020102010507070707" pitchFamily="18" charset="2"/>
              <a:buChar char=""/>
            </a:pPr>
            <a:r>
              <a:rPr lang="en-US" altLang="en-US" sz="1800" smtClean="0">
                <a:latin typeface="Arial Narrow" panose="020B0606020202030204" pitchFamily="34" charset="0"/>
                <a:ea typeface="黑体" panose="02010609060101010101" pitchFamily="49" charset="-122"/>
              </a:rPr>
              <a:t> </a:t>
            </a:r>
            <a:r>
              <a:rPr lang="en-US" altLang="en-US" sz="2000" smtClean="0">
                <a:latin typeface="Arial Narrow" panose="020B0606020202030204" pitchFamily="34" charset="0"/>
                <a:ea typeface="黑体" panose="02010609060101010101" pitchFamily="49" charset="-122"/>
              </a:rPr>
              <a:t>Check the results</a:t>
            </a:r>
            <a:endParaRPr lang="zh-CN" altLang="en-US" sz="1800" smtClean="0">
              <a:latin typeface="Arial Narrow" panose="020B0606020202030204" pitchFamily="34" charset="0"/>
              <a:ea typeface="黑体" panose="02010609060101010101" pitchFamily="49" charset="-122"/>
            </a:endParaRPr>
          </a:p>
          <a:p>
            <a:pPr marL="547688" lvl="1" eaLnBrk="1" latin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400" b="1" smtClean="0">
                <a:solidFill>
                  <a:srgbClr val="00B0F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username@Master:~/workspace/wordcount$ hadoop dfs -cat test-out/part-r-00000</a:t>
            </a:r>
            <a:endParaRPr lang="zh-CN" altLang="en-US" sz="1400" b="1" smtClean="0">
              <a:solidFill>
                <a:srgbClr val="00B0F0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  <a:p>
            <a:pPr marL="547688" lvl="1" eaLnBrk="1" latin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400" smtClean="0">
                <a:solidFill>
                  <a:srgbClr val="FF0066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GoodBye	1</a:t>
            </a:r>
            <a:endParaRPr lang="zh-CN" altLang="en-US" sz="1400" smtClean="0">
              <a:solidFill>
                <a:srgbClr val="FF0066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  <a:p>
            <a:pPr marL="547688" lvl="1" eaLnBrk="1" latin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400" smtClean="0">
                <a:solidFill>
                  <a:srgbClr val="FF0066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Hadoop		2</a:t>
            </a:r>
            <a:endParaRPr lang="zh-CN" altLang="en-US" sz="1400" smtClean="0">
              <a:solidFill>
                <a:srgbClr val="FF0066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  <a:p>
            <a:pPr marL="547688" lvl="1" eaLnBrk="1" latin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400" smtClean="0">
                <a:solidFill>
                  <a:srgbClr val="FF0066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Hello		2</a:t>
            </a:r>
            <a:endParaRPr lang="zh-CN" altLang="en-US" sz="1400" smtClean="0">
              <a:solidFill>
                <a:srgbClr val="FF0066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  <a:p>
            <a:pPr marL="547688" lvl="1" eaLnBrk="1" latin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400" smtClean="0">
                <a:solidFill>
                  <a:srgbClr val="FF0066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World		1</a:t>
            </a:r>
            <a:endParaRPr lang="zh-CN" altLang="en-US" sz="1400" smtClean="0">
              <a:solidFill>
                <a:srgbClr val="FF0066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  <a:p>
            <a:pPr marL="273050" indent="-273050" eaLnBrk="1" latin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000" smtClean="0">
                <a:latin typeface="Arial Narrow" panose="020B0606020202030204" pitchFamily="34" charset="0"/>
                <a:ea typeface="黑体" panose="02010609060101010101" pitchFamily="49" charset="-122"/>
              </a:rPr>
              <a:t> </a:t>
            </a:r>
            <a:endParaRPr lang="zh-CN" altLang="en-US" sz="1000" smtClean="0">
              <a:latin typeface="Arial Narrow" panose="020B0606020202030204" pitchFamily="34" charset="0"/>
              <a:ea typeface="黑体" panose="02010609060101010101" pitchFamily="49" charset="-122"/>
            </a:endParaRPr>
          </a:p>
          <a:p>
            <a:pPr marL="273050" indent="-273050" eaLnBrk="1" hangingPunct="1">
              <a:spcBef>
                <a:spcPct val="0"/>
              </a:spcBef>
              <a:buFont typeface="Wingdings 2" panose="05020102010507070707" pitchFamily="18" charset="2"/>
              <a:buChar char=""/>
            </a:pPr>
            <a:endParaRPr lang="en-US" altLang="en-US" sz="2000" smtClean="0">
              <a:latin typeface="Arial Narrow" panose="020B0606020202030204" pitchFamily="34" charset="0"/>
              <a:ea typeface="黑体" panose="02010609060101010101" pitchFamily="49" charset="-122"/>
            </a:endParaRPr>
          </a:p>
          <a:p>
            <a:pPr marL="273050" indent="-273050" eaLnBrk="1" hangingPunct="1">
              <a:spcBef>
                <a:spcPct val="0"/>
              </a:spcBef>
              <a:buFont typeface="Wingdings 2" panose="05020102010507070707" pitchFamily="18" charset="2"/>
              <a:buChar char=""/>
            </a:pPr>
            <a:r>
              <a:rPr lang="en-US" altLang="en-US" sz="2000" smtClean="0">
                <a:latin typeface="Arial Narrow" panose="020B0606020202030204" pitchFamily="34" charset="0"/>
                <a:ea typeface="黑体" panose="02010609060101010101" pitchFamily="49" charset="-122"/>
              </a:rPr>
              <a:t>Copy results from HDFS</a:t>
            </a:r>
            <a:r>
              <a:rPr lang="zh-CN" altLang="en-US" sz="2000" smtClean="0">
                <a:latin typeface="Arial Narrow" panose="020B0606020202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smtClean="0">
                <a:latin typeface="Arial Narrow" panose="020B0606020202030204" pitchFamily="34" charset="0"/>
                <a:ea typeface="黑体" panose="02010609060101010101" pitchFamily="49" charset="-122"/>
              </a:rPr>
              <a:t>to </a:t>
            </a:r>
            <a:r>
              <a:rPr lang="en-US" altLang="en-US" sz="2000" smtClean="0">
                <a:latin typeface="Arial Narrow" panose="020B0606020202030204" pitchFamily="34" charset="0"/>
                <a:ea typeface="黑体" panose="02010609060101010101" pitchFamily="49" charset="-122"/>
              </a:rPr>
              <a:t>Linux</a:t>
            </a:r>
            <a:endParaRPr lang="zh-CN" altLang="en-US" sz="2000" smtClean="0">
              <a:latin typeface="Arial Narrow" panose="020B0606020202030204" pitchFamily="34" charset="0"/>
              <a:ea typeface="黑体" panose="02010609060101010101" pitchFamily="49" charset="-122"/>
            </a:endParaRPr>
          </a:p>
          <a:p>
            <a:pPr marL="547688" lvl="1" eaLnBrk="1" latin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400" b="1" smtClean="0">
                <a:solidFill>
                  <a:srgbClr val="00B0F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username@Master:~/workspace/wordcount$ hadoop dfs -get test-out/part-r-00000  test-out.txt</a:t>
            </a:r>
            <a:endParaRPr lang="zh-CN" altLang="en-US" sz="1400" b="1" smtClean="0">
              <a:solidFill>
                <a:srgbClr val="00B0F0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  <a:p>
            <a:pPr marL="547688" lvl="1" eaLnBrk="1" latin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400" smtClean="0">
                <a:solidFill>
                  <a:srgbClr val="FF0066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username@Master:~/workspace/wordcount$ vi test-out.txt</a:t>
            </a:r>
            <a:endParaRPr lang="zh-CN" altLang="en-US" sz="1400" smtClean="0">
              <a:solidFill>
                <a:srgbClr val="FF0066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  <a:p>
            <a:pPr marL="547688" lvl="1" eaLnBrk="1" latin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400" smtClean="0">
                <a:solidFill>
                  <a:srgbClr val="FF0066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GoodBye	1</a:t>
            </a:r>
            <a:endParaRPr lang="zh-CN" altLang="en-US" sz="1400" smtClean="0">
              <a:solidFill>
                <a:srgbClr val="FF0066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  <a:p>
            <a:pPr marL="547688" lvl="1" eaLnBrk="1" latin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400" smtClean="0">
                <a:solidFill>
                  <a:srgbClr val="FF0066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Hadoop		2</a:t>
            </a:r>
            <a:endParaRPr lang="zh-CN" altLang="en-US" sz="1400" smtClean="0">
              <a:solidFill>
                <a:srgbClr val="FF0066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  <a:p>
            <a:pPr marL="547688" lvl="1" eaLnBrk="1" latin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400" smtClean="0">
                <a:solidFill>
                  <a:srgbClr val="FF0066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Hello		2</a:t>
            </a:r>
            <a:endParaRPr lang="zh-CN" altLang="en-US" sz="1400" smtClean="0">
              <a:solidFill>
                <a:srgbClr val="FF0066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  <a:p>
            <a:pPr marL="547688" lvl="1" eaLnBrk="1" latin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400" smtClean="0">
                <a:solidFill>
                  <a:srgbClr val="FF0066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World		1</a:t>
            </a:r>
            <a:endParaRPr lang="zh-CN" altLang="en-US" sz="900" smtClean="0">
              <a:solidFill>
                <a:srgbClr val="FF0066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Hadoop</a:t>
            </a:r>
            <a:endParaRPr lang="en-US" altLang="zh-CN" sz="4000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8BA895-3EEE-483D-B484-7105B51DEFB4}" type="slidenum">
              <a:rPr lang="zh-CN" altLang="en-US" b="0">
                <a:solidFill>
                  <a:srgbClr val="898989"/>
                </a:solidFill>
              </a:rPr>
              <a:pPr eaLnBrk="1" hangingPunct="1"/>
              <a:t>52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68612" name="Rectangle 3"/>
          <p:cNvSpPr txBox="1">
            <a:spLocks noChangeArrowheads="1"/>
          </p:cNvSpPr>
          <p:nvPr/>
        </p:nvSpPr>
        <p:spPr bwMode="auto">
          <a:xfrm>
            <a:off x="455613" y="1598613"/>
            <a:ext cx="8226425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3200" b="0">
              <a:latin typeface="幼圆" panose="02010509060101010101" pitchFamily="49" charset="-122"/>
            </a:endParaRPr>
          </a:p>
        </p:txBody>
      </p:sp>
      <p:sp>
        <p:nvSpPr>
          <p:cNvPr id="68613" name="Content Placeholder 2"/>
          <p:cNvSpPr>
            <a:spLocks noGrp="1"/>
          </p:cNvSpPr>
          <p:nvPr>
            <p:ph sz="quarter" idx="1"/>
          </p:nvPr>
        </p:nvSpPr>
        <p:spPr>
          <a:xfrm>
            <a:off x="414338" y="1117600"/>
            <a:ext cx="8601075" cy="5486400"/>
          </a:xfrm>
        </p:spPr>
        <p:txBody>
          <a:bodyPr/>
          <a:lstStyle/>
          <a:p>
            <a:pPr marL="273050" lvl="1" indent="-273050" eaLnBrk="1" hangingPunct="1">
              <a:spcBef>
                <a:spcPts val="575"/>
              </a:spcBef>
              <a:spcAft>
                <a:spcPts val="1200"/>
              </a:spcAft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lang="en-US" altLang="zh-CN" sz="2600" b="1" smtClean="0">
                <a:solidFill>
                  <a:srgbClr val="00B05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Program Development</a:t>
            </a:r>
          </a:p>
          <a:p>
            <a:pPr marL="273050" lvl="1" indent="-273050" eaLnBrk="1" hangingPunct="1">
              <a:spcBef>
                <a:spcPts val="575"/>
              </a:spcBef>
              <a:spcAft>
                <a:spcPts val="1200"/>
              </a:spcAft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lang="zh-CN" altLang="en-US" smtClean="0">
                <a:latin typeface="Arial Narrow" panose="020B060602020203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mtClean="0">
                <a:latin typeface="Arial Narrow" panose="020B0606020202030204" pitchFamily="34" charset="0"/>
                <a:ea typeface="黑体" panose="02010609060101010101" pitchFamily="49" charset="-122"/>
              </a:rPr>
              <a:t>Programmers develop on his local machine and upload the files to the Hadoop cluster</a:t>
            </a:r>
          </a:p>
          <a:p>
            <a:pPr marL="273050" lvl="1" indent="-273050" eaLnBrk="1" hangingPunct="1">
              <a:spcBef>
                <a:spcPts val="575"/>
              </a:spcBef>
              <a:spcAft>
                <a:spcPts val="1200"/>
              </a:spcAft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lang="en-US" altLang="zh-CN" smtClean="0">
                <a:solidFill>
                  <a:srgbClr val="0066FF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Eclipse</a:t>
            </a:r>
            <a:r>
              <a:rPr lang="zh-CN" altLang="en-US" smtClean="0">
                <a:solidFill>
                  <a:srgbClr val="0066FF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mtClean="0">
                <a:solidFill>
                  <a:srgbClr val="0066FF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development environment</a:t>
            </a:r>
            <a:endParaRPr lang="zh-CN" altLang="en-US" smtClean="0">
              <a:solidFill>
                <a:srgbClr val="0066FF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 smtClean="0">
                <a:latin typeface="Arial Narrow" panose="020B0606020202030204" pitchFamily="34" charset="0"/>
                <a:ea typeface="黑体" panose="02010609060101010101" pitchFamily="49" charset="-122"/>
              </a:rPr>
              <a:t>  Eclipse</a:t>
            </a:r>
            <a:r>
              <a:rPr lang="zh-CN" altLang="en-US" sz="2400" smtClean="0">
                <a:latin typeface="Arial Narrow" panose="020B0606020202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smtClean="0">
                <a:latin typeface="Arial Narrow" panose="020B0606020202030204" pitchFamily="34" charset="0"/>
                <a:ea typeface="黑体" panose="02010609060101010101" pitchFamily="49" charset="-122"/>
              </a:rPr>
              <a:t>is an open source enviroment</a:t>
            </a:r>
            <a:r>
              <a:rPr lang="zh-CN" altLang="en-US" sz="2400" smtClean="0">
                <a:latin typeface="Arial Narrow" panose="020B060602020203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2400" smtClean="0">
                <a:latin typeface="Arial Narrow" panose="020B0606020202030204" pitchFamily="34" charset="0"/>
                <a:ea typeface="黑体" panose="02010609060101010101" pitchFamily="49" charset="-122"/>
              </a:rPr>
              <a:t>IDE</a:t>
            </a:r>
            <a:r>
              <a:rPr lang="zh-CN" altLang="en-US" sz="2400" smtClean="0">
                <a:latin typeface="Arial Narrow" panose="020B0606020202030204" pitchFamily="34" charset="0"/>
                <a:ea typeface="黑体" panose="02010609060101010101" pitchFamily="49" charset="-122"/>
              </a:rPr>
              <a:t>），</a:t>
            </a:r>
            <a:r>
              <a:rPr lang="en-US" altLang="zh-CN" sz="2400" smtClean="0">
                <a:latin typeface="Arial Narrow" panose="020B0606020202030204" pitchFamily="34" charset="0"/>
                <a:ea typeface="黑体" panose="02010609060101010101" pitchFamily="49" charset="-122"/>
              </a:rPr>
              <a:t>provide integrated platform for Java.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sz="2400" smtClean="0">
              <a:latin typeface="Arial Narrow" panose="020B0606020202030204" pitchFamily="34" charset="0"/>
              <a:ea typeface="黑体" panose="02010609060101010101" pitchFamily="49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 smtClean="0">
                <a:solidFill>
                  <a:srgbClr val="0066FF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Eclipse</a:t>
            </a:r>
            <a:r>
              <a:rPr lang="zh-CN" altLang="en-US" sz="2400" smtClean="0">
                <a:solidFill>
                  <a:srgbClr val="0066FF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smtClean="0">
                <a:solidFill>
                  <a:srgbClr val="0066FF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official website</a:t>
            </a:r>
            <a:r>
              <a:rPr lang="zh-CN" altLang="en-US" sz="2400" smtClean="0">
                <a:solidFill>
                  <a:srgbClr val="0066FF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2400" smtClean="0">
                <a:latin typeface="Arial Narrow" panose="020B0606020202030204" pitchFamily="34" charset="0"/>
                <a:ea typeface="黑体" panose="02010609060101010101" pitchFamily="49" charset="-122"/>
                <a:hlinkClick r:id="rId3"/>
              </a:rPr>
              <a:t>http://www.eclipse.org/</a:t>
            </a:r>
            <a:endParaRPr lang="en-US" altLang="zh-CN" sz="2400" smtClean="0">
              <a:latin typeface="Arial Narrow" panose="020B0606020202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MPI Vs. </a:t>
            </a:r>
            <a:r>
              <a:rPr lang="en-US" altLang="zh-CN" sz="4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MapReduce</a:t>
            </a:r>
            <a:endParaRPr lang="en-US" altLang="zh-CN" sz="4000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FA7992C-5EA5-4893-BAA0-49BBF93AFBE7}" type="slidenum">
              <a:rPr lang="zh-CN" altLang="en-US" b="0">
                <a:solidFill>
                  <a:srgbClr val="898989"/>
                </a:solidFill>
              </a:rPr>
              <a:pPr eaLnBrk="1" hangingPunct="1"/>
              <a:t>53</a:t>
            </a:fld>
            <a:endParaRPr lang="zh-CN" altLang="en-US" b="0">
              <a:solidFill>
                <a:srgbClr val="898989"/>
              </a:solidFill>
            </a:endParaRPr>
          </a:p>
        </p:txBody>
      </p:sp>
      <p:graphicFrame>
        <p:nvGraphicFramePr>
          <p:cNvPr id="5" name="Group 41"/>
          <p:cNvGraphicFramePr>
            <a:graphicFrameLocks noGrp="1"/>
          </p:cNvGraphicFramePr>
          <p:nvPr>
            <p:ph idx="1"/>
          </p:nvPr>
        </p:nvGraphicFramePr>
        <p:xfrm>
          <a:off x="455613" y="1981200"/>
          <a:ext cx="8226425" cy="3475038"/>
        </p:xfrm>
        <a:graphic>
          <a:graphicData uri="http://schemas.openxmlformats.org/drawingml/2006/table">
            <a:tbl>
              <a:tblPr/>
              <a:tblGrid>
                <a:gridCol w="1982787"/>
                <a:gridCol w="3502025"/>
                <a:gridCol w="2741613"/>
              </a:tblGrid>
              <a:tr h="6096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MPI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MapReduce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Objective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General distributed programming model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Large-scale data processing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Availability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Weaker, harder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better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9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Data Locality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MPI-IO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GFS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Usability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Difficult to learn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easier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Course Summary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A7BAE0-CE5C-4142-8886-9C071BA5AB35}" type="slidenum">
              <a:rPr lang="zh-CN" altLang="en-US" b="0">
                <a:solidFill>
                  <a:srgbClr val="898989"/>
                </a:solidFill>
              </a:rPr>
              <a:pPr eaLnBrk="1" hangingPunct="1"/>
              <a:t>54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70660" name="Content Placeholder 2"/>
          <p:cNvSpPr txBox="1">
            <a:spLocks/>
          </p:cNvSpPr>
          <p:nvPr/>
        </p:nvSpPr>
        <p:spPr bwMode="auto">
          <a:xfrm>
            <a:off x="609600" y="1255713"/>
            <a:ext cx="8001000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03200" indent="-2032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0400" indent="-2032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•"/>
            </a:pPr>
            <a:r>
              <a:rPr lang="en-US" altLang="zh-CN" sz="2800" b="0" dirty="0">
                <a:latin typeface="幼圆" panose="02010509060101010101" pitchFamily="49" charset="-122"/>
              </a:rPr>
              <a:t>Most people in the research community agree that there are at least two kinds of parallel programmers that will be important to the future of computing</a:t>
            </a:r>
          </a:p>
          <a:p>
            <a:pPr lvl="1" eaLnBrk="1" hangingPunct="1">
              <a:lnSpc>
                <a:spcPct val="75000"/>
              </a:lnSpc>
              <a:spcBef>
                <a:spcPct val="65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400" b="0" dirty="0">
                <a:latin typeface="华文隶书" panose="02010800040101010101" pitchFamily="2" charset="-122"/>
                <a:ea typeface="华文隶书" panose="02010800040101010101" pitchFamily="2" charset="-122"/>
              </a:rPr>
              <a:t>Programmers that understand how to write software, but are </a:t>
            </a:r>
            <a:r>
              <a:rPr lang="en-US" altLang="zh-CN" sz="2400" b="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naive </a:t>
            </a:r>
            <a:r>
              <a:rPr lang="en-US" altLang="zh-CN" sz="2400" b="0" dirty="0">
                <a:latin typeface="华文隶书" panose="02010800040101010101" pitchFamily="2" charset="-122"/>
                <a:ea typeface="华文隶书" panose="02010800040101010101" pitchFamily="2" charset="-122"/>
              </a:rPr>
              <a:t>about parallelization and mapping to architecture (Joe programmers)</a:t>
            </a:r>
          </a:p>
          <a:p>
            <a:pPr lvl="1" eaLnBrk="1" hangingPunct="1">
              <a:lnSpc>
                <a:spcPct val="75000"/>
              </a:lnSpc>
              <a:spcBef>
                <a:spcPct val="65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400" b="0" dirty="0">
                <a:latin typeface="华文隶书" panose="02010800040101010101" pitchFamily="2" charset="-122"/>
                <a:ea typeface="华文隶书" panose="02010800040101010101" pitchFamily="2" charset="-122"/>
              </a:rPr>
              <a:t>Programmers that are knowledgeable about parallelization, and mapping to architecture, so can achieve high performance (Stephanie programmers)</a:t>
            </a:r>
          </a:p>
          <a:p>
            <a:pPr lvl="1" eaLnBrk="1" hangingPunct="1">
              <a:lnSpc>
                <a:spcPct val="75000"/>
              </a:lnSpc>
              <a:spcBef>
                <a:spcPct val="65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400" b="0" dirty="0">
                <a:latin typeface="华文隶书" panose="02010800040101010101" pitchFamily="2" charset="-122"/>
                <a:ea typeface="华文隶书" panose="02010800040101010101" pitchFamily="2" charset="-122"/>
              </a:rPr>
              <a:t>Intel/Microsoft say there are three kinds (Mort, Elvis and Einstein)</a:t>
            </a:r>
          </a:p>
          <a:p>
            <a:pPr lvl="1" eaLnBrk="1" hangingPunct="1">
              <a:lnSpc>
                <a:spcPct val="75000"/>
              </a:lnSpc>
              <a:spcBef>
                <a:spcPct val="65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400" b="0" dirty="0">
                <a:latin typeface="华文隶书" panose="02010800040101010101" pitchFamily="2" charset="-122"/>
                <a:ea typeface="华文隶书" panose="02010800040101010101" pitchFamily="2" charset="-122"/>
              </a:rPr>
              <a:t>This course is about teaching you how to become Stephanie/Einstein programmers</a:t>
            </a:r>
          </a:p>
          <a:p>
            <a:pPr eaLnBrk="1" hangingPunct="1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•"/>
            </a:pPr>
            <a:endParaRPr lang="en-US" altLang="zh-CN"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Course Summary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32976A-68CB-44E9-884B-B1D4E9DDE7FA}" type="slidenum">
              <a:rPr lang="zh-CN" altLang="en-US" b="0">
                <a:solidFill>
                  <a:srgbClr val="898989"/>
                </a:solidFill>
              </a:rPr>
              <a:pPr eaLnBrk="1" hangingPunct="1"/>
              <a:t>55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71684" name="Content Placeholder 2"/>
          <p:cNvSpPr txBox="1">
            <a:spLocks/>
          </p:cNvSpPr>
          <p:nvPr/>
        </p:nvSpPr>
        <p:spPr bwMode="auto">
          <a:xfrm>
            <a:off x="609600" y="1600200"/>
            <a:ext cx="80010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03200" indent="-2032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0400" indent="-2032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•"/>
            </a:pPr>
            <a:r>
              <a:rPr lang="en-US" altLang="zh-CN" sz="2800" b="0" dirty="0">
                <a:latin typeface="幼圆" panose="02010509060101010101" pitchFamily="49" charset="-122"/>
              </a:rPr>
              <a:t>Why </a:t>
            </a:r>
            <a:r>
              <a:rPr lang="en-US" altLang="zh-CN" sz="2800" b="0" dirty="0" err="1">
                <a:latin typeface="幼圆" panose="02010509060101010101" pitchFamily="49" charset="-122"/>
              </a:rPr>
              <a:t>OpenMP</a:t>
            </a:r>
            <a:r>
              <a:rPr lang="en-US" altLang="zh-CN" sz="2800" b="0" dirty="0">
                <a:latin typeface="幼圆" panose="02010509060101010101" pitchFamily="49" charset="-122"/>
              </a:rPr>
              <a:t>, </a:t>
            </a:r>
            <a:r>
              <a:rPr lang="en-US" altLang="zh-CN" sz="2800" b="0" dirty="0" err="1">
                <a:latin typeface="幼圆" panose="02010509060101010101" pitchFamily="49" charset="-122"/>
              </a:rPr>
              <a:t>Pthreads</a:t>
            </a:r>
            <a:r>
              <a:rPr lang="en-US" altLang="zh-CN" sz="2800" b="0" dirty="0">
                <a:latin typeface="幼圆" panose="02010509060101010101" pitchFamily="49" charset="-122"/>
              </a:rPr>
              <a:t>, </a:t>
            </a:r>
            <a:r>
              <a:rPr lang="en-US" altLang="zh-CN" sz="2800" b="0" dirty="0" err="1" smtClean="0">
                <a:latin typeface="幼圆" panose="02010509060101010101" pitchFamily="49" charset="-122"/>
              </a:rPr>
              <a:t>Mapreduce</a:t>
            </a:r>
            <a:r>
              <a:rPr lang="en-US" altLang="zh-CN" sz="2800" b="0" dirty="0" smtClean="0">
                <a:latin typeface="幼圆" panose="02010509060101010101" pitchFamily="49" charset="-122"/>
              </a:rPr>
              <a:t> and </a:t>
            </a:r>
            <a:r>
              <a:rPr lang="en-US" altLang="zh-CN" sz="2800" b="0" dirty="0">
                <a:latin typeface="幼圆" panose="02010509060101010101" pitchFamily="49" charset="-122"/>
              </a:rPr>
              <a:t>CUDA?</a:t>
            </a:r>
          </a:p>
          <a:p>
            <a:pPr lvl="1" eaLnBrk="1" hangingPunct="1">
              <a:lnSpc>
                <a:spcPct val="75000"/>
              </a:lnSpc>
              <a:spcBef>
                <a:spcPct val="65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400" b="0" dirty="0">
                <a:latin typeface="华文隶书" panose="02010800040101010101" pitchFamily="2" charset="-122"/>
                <a:ea typeface="华文隶书" panose="02010800040101010101" pitchFamily="2" charset="-122"/>
              </a:rPr>
              <a:t>These are the languages that Einstein/Stephanie programmers use.</a:t>
            </a:r>
          </a:p>
          <a:p>
            <a:pPr lvl="1" eaLnBrk="1" hangingPunct="1">
              <a:lnSpc>
                <a:spcPct val="75000"/>
              </a:lnSpc>
              <a:spcBef>
                <a:spcPct val="65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400" b="0" dirty="0">
                <a:latin typeface="华文隶书" panose="02010800040101010101" pitchFamily="2" charset="-122"/>
                <a:ea typeface="华文隶书" panose="02010800040101010101" pitchFamily="2" charset="-122"/>
              </a:rPr>
              <a:t>They can achieve high performance.</a:t>
            </a:r>
          </a:p>
          <a:p>
            <a:pPr lvl="1" eaLnBrk="1" hangingPunct="1">
              <a:lnSpc>
                <a:spcPct val="75000"/>
              </a:lnSpc>
              <a:spcBef>
                <a:spcPct val="65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400" b="0" dirty="0">
                <a:latin typeface="华文隶书" panose="02010800040101010101" pitchFamily="2" charset="-122"/>
                <a:ea typeface="华文隶书" panose="02010800040101010101" pitchFamily="2" charset="-122"/>
              </a:rPr>
              <a:t>They are widely available and widely used.</a:t>
            </a:r>
          </a:p>
          <a:p>
            <a:pPr lvl="1" eaLnBrk="1" hangingPunct="1">
              <a:lnSpc>
                <a:spcPct val="75000"/>
              </a:lnSpc>
              <a:spcBef>
                <a:spcPct val="65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400" b="0" dirty="0">
                <a:latin typeface="华文隶书" panose="02010800040101010101" pitchFamily="2" charset="-122"/>
                <a:ea typeface="华文隶书" panose="02010800040101010101" pitchFamily="2" charset="-122"/>
              </a:rPr>
              <a:t>It is no coincidence that both textbooks I’ve used for this course teach all of these except CUDA.</a:t>
            </a:r>
          </a:p>
          <a:p>
            <a:pPr lvl="1" eaLnBrk="1" hangingPunct="1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•"/>
            </a:pPr>
            <a:endParaRPr lang="en-US" altLang="zh-CN" sz="2400" dirty="0"/>
          </a:p>
          <a:p>
            <a:pPr eaLnBrk="1" hangingPunct="1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•"/>
            </a:pPr>
            <a:endParaRPr lang="en-US" altLang="zh-CN"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Course Summary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801ED7C-A662-4AD1-892B-E68D5C9834FD}" type="slidenum">
              <a:rPr lang="zh-CN" altLang="en-US" b="0">
                <a:solidFill>
                  <a:srgbClr val="898989"/>
                </a:solidFill>
              </a:rPr>
              <a:pPr eaLnBrk="1" hangingPunct="1"/>
              <a:t>56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72708" name="Content Placeholder 2"/>
          <p:cNvSpPr txBox="1">
            <a:spLocks/>
          </p:cNvSpPr>
          <p:nvPr/>
        </p:nvSpPr>
        <p:spPr bwMode="auto">
          <a:xfrm>
            <a:off x="609600" y="1238250"/>
            <a:ext cx="8001000" cy="6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03200" indent="-2032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0400" indent="-2032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•"/>
            </a:pPr>
            <a:r>
              <a:rPr lang="en-US" altLang="zh-CN" sz="2400" b="0">
                <a:latin typeface="幼圆" panose="02010509060101010101" pitchFamily="49" charset="-122"/>
              </a:rPr>
              <a:t>It seems clear that for the next decade architectures will continue to get more complex, and achieving high performance will get harder.</a:t>
            </a:r>
          </a:p>
          <a:p>
            <a:pPr eaLnBrk="1" hangingPunct="1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•"/>
            </a:pPr>
            <a:r>
              <a:rPr lang="en-US" altLang="zh-CN" sz="2400" b="0">
                <a:latin typeface="幼圆" panose="02010509060101010101" pitchFamily="49" charset="-122"/>
              </a:rPr>
              <a:t>Programming abstractions will get a whole lot better.</a:t>
            </a:r>
          </a:p>
          <a:p>
            <a:pPr lvl="1" eaLnBrk="1" hangingPunct="1">
              <a:lnSpc>
                <a:spcPct val="75000"/>
              </a:lnSpc>
              <a:spcBef>
                <a:spcPct val="65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Seem to be bifurcating along the Joe/Stephanie or Mort/Elvis/Einstein boundaries.</a:t>
            </a:r>
          </a:p>
          <a:p>
            <a:pPr lvl="1" eaLnBrk="1" hangingPunct="1">
              <a:lnSpc>
                <a:spcPct val="75000"/>
              </a:lnSpc>
              <a:spcBef>
                <a:spcPct val="65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Will be very different.</a:t>
            </a:r>
          </a:p>
          <a:p>
            <a:pPr eaLnBrk="1" hangingPunct="1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•"/>
            </a:pPr>
            <a:r>
              <a:rPr lang="en-US" altLang="zh-CN" sz="2400" b="0">
                <a:latin typeface="幼圆" panose="02010509060101010101" pitchFamily="49" charset="-122"/>
              </a:rPr>
              <a:t>Whatever the language or architecture, some of the fundamental ideas from this class will still be foundational to the area.</a:t>
            </a:r>
          </a:p>
          <a:p>
            <a:pPr lvl="1" eaLnBrk="1" hangingPunct="1">
              <a:lnSpc>
                <a:spcPct val="75000"/>
              </a:lnSpc>
              <a:spcBef>
                <a:spcPct val="65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Locality</a:t>
            </a:r>
          </a:p>
          <a:p>
            <a:pPr lvl="1" eaLnBrk="1" hangingPunct="1">
              <a:lnSpc>
                <a:spcPct val="75000"/>
              </a:lnSpc>
              <a:spcBef>
                <a:spcPct val="65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Deadlock, load balance, race conditions, granularity…</a:t>
            </a:r>
          </a:p>
          <a:p>
            <a:pPr lvl="1" eaLnBrk="1" hangingPunct="1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•"/>
            </a:pPr>
            <a:endParaRPr lang="en-US" altLang="zh-CN" sz="2400"/>
          </a:p>
          <a:p>
            <a:pPr eaLnBrk="1" hangingPunct="1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•"/>
            </a:pPr>
            <a:endParaRPr lang="en-US" altLang="zh-CN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Distributed </a:t>
            </a:r>
            <a:r>
              <a:rPr lang="en-US" altLang="zh-CN" sz="4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Grep</a:t>
            </a:r>
            <a:endParaRPr lang="en-US" altLang="zh-CN" sz="4000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8D7E49-3394-47F9-9775-0FF6F6A1A21A}" type="slidenum">
              <a:rPr lang="zh-CN" altLang="en-US" b="0">
                <a:solidFill>
                  <a:srgbClr val="898989"/>
                </a:solidFill>
              </a:rPr>
              <a:pPr eaLnBrk="1" hangingPunct="1"/>
              <a:t>6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381000" y="2438400"/>
            <a:ext cx="1143000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560388" y="2867025"/>
            <a:ext cx="7762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0000"/>
                </a:solidFill>
              </a:rPr>
              <a:t>Very </a:t>
            </a:r>
          </a:p>
          <a:p>
            <a:pPr algn="ctr" eaLnBrk="1" hangingPunct="1"/>
            <a:r>
              <a:rPr lang="en-US" altLang="zh-CN" sz="2000">
                <a:solidFill>
                  <a:srgbClr val="000000"/>
                </a:solidFill>
              </a:rPr>
              <a:t>big</a:t>
            </a:r>
          </a:p>
          <a:p>
            <a:pPr algn="ctr" eaLnBrk="1" hangingPunct="1"/>
            <a:r>
              <a:rPr lang="en-US" altLang="zh-CN" sz="2000">
                <a:solidFill>
                  <a:srgbClr val="000000"/>
                </a:solidFill>
              </a:rPr>
              <a:t>data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47825" y="2419350"/>
            <a:ext cx="1704975" cy="1952625"/>
            <a:chOff x="1038" y="1524"/>
            <a:chExt cx="1074" cy="1230"/>
          </a:xfrm>
        </p:grpSpPr>
        <p:sp>
          <p:nvSpPr>
            <p:cNvPr id="21539" name="Rectangle 6"/>
            <p:cNvSpPr>
              <a:spLocks noChangeArrowheads="1"/>
            </p:cNvSpPr>
            <p:nvPr/>
          </p:nvSpPr>
          <p:spPr bwMode="auto">
            <a:xfrm>
              <a:off x="1392" y="153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40" name="Rectangle 7"/>
            <p:cNvSpPr>
              <a:spLocks noChangeArrowheads="1"/>
            </p:cNvSpPr>
            <p:nvPr/>
          </p:nvSpPr>
          <p:spPr bwMode="auto">
            <a:xfrm>
              <a:off x="1392" y="177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41" name="Rectangle 8"/>
            <p:cNvSpPr>
              <a:spLocks noChangeArrowheads="1"/>
            </p:cNvSpPr>
            <p:nvPr/>
          </p:nvSpPr>
          <p:spPr bwMode="auto">
            <a:xfrm>
              <a:off x="1392" y="201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42" name="Rectangle 9"/>
            <p:cNvSpPr>
              <a:spLocks noChangeArrowheads="1"/>
            </p:cNvSpPr>
            <p:nvPr/>
          </p:nvSpPr>
          <p:spPr bwMode="auto">
            <a:xfrm>
              <a:off x="1392" y="2544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43" name="Line 10"/>
            <p:cNvSpPr>
              <a:spLocks noChangeShapeType="1"/>
            </p:cNvSpPr>
            <p:nvPr/>
          </p:nvSpPr>
          <p:spPr bwMode="auto">
            <a:xfrm>
              <a:off x="1749" y="2304"/>
              <a:ext cx="1" cy="1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Line 11"/>
            <p:cNvSpPr>
              <a:spLocks noChangeShapeType="1"/>
            </p:cNvSpPr>
            <p:nvPr/>
          </p:nvSpPr>
          <p:spPr bwMode="auto">
            <a:xfrm>
              <a:off x="1038" y="2064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Text Box 12"/>
            <p:cNvSpPr txBox="1">
              <a:spLocks noChangeArrowheads="1"/>
            </p:cNvSpPr>
            <p:nvPr/>
          </p:nvSpPr>
          <p:spPr bwMode="auto">
            <a:xfrm>
              <a:off x="1392" y="1524"/>
              <a:ext cx="7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</a:rPr>
                <a:t>Split data</a:t>
              </a:r>
            </a:p>
          </p:txBody>
        </p:sp>
        <p:sp>
          <p:nvSpPr>
            <p:cNvPr id="21546" name="Text Box 13"/>
            <p:cNvSpPr txBox="1">
              <a:spLocks noChangeArrowheads="1"/>
            </p:cNvSpPr>
            <p:nvPr/>
          </p:nvSpPr>
          <p:spPr bwMode="auto">
            <a:xfrm>
              <a:off x="1392" y="1764"/>
              <a:ext cx="7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</a:rPr>
                <a:t>Split data</a:t>
              </a:r>
            </a:p>
          </p:txBody>
        </p:sp>
        <p:sp>
          <p:nvSpPr>
            <p:cNvPr id="21547" name="Text Box 14"/>
            <p:cNvSpPr txBox="1">
              <a:spLocks noChangeArrowheads="1"/>
            </p:cNvSpPr>
            <p:nvPr/>
          </p:nvSpPr>
          <p:spPr bwMode="auto">
            <a:xfrm>
              <a:off x="1396" y="1998"/>
              <a:ext cx="7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</a:rPr>
                <a:t>Split data</a:t>
              </a:r>
            </a:p>
          </p:txBody>
        </p:sp>
        <p:sp>
          <p:nvSpPr>
            <p:cNvPr id="21548" name="Text Box 15"/>
            <p:cNvSpPr txBox="1">
              <a:spLocks noChangeArrowheads="1"/>
            </p:cNvSpPr>
            <p:nvPr/>
          </p:nvSpPr>
          <p:spPr bwMode="auto">
            <a:xfrm>
              <a:off x="1392" y="2523"/>
              <a:ext cx="7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</a:rPr>
                <a:t>Split data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429000" y="2346325"/>
            <a:ext cx="2819400" cy="2039938"/>
            <a:chOff x="2160" y="1478"/>
            <a:chExt cx="1776" cy="1285"/>
          </a:xfrm>
        </p:grpSpPr>
        <p:sp>
          <p:nvSpPr>
            <p:cNvPr id="21518" name="Text Box 17"/>
            <p:cNvSpPr txBox="1">
              <a:spLocks noChangeArrowheads="1"/>
            </p:cNvSpPr>
            <p:nvPr/>
          </p:nvSpPr>
          <p:spPr bwMode="auto">
            <a:xfrm>
              <a:off x="2434" y="147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grep</a:t>
              </a:r>
            </a:p>
          </p:txBody>
        </p:sp>
        <p:sp>
          <p:nvSpPr>
            <p:cNvPr id="21519" name="Text Box 18"/>
            <p:cNvSpPr txBox="1">
              <a:spLocks noChangeArrowheads="1"/>
            </p:cNvSpPr>
            <p:nvPr/>
          </p:nvSpPr>
          <p:spPr bwMode="auto">
            <a:xfrm>
              <a:off x="2444" y="17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grep</a:t>
              </a:r>
            </a:p>
          </p:txBody>
        </p:sp>
        <p:sp>
          <p:nvSpPr>
            <p:cNvPr id="21520" name="Text Box 19"/>
            <p:cNvSpPr txBox="1">
              <a:spLocks noChangeArrowheads="1"/>
            </p:cNvSpPr>
            <p:nvPr/>
          </p:nvSpPr>
          <p:spPr bwMode="auto">
            <a:xfrm>
              <a:off x="2444" y="195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grep</a:t>
              </a:r>
            </a:p>
          </p:txBody>
        </p:sp>
        <p:sp>
          <p:nvSpPr>
            <p:cNvPr id="21521" name="Text Box 20"/>
            <p:cNvSpPr txBox="1">
              <a:spLocks noChangeArrowheads="1"/>
            </p:cNvSpPr>
            <p:nvPr/>
          </p:nvSpPr>
          <p:spPr bwMode="auto">
            <a:xfrm>
              <a:off x="2444" y="248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grep</a:t>
              </a:r>
            </a:p>
          </p:txBody>
        </p:sp>
        <p:sp>
          <p:nvSpPr>
            <p:cNvPr id="21522" name="Rectangle 21"/>
            <p:cNvSpPr>
              <a:spLocks noChangeArrowheads="1"/>
            </p:cNvSpPr>
            <p:nvPr/>
          </p:nvSpPr>
          <p:spPr bwMode="auto">
            <a:xfrm>
              <a:off x="3216" y="153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3" name="Rectangle 22"/>
            <p:cNvSpPr>
              <a:spLocks noChangeArrowheads="1"/>
            </p:cNvSpPr>
            <p:nvPr/>
          </p:nvSpPr>
          <p:spPr bwMode="auto">
            <a:xfrm>
              <a:off x="3216" y="177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4" name="Rectangle 23"/>
            <p:cNvSpPr>
              <a:spLocks noChangeArrowheads="1"/>
            </p:cNvSpPr>
            <p:nvPr/>
          </p:nvSpPr>
          <p:spPr bwMode="auto">
            <a:xfrm>
              <a:off x="3216" y="201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5" name="Rectangle 24"/>
            <p:cNvSpPr>
              <a:spLocks noChangeArrowheads="1"/>
            </p:cNvSpPr>
            <p:nvPr/>
          </p:nvSpPr>
          <p:spPr bwMode="auto">
            <a:xfrm>
              <a:off x="3216" y="2544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6" name="Line 25"/>
            <p:cNvSpPr>
              <a:spLocks noChangeShapeType="1"/>
            </p:cNvSpPr>
            <p:nvPr/>
          </p:nvSpPr>
          <p:spPr bwMode="auto">
            <a:xfrm>
              <a:off x="3573" y="2304"/>
              <a:ext cx="1" cy="1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Line 26"/>
            <p:cNvSpPr>
              <a:spLocks noChangeShapeType="1"/>
            </p:cNvSpPr>
            <p:nvPr/>
          </p:nvSpPr>
          <p:spPr bwMode="auto">
            <a:xfrm>
              <a:off x="2160" y="163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Line 27"/>
            <p:cNvSpPr>
              <a:spLocks noChangeShapeType="1"/>
            </p:cNvSpPr>
            <p:nvPr/>
          </p:nvSpPr>
          <p:spPr bwMode="auto">
            <a:xfrm>
              <a:off x="2160" y="187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Line 28"/>
            <p:cNvSpPr>
              <a:spLocks noChangeShapeType="1"/>
            </p:cNvSpPr>
            <p:nvPr/>
          </p:nvSpPr>
          <p:spPr bwMode="auto">
            <a:xfrm>
              <a:off x="2160" y="211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Line 29"/>
            <p:cNvSpPr>
              <a:spLocks noChangeShapeType="1"/>
            </p:cNvSpPr>
            <p:nvPr/>
          </p:nvSpPr>
          <p:spPr bwMode="auto">
            <a:xfrm>
              <a:off x="2160" y="2640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Line 30"/>
            <p:cNvSpPr>
              <a:spLocks noChangeShapeType="1"/>
            </p:cNvSpPr>
            <p:nvPr/>
          </p:nvSpPr>
          <p:spPr bwMode="auto">
            <a:xfrm>
              <a:off x="2880" y="1629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Line 31"/>
            <p:cNvSpPr>
              <a:spLocks noChangeShapeType="1"/>
            </p:cNvSpPr>
            <p:nvPr/>
          </p:nvSpPr>
          <p:spPr bwMode="auto">
            <a:xfrm>
              <a:off x="2880" y="1869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Line 32"/>
            <p:cNvSpPr>
              <a:spLocks noChangeShapeType="1"/>
            </p:cNvSpPr>
            <p:nvPr/>
          </p:nvSpPr>
          <p:spPr bwMode="auto">
            <a:xfrm>
              <a:off x="2880" y="2109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Line 33"/>
            <p:cNvSpPr>
              <a:spLocks noChangeShapeType="1"/>
            </p:cNvSpPr>
            <p:nvPr/>
          </p:nvSpPr>
          <p:spPr bwMode="auto">
            <a:xfrm>
              <a:off x="2880" y="2637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Text Box 34"/>
            <p:cNvSpPr txBox="1">
              <a:spLocks noChangeArrowheads="1"/>
            </p:cNvSpPr>
            <p:nvPr/>
          </p:nvSpPr>
          <p:spPr bwMode="auto">
            <a:xfrm>
              <a:off x="3252" y="1518"/>
              <a:ext cx="6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</a:rPr>
                <a:t>matches</a:t>
              </a:r>
            </a:p>
          </p:txBody>
        </p:sp>
        <p:sp>
          <p:nvSpPr>
            <p:cNvPr id="21536" name="Text Box 35"/>
            <p:cNvSpPr txBox="1">
              <a:spLocks noChangeArrowheads="1"/>
            </p:cNvSpPr>
            <p:nvPr/>
          </p:nvSpPr>
          <p:spPr bwMode="auto">
            <a:xfrm>
              <a:off x="3252" y="1767"/>
              <a:ext cx="6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</a:rPr>
                <a:t>matches</a:t>
              </a:r>
            </a:p>
          </p:txBody>
        </p:sp>
        <p:sp>
          <p:nvSpPr>
            <p:cNvPr id="21537" name="Text Box 36"/>
            <p:cNvSpPr txBox="1">
              <a:spLocks noChangeArrowheads="1"/>
            </p:cNvSpPr>
            <p:nvPr/>
          </p:nvSpPr>
          <p:spPr bwMode="auto">
            <a:xfrm>
              <a:off x="3258" y="1998"/>
              <a:ext cx="6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</a:rPr>
                <a:t>matches</a:t>
              </a:r>
            </a:p>
          </p:txBody>
        </p:sp>
        <p:sp>
          <p:nvSpPr>
            <p:cNvPr id="21538" name="Text Box 37"/>
            <p:cNvSpPr txBox="1">
              <a:spLocks noChangeArrowheads="1"/>
            </p:cNvSpPr>
            <p:nvPr/>
          </p:nvSpPr>
          <p:spPr bwMode="auto">
            <a:xfrm>
              <a:off x="3276" y="2532"/>
              <a:ext cx="6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</a:rPr>
                <a:t>matches</a:t>
              </a: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324600" y="2971800"/>
            <a:ext cx="2457450" cy="685800"/>
            <a:chOff x="3984" y="1872"/>
            <a:chExt cx="1548" cy="432"/>
          </a:xfrm>
        </p:grpSpPr>
        <p:sp>
          <p:nvSpPr>
            <p:cNvPr id="21513" name="Text Box 39"/>
            <p:cNvSpPr txBox="1">
              <a:spLocks noChangeArrowheads="1"/>
            </p:cNvSpPr>
            <p:nvPr/>
          </p:nvSpPr>
          <p:spPr bwMode="auto">
            <a:xfrm>
              <a:off x="4183" y="1958"/>
              <a:ext cx="3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cat</a:t>
              </a:r>
              <a:endParaRPr lang="en-US" altLang="zh-CN" sz="2000"/>
            </a:p>
          </p:txBody>
        </p:sp>
        <p:sp>
          <p:nvSpPr>
            <p:cNvPr id="21514" name="Line 40"/>
            <p:cNvSpPr>
              <a:spLocks noChangeShapeType="1"/>
            </p:cNvSpPr>
            <p:nvPr/>
          </p:nvSpPr>
          <p:spPr bwMode="auto">
            <a:xfrm>
              <a:off x="3984" y="2082"/>
              <a:ext cx="19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Line 41"/>
            <p:cNvSpPr>
              <a:spLocks noChangeShapeType="1"/>
            </p:cNvSpPr>
            <p:nvPr/>
          </p:nvSpPr>
          <p:spPr bwMode="auto">
            <a:xfrm>
              <a:off x="4560" y="2082"/>
              <a:ext cx="19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Rectangle 42"/>
            <p:cNvSpPr>
              <a:spLocks noChangeArrowheads="1"/>
            </p:cNvSpPr>
            <p:nvPr/>
          </p:nvSpPr>
          <p:spPr bwMode="auto">
            <a:xfrm>
              <a:off x="4812" y="1872"/>
              <a:ext cx="72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17" name="Text Box 43"/>
            <p:cNvSpPr txBox="1">
              <a:spLocks noChangeArrowheads="1"/>
            </p:cNvSpPr>
            <p:nvPr/>
          </p:nvSpPr>
          <p:spPr bwMode="auto">
            <a:xfrm>
              <a:off x="4818" y="1881"/>
              <a:ext cx="7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0000"/>
                  </a:solidFill>
                </a:rPr>
                <a:t>All</a:t>
              </a:r>
            </a:p>
            <a:p>
              <a:pPr algn="ctr" eaLnBrk="1" hangingPunct="1"/>
              <a:r>
                <a:rPr lang="en-US" altLang="zh-CN">
                  <a:solidFill>
                    <a:srgbClr val="000000"/>
                  </a:solidFill>
                </a:rPr>
                <a:t>matches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Map+Reduce</a:t>
            </a:r>
            <a:endParaRPr lang="en-US" altLang="zh-CN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ED2031-8BDB-465F-BF99-500E5BBCC4B3}" type="slidenum">
              <a:rPr lang="zh-CN" altLang="en-US" b="0">
                <a:solidFill>
                  <a:srgbClr val="898989"/>
                </a:solidFill>
              </a:rPr>
              <a:pPr eaLnBrk="1" hangingPunct="1"/>
              <a:t>7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5613" y="1598613"/>
            <a:ext cx="4037012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3200" b="0">
              <a:latin typeface="幼圆" panose="02010509060101010101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3200" b="0">
              <a:latin typeface="幼圆" panose="02010509060101010101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3200" b="0">
              <a:latin typeface="幼圆" panose="02010509060101010101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3200" b="0">
              <a:latin typeface="幼圆" panose="02010509060101010101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zh-CN" altLang="en-US" sz="3200" b="0">
              <a:latin typeface="幼圆" panose="02010509060101010101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0">
                <a:latin typeface="幼圆" panose="02010509060101010101" pitchFamily="49" charset="-122"/>
              </a:rPr>
              <a:t>Map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800" b="0">
                <a:latin typeface="华文隶书" panose="02010800040101010101" pitchFamily="2" charset="-122"/>
              </a:rPr>
              <a:t>Accepts </a:t>
            </a:r>
            <a:r>
              <a:rPr lang="en-US" altLang="zh-CN" sz="2800" b="0" i="1">
                <a:latin typeface="华文隶书" panose="02010800040101010101" pitchFamily="2" charset="-122"/>
              </a:rPr>
              <a:t>input</a:t>
            </a:r>
            <a:r>
              <a:rPr lang="en-US" altLang="zh-CN" sz="2800" b="0">
                <a:latin typeface="华文隶书" panose="02010800040101010101" pitchFamily="2" charset="-122"/>
              </a:rPr>
              <a:t> key/value pair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800" b="0">
                <a:latin typeface="华文隶书" panose="02010800040101010101" pitchFamily="2" charset="-122"/>
              </a:rPr>
              <a:t>Emits </a:t>
            </a:r>
            <a:r>
              <a:rPr lang="en-US" altLang="zh-CN" sz="2800" b="0" i="1">
                <a:latin typeface="华文隶书" panose="02010800040101010101" pitchFamily="2" charset="-122"/>
              </a:rPr>
              <a:t>intermediate</a:t>
            </a:r>
            <a:r>
              <a:rPr lang="en-US" altLang="zh-CN" sz="2800" b="0">
                <a:latin typeface="华文隶书" panose="02010800040101010101" pitchFamily="2" charset="-122"/>
              </a:rPr>
              <a:t> key/value pair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zh-CN" altLang="en-US" sz="3200" b="0">
              <a:latin typeface="幼圆" panose="02010509060101010101" pitchFamily="49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645025" y="1598613"/>
            <a:ext cx="4037013" cy="4497387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zh-CN" altLang="en-US" sz="3200" b="0" dirty="0">
              <a:latin typeface="+mn-lt"/>
              <a:ea typeface="宋体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zh-CN" altLang="en-US" sz="3200" b="0" dirty="0">
              <a:latin typeface="+mn-lt"/>
              <a:ea typeface="宋体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zh-CN" altLang="en-US" sz="3200" b="0" dirty="0">
              <a:latin typeface="+mn-lt"/>
              <a:ea typeface="宋体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zh-CN" altLang="en-US" sz="3200" b="0" dirty="0">
              <a:latin typeface="+mn-lt"/>
              <a:ea typeface="宋体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zh-CN" altLang="en-US" sz="3200" b="0" dirty="0">
              <a:latin typeface="+mn-lt"/>
              <a:ea typeface="宋体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3200" b="0" dirty="0">
                <a:latin typeface="幼圆" pitchFamily="49" charset="-122"/>
                <a:ea typeface="宋体" charset="-122"/>
              </a:rPr>
              <a:t>Reduce 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800" b="0" dirty="0">
                <a:latin typeface="华文隶书" pitchFamily="2" charset="-122"/>
                <a:ea typeface="宋体" charset="-122"/>
              </a:rPr>
              <a:t>Accepts intermediate key/value* pair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800" b="0" dirty="0">
                <a:latin typeface="华文隶书" pitchFamily="2" charset="-122"/>
                <a:ea typeface="宋体" charset="-122"/>
              </a:rPr>
              <a:t>Emits output key/value pair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381000" y="1600200"/>
            <a:ext cx="1143000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2209800" y="1600200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2209800" y="1981200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2209800" y="2362200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>
            <a:off x="2209800" y="3200400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3" name="Line 10"/>
          <p:cNvSpPr>
            <a:spLocks noChangeShapeType="1"/>
          </p:cNvSpPr>
          <p:nvPr/>
        </p:nvSpPr>
        <p:spPr bwMode="auto">
          <a:xfrm>
            <a:off x="2776538" y="2819400"/>
            <a:ext cx="1587" cy="22860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Rectangle 11"/>
          <p:cNvSpPr>
            <a:spLocks noChangeArrowheads="1"/>
          </p:cNvSpPr>
          <p:nvPr/>
        </p:nvSpPr>
        <p:spPr bwMode="auto">
          <a:xfrm>
            <a:off x="5105400" y="1600200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5" name="Rectangle 12"/>
          <p:cNvSpPr>
            <a:spLocks noChangeArrowheads="1"/>
          </p:cNvSpPr>
          <p:nvPr/>
        </p:nvSpPr>
        <p:spPr bwMode="auto">
          <a:xfrm>
            <a:off x="5105400" y="1981200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6" name="Rectangle 13"/>
          <p:cNvSpPr>
            <a:spLocks noChangeArrowheads="1"/>
          </p:cNvSpPr>
          <p:nvPr/>
        </p:nvSpPr>
        <p:spPr bwMode="auto">
          <a:xfrm>
            <a:off x="5105400" y="2362200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7" name="Rectangle 14"/>
          <p:cNvSpPr>
            <a:spLocks noChangeArrowheads="1"/>
          </p:cNvSpPr>
          <p:nvPr/>
        </p:nvSpPr>
        <p:spPr bwMode="auto">
          <a:xfrm>
            <a:off x="5105400" y="3200400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8" name="Line 15"/>
          <p:cNvSpPr>
            <a:spLocks noChangeShapeType="1"/>
          </p:cNvSpPr>
          <p:nvPr/>
        </p:nvSpPr>
        <p:spPr bwMode="auto">
          <a:xfrm>
            <a:off x="5672138" y="2819400"/>
            <a:ext cx="1587" cy="22860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Line 16"/>
          <p:cNvSpPr>
            <a:spLocks noChangeShapeType="1"/>
          </p:cNvSpPr>
          <p:nvPr/>
        </p:nvSpPr>
        <p:spPr bwMode="auto">
          <a:xfrm>
            <a:off x="1647825" y="24384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0" name="Line 17"/>
          <p:cNvSpPr>
            <a:spLocks noChangeShapeType="1"/>
          </p:cNvSpPr>
          <p:nvPr/>
        </p:nvSpPr>
        <p:spPr bwMode="auto">
          <a:xfrm>
            <a:off x="3429000" y="17526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1" name="Line 18"/>
          <p:cNvSpPr>
            <a:spLocks noChangeShapeType="1"/>
          </p:cNvSpPr>
          <p:nvPr/>
        </p:nvSpPr>
        <p:spPr bwMode="auto">
          <a:xfrm>
            <a:off x="3429000" y="21336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2" name="Line 19"/>
          <p:cNvSpPr>
            <a:spLocks noChangeShapeType="1"/>
          </p:cNvSpPr>
          <p:nvPr/>
        </p:nvSpPr>
        <p:spPr bwMode="auto">
          <a:xfrm>
            <a:off x="3429000" y="25146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3" name="Line 20"/>
          <p:cNvSpPr>
            <a:spLocks noChangeShapeType="1"/>
          </p:cNvSpPr>
          <p:nvPr/>
        </p:nvSpPr>
        <p:spPr bwMode="auto">
          <a:xfrm>
            <a:off x="3429000" y="33528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4" name="Line 21"/>
          <p:cNvSpPr>
            <a:spLocks noChangeShapeType="1"/>
          </p:cNvSpPr>
          <p:nvPr/>
        </p:nvSpPr>
        <p:spPr bwMode="auto">
          <a:xfrm>
            <a:off x="4572000" y="1747838"/>
            <a:ext cx="4572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5" name="Line 22"/>
          <p:cNvSpPr>
            <a:spLocks noChangeShapeType="1"/>
          </p:cNvSpPr>
          <p:nvPr/>
        </p:nvSpPr>
        <p:spPr bwMode="auto">
          <a:xfrm>
            <a:off x="4572000" y="2128838"/>
            <a:ext cx="4572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6" name="Line 23"/>
          <p:cNvSpPr>
            <a:spLocks noChangeShapeType="1"/>
          </p:cNvSpPr>
          <p:nvPr/>
        </p:nvSpPr>
        <p:spPr bwMode="auto">
          <a:xfrm>
            <a:off x="4572000" y="2509838"/>
            <a:ext cx="4572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7" name="Line 24"/>
          <p:cNvSpPr>
            <a:spLocks noChangeShapeType="1"/>
          </p:cNvSpPr>
          <p:nvPr/>
        </p:nvSpPr>
        <p:spPr bwMode="auto">
          <a:xfrm>
            <a:off x="4572000" y="3348038"/>
            <a:ext cx="4572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8" name="Line 25"/>
          <p:cNvSpPr>
            <a:spLocks noChangeShapeType="1"/>
          </p:cNvSpPr>
          <p:nvPr/>
        </p:nvSpPr>
        <p:spPr bwMode="auto">
          <a:xfrm>
            <a:off x="6324600" y="2466975"/>
            <a:ext cx="3048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9" name="Line 26"/>
          <p:cNvSpPr>
            <a:spLocks noChangeShapeType="1"/>
          </p:cNvSpPr>
          <p:nvPr/>
        </p:nvSpPr>
        <p:spPr bwMode="auto">
          <a:xfrm>
            <a:off x="7267575" y="2466975"/>
            <a:ext cx="3048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0" name="Rectangle 27"/>
          <p:cNvSpPr>
            <a:spLocks noChangeArrowheads="1"/>
          </p:cNvSpPr>
          <p:nvPr/>
        </p:nvSpPr>
        <p:spPr bwMode="auto">
          <a:xfrm>
            <a:off x="7620000" y="1600200"/>
            <a:ext cx="1143000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81" name="Rectangle 28"/>
          <p:cNvSpPr>
            <a:spLocks noChangeArrowheads="1"/>
          </p:cNvSpPr>
          <p:nvPr/>
        </p:nvSpPr>
        <p:spPr bwMode="auto">
          <a:xfrm>
            <a:off x="1981200" y="1371600"/>
            <a:ext cx="5410200" cy="2438400"/>
          </a:xfrm>
          <a:prstGeom prst="rect">
            <a:avLst/>
          </a:prstGeom>
          <a:solidFill>
            <a:schemeClr val="accent1">
              <a:alpha val="6705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82" name="Rectangle 29"/>
          <p:cNvSpPr>
            <a:spLocks noChangeArrowheads="1"/>
          </p:cNvSpPr>
          <p:nvPr/>
        </p:nvSpPr>
        <p:spPr bwMode="auto">
          <a:xfrm>
            <a:off x="3914775" y="1600200"/>
            <a:ext cx="609600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83" name="Rectangle 30"/>
          <p:cNvSpPr>
            <a:spLocks noChangeArrowheads="1"/>
          </p:cNvSpPr>
          <p:nvPr/>
        </p:nvSpPr>
        <p:spPr bwMode="auto">
          <a:xfrm>
            <a:off x="6629400" y="1600200"/>
            <a:ext cx="609600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84" name="Text Box 31"/>
          <p:cNvSpPr txBox="1">
            <a:spLocks noChangeArrowheads="1"/>
          </p:cNvSpPr>
          <p:nvPr/>
        </p:nvSpPr>
        <p:spPr bwMode="auto">
          <a:xfrm>
            <a:off x="560388" y="2028825"/>
            <a:ext cx="7762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0000"/>
                </a:solidFill>
              </a:rPr>
              <a:t>Very </a:t>
            </a:r>
          </a:p>
          <a:p>
            <a:pPr algn="ctr" eaLnBrk="1" hangingPunct="1"/>
            <a:r>
              <a:rPr lang="en-US" altLang="zh-CN" sz="2000">
                <a:solidFill>
                  <a:srgbClr val="000000"/>
                </a:solidFill>
              </a:rPr>
              <a:t>big</a:t>
            </a:r>
          </a:p>
          <a:p>
            <a:pPr algn="ctr" eaLnBrk="1" hangingPunct="1"/>
            <a:r>
              <a:rPr lang="en-US" altLang="zh-CN" sz="200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23585" name="Text Box 32"/>
          <p:cNvSpPr txBox="1">
            <a:spLocks noChangeArrowheads="1"/>
          </p:cNvSpPr>
          <p:nvPr/>
        </p:nvSpPr>
        <p:spPr bwMode="auto">
          <a:xfrm>
            <a:off x="7708900" y="2270125"/>
            <a:ext cx="904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0000"/>
                </a:solidFill>
              </a:rPr>
              <a:t>Result</a:t>
            </a:r>
          </a:p>
        </p:txBody>
      </p:sp>
      <p:sp>
        <p:nvSpPr>
          <p:cNvPr id="23586" name="Text Box 33"/>
          <p:cNvSpPr txBox="1">
            <a:spLocks noChangeArrowheads="1"/>
          </p:cNvSpPr>
          <p:nvPr/>
        </p:nvSpPr>
        <p:spPr bwMode="auto">
          <a:xfrm>
            <a:off x="4000500" y="1981200"/>
            <a:ext cx="3952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0000"/>
                </a:solidFill>
              </a:rPr>
              <a:t>M</a:t>
            </a:r>
          </a:p>
          <a:p>
            <a:pPr algn="ctr" eaLnBrk="1" hangingPunct="1"/>
            <a:r>
              <a:rPr lang="en-US" altLang="zh-CN" sz="2000">
                <a:solidFill>
                  <a:srgbClr val="000000"/>
                </a:solidFill>
              </a:rPr>
              <a:t>A</a:t>
            </a:r>
          </a:p>
          <a:p>
            <a:pPr algn="ctr" eaLnBrk="1" hangingPunct="1"/>
            <a:r>
              <a:rPr lang="en-US" altLang="zh-CN" sz="200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23587" name="Text Box 34"/>
          <p:cNvSpPr txBox="1">
            <a:spLocks noChangeArrowheads="1"/>
          </p:cNvSpPr>
          <p:nvPr/>
        </p:nvSpPr>
        <p:spPr bwMode="auto">
          <a:xfrm>
            <a:off x="6742113" y="1584325"/>
            <a:ext cx="3683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0000"/>
                </a:solidFill>
              </a:rPr>
              <a:t>R</a:t>
            </a:r>
          </a:p>
          <a:p>
            <a:pPr algn="ctr" eaLnBrk="1" hangingPunct="1"/>
            <a:r>
              <a:rPr lang="en-US" altLang="zh-CN" sz="2000">
                <a:solidFill>
                  <a:srgbClr val="000000"/>
                </a:solidFill>
              </a:rPr>
              <a:t>E</a:t>
            </a:r>
          </a:p>
          <a:p>
            <a:pPr algn="ctr" eaLnBrk="1" hangingPunct="1"/>
            <a:r>
              <a:rPr lang="en-US" altLang="zh-CN" sz="2000">
                <a:solidFill>
                  <a:srgbClr val="000000"/>
                </a:solidFill>
              </a:rPr>
              <a:t>D</a:t>
            </a:r>
          </a:p>
          <a:p>
            <a:pPr algn="ctr" eaLnBrk="1" hangingPunct="1"/>
            <a:r>
              <a:rPr lang="en-US" altLang="zh-CN" sz="2000">
                <a:solidFill>
                  <a:srgbClr val="000000"/>
                </a:solidFill>
              </a:rPr>
              <a:t>U</a:t>
            </a:r>
          </a:p>
          <a:p>
            <a:pPr algn="ctr" eaLnBrk="1" hangingPunct="1"/>
            <a:r>
              <a:rPr lang="en-US" altLang="zh-CN" sz="2000">
                <a:solidFill>
                  <a:srgbClr val="000000"/>
                </a:solidFill>
              </a:rPr>
              <a:t>C</a:t>
            </a:r>
          </a:p>
          <a:p>
            <a:pPr algn="ctr" eaLnBrk="1" hangingPunct="1"/>
            <a:r>
              <a:rPr lang="en-US" altLang="zh-CN" sz="2000">
                <a:solidFill>
                  <a:srgbClr val="000000"/>
                </a:solidFill>
              </a:rPr>
              <a:t>E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876800" y="1828800"/>
            <a:ext cx="1524000" cy="1447800"/>
            <a:chOff x="3072" y="1248"/>
            <a:chExt cx="960" cy="912"/>
          </a:xfrm>
        </p:grpSpPr>
        <p:sp>
          <p:nvSpPr>
            <p:cNvPr id="23589" name="Rectangle 36"/>
            <p:cNvSpPr>
              <a:spLocks noChangeArrowheads="1"/>
            </p:cNvSpPr>
            <p:nvPr/>
          </p:nvSpPr>
          <p:spPr bwMode="auto">
            <a:xfrm>
              <a:off x="3072" y="1248"/>
              <a:ext cx="960" cy="9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90" name="Text Box 37"/>
            <p:cNvSpPr txBox="1">
              <a:spLocks noChangeArrowheads="1"/>
            </p:cNvSpPr>
            <p:nvPr/>
          </p:nvSpPr>
          <p:spPr bwMode="auto">
            <a:xfrm>
              <a:off x="3115" y="1440"/>
              <a:ext cx="91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000000"/>
                  </a:solidFill>
                </a:rPr>
                <a:t>Partitioning</a:t>
              </a:r>
            </a:p>
            <a:p>
              <a:pPr algn="ctr" eaLnBrk="1" hangingPunct="1"/>
              <a:r>
                <a:rPr lang="en-US" altLang="zh-CN" sz="2000">
                  <a:solidFill>
                    <a:srgbClr val="000000"/>
                  </a:solidFill>
                </a:rPr>
                <a:t>Function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A9A34A-8BF4-4D7A-B13A-2108FEE208CC}" type="slidenum">
              <a:rPr lang="zh-CN" altLang="en-US" b="0">
                <a:solidFill>
                  <a:srgbClr val="898989"/>
                </a:solidFill>
              </a:rPr>
              <a:pPr eaLnBrk="1" hangingPunct="1"/>
              <a:t>8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600200"/>
            <a:ext cx="872648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0">
                <a:solidFill>
                  <a:srgbClr val="FF0000"/>
                </a:solidFill>
                <a:latin typeface="幼圆" panose="02010509060101010101" pitchFamily="49" charset="-122"/>
              </a:rPr>
              <a:t>map(key, val)</a:t>
            </a:r>
            <a:r>
              <a:rPr lang="en-US" altLang="zh-CN" sz="3200" b="0">
                <a:latin typeface="幼圆" panose="02010509060101010101" pitchFamily="49" charset="-122"/>
              </a:rPr>
              <a:t> is run on each item in set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800" b="0">
                <a:latin typeface="华文隶书" panose="02010800040101010101" pitchFamily="2" charset="-122"/>
              </a:rPr>
              <a:t>emits new-key / new-val pairs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2800" b="0">
              <a:latin typeface="华文隶书" panose="020108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0">
                <a:solidFill>
                  <a:srgbClr val="FF0000"/>
                </a:solidFill>
                <a:latin typeface="幼圆" panose="02010509060101010101" pitchFamily="49" charset="-122"/>
              </a:rPr>
              <a:t>reduce(key, vals)</a:t>
            </a:r>
            <a:r>
              <a:rPr lang="en-US" altLang="zh-CN" sz="3200" b="0">
                <a:solidFill>
                  <a:schemeClr val="hlink"/>
                </a:solidFill>
                <a:latin typeface="幼圆" panose="02010509060101010101" pitchFamily="49" charset="-122"/>
              </a:rPr>
              <a:t> </a:t>
            </a:r>
            <a:r>
              <a:rPr lang="en-US" altLang="zh-CN" sz="3200" b="0">
                <a:latin typeface="幼圆" panose="02010509060101010101" pitchFamily="49" charset="-122"/>
              </a:rPr>
              <a:t>is run for each unique key emitted by </a:t>
            </a:r>
            <a:r>
              <a:rPr lang="en-US" altLang="zh-CN" sz="3200" b="0">
                <a:solidFill>
                  <a:srgbClr val="FF0000"/>
                </a:solidFill>
                <a:latin typeface="幼圆" panose="02010509060101010101" pitchFamily="49" charset="-122"/>
              </a:rPr>
              <a:t>map()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800" b="0">
                <a:latin typeface="华文隶书" panose="02010800040101010101" pitchFamily="2" charset="-122"/>
              </a:rPr>
              <a:t>emits final output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3200" b="0">
              <a:latin typeface="幼圆" panose="02010509060101010101" pitchFamily="49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Map+Reduce</a:t>
            </a:r>
            <a:endParaRPr lang="en-US" altLang="zh-CN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Square Sum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7B408E-5813-461E-9C1C-9D14473B53E9}" type="slidenum">
              <a:rPr lang="zh-CN" altLang="en-US" b="0">
                <a:solidFill>
                  <a:srgbClr val="898989"/>
                </a:solidFill>
              </a:rPr>
              <a:pPr eaLnBrk="1" hangingPunct="1"/>
              <a:t>9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493838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0">
                <a:latin typeface="幼圆" panose="02010509060101010101" pitchFamily="49" charset="-122"/>
              </a:rPr>
              <a:t>(map </a:t>
            </a:r>
            <a:r>
              <a:rPr lang="en-US" altLang="zh-CN" sz="3200" i="1">
                <a:latin typeface="幼圆" panose="02010509060101010101" pitchFamily="49" charset="-122"/>
              </a:rPr>
              <a:t>f</a:t>
            </a:r>
            <a:r>
              <a:rPr lang="en-US" altLang="zh-CN" sz="3200" b="0">
                <a:latin typeface="幼圆" panose="02010509060101010101" pitchFamily="49" charset="-122"/>
              </a:rPr>
              <a:t> </a:t>
            </a:r>
            <a:r>
              <a:rPr lang="en-US" altLang="zh-CN" sz="3200" i="1">
                <a:latin typeface="幼圆" panose="02010509060101010101" pitchFamily="49" charset="-122"/>
              </a:rPr>
              <a:t>list [list</a:t>
            </a:r>
            <a:r>
              <a:rPr lang="en-US" altLang="zh-CN" sz="3200" i="1" baseline="-25000">
                <a:latin typeface="幼圆" panose="02010509060101010101" pitchFamily="49" charset="-122"/>
              </a:rPr>
              <a:t>2</a:t>
            </a:r>
            <a:r>
              <a:rPr lang="en-US" altLang="zh-CN" sz="3200" i="1">
                <a:latin typeface="幼圆" panose="02010509060101010101" pitchFamily="49" charset="-122"/>
              </a:rPr>
              <a:t> list</a:t>
            </a:r>
            <a:r>
              <a:rPr lang="en-US" altLang="zh-CN" sz="3200" i="1" baseline="-25000">
                <a:latin typeface="幼圆" panose="02010509060101010101" pitchFamily="49" charset="-122"/>
              </a:rPr>
              <a:t>3</a:t>
            </a:r>
            <a:r>
              <a:rPr lang="en-US" altLang="zh-CN" sz="3200" i="1">
                <a:latin typeface="幼圆" panose="02010509060101010101" pitchFamily="49" charset="-122"/>
              </a:rPr>
              <a:t> …]</a:t>
            </a:r>
            <a:r>
              <a:rPr lang="en-US" altLang="zh-CN" sz="3200" b="0">
                <a:latin typeface="幼圆" panose="02010509060101010101" pitchFamily="49" charset="-122"/>
              </a:rPr>
              <a:t>)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3200" b="0">
              <a:latin typeface="幼圆" panose="02010509060101010101" pitchFamily="49" charset="-122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0">
                <a:latin typeface="幼圆" panose="02010509060101010101" pitchFamily="49" charset="-122"/>
              </a:rPr>
              <a:t>(map square ‘(1 2 3 4))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800" b="0">
                <a:latin typeface="华文隶书" panose="02010800040101010101" pitchFamily="2" charset="-122"/>
              </a:rPr>
              <a:t>(1 4 9 16)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2800" b="0">
              <a:latin typeface="华文隶书" panose="02010800040101010101" pitchFamily="2" charset="-122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0">
                <a:latin typeface="幼圆" panose="02010509060101010101" pitchFamily="49" charset="-122"/>
              </a:rPr>
              <a:t>(reduce + ‘(1 4 9 16))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800" b="0">
                <a:latin typeface="华文隶书" panose="02010800040101010101" pitchFamily="2" charset="-122"/>
              </a:rPr>
              <a:t>(+ 16 (+ 9 (+ 4 1) ) )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800" b="0">
                <a:latin typeface="华文隶书" panose="02010800040101010101" pitchFamily="2" charset="-122"/>
              </a:rPr>
              <a:t>30</a:t>
            </a:r>
          </a:p>
          <a:p>
            <a:pPr>
              <a:spcBef>
                <a:spcPct val="20000"/>
              </a:spcBef>
            </a:pPr>
            <a:endParaRPr lang="en-US" altLang="zh-CN" sz="3200" b="0">
              <a:latin typeface="幼圆" panose="02010509060101010101" pitchFamily="49" charset="-122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3200" b="0">
              <a:latin typeface="幼圆" panose="02010509060101010101" pitchFamily="49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 rot="-1389819">
            <a:off x="5943600" y="1570038"/>
            <a:ext cx="236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Unary operator</a:t>
            </a:r>
          </a:p>
        </p:txBody>
      </p:sp>
      <p:sp>
        <p:nvSpPr>
          <p:cNvPr id="7" name="Arc 5"/>
          <p:cNvSpPr>
            <a:spLocks/>
          </p:cNvSpPr>
          <p:nvPr/>
        </p:nvSpPr>
        <p:spPr bwMode="auto">
          <a:xfrm flipH="1">
            <a:off x="2438400" y="1646238"/>
            <a:ext cx="4343400" cy="1143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 rot="-1389819">
            <a:off x="5865813" y="3082925"/>
            <a:ext cx="2414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Binary operator</a:t>
            </a:r>
          </a:p>
        </p:txBody>
      </p:sp>
      <p:sp>
        <p:nvSpPr>
          <p:cNvPr id="9" name="Arc 7"/>
          <p:cNvSpPr>
            <a:spLocks/>
          </p:cNvSpPr>
          <p:nvPr/>
        </p:nvSpPr>
        <p:spPr bwMode="auto">
          <a:xfrm flipH="1">
            <a:off x="2362200" y="3170238"/>
            <a:ext cx="4343400" cy="1143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667000" y="4922838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905000" y="4922838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733800" y="4922838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038600" y="4922838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85800" y="4922838"/>
            <a:ext cx="1219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7_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lin ang="5400000" scaled="0"/>
        </a:gradFill>
        <a:effectLst>
          <a:outerShdw sx="1000" sy="1000" rotWithShape="0">
            <a:srgbClr val="000000"/>
          </a:outerShdw>
        </a:effectLst>
        <a:scene3d>
          <a:camera prst="isometricOffAxis2Left">
            <a:rot lat="0" lon="0" rev="0"/>
          </a:camera>
          <a:lightRig rig="threePt" dir="t">
            <a:rot lat="0" lon="0" rev="0"/>
          </a:lightRig>
        </a:scene3d>
        <a:sp3d extrusionH="430530" prstMaterial="metal">
          <a:bevelT w="13970" h="13970" prst="angle"/>
          <a:bevelB w="13970" h="13970" prst="angle"/>
          <a:extrusionClr>
            <a:srgbClr val="7030A0"/>
          </a:extrusionClr>
        </a:sp3d>
      </a:spPr>
      <a:bodyPr rtlCol="0" anchor="ctr">
        <a:flatTx/>
      </a:bodyPr>
      <a:lstStyle>
        <a:defPPr algn="ctr">
          <a:defRPr/>
        </a:defPPr>
      </a:lstStyle>
      <a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14699</TotalTime>
  <Words>1652</Words>
  <Application>Microsoft Office PowerPoint</Application>
  <PresentationFormat>全屏显示(4:3)</PresentationFormat>
  <Paragraphs>525</Paragraphs>
  <Slides>56</Slides>
  <Notes>54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4" baseType="lpstr">
      <vt:lpstr>Arial</vt:lpstr>
      <vt:lpstr>宋体</vt:lpstr>
      <vt:lpstr>Calibri</vt:lpstr>
      <vt:lpstr>黑体</vt:lpstr>
      <vt:lpstr>微软雅黑</vt:lpstr>
      <vt:lpstr>Batang</vt:lpstr>
      <vt:lpstr>幼圆</vt:lpstr>
      <vt:lpstr>华文隶书</vt:lpstr>
      <vt:lpstr>Wingdings</vt:lpstr>
      <vt:lpstr>Comic Sans MS</vt:lpstr>
      <vt:lpstr>TradeGothic</vt:lpstr>
      <vt:lpstr>Times New Roman</vt:lpstr>
      <vt:lpstr>MS PGothic</vt:lpstr>
      <vt:lpstr>Arial Narrow</vt:lpstr>
      <vt:lpstr>Wingdings 2</vt:lpstr>
      <vt:lpstr>4_Office 主题</vt:lpstr>
      <vt:lpstr>7_Office 主题</vt:lpstr>
      <vt:lpstr>Microsoft Visio 绘图</vt:lpstr>
      <vt:lpstr> CS427 Multicore Architecture and Parallel Computing </vt:lpstr>
      <vt:lpstr>What is MapReduce</vt:lpstr>
      <vt:lpstr>Motivation</vt:lpstr>
      <vt:lpstr>Benefit of MapReduce</vt:lpstr>
      <vt:lpstr>Distributed Word Count</vt:lpstr>
      <vt:lpstr>Distributed Grep</vt:lpstr>
      <vt:lpstr>Map+Reduce</vt:lpstr>
      <vt:lpstr>Map+Reduce</vt:lpstr>
      <vt:lpstr>Square Sum</vt:lpstr>
      <vt:lpstr>Word Count </vt:lpstr>
      <vt:lpstr>Word Count</vt:lpstr>
      <vt:lpstr>Reverse Web-Link </vt:lpstr>
      <vt:lpstr>Model is Widely Used</vt:lpstr>
      <vt:lpstr>Implementation</vt:lpstr>
      <vt:lpstr>Execution</vt:lpstr>
      <vt:lpstr>Architecture</vt:lpstr>
      <vt:lpstr>Task Granularity</vt:lpstr>
      <vt:lpstr>GFS</vt:lpstr>
      <vt:lpstr>GFS</vt:lpstr>
      <vt:lpstr>Execution</vt:lpstr>
      <vt:lpstr>Execution</vt:lpstr>
      <vt:lpstr>Workflow</vt:lpstr>
      <vt:lpstr>Locality</vt:lpstr>
      <vt:lpstr>Fault Tolerance</vt:lpstr>
      <vt:lpstr>Fault Tolerance</vt:lpstr>
      <vt:lpstr>Fault Tolerance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Refinement</vt:lpstr>
      <vt:lpstr>Notes</vt:lpstr>
      <vt:lpstr>Case Study</vt:lpstr>
      <vt:lpstr>Case Study</vt:lpstr>
      <vt:lpstr>Case Study</vt:lpstr>
      <vt:lpstr>Case Study</vt:lpstr>
      <vt:lpstr>Commodity Platform</vt:lpstr>
      <vt:lpstr>Hadoop</vt:lpstr>
      <vt:lpstr>Hadoop</vt:lpstr>
      <vt:lpstr>MR_Sort</vt:lpstr>
      <vt:lpstr>Hadoop</vt:lpstr>
      <vt:lpstr>Hadoop</vt:lpstr>
      <vt:lpstr>Hadoop</vt:lpstr>
      <vt:lpstr>Hadoop</vt:lpstr>
      <vt:lpstr>Hadoop</vt:lpstr>
      <vt:lpstr>MPI Vs. MapReduce</vt:lpstr>
      <vt:lpstr>Course Summary</vt:lpstr>
      <vt:lpstr>Course Summary</vt:lpstr>
      <vt:lpstr>Course Summary</vt:lpstr>
    </vt:vector>
  </TitlesOfParts>
  <Company>番茄花园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番茄花园</dc:creator>
  <cp:lastModifiedBy>ljiang leech</cp:lastModifiedBy>
  <cp:revision>1870</cp:revision>
  <dcterms:created xsi:type="dcterms:W3CDTF">2009-03-12T05:07:32Z</dcterms:created>
  <dcterms:modified xsi:type="dcterms:W3CDTF">2014-11-20T01:40:52Z</dcterms:modified>
</cp:coreProperties>
</file>