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59" r:id="rId6"/>
    <p:sldId id="260" r:id="rId7"/>
    <p:sldId id="267" r:id="rId8"/>
    <p:sldId id="261" r:id="rId9"/>
    <p:sldId id="262"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E072B-9764-4389-1ABE-07C700628A71}" v="54" dt="2025-08-04T07:33:36.573"/>
    <p1510:client id="{7C37A88E-B880-22CE-07FC-3942BB3E6AA9}" v="182" dt="2025-08-04T08:50:10.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BE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2200" b="1">
                <a:solidFill>
                  <a:srgbClr val="222222"/>
                </a:solidFill>
                <a:latin typeface="Calibri"/>
              </a:rPr>
              <a:t>Agriculture’s Economic Contribution to Rwanda (2000–2020)</a:t>
            </a:r>
          </a:p>
          <a:p>
            <a:r>
              <a:rPr sz="2200" b="1">
                <a:solidFill>
                  <a:srgbClr val="222222"/>
                </a:solidFill>
                <a:latin typeface="Calibri"/>
              </a:rPr>
              <a:t>This analysis explores Rwanda's agricultural GDP trends over the last two decades, providing context for decision-making.</a:t>
            </a:r>
          </a:p>
        </p:txBody>
      </p:sp>
      <p:sp>
        <p:nvSpPr>
          <p:cNvPr id="3" name="Subtitle 2"/>
          <p:cNvSpPr>
            <a:spLocks noGrp="1"/>
          </p:cNvSpPr>
          <p:nvPr>
            <p:ph type="subTitle" idx="1"/>
          </p:nvPr>
        </p:nvSpPr>
        <p:spPr/>
        <p:txBody>
          <a:bodyPr/>
          <a:lstStyle/>
          <a:p>
            <a:r>
              <a:rPr sz="2200" b="1">
                <a:solidFill>
                  <a:srgbClr val="222222"/>
                </a:solidFill>
                <a:latin typeface="Calibri"/>
              </a:rPr>
              <a:t>Data Analysis &amp; Dashboard Insights</a:t>
            </a:r>
          </a:p>
          <a:p>
            <a:r>
              <a:rPr sz="2200" b="1">
                <a:solidFill>
                  <a:srgbClr val="222222"/>
                </a:solidFill>
                <a:latin typeface="Calibri"/>
              </a:rPr>
              <a:t>Rutayisire Tevin | Date | Organization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8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a:solidFill>
                  <a:srgbClr val="222222"/>
                </a:solidFill>
                <a:latin typeface="Calibri"/>
              </a:rPr>
              <a:t>Conclusion</a:t>
            </a:r>
          </a:p>
          <a:p>
            <a:r>
              <a:rPr sz="1800">
                <a:solidFill>
                  <a:srgbClr val="222222"/>
                </a:solidFill>
                <a:latin typeface="Calibri"/>
              </a:rPr>
              <a:t>Future improvements could deepen analysis and integrate live data for continuous monitoring.</a:t>
            </a:r>
          </a:p>
        </p:txBody>
      </p:sp>
      <p:sp>
        <p:nvSpPr>
          <p:cNvPr id="3" name="Content Placeholder 2"/>
          <p:cNvSpPr>
            <a:spLocks noGrp="1"/>
          </p:cNvSpPr>
          <p:nvPr>
            <p:ph idx="1"/>
          </p:nvPr>
        </p:nvSpPr>
        <p:spPr/>
        <p:txBody>
          <a:bodyPr vert="horz" lIns="91440" tIns="45720" rIns="91440" bIns="45720" rtlCol="0" anchor="t">
            <a:normAutofit/>
          </a:bodyPr>
          <a:lstStyle/>
          <a:p>
            <a:pPr>
              <a:defRPr sz="1400"/>
            </a:pPr>
            <a:r>
              <a:rPr sz="1800" dirty="0">
                <a:solidFill>
                  <a:srgbClr val="222222"/>
                </a:solidFill>
                <a:latin typeface="Calibri"/>
              </a:rPr>
              <a:t>Agriculture remains a stable and vital GDP contributor.</a:t>
            </a:r>
          </a:p>
          <a:p>
            <a:pPr>
              <a:defRPr sz="1400"/>
            </a:pPr>
            <a:r>
              <a:rPr sz="1800" dirty="0">
                <a:solidFill>
                  <a:srgbClr val="222222"/>
                </a:solidFill>
                <a:latin typeface="Calibri"/>
              </a:rPr>
              <a:t>Predictions align closely with historical data (R² = 0.89).</a:t>
            </a:r>
            <a:endParaRPr sz="1800" dirty="0">
              <a:solidFill>
                <a:srgbClr val="222222"/>
              </a:solidFill>
              <a:latin typeface="Calibri"/>
              <a:ea typeface="Calibri"/>
              <a:cs typeface="Calibri"/>
            </a:endParaRPr>
          </a:p>
          <a:p>
            <a:pPr>
              <a:defRPr sz="1400"/>
            </a:pPr>
            <a:r>
              <a:rPr sz="1800" dirty="0">
                <a:solidFill>
                  <a:srgbClr val="222222"/>
                </a:solidFill>
                <a:latin typeface="Calibri"/>
              </a:rPr>
              <a:t>Dashboard provides a decision-support tool for policymakers.</a:t>
            </a:r>
            <a:endParaRPr sz="1800" dirty="0">
              <a:solidFill>
                <a:srgbClr val="222222"/>
              </a:solidFill>
              <a:latin typeface="Calibri"/>
              <a:ea typeface="Calibri"/>
              <a:cs typeface="Calibri"/>
            </a:endParaRPr>
          </a:p>
          <a:p>
            <a:pPr>
              <a:defRPr sz="1400"/>
            </a:pPr>
            <a:r>
              <a:rPr lang="en-US" sz="1800" dirty="0">
                <a:solidFill>
                  <a:srgbClr val="222222"/>
                </a:solidFill>
                <a:ea typeface="+mn-lt"/>
                <a:cs typeface="+mn-lt"/>
              </a:rPr>
              <a:t>This chart shows the share of agriculture value added to Rwanda's GDP across 2000–2020. It highlights consistent economic contributions and periods of stronger growth.</a:t>
            </a:r>
            <a:endParaRPr lang="en-US" sz="1800" dirty="0">
              <a:solidFill>
                <a:srgbClr val="222222"/>
              </a:solidFill>
              <a:latin typeface="Calibri"/>
              <a:ea typeface="Calibri"/>
              <a:cs typeface="Calibri"/>
            </a:endParaRPr>
          </a:p>
        </p:txBody>
      </p:sp>
      <p:pic>
        <p:nvPicPr>
          <p:cNvPr id="4" name="Picture 3" descr="A colorful circle with numbers and lines&#10;&#10;AI-generated content may be incorrect.">
            <a:extLst>
              <a:ext uri="{FF2B5EF4-FFF2-40B4-BE49-F238E27FC236}">
                <a16:creationId xmlns:a16="http://schemas.microsoft.com/office/drawing/2014/main" id="{EA39E047-511E-7B7F-0931-02DDDB5A0107}"/>
              </a:ext>
            </a:extLst>
          </p:cNvPr>
          <p:cNvPicPr>
            <a:picLocks noChangeAspect="1"/>
          </p:cNvPicPr>
          <p:nvPr/>
        </p:nvPicPr>
        <p:blipFill>
          <a:blip r:embed="rId2"/>
          <a:stretch>
            <a:fillRect/>
          </a:stretch>
        </p:blipFill>
        <p:spPr>
          <a:xfrm>
            <a:off x="463132" y="3433404"/>
            <a:ext cx="8002077" cy="28379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8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a:solidFill>
                  <a:srgbClr val="222222"/>
                </a:solidFill>
                <a:latin typeface="Calibri"/>
              </a:rPr>
              <a:t>Future Improvements</a:t>
            </a:r>
          </a:p>
          <a:p>
            <a:r>
              <a:rPr sz="1800">
                <a:solidFill>
                  <a:srgbClr val="222222"/>
                </a:solidFill>
                <a:latin typeface="Calibri"/>
              </a:rPr>
              <a:t>The discussion section encourages audience participation to refine strategies and share insights.</a:t>
            </a:r>
          </a:p>
        </p:txBody>
      </p:sp>
      <p:sp>
        <p:nvSpPr>
          <p:cNvPr id="3" name="Content Placeholder 2"/>
          <p:cNvSpPr>
            <a:spLocks noGrp="1"/>
          </p:cNvSpPr>
          <p:nvPr>
            <p:ph idx="1"/>
          </p:nvPr>
        </p:nvSpPr>
        <p:spPr/>
        <p:txBody>
          <a:bodyPr vert="horz" lIns="91440" tIns="45720" rIns="91440" bIns="45720" rtlCol="0" anchor="t">
            <a:normAutofit/>
          </a:bodyPr>
          <a:lstStyle/>
          <a:p>
            <a:pPr>
              <a:defRPr sz="1400"/>
            </a:pPr>
            <a:r>
              <a:rPr sz="1800" dirty="0">
                <a:solidFill>
                  <a:srgbClr val="222222"/>
                </a:solidFill>
                <a:latin typeface="Calibri"/>
              </a:rPr>
              <a:t>Include comparison with other economic sectors.</a:t>
            </a:r>
            <a:endParaRPr lang="en-US" sz="1800" dirty="0">
              <a:solidFill>
                <a:srgbClr val="222222"/>
              </a:solidFill>
              <a:latin typeface="Calibri"/>
              <a:ea typeface="Calibri"/>
              <a:cs typeface="Calibri"/>
            </a:endParaRPr>
          </a:p>
          <a:p>
            <a:pPr>
              <a:defRPr sz="1400"/>
            </a:pPr>
            <a:r>
              <a:rPr sz="1800" dirty="0">
                <a:solidFill>
                  <a:srgbClr val="222222"/>
                </a:solidFill>
                <a:latin typeface="Calibri"/>
              </a:rPr>
              <a:t>Integrate real-time data feeds into Power BI.</a:t>
            </a:r>
            <a:endParaRPr sz="1800" dirty="0">
              <a:solidFill>
                <a:srgbClr val="222222"/>
              </a:solidFill>
              <a:latin typeface="Calibri"/>
              <a:ea typeface="Calibri"/>
              <a:cs typeface="Calibri"/>
            </a:endParaRPr>
          </a:p>
          <a:p>
            <a:pPr>
              <a:defRPr sz="1400"/>
            </a:pPr>
            <a:r>
              <a:rPr sz="1800" dirty="0">
                <a:solidFill>
                  <a:srgbClr val="222222"/>
                </a:solidFill>
                <a:latin typeface="Calibri"/>
              </a:rPr>
              <a:t>Expand analysis to regional agricultural breakdowns.</a:t>
            </a:r>
            <a:endParaRPr sz="1800" dirty="0">
              <a:solidFill>
                <a:srgbClr val="222222"/>
              </a:solidFill>
              <a:latin typeface="Calibri"/>
              <a:ea typeface="Calibri"/>
              <a:cs typeface="Calibri"/>
            </a:endParaRPr>
          </a:p>
          <a:p>
            <a:pPr>
              <a:defRPr sz="1400"/>
            </a:pPr>
            <a:r>
              <a:rPr lang="en-US" sz="1800" dirty="0">
                <a:solidFill>
                  <a:srgbClr val="222222"/>
                </a:solidFill>
                <a:ea typeface="+mn-lt"/>
                <a:cs typeface="+mn-lt"/>
              </a:rPr>
              <a:t>While the current dashboard provides strong insights into agriculture’s contribution to Rwanda’s economy, future improvements could make it a real-time, interactive decision-support tool. Integrating sector comparisons, regional analysis, and climate impacts would provide policymakers with a deeper, more actionable understanding of the sector’s performance and future opportunities.</a:t>
            </a:r>
            <a:endParaRPr lang="en-US" sz="1800" dirty="0">
              <a:solidFill>
                <a:srgbClr val="222222"/>
              </a:solidFill>
              <a:latin typeface="Calibri"/>
              <a:ea typeface="Calibri"/>
              <a:cs typeface="Calibri"/>
            </a:endParaRPr>
          </a:p>
          <a:p>
            <a:pPr>
              <a:defRPr sz="1400"/>
            </a:pPr>
            <a:endParaRPr lang="en-US" sz="1800" dirty="0">
              <a:solidFill>
                <a:srgbClr val="222222"/>
              </a:solidFill>
              <a:latin typeface="Calibri"/>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Terms in the Title</a:t>
            </a:r>
          </a:p>
        </p:txBody>
      </p:sp>
      <p:sp>
        <p:nvSpPr>
          <p:cNvPr id="3" name="Content Placeholder 2"/>
          <p:cNvSpPr>
            <a:spLocks noGrp="1"/>
          </p:cNvSpPr>
          <p:nvPr>
            <p:ph idx="1"/>
          </p:nvPr>
        </p:nvSpPr>
        <p:spPr/>
        <p:txBody>
          <a:bodyPr vert="horz" lIns="91440" tIns="45720" rIns="91440" bIns="45720" rtlCol="0" anchor="t">
            <a:normAutofit/>
          </a:bodyPr>
          <a:lstStyle/>
          <a:p>
            <a:r>
              <a:rPr lang="en-US" sz="1400" b="1" dirty="0">
                <a:latin typeface="Calibri"/>
              </a:rPr>
              <a:t> </a:t>
            </a:r>
            <a:r>
              <a:rPr sz="1400" b="1" dirty="0">
                <a:latin typeface="Calibri"/>
              </a:rPr>
              <a:t>GDP (Gross Domestic Product</a:t>
            </a:r>
            <a:r>
              <a:rPr lang="en-US" sz="1400" b="1" dirty="0">
                <a:latin typeface="Calibri"/>
              </a:rPr>
              <a:t>)</a:t>
            </a:r>
            <a:r>
              <a:rPr lang="en-US" sz="1400" dirty="0">
                <a:latin typeface="Calibri"/>
              </a:rPr>
              <a:t>:</a:t>
            </a:r>
            <a:r>
              <a:rPr sz="1400" dirty="0">
                <a:latin typeface="Calibri"/>
              </a:rPr>
              <a:t> Total value of goods and services produced within a country's borders during a specific period. It measures the economic performance of a nation.</a:t>
            </a:r>
          </a:p>
          <a:p>
            <a:endParaRPr sz="1400">
              <a:latin typeface="Calibri"/>
            </a:endParaRPr>
          </a:p>
          <a:p>
            <a:r>
              <a:rPr lang="en-US" sz="1400" dirty="0">
                <a:latin typeface="Calibri"/>
              </a:rPr>
              <a:t> </a:t>
            </a:r>
            <a:r>
              <a:rPr sz="1400" b="1">
                <a:latin typeface="Calibri"/>
              </a:rPr>
              <a:t>Agriculture Value Added</a:t>
            </a:r>
            <a:r>
              <a:rPr lang="en-US" sz="1400" dirty="0">
                <a:latin typeface="Calibri"/>
              </a:rPr>
              <a:t>: </a:t>
            </a:r>
            <a:r>
              <a:rPr sz="1400" dirty="0">
                <a:latin typeface="Calibri"/>
              </a:rPr>
              <a:t>The net output of the agricultural sector after adding up all outputs and subtracting intermediate inputs. It includes farming, livestock, forestry, and fishing.</a:t>
            </a:r>
            <a:endParaRPr sz="1400" dirty="0">
              <a:latin typeface="Calibri"/>
              <a:ea typeface="Calibri"/>
              <a:cs typeface="Calibri"/>
            </a:endParaRPr>
          </a:p>
          <a:p>
            <a:endParaRPr sz="1400">
              <a:latin typeface="Calibri"/>
            </a:endParaRPr>
          </a:p>
          <a:p>
            <a:r>
              <a:rPr sz="1400" b="1" dirty="0">
                <a:latin typeface="Calibri"/>
              </a:rPr>
              <a:t>Economic Contribution</a:t>
            </a:r>
            <a:r>
              <a:rPr lang="en-US" sz="1400" dirty="0">
                <a:latin typeface="Calibri"/>
              </a:rPr>
              <a:t>:</a:t>
            </a:r>
            <a:r>
              <a:rPr sz="1400" dirty="0">
                <a:latin typeface="Calibri"/>
              </a:rPr>
              <a:t> The share or role of a sector (e.g., agriculture) in the overall GDP.</a:t>
            </a:r>
            <a:endParaRPr sz="1400" dirty="0">
              <a:latin typeface="Calibri"/>
              <a:ea typeface="Calibri"/>
              <a:cs typeface="Calibri"/>
            </a:endParaRPr>
          </a:p>
          <a:p>
            <a:endParaRPr sz="1400">
              <a:latin typeface="Calibri"/>
            </a:endParaRPr>
          </a:p>
          <a:p>
            <a:r>
              <a:rPr sz="1400" dirty="0">
                <a:latin typeface="Calibri"/>
              </a:rPr>
              <a:t>These definitions provide a foundation for understanding the data and insights in this presentation.</a:t>
            </a:r>
            <a:endParaRPr sz="1400" dirty="0">
              <a:latin typeface="Calibri"/>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8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b="1" u="sng" dirty="0">
                <a:solidFill>
                  <a:srgbClr val="222222"/>
                </a:solidFill>
                <a:latin typeface="Calibri"/>
              </a:rPr>
              <a:t>Purpose of the Analysis</a:t>
            </a:r>
            <a:endParaRPr lang="en-US" sz="1800" b="1" u="sng" dirty="0">
              <a:solidFill>
                <a:srgbClr val="222222"/>
              </a:solidFill>
              <a:latin typeface="Calibri"/>
              <a:ea typeface="Calibri"/>
              <a:cs typeface="Calibri"/>
            </a:endParaRPr>
          </a:p>
          <a:p>
            <a:r>
              <a:rPr lang="en-US" sz="1800" b="1" u="sng" dirty="0">
                <a:solidFill>
                  <a:srgbClr val="222222"/>
                </a:solidFill>
                <a:latin typeface="Calibri"/>
              </a:rPr>
              <a:t>This is a sourced</a:t>
            </a:r>
            <a:r>
              <a:rPr sz="1800" b="1" u="sng" dirty="0">
                <a:solidFill>
                  <a:srgbClr val="222222"/>
                </a:solidFill>
                <a:latin typeface="Calibri"/>
              </a:rPr>
              <a:t> and cleaned historical agricultural GDP data to ensure accuracy for visualization and prediction models.</a:t>
            </a:r>
            <a:endParaRPr sz="1800" b="1" u="sng" dirty="0">
              <a:solidFill>
                <a:srgbClr val="222222"/>
              </a:solidFill>
              <a:latin typeface="Calibri"/>
              <a:ea typeface="Calibri"/>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pPr>
              <a:defRPr sz="1400"/>
            </a:pPr>
            <a:r>
              <a:rPr sz="1800" b="1" dirty="0">
                <a:solidFill>
                  <a:srgbClr val="222222"/>
                </a:solidFill>
                <a:latin typeface="Calibri"/>
              </a:rPr>
              <a:t>Analyze historical agriculture value added in Rwanda’s GDP</a:t>
            </a:r>
            <a:r>
              <a:rPr lang="en-US" sz="1800" dirty="0">
                <a:solidFill>
                  <a:srgbClr val="222222"/>
                </a:solidFill>
                <a:latin typeface="Calibri"/>
              </a:rPr>
              <a:t>: </a:t>
            </a:r>
            <a:r>
              <a:rPr lang="en-US" sz="1800" dirty="0">
                <a:solidFill>
                  <a:srgbClr val="222222"/>
                </a:solidFill>
                <a:ea typeface="+mn-lt"/>
                <a:cs typeface="+mn-lt"/>
              </a:rPr>
              <a:t>This means looking at how much agriculture has contributed to Rwanda’s economy over the years.</a:t>
            </a:r>
            <a:endParaRPr lang="en-US" sz="1800" dirty="0">
              <a:solidFill>
                <a:srgbClr val="222222"/>
              </a:solidFill>
              <a:latin typeface="Calibri"/>
              <a:ea typeface="Calibri"/>
              <a:cs typeface="Calibri"/>
            </a:endParaRPr>
          </a:p>
          <a:p>
            <a:pPr>
              <a:defRPr sz="1400"/>
            </a:pPr>
            <a:endParaRPr lang="en-US" sz="1800" dirty="0">
              <a:solidFill>
                <a:srgbClr val="222222"/>
              </a:solidFill>
              <a:latin typeface="Calibri"/>
            </a:endParaRPr>
          </a:p>
          <a:p>
            <a:pPr>
              <a:defRPr sz="1400"/>
            </a:pPr>
            <a:r>
              <a:rPr sz="1800" b="1" dirty="0">
                <a:solidFill>
                  <a:srgbClr val="222222"/>
                </a:solidFill>
                <a:latin typeface="Calibri"/>
              </a:rPr>
              <a:t>Compare actual vs predicted contributions over time</a:t>
            </a:r>
            <a:r>
              <a:rPr lang="en-US" sz="1800" b="1" dirty="0">
                <a:solidFill>
                  <a:srgbClr val="222222"/>
                </a:solidFill>
                <a:latin typeface="Calibri"/>
              </a:rPr>
              <a:t>: </a:t>
            </a:r>
            <a:r>
              <a:rPr lang="en-US" sz="1800" dirty="0">
                <a:solidFill>
                  <a:srgbClr val="222222"/>
                </a:solidFill>
                <a:ea typeface="+mn-lt"/>
                <a:cs typeface="+mn-lt"/>
              </a:rPr>
              <a:t>Here, we compare real recorded figures with model-generated predictions for agriculture’s GDP share. This helps assess the accuracy of forecasting methods and identify any unusual changes or gaps.</a:t>
            </a:r>
            <a:endParaRPr sz="1800" b="1" dirty="0">
              <a:solidFill>
                <a:srgbClr val="222222"/>
              </a:solidFill>
              <a:latin typeface="Calibri"/>
              <a:ea typeface="Calibri"/>
              <a:cs typeface="Calibri"/>
            </a:endParaRPr>
          </a:p>
          <a:p>
            <a:pPr>
              <a:defRPr sz="1400"/>
            </a:pPr>
            <a:endParaRPr lang="en-US" sz="1800" dirty="0">
              <a:solidFill>
                <a:srgbClr val="222222"/>
              </a:solidFill>
              <a:latin typeface="Calibri"/>
            </a:endParaRPr>
          </a:p>
          <a:p>
            <a:pPr>
              <a:defRPr sz="1400"/>
            </a:pPr>
            <a:r>
              <a:rPr sz="1800" b="1" dirty="0">
                <a:solidFill>
                  <a:srgbClr val="222222"/>
                </a:solidFill>
                <a:latin typeface="Calibri"/>
              </a:rPr>
              <a:t>Provide insights for strategic planning and investment decisions.</a:t>
            </a:r>
            <a:r>
              <a:rPr lang="en-US" sz="1800" b="1" dirty="0">
                <a:solidFill>
                  <a:srgbClr val="222222"/>
                </a:solidFill>
                <a:latin typeface="Calibri"/>
              </a:rPr>
              <a:t> </a:t>
            </a:r>
            <a:r>
              <a:rPr lang="en-US" sz="1800" dirty="0">
                <a:solidFill>
                  <a:srgbClr val="222222"/>
                </a:solidFill>
                <a:ea typeface="+mn-lt"/>
                <a:cs typeface="+mn-lt"/>
              </a:rPr>
              <a:t>The goal is to use the analysis to guide policymakers, investors, and stakeholders. Clear insights can help determine where to allocate resources, improve productivity, and sustain growth in the agricultural sector.</a:t>
            </a:r>
            <a:endParaRPr sz="1800" b="1" dirty="0">
              <a:solidFill>
                <a:srgbClr val="222222"/>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8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b="1" u="sng" dirty="0">
                <a:solidFill>
                  <a:srgbClr val="222222"/>
                </a:solidFill>
                <a:latin typeface="Calibri"/>
              </a:rPr>
              <a:t>Data Sources &amp; Preparation</a:t>
            </a:r>
            <a:endParaRPr lang="en-US" sz="1800" b="1" u="sng" dirty="0">
              <a:solidFill>
                <a:srgbClr val="222222"/>
              </a:solidFill>
              <a:latin typeface="Calibri"/>
              <a:ea typeface="Calibri"/>
              <a:cs typeface="Calibri"/>
            </a:endParaRPr>
          </a:p>
          <a:p>
            <a:r>
              <a:rPr sz="1800" b="1" u="sng" dirty="0">
                <a:solidFill>
                  <a:srgbClr val="222222"/>
                </a:solidFill>
                <a:latin typeface="Calibri"/>
              </a:rPr>
              <a:t>The dashboard presents interactive visualizations that highlight key agricultural performance metrics.</a:t>
            </a:r>
            <a:endParaRPr sz="1800" b="1" u="sng" dirty="0">
              <a:solidFill>
                <a:srgbClr val="222222"/>
              </a:solidFill>
              <a:latin typeface="Calibri"/>
              <a:ea typeface="Calibri"/>
              <a:cs typeface="Calibri"/>
            </a:endParaRPr>
          </a:p>
        </p:txBody>
      </p:sp>
      <p:sp>
        <p:nvSpPr>
          <p:cNvPr id="3" name="Content Placeholder 2"/>
          <p:cNvSpPr>
            <a:spLocks noGrp="1"/>
          </p:cNvSpPr>
          <p:nvPr>
            <p:ph idx="1"/>
          </p:nvPr>
        </p:nvSpPr>
        <p:spPr/>
        <p:txBody>
          <a:bodyPr/>
          <a:lstStyle/>
          <a:p>
            <a:pPr>
              <a:defRPr sz="1400"/>
            </a:pPr>
            <a:r>
              <a:rPr sz="1800">
                <a:solidFill>
                  <a:srgbClr val="222222"/>
                </a:solidFill>
                <a:latin typeface="Calibri"/>
              </a:rPr>
              <a:t>rwanda_agriculture_value_added.csv — Historical and predicted values (2000–2020).</a:t>
            </a:r>
          </a:p>
          <a:p>
            <a:pPr>
              <a:defRPr sz="1400"/>
            </a:pPr>
            <a:r>
              <a:rPr sz="1800">
                <a:solidFill>
                  <a:srgbClr val="222222"/>
                </a:solidFill>
                <a:latin typeface="Calibri"/>
              </a:rPr>
              <a:t>model_metrics.csv — Model accuracy metrics (R², RMSE).</a:t>
            </a:r>
          </a:p>
          <a:p>
            <a:pPr>
              <a:defRPr sz="1400"/>
            </a:pPr>
            <a:r>
              <a:rPr sz="1800">
                <a:solidFill>
                  <a:srgbClr val="222222"/>
                </a:solidFill>
                <a:latin typeface="Calibri"/>
              </a:rPr>
              <a:t>Data prepared and visualized in Jupyter Notebook and Power BI.</a:t>
            </a:r>
          </a:p>
        </p:txBody>
      </p:sp>
      <p:pic>
        <p:nvPicPr>
          <p:cNvPr id="5" name="Picture 4" descr="A screenshot of a computer screen&#10;&#10;AI-generated content may be incorrect.">
            <a:extLst>
              <a:ext uri="{FF2B5EF4-FFF2-40B4-BE49-F238E27FC236}">
                <a16:creationId xmlns:a16="http://schemas.microsoft.com/office/drawing/2014/main" id="{B1B2C69F-B779-F8CA-7871-0C012AD223A7}"/>
              </a:ext>
            </a:extLst>
          </p:cNvPr>
          <p:cNvPicPr>
            <a:picLocks noChangeAspect="1"/>
          </p:cNvPicPr>
          <p:nvPr/>
        </p:nvPicPr>
        <p:blipFill>
          <a:blip r:embed="rId2"/>
          <a:stretch>
            <a:fillRect/>
          </a:stretch>
        </p:blipFill>
        <p:spPr>
          <a:xfrm>
            <a:off x="0" y="3052323"/>
            <a:ext cx="9144000" cy="3901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8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b="1" u="sng" dirty="0">
                <a:solidFill>
                  <a:srgbClr val="222222"/>
                </a:solidFill>
                <a:latin typeface="Calibri"/>
              </a:rPr>
              <a:t>Power BI Dashboard Pages</a:t>
            </a:r>
            <a:endParaRPr lang="en-US" sz="1800" b="1" u="sng" dirty="0">
              <a:solidFill>
                <a:srgbClr val="222222"/>
              </a:solidFill>
              <a:latin typeface="Calibri"/>
              <a:ea typeface="Calibri"/>
              <a:cs typeface="Calibri"/>
            </a:endParaRPr>
          </a:p>
          <a:p>
            <a:r>
              <a:rPr sz="1800" b="1" u="sng" dirty="0">
                <a:solidFill>
                  <a:srgbClr val="222222"/>
                </a:solidFill>
                <a:latin typeface="Calibri"/>
              </a:rPr>
              <a:t>This section compares real and predicted agricultural GDP values, showing accuracy and consistency over time.</a:t>
            </a:r>
            <a:endParaRPr sz="1800" u="sng" dirty="0">
              <a:solidFill>
                <a:srgbClr val="222222"/>
              </a:solidFill>
              <a:latin typeface="Calibri"/>
              <a:ea typeface="Calibri"/>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pPr>
              <a:defRPr sz="1400"/>
            </a:pPr>
            <a:r>
              <a:rPr sz="1800" dirty="0">
                <a:solidFill>
                  <a:srgbClr val="222222"/>
                </a:solidFill>
                <a:latin typeface="Calibri"/>
              </a:rPr>
              <a:t>Page 1: Overview — Actual vs Predicted.</a:t>
            </a:r>
          </a:p>
          <a:p>
            <a:pPr>
              <a:defRPr sz="1400"/>
            </a:pPr>
            <a:r>
              <a:rPr sz="1800" dirty="0">
                <a:solidFill>
                  <a:srgbClr val="222222"/>
                </a:solidFill>
                <a:latin typeface="Calibri"/>
              </a:rPr>
              <a:t>Page 2: Yearly Breakdown &amp; Trends.</a:t>
            </a:r>
            <a:endParaRPr sz="1800" dirty="0">
              <a:solidFill>
                <a:srgbClr val="222222"/>
              </a:solidFill>
              <a:latin typeface="Calibri"/>
              <a:ea typeface="Calibri"/>
              <a:cs typeface="Calibri"/>
            </a:endParaRPr>
          </a:p>
          <a:p>
            <a:pPr>
              <a:defRPr sz="1400"/>
            </a:pPr>
            <a:r>
              <a:rPr sz="1800" dirty="0">
                <a:solidFill>
                  <a:srgbClr val="222222"/>
                </a:solidFill>
                <a:latin typeface="Calibri"/>
              </a:rPr>
              <a:t>Page 3: Strategic Insights &amp; Recommendations.</a:t>
            </a:r>
            <a:endParaRPr sz="1800" dirty="0">
              <a:solidFill>
                <a:srgbClr val="222222"/>
              </a:solidFill>
              <a:latin typeface="Calibri"/>
              <a:ea typeface="Calibri"/>
              <a:cs typeface="Calibri"/>
            </a:endParaRPr>
          </a:p>
          <a:p>
            <a:pPr>
              <a:defRPr sz="1400"/>
            </a:pPr>
            <a:endParaRPr lang="en-US" sz="1800" dirty="0">
              <a:solidFill>
                <a:srgbClr val="222222"/>
              </a:solidFill>
              <a:latin typeface="Calibri"/>
              <a:ea typeface="Calibri"/>
              <a:cs typeface="Calibri"/>
            </a:endParaRPr>
          </a:p>
          <a:p>
            <a:pPr>
              <a:defRPr sz="1400"/>
            </a:pPr>
            <a:endParaRPr lang="en-US" sz="1800" dirty="0">
              <a:solidFill>
                <a:srgbClr val="222222"/>
              </a:solidFill>
              <a:latin typeface="Calibri"/>
              <a:ea typeface="Calibri"/>
              <a:cs typeface="Calibri"/>
            </a:endParaRPr>
          </a:p>
          <a:p>
            <a:pPr>
              <a:defRPr sz="1400"/>
            </a:pPr>
            <a:r>
              <a:rPr lang="en-US" sz="1800" dirty="0">
                <a:solidFill>
                  <a:srgbClr val="222222"/>
                </a:solidFill>
                <a:ea typeface="+mn-lt"/>
                <a:cs typeface="+mn-lt"/>
              </a:rPr>
              <a:t>The annual trends chart shows how agriculture’s value added to Rwanda’s GDP changes year by year.</a:t>
            </a:r>
            <a:br>
              <a:rPr lang="en-US" sz="1800" dirty="0">
                <a:solidFill>
                  <a:srgbClr val="222222"/>
                </a:solidFill>
                <a:ea typeface="+mn-lt"/>
                <a:cs typeface="+mn-lt"/>
              </a:rPr>
            </a:br>
            <a:r>
              <a:rPr lang="en-US" sz="1800" dirty="0">
                <a:solidFill>
                  <a:srgbClr val="222222"/>
                </a:solidFill>
                <a:ea typeface="+mn-lt"/>
                <a:cs typeface="+mn-lt"/>
              </a:rPr>
              <a:t> This information helps in understanding the sector’s resilience to economic changes and external factors such as climate events and market prices.</a:t>
            </a:r>
            <a:br>
              <a:rPr lang="en-US" sz="1800" dirty="0">
                <a:solidFill>
                  <a:srgbClr val="222222"/>
                </a:solidFill>
                <a:ea typeface="+mn-lt"/>
                <a:cs typeface="+mn-lt"/>
              </a:rPr>
            </a:br>
            <a:r>
              <a:rPr lang="en-US" sz="1800" dirty="0">
                <a:solidFill>
                  <a:srgbClr val="222222"/>
                </a:solidFill>
                <a:ea typeface="+mn-lt"/>
                <a:cs typeface="+mn-lt"/>
              </a:rPr>
              <a:t> It also supports future planning by highlighting which years performed above or below expectations. The following are the predicted values of GDP over the previous years.</a:t>
            </a:r>
          </a:p>
          <a:p>
            <a:pPr>
              <a:defRPr sz="1400"/>
            </a:pPr>
            <a:endParaRPr lang="en-US" sz="1800" dirty="0">
              <a:solidFill>
                <a:srgbClr val="222222"/>
              </a:solidFill>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8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b="1" dirty="0">
                <a:solidFill>
                  <a:srgbClr val="222222"/>
                </a:solidFill>
                <a:latin typeface="Calibri"/>
              </a:rPr>
              <a:t>Page 1: Agriculture Value Added — Actual vs Predicted</a:t>
            </a:r>
            <a:endParaRPr lang="en-US" sz="1800" b="1" dirty="0">
              <a:solidFill>
                <a:srgbClr val="222222"/>
              </a:solidFill>
              <a:latin typeface="Calibri"/>
              <a:ea typeface="Calibri"/>
              <a:cs typeface="Calibri"/>
            </a:endParaRPr>
          </a:p>
          <a:p>
            <a:r>
              <a:rPr sz="1800" b="1" dirty="0">
                <a:solidFill>
                  <a:srgbClr val="222222"/>
                </a:solidFill>
                <a:latin typeface="Calibri"/>
              </a:rPr>
              <a:t>Annual trends help identify strong and weak years, guiding planning for future agricultural growth.</a:t>
            </a:r>
            <a:endParaRPr sz="1800" b="1" dirty="0">
              <a:solidFill>
                <a:srgbClr val="222222"/>
              </a:solidFill>
              <a:latin typeface="Calibri"/>
              <a:ea typeface="Calibri"/>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pPr>
              <a:defRPr sz="1400"/>
            </a:pPr>
            <a:r>
              <a:rPr sz="1800" dirty="0">
                <a:solidFill>
                  <a:srgbClr val="222222"/>
                </a:solidFill>
                <a:latin typeface="Calibri"/>
              </a:rPr>
              <a:t>Line Chart: Actual vs Predicted (2000–2020).</a:t>
            </a:r>
          </a:p>
          <a:p>
            <a:pPr>
              <a:defRPr sz="1400"/>
            </a:pPr>
            <a:r>
              <a:rPr lang="en-US" sz="1800" dirty="0">
                <a:solidFill>
                  <a:srgbClr val="222222"/>
                </a:solidFill>
                <a:ea typeface="+mn-lt"/>
                <a:cs typeface="+mn-lt"/>
              </a:rPr>
              <a:t>This comparison shows the actual recorded contribution of agriculture to Rwanda’s GDP alongside the predicted values from our model.</a:t>
            </a:r>
            <a:br>
              <a:rPr lang="en-US" sz="1800" dirty="0">
                <a:solidFill>
                  <a:srgbClr val="222222"/>
                </a:solidFill>
                <a:ea typeface="+mn-lt"/>
                <a:cs typeface="+mn-lt"/>
              </a:rPr>
            </a:br>
            <a:r>
              <a:rPr lang="en-US" sz="1800" dirty="0">
                <a:solidFill>
                  <a:srgbClr val="222222"/>
                </a:solidFill>
                <a:ea typeface="+mn-lt"/>
                <a:cs typeface="+mn-lt"/>
              </a:rPr>
              <a:t> The close alignment between the two lines indicates high prediction accuracy, suggesting the model is reliable for forecasting future trends.</a:t>
            </a:r>
            <a:br>
              <a:rPr lang="en-US" sz="1800" dirty="0">
                <a:solidFill>
                  <a:srgbClr val="222222"/>
                </a:solidFill>
                <a:ea typeface="+mn-lt"/>
                <a:cs typeface="+mn-lt"/>
              </a:rPr>
            </a:br>
            <a:r>
              <a:rPr lang="en-US" sz="1800" dirty="0">
                <a:solidFill>
                  <a:srgbClr val="222222"/>
                </a:solidFill>
                <a:ea typeface="+mn-lt"/>
                <a:cs typeface="+mn-lt"/>
              </a:rPr>
              <a:t> This view helps in validating our analysis and building confidence in using projections for planning and policy decisions.</a:t>
            </a:r>
            <a:endParaRPr sz="1800" dirty="0">
              <a:solidFill>
                <a:srgbClr val="222222"/>
              </a:solidFill>
              <a:latin typeface="Calibri"/>
              <a:ea typeface="Calibri"/>
              <a:cs typeface="Calibri"/>
            </a:endParaRPr>
          </a:p>
          <a:p>
            <a:pPr>
              <a:defRPr sz="1400"/>
            </a:pPr>
            <a:r>
              <a:rPr sz="1800" dirty="0">
                <a:solidFill>
                  <a:srgbClr val="222222"/>
                </a:solidFill>
                <a:latin typeface="Calibri"/>
              </a:rPr>
              <a:t>Insight Box: Agriculture consistently contributes millions USD to GDP with high prediction accuracy.</a:t>
            </a:r>
            <a:endParaRPr sz="1800" dirty="0">
              <a:solidFill>
                <a:srgbClr val="222222"/>
              </a:solidFill>
              <a:latin typeface="Calibri"/>
              <a:ea typeface="Calibri"/>
              <a:cs typeface="Calibri"/>
            </a:endParaRPr>
          </a:p>
          <a:p>
            <a:pPr>
              <a:defRPr sz="1400"/>
            </a:pPr>
            <a:endParaRPr lang="en-US" sz="1800" dirty="0">
              <a:solidFill>
                <a:srgbClr val="222222"/>
              </a:solidFill>
              <a:latin typeface="Calibri"/>
              <a:ea typeface="Calibri"/>
              <a:cs typeface="Calibri"/>
            </a:endParaRPr>
          </a:p>
          <a:p>
            <a:pPr>
              <a:defRPr sz="1400"/>
            </a:pPr>
            <a:endParaRPr lang="en-US" sz="1800" dirty="0">
              <a:solidFill>
                <a:srgbClr val="222222"/>
              </a:solidFill>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8694DA-B758-84E9-5BA5-0D52DFE8D4FC}"/>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Line Chart.</a:t>
            </a:r>
          </a:p>
        </p:txBody>
      </p:sp>
      <p:pic>
        <p:nvPicPr>
          <p:cNvPr id="4" name="Content Placeholder 3" descr="A graph with a line going up&#10;&#10;AI-generated content may be incorrect.">
            <a:extLst>
              <a:ext uri="{FF2B5EF4-FFF2-40B4-BE49-F238E27FC236}">
                <a16:creationId xmlns:a16="http://schemas.microsoft.com/office/drawing/2014/main" id="{2D7E4D46-0FC8-D08D-D471-332CE932EA6F}"/>
              </a:ext>
            </a:extLst>
          </p:cNvPr>
          <p:cNvPicPr>
            <a:picLocks noGrp="1" noChangeAspect="1"/>
          </p:cNvPicPr>
          <p:nvPr>
            <p:ph idx="1"/>
          </p:nvPr>
        </p:nvPicPr>
        <p:blipFill>
          <a:blip r:embed="rId2"/>
          <a:stretch>
            <a:fillRect/>
          </a:stretch>
        </p:blipFill>
        <p:spPr>
          <a:xfrm>
            <a:off x="3376821" y="1586434"/>
            <a:ext cx="5419311" cy="3685131"/>
          </a:xfrm>
          <a:prstGeom prst="rect">
            <a:avLst/>
          </a:prstGeom>
        </p:spPr>
      </p:pic>
    </p:spTree>
    <p:extLst>
      <p:ext uri="{BB962C8B-B14F-4D97-AF65-F5344CB8AC3E}">
        <p14:creationId xmlns:p14="http://schemas.microsoft.com/office/powerpoint/2010/main" val="86897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pPr>
              <a:lnSpc>
                <a:spcPct val="90000"/>
              </a:lnSpc>
            </a:pPr>
            <a:r>
              <a:rPr lang="en-US" sz="1900">
                <a:latin typeface="Calibri"/>
              </a:rPr>
              <a:t>Page 2: Annual Trends</a:t>
            </a:r>
          </a:p>
          <a:p>
            <a:pPr>
              <a:lnSpc>
                <a:spcPct val="90000"/>
              </a:lnSpc>
            </a:pPr>
            <a:r>
              <a:rPr lang="en-US" sz="1900">
                <a:latin typeface="Calibri"/>
              </a:rPr>
              <a:t>Key recommendations are derived from observed trends to inform government and investor strategies.</a:t>
            </a:r>
          </a:p>
        </p:txBody>
      </p:sp>
      <p:pic>
        <p:nvPicPr>
          <p:cNvPr id="5" name="Picture 4" descr="A graph of blue bars&#10;&#10;AI-generated content may be incorrect.">
            <a:extLst>
              <a:ext uri="{FF2B5EF4-FFF2-40B4-BE49-F238E27FC236}">
                <a16:creationId xmlns:a16="http://schemas.microsoft.com/office/drawing/2014/main" id="{33D255E9-0FC4-C5DD-20CA-2CFD2AFC917F}"/>
              </a:ext>
            </a:extLst>
          </p:cNvPr>
          <p:cNvPicPr>
            <a:picLocks noChangeAspect="1"/>
          </p:cNvPicPr>
          <p:nvPr/>
        </p:nvPicPr>
        <p:blipFill>
          <a:blip r:embed="rId2"/>
          <a:srcRect r="-3" b="19322"/>
          <a:stretch>
            <a:fillRect/>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3167986" y="3752850"/>
            <a:ext cx="5614060" cy="2452687"/>
          </a:xfrm>
        </p:spPr>
        <p:txBody>
          <a:bodyPr vert="horz" lIns="91440" tIns="45720" rIns="91440" bIns="45720" rtlCol="0" anchor="ctr">
            <a:normAutofit fontScale="92500" lnSpcReduction="10000"/>
          </a:bodyPr>
          <a:lstStyle/>
          <a:p>
            <a:pPr>
              <a:buFont typeface="Wingdings"/>
              <a:buChar char="q"/>
              <a:defRPr sz="1400"/>
            </a:pPr>
            <a:r>
              <a:rPr lang="en-US" sz="1600" dirty="0">
                <a:latin typeface="Calibri"/>
              </a:rPr>
              <a:t>Column Chart: Year-by-Year Actual Value.</a:t>
            </a:r>
            <a:endParaRPr lang="en-US" sz="1600" dirty="0">
              <a:ea typeface="Calibri"/>
              <a:cs typeface="Calibri"/>
            </a:endParaRPr>
          </a:p>
          <a:p>
            <a:pPr>
              <a:buFont typeface="Wingdings"/>
              <a:buChar char="q"/>
              <a:defRPr sz="1400"/>
            </a:pPr>
            <a:r>
              <a:rPr lang="en-US" sz="1600" dirty="0">
                <a:latin typeface="Calibri"/>
              </a:rPr>
              <a:t>Line Chart: Predicted Growth Trend.</a:t>
            </a:r>
            <a:endParaRPr lang="en-US" sz="1600" dirty="0">
              <a:latin typeface="Calibri"/>
              <a:ea typeface="Calibri"/>
              <a:cs typeface="Calibri"/>
            </a:endParaRPr>
          </a:p>
          <a:p>
            <a:pPr>
              <a:buFont typeface="Wingdings"/>
              <a:buChar char="q"/>
              <a:defRPr sz="1400"/>
            </a:pPr>
            <a:r>
              <a:rPr lang="en-US" sz="1600" dirty="0">
                <a:latin typeface="Calibri"/>
              </a:rPr>
              <a:t>Optional Table: Year, Value, Predicted side-by-side.</a:t>
            </a:r>
            <a:endParaRPr lang="en-US" sz="1600" dirty="0">
              <a:latin typeface="Calibri"/>
              <a:ea typeface="Calibri"/>
              <a:cs typeface="Calibri"/>
            </a:endParaRPr>
          </a:p>
          <a:p>
            <a:pPr>
              <a:buFont typeface="Wingdings"/>
              <a:buChar char="q"/>
              <a:defRPr sz="1400"/>
            </a:pPr>
            <a:endParaRPr lang="en-US" sz="1600">
              <a:latin typeface="Calibri"/>
              <a:ea typeface="Calibri"/>
              <a:cs typeface="Calibri"/>
            </a:endParaRPr>
          </a:p>
          <a:p>
            <a:pPr>
              <a:buFont typeface="Wingdings"/>
              <a:buChar char="q"/>
              <a:defRPr sz="1400"/>
            </a:pPr>
            <a:r>
              <a:rPr lang="en-US" sz="1600" dirty="0">
                <a:ea typeface="+mn-lt"/>
                <a:cs typeface="+mn-lt"/>
              </a:rPr>
              <a:t>The column chart shows the actual yearly value of agriculture’s contribution to Rwanda’s GDP.</a:t>
            </a:r>
            <a:br>
              <a:rPr lang="en-US" sz="1600" dirty="0">
                <a:ea typeface="+mn-lt"/>
                <a:cs typeface="+mn-lt"/>
              </a:rPr>
            </a:br>
            <a:r>
              <a:rPr lang="en-US" sz="1600" dirty="0">
                <a:ea typeface="+mn-lt"/>
                <a:cs typeface="+mn-lt"/>
              </a:rPr>
              <a:t> Each bar represents a single year, making it easy to see increases, decreases, and stable periods over time.</a:t>
            </a:r>
            <a:br>
              <a:rPr lang="en-US" sz="1600" dirty="0">
                <a:ea typeface="+mn-lt"/>
                <a:cs typeface="+mn-lt"/>
              </a:rPr>
            </a:br>
            <a:r>
              <a:rPr lang="en-US" sz="1600" dirty="0">
                <a:ea typeface="+mn-lt"/>
                <a:cs typeface="+mn-lt"/>
              </a:rPr>
              <a:t> This visual helps identify patterns, strong growth years, and times when the sector faced challenges.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8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1800" b="1" dirty="0">
                <a:solidFill>
                  <a:srgbClr val="222222"/>
                </a:solidFill>
                <a:latin typeface="Calibri"/>
              </a:rPr>
              <a:t>Page 3: Insights &amp; Recommendations</a:t>
            </a:r>
            <a:endParaRPr lang="en-US" sz="1800" b="1" dirty="0">
              <a:solidFill>
                <a:srgbClr val="222222"/>
              </a:solidFill>
              <a:latin typeface="Calibri"/>
              <a:ea typeface="Calibri"/>
              <a:cs typeface="Calibri"/>
            </a:endParaRPr>
          </a:p>
          <a:p>
            <a:r>
              <a:rPr sz="1800" b="1" dirty="0">
                <a:solidFill>
                  <a:srgbClr val="222222"/>
                </a:solidFill>
                <a:latin typeface="Calibri"/>
              </a:rPr>
              <a:t>Overall findings confirm agriculture's role as a critical pillar of Rwanda's economy, with stable and predictable growth.</a:t>
            </a:r>
            <a:endParaRPr sz="1800" b="1" dirty="0">
              <a:solidFill>
                <a:srgbClr val="222222"/>
              </a:solidFill>
              <a:latin typeface="Calibri"/>
              <a:ea typeface="Calibri"/>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Courier New"/>
              <a:buChar char="o"/>
              <a:defRPr sz="1400"/>
            </a:pPr>
            <a:r>
              <a:rPr sz="1800" dirty="0">
                <a:solidFill>
                  <a:srgbClr val="222222"/>
                </a:solidFill>
                <a:latin typeface="Calibri"/>
              </a:rPr>
              <a:t>Agriculture, forestry, and fishing steadily growing.</a:t>
            </a:r>
            <a:endParaRPr lang="en-US" sz="1800" dirty="0">
              <a:solidFill>
                <a:srgbClr val="222222"/>
              </a:solidFill>
              <a:latin typeface="Calibri"/>
              <a:ea typeface="Calibri"/>
              <a:cs typeface="Calibri"/>
            </a:endParaRPr>
          </a:p>
          <a:p>
            <a:pPr>
              <a:buFont typeface="Courier New"/>
              <a:buChar char="o"/>
              <a:defRPr sz="1400"/>
            </a:pPr>
            <a:r>
              <a:rPr sz="1800" dirty="0">
                <a:solidFill>
                  <a:srgbClr val="222222"/>
                </a:solidFill>
                <a:latin typeface="Calibri"/>
              </a:rPr>
              <a:t>Use projections to guide rural farming investments.</a:t>
            </a:r>
            <a:endParaRPr sz="1800" dirty="0">
              <a:solidFill>
                <a:srgbClr val="222222"/>
              </a:solidFill>
              <a:latin typeface="Calibri"/>
              <a:ea typeface="Calibri"/>
              <a:cs typeface="Calibri"/>
            </a:endParaRPr>
          </a:p>
          <a:p>
            <a:pPr>
              <a:buFont typeface="Courier New"/>
              <a:buChar char="o"/>
              <a:defRPr sz="1400"/>
            </a:pPr>
            <a:r>
              <a:rPr sz="1800" dirty="0">
                <a:solidFill>
                  <a:srgbClr val="222222"/>
                </a:solidFill>
                <a:latin typeface="Calibri"/>
              </a:rPr>
              <a:t>Maintain sector funding to sustain economic growth.</a:t>
            </a:r>
            <a:endParaRPr sz="1800" dirty="0">
              <a:solidFill>
                <a:srgbClr val="222222"/>
              </a:solidFill>
              <a:latin typeface="Calibri"/>
              <a:ea typeface="Calibri"/>
              <a:cs typeface="Calibri"/>
            </a:endParaRPr>
          </a:p>
          <a:p>
            <a:pPr marL="0" indent="0">
              <a:buNone/>
              <a:defRPr sz="1400"/>
            </a:pPr>
            <a:r>
              <a:rPr lang="en-US" sz="1800" b="1" dirty="0">
                <a:solidFill>
                  <a:srgbClr val="222222"/>
                </a:solidFill>
                <a:ea typeface="+mn-lt"/>
                <a:cs typeface="+mn-lt"/>
              </a:rPr>
              <a:t>For More Information</a:t>
            </a:r>
            <a:endParaRPr lang="en-US" sz="1400" dirty="0">
              <a:solidFill>
                <a:srgbClr val="000000"/>
              </a:solidFill>
              <a:ea typeface="+mn-lt"/>
              <a:cs typeface="+mn-lt"/>
            </a:endParaRPr>
          </a:p>
          <a:p>
            <a:pPr marL="285750" indent="-285750">
              <a:buFont typeface="Courier New"/>
              <a:buChar char="o"/>
              <a:defRPr sz="1400"/>
            </a:pPr>
            <a:r>
              <a:rPr lang="en-US" sz="1800" dirty="0">
                <a:solidFill>
                  <a:srgbClr val="222222"/>
                </a:solidFill>
                <a:ea typeface="+mn-lt"/>
                <a:cs typeface="+mn-lt"/>
              </a:rPr>
              <a:t>Visit MINAGRI for Rwanda’s agriculture strategies.</a:t>
            </a:r>
            <a:endParaRPr lang="en-US" dirty="0">
              <a:ea typeface="Calibri"/>
              <a:cs typeface="Calibri"/>
            </a:endParaRPr>
          </a:p>
          <a:p>
            <a:pPr marL="285750" indent="-285750">
              <a:buFont typeface="Courier New"/>
              <a:buChar char="o"/>
              <a:defRPr sz="1400"/>
            </a:pPr>
            <a:r>
              <a:rPr lang="en-US" sz="1800">
                <a:solidFill>
                  <a:srgbClr val="222222"/>
                </a:solidFill>
                <a:ea typeface="+mn-lt"/>
                <a:cs typeface="+mn-lt"/>
              </a:rPr>
              <a:t>Consult NISR for official sector statistics.</a:t>
            </a:r>
            <a:endParaRPr lang="en-US">
              <a:ea typeface="Calibri"/>
              <a:cs typeface="Calibri"/>
            </a:endParaRPr>
          </a:p>
          <a:p>
            <a:pPr marL="285750" indent="-285750">
              <a:buFont typeface="Courier New"/>
              <a:buChar char="o"/>
              <a:defRPr sz="1400"/>
            </a:pPr>
            <a:r>
              <a:rPr lang="en-US" sz="1800">
                <a:solidFill>
                  <a:srgbClr val="222222"/>
                </a:solidFill>
                <a:ea typeface="+mn-lt"/>
                <a:cs typeface="+mn-lt"/>
              </a:rPr>
              <a:t>Use FAO and World Bank reports for global and comparative insights.</a:t>
            </a:r>
            <a:endParaRPr lang="en-US">
              <a:ea typeface="Calibri"/>
              <a:cs typeface="Calibri"/>
            </a:endParaRPr>
          </a:p>
          <a:p>
            <a:pPr>
              <a:buFont typeface="Courier New"/>
              <a:buChar char="o"/>
              <a:defRPr sz="1400"/>
            </a:pPr>
            <a:endParaRPr lang="en-US" sz="1800" dirty="0">
              <a:solidFill>
                <a:srgbClr val="222222"/>
              </a:solidFill>
              <a:latin typeface="Calibri"/>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Agriculture’s Economic Contribution to Rwanda (2000–2020) This analysis explores Rwanda's agricultural GDP trends over the last two decades, providing context for decision-making.</vt:lpstr>
      <vt:lpstr>Key Terms in the Title</vt:lpstr>
      <vt:lpstr>Purpose of the Analysis This is a sourced and cleaned historical agricultural GDP data to ensure accuracy for visualization and prediction models.</vt:lpstr>
      <vt:lpstr>Data Sources &amp; Preparation The dashboard presents interactive visualizations that highlight key agricultural performance metrics.</vt:lpstr>
      <vt:lpstr>Power BI Dashboard Pages This section compares real and predicted agricultural GDP values, showing accuracy and consistency over time.</vt:lpstr>
      <vt:lpstr>Page 1: Agriculture Value Added — Actual vs Predicted Annual trends help identify strong and weak years, guiding planning for future agricultural growth.</vt:lpstr>
      <vt:lpstr>Line Chart.</vt:lpstr>
      <vt:lpstr>Page 2: Annual Trends Key recommendations are derived from observed trends to inform government and investor strategies.</vt:lpstr>
      <vt:lpstr>Page 3: Insights &amp; Recommendations Overall findings confirm agriculture's role as a critical pillar of Rwanda's economy, with stable and predictable growth.</vt:lpstr>
      <vt:lpstr>Conclusion Future improvements could deepen analysis and integrate live data for continuous monitoring.</vt:lpstr>
      <vt:lpstr>Future Improvements The discussion section encourages audience participation to refine strategies and share insights.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127</cp:revision>
  <dcterms:created xsi:type="dcterms:W3CDTF">2013-01-27T09:14:16Z</dcterms:created>
  <dcterms:modified xsi:type="dcterms:W3CDTF">2025-08-04T08:50:26Z</dcterms:modified>
  <cp:category/>
</cp:coreProperties>
</file>