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9"/>
  </p:notesMasterIdLst>
  <p:sldIdLst>
    <p:sldId id="256" r:id="rId2"/>
    <p:sldId id="264" r:id="rId3"/>
    <p:sldId id="257" r:id="rId4"/>
    <p:sldId id="271" r:id="rId5"/>
    <p:sldId id="261" r:id="rId6"/>
    <p:sldId id="263" r:id="rId7"/>
    <p:sldId id="270" r:id="rId8"/>
    <p:sldId id="272" r:id="rId9"/>
    <p:sldId id="291" r:id="rId10"/>
    <p:sldId id="283" r:id="rId11"/>
    <p:sldId id="273" r:id="rId12"/>
    <p:sldId id="274" r:id="rId13"/>
    <p:sldId id="275" r:id="rId14"/>
    <p:sldId id="277" r:id="rId15"/>
    <p:sldId id="276" r:id="rId16"/>
    <p:sldId id="278" r:id="rId17"/>
    <p:sldId id="279" r:id="rId18"/>
    <p:sldId id="290" r:id="rId19"/>
    <p:sldId id="292" r:id="rId20"/>
    <p:sldId id="281" r:id="rId21"/>
    <p:sldId id="289" r:id="rId22"/>
    <p:sldId id="282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2"/>
    <p:restoredTop sz="93710"/>
  </p:normalViewPr>
  <p:slideViewPr>
    <p:cSldViewPr snapToGrid="0" snapToObjects="1">
      <p:cViewPr varScale="1">
        <p:scale>
          <a:sx n="90" d="100"/>
          <a:sy n="90" d="100"/>
        </p:scale>
        <p:origin x="23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9D615-ED27-744A-A4B8-579FBAA85E7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11342-F8CC-2A41-A616-BD96E534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11342-F8CC-2A41-A616-BD96E53457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7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DBD-EE4F-4548-AC77-3F4F53BBBAA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DBD-EE4F-4548-AC77-3F4F53BBBAA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DBD-EE4F-4548-AC77-3F4F53BBBAA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9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DBD-EE4F-4548-AC77-3F4F53BBBAA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2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DBD-EE4F-4548-AC77-3F4F53BBBAA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5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DBD-EE4F-4548-AC77-3F4F53BBBAA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4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DBD-EE4F-4548-AC77-3F4F53BBBAA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7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DBD-EE4F-4548-AC77-3F4F53BBBAA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4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DBD-EE4F-4548-AC77-3F4F53BBBAA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9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DBD-EE4F-4548-AC77-3F4F53BBBAA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DBD-EE4F-4548-AC77-3F4F53BBBAA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27DBD-EE4F-4548-AC77-3F4F53BBBAAF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22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freepi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om/url?sa=i&amp;url=https%3A%2F%2Fapmonitor.com%2Fdo%2Findex.php%2FMain%2FDeepLearning&amp;psig=AOvVaw1K3Xd-AOln2AP8qr5njKy5&amp;ust=1574959486732000&amp;source=images&amp;cd=vfe&amp;ved=0CAIQjRxqFwoTCJipq7jriuYCFQAAAAAdAAAAABA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freepi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laticon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B8E2-0FFD-4945-91B3-0D937C8B2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Machine Learning: A Hands-on Workshop for Beginners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F4609-E4A0-4F40-B990-2CCEA7616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Zoë Wilkinson </a:t>
            </a:r>
            <a:r>
              <a:rPr lang="en-US" dirty="0" err="1"/>
              <a:t>Saldaña</a:t>
            </a:r>
            <a:r>
              <a:rPr lang="en-US" dirty="0"/>
              <a:t>, MSI</a:t>
            </a:r>
          </a:p>
          <a:p>
            <a:r>
              <a:rPr lang="en-US" dirty="0"/>
              <a:t>Arcus Education, </a:t>
            </a:r>
            <a:r>
              <a:rPr lang="en-US" dirty="0" err="1"/>
              <a:t>DBHi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9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6381-CAD9-C14D-BD25-45B2C9AD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Relationship to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3737-E3DE-A543-8E96-4AB77F9E8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Statistics</a:t>
            </a:r>
          </a:p>
          <a:p>
            <a:r>
              <a:rPr lang="en-US" dirty="0"/>
              <a:t>model first</a:t>
            </a:r>
          </a:p>
          <a:p>
            <a:r>
              <a:rPr lang="en-US" dirty="0"/>
              <a:t>inference emphasis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Machine learning</a:t>
            </a:r>
          </a:p>
          <a:p>
            <a:r>
              <a:rPr lang="en-US" dirty="0"/>
              <a:t>data first</a:t>
            </a:r>
          </a:p>
          <a:p>
            <a:r>
              <a:rPr lang="en-US" dirty="0"/>
              <a:t>prediction emphasis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5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8007C4-8661-1E4C-8812-D217DEA2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7164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74A17-86E5-4F49-8A64-6010F430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Machine Learning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42754-7CBE-0B4C-91D0-7330DFA2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</a:t>
            </a:r>
          </a:p>
          <a:p>
            <a:r>
              <a:rPr lang="en-US" dirty="0"/>
              <a:t>Unsupervised</a:t>
            </a:r>
          </a:p>
          <a:p>
            <a:r>
              <a:rPr lang="en-US" dirty="0"/>
              <a:t>Reinforcement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2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0FDF-9D91-BD4A-A593-181FC4BB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5B817-B484-DF40-9AD1-2F32301F4E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Map an input to an output</a:t>
            </a:r>
          </a:p>
          <a:p>
            <a:r>
              <a:rPr lang="en-US" dirty="0"/>
              <a:t>Predicting a label (benign/malignant) or continuous value (9 hours)</a:t>
            </a:r>
          </a:p>
          <a:p>
            <a:r>
              <a:rPr lang="en-US" dirty="0"/>
              <a:t>Relies on previously labeled pairs of input and output values, or </a:t>
            </a:r>
            <a:r>
              <a:rPr lang="en-US" b="1" dirty="0"/>
              <a:t>labeled training data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80D30-9234-F542-8E4B-3EEF6E6643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yi</a:t>
            </a:r>
            <a:r>
              <a:rPr lang="en-US" dirty="0"/>
              <a:t>)∝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/>
              <a:t>) </a:t>
            </a:r>
            <a:r>
              <a:rPr lang="en-US" dirty="0" err="1"/>
              <a:t>i.i.d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 err="1"/>
              <a:t>x</a:t>
            </a:r>
            <a:r>
              <a:rPr lang="en-US" i="1" baseline="-25000" dirty="0" err="1"/>
              <a:t>i</a:t>
            </a:r>
            <a:r>
              <a:rPr lang="en-US" dirty="0" err="1"/>
              <a:t>∈ℝ</a:t>
            </a:r>
            <a:r>
              <a:rPr lang="en-US" i="1" baseline="30000" dirty="0" err="1"/>
              <a:t>p</a:t>
            </a:r>
            <a:endParaRPr lang="en-US" baseline="30000" dirty="0"/>
          </a:p>
          <a:p>
            <a:pPr marL="0" indent="0">
              <a:buNone/>
            </a:pP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 err="1"/>
              <a:t>∈ℝ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)≈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endParaRPr lang="en-US" baseline="-25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5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FA05-73DB-E943-B0A5-670FC66C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Supervised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72EE-49AE-6648-B983-563784BC0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spam detection</a:t>
            </a:r>
          </a:p>
          <a:p>
            <a:pPr marL="0" indent="0">
              <a:buNone/>
            </a:pPr>
            <a:r>
              <a:rPr lang="en-US" dirty="0"/>
              <a:t>medical diagnosis</a:t>
            </a:r>
          </a:p>
          <a:p>
            <a:pPr marL="0" indent="0">
              <a:buNone/>
            </a:pPr>
            <a:r>
              <a:rPr lang="en-US" dirty="0"/>
              <a:t>ad click prediction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E9D5BA-D8C5-A84B-BDD6-CBF4D3B66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8" y="2438400"/>
            <a:ext cx="6400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24018-45B8-524E-8B3D-DB355363DDC9}"/>
              </a:ext>
            </a:extLst>
          </p:cNvPr>
          <p:cNvSpPr txBox="1"/>
          <p:nvPr/>
        </p:nvSpPr>
        <p:spPr>
          <a:xfrm>
            <a:off x="5457825" y="4757738"/>
            <a:ext cx="589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Assigning class (normal/bacterial pneumonia/viral pneumonia) to chest X-rays</a:t>
            </a:r>
          </a:p>
        </p:txBody>
      </p:sp>
    </p:spTree>
    <p:extLst>
      <p:ext uri="{BB962C8B-B14F-4D97-AF65-F5344CB8AC3E}">
        <p14:creationId xmlns:p14="http://schemas.microsoft.com/office/powerpoint/2010/main" val="1170511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4752-D4B0-034B-A9A8-B08009DE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902E-90D6-5645-BE67-4BB4A80F0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only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xi</a:t>
            </a:r>
            <a:r>
              <a:rPr lang="en-US" dirty="0"/>
              <a:t>)≈</a:t>
            </a:r>
            <a:r>
              <a:rPr lang="en-US" i="1" dirty="0" err="1"/>
              <a:t>yi</a:t>
            </a:r>
            <a:endParaRPr lang="en-US" dirty="0"/>
          </a:p>
          <a:p>
            <a:r>
              <a:rPr lang="en-US" dirty="0"/>
              <a:t>also for new data: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)≈</a:t>
            </a:r>
            <a:r>
              <a:rPr lang="en-US" i="1" dirty="0"/>
              <a:t>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1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4586-6DDD-F542-85C2-65F79F42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Unsupervised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2414-BED9-FD43-AAF7-DD9C8847E1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 labels to data</a:t>
            </a:r>
          </a:p>
          <a:p>
            <a:r>
              <a:rPr lang="en-US" dirty="0"/>
              <a:t>Training data does not include labels; system must identify itself, or based on a simple parameter (e.g. number of clusters)</a:t>
            </a:r>
          </a:p>
          <a:p>
            <a:endParaRPr lang="en-US" i="1" dirty="0"/>
          </a:p>
          <a:p>
            <a:r>
              <a:rPr lang="en-US" i="1" dirty="0" err="1"/>
              <a:t>x</a:t>
            </a:r>
            <a:r>
              <a:rPr lang="en-US" i="1" baseline="-25000" dirty="0" err="1"/>
              <a:t>i</a:t>
            </a:r>
            <a:r>
              <a:rPr lang="en-US" dirty="0" err="1"/>
              <a:t>∝</a:t>
            </a:r>
            <a:r>
              <a:rPr lang="en-US" i="1" dirty="0" err="1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 </a:t>
            </a:r>
            <a:r>
              <a:rPr lang="en-US" dirty="0" err="1"/>
              <a:t>i.i.d</a:t>
            </a:r>
            <a:r>
              <a:rPr lang="en-US" dirty="0"/>
              <a:t>.</a:t>
            </a:r>
          </a:p>
          <a:p>
            <a:r>
              <a:rPr lang="en-US" dirty="0"/>
              <a:t>Learn about </a:t>
            </a:r>
            <a:r>
              <a:rPr lang="en-US" i="1" dirty="0"/>
              <a:t>p</a:t>
            </a:r>
            <a:r>
              <a:rPr lang="en-US" dirty="0"/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72A63C-0D30-6D41-90D8-8FB30EDC2B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3EE6DF-E417-DA42-8D63-CEF12C69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23220"/>
            <a:ext cx="5447212" cy="409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80E089-AD5F-E542-9EAE-9B6591B65108}"/>
              </a:ext>
            </a:extLst>
          </p:cNvPr>
          <p:cNvSpPr/>
          <p:nvPr/>
        </p:nvSpPr>
        <p:spPr>
          <a:xfrm>
            <a:off x="5906588" y="57851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/deep-math-machine-learning-ai/different-types-of-machine-learning-and-their-types-34760b9128a2</a:t>
            </a:r>
          </a:p>
        </p:txBody>
      </p:sp>
    </p:spTree>
    <p:extLst>
      <p:ext uri="{BB962C8B-B14F-4D97-AF65-F5344CB8AC3E}">
        <p14:creationId xmlns:p14="http://schemas.microsoft.com/office/powerpoint/2010/main" val="1931061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2434-DDD1-E545-AF84-1F385603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Reinforcement Learning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F8FD18-4A49-DF40-9C3B-B0443749E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98" y="1825625"/>
            <a:ext cx="77308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84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9FC554-4BCC-F447-BE9E-EAA192064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030" y="0"/>
            <a:ext cx="8285940" cy="592931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16506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F43A-6157-BD4C-93FC-9D1DFB8E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244E-1822-AF4A-BA91-C218575DA3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 table, come up with one example each of a problem that could be solved with: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Reinforcement learning</a:t>
            </a:r>
          </a:p>
          <a:p>
            <a:endParaRPr lang="en-US" dirty="0"/>
          </a:p>
          <a:p>
            <a:r>
              <a:rPr lang="en-US" dirty="0"/>
              <a:t>What data would you need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18DF69-80CC-814E-B43E-5D97496A2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544" y="1271751"/>
            <a:ext cx="4818993" cy="48189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042F266-B7C3-5544-B65C-502742DCFED7}"/>
              </a:ext>
            </a:extLst>
          </p:cNvPr>
          <p:cNvSpPr/>
          <p:nvPr/>
        </p:nvSpPr>
        <p:spPr>
          <a:xfrm>
            <a:off x="8509308" y="6255399"/>
            <a:ext cx="30862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Icons made by </a:t>
            </a:r>
            <a:r>
              <a:rPr lang="en-US" sz="1200" dirty="0">
                <a:hlinkClick r:id="rId3" tooltip="Freepik"/>
              </a:rPr>
              <a:t>Freepik</a:t>
            </a:r>
            <a:r>
              <a:rPr lang="en-US" sz="1200" dirty="0"/>
              <a:t> from </a:t>
            </a:r>
            <a:r>
              <a:rPr lang="en-US" sz="1200" dirty="0">
                <a:hlinkClick r:id="rId4" tooltip="Flaticon"/>
              </a:rPr>
              <a:t>www.flaticon.com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048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950B-6CF9-254E-9276-42C72B1E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6824-0248-5642-A6CF-44F63F902F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Background: </a:t>
            </a:r>
            <a:r>
              <a:rPr lang="en-US" dirty="0"/>
              <a:t>data science in academic libraries (Cornell University, University of Michigan)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Research interests: </a:t>
            </a:r>
            <a:r>
              <a:rPr lang="en-US" dirty="0"/>
              <a:t>critical</a:t>
            </a:r>
            <a:r>
              <a:rPr lang="en-US" b="1" dirty="0"/>
              <a:t> </a:t>
            </a:r>
            <a:r>
              <a:rPr lang="en-US" dirty="0"/>
              <a:t>data science pedagogy; open source collaboration; reproducibility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9A9D64-0DDD-454B-BB8A-6191F313F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743449"/>
            <a:ext cx="5181600" cy="15316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Zoë Wilkinson </a:t>
            </a:r>
            <a:r>
              <a:rPr lang="en-US" b="1" dirty="0" err="1"/>
              <a:t>Saldaña</a:t>
            </a:r>
            <a:r>
              <a:rPr lang="en-US" b="1" dirty="0"/>
              <a:t>, MSI</a:t>
            </a:r>
          </a:p>
          <a:p>
            <a:pPr marL="0" indent="0" algn="ctr">
              <a:buNone/>
            </a:pPr>
            <a:r>
              <a:rPr lang="en-US" dirty="0"/>
              <a:t>Data Instructional Specialist</a:t>
            </a:r>
          </a:p>
          <a:p>
            <a:pPr marL="0" indent="0" algn="ctr">
              <a:buNone/>
            </a:pPr>
            <a:r>
              <a:rPr lang="en-US" dirty="0"/>
              <a:t>Arcus Education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45247F48-91C2-924A-AC6A-BC5637BAE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585" y="1163628"/>
            <a:ext cx="3000830" cy="300832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672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785A-C78D-484A-B25C-1F0CC4C5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kinds of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A5F1-1896-9342-8DBF-1DECAE21E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Semi-supervised</a:t>
            </a:r>
          </a:p>
          <a:p>
            <a:r>
              <a:rPr lang="en-US" dirty="0"/>
              <a:t>Active Learning</a:t>
            </a:r>
          </a:p>
          <a:p>
            <a:r>
              <a:rPr lang="en-US" dirty="0"/>
              <a:t>Forecasting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types of deep learning&quot;">
            <a:hlinkClick r:id="rId2"/>
            <a:extLst>
              <a:ext uri="{FF2B5EF4-FFF2-40B4-BE49-F238E27FC236}">
                <a16:creationId xmlns:a16="http://schemas.microsoft.com/office/drawing/2014/main" id="{DA7BA2D2-9CA8-874F-8A41-BE563C709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550" y="1825950"/>
            <a:ext cx="4822507" cy="320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4375EA-EB09-2949-BD66-4C47D78A0412}"/>
              </a:ext>
            </a:extLst>
          </p:cNvPr>
          <p:cNvSpPr/>
          <p:nvPr/>
        </p:nvSpPr>
        <p:spPr>
          <a:xfrm>
            <a:off x="6096000" y="5419840"/>
            <a:ext cx="5651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apmonitor.com</a:t>
            </a:r>
            <a:r>
              <a:rPr lang="en-US" dirty="0"/>
              <a:t>/do/</a:t>
            </a:r>
            <a:r>
              <a:rPr lang="en-US" dirty="0" err="1"/>
              <a:t>index.php</a:t>
            </a:r>
            <a:r>
              <a:rPr lang="en-US" dirty="0"/>
              <a:t>/Main/</a:t>
            </a:r>
            <a:r>
              <a:rPr lang="en-US" dirty="0" err="1"/>
              <a:t>DeepLearning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62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BC8D-2DCE-AB40-9527-ED31FF9D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672F5-95E6-BD40-9E0F-CEEB973F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85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D8B0-FAC9-7842-9462-D8D2B735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and Regression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7C90-FD33-504E-B405-2971296B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Classification</a:t>
            </a:r>
          </a:p>
          <a:p>
            <a:r>
              <a:rPr lang="en-US" dirty="0"/>
              <a:t>target y discrete</a:t>
            </a:r>
          </a:p>
          <a:p>
            <a:r>
              <a:rPr lang="en-US" dirty="0"/>
              <a:t>Will you pass?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Regression</a:t>
            </a:r>
          </a:p>
          <a:p>
            <a:r>
              <a:rPr lang="en-US" dirty="0"/>
              <a:t>target y continuous</a:t>
            </a:r>
          </a:p>
          <a:p>
            <a:r>
              <a:rPr lang="en-US" dirty="0"/>
              <a:t>How many points will you get in the exam?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0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49B45C-6D40-854A-BED0-529DDEFB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principles in ML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30DBC-9CCC-7C47-B8D0-5136BB24E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16AF-3E7F-4E4A-BE93-DC146F6A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 considerations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4556-CDB8-644F-A7E7-70B01A392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33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F62B10-E1E4-CA4B-BC98-E86E9052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Cost of Complex Systems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5304FE-0A4C-7F44-9D72-25B1EEDE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driven first? yes! (or maybe)</a:t>
            </a:r>
          </a:p>
          <a:p>
            <a:pPr marL="0" indent="0">
              <a:buNone/>
            </a:pPr>
            <a:r>
              <a:rPr lang="en-US" dirty="0"/>
              <a:t>Machine Learning first: No!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99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2101-1F12-1D40-AE0B-A284E30F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3A3D-189F-CB41-BC41-77ECDEC2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Thinking in Context!</a:t>
            </a:r>
          </a:p>
          <a:p>
            <a:r>
              <a:rPr lang="en-US" dirty="0"/>
              <a:t>What is the baseline?</a:t>
            </a:r>
          </a:p>
          <a:p>
            <a:r>
              <a:rPr lang="en-US" dirty="0"/>
              <a:t>What is the benefit?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95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BD02-3D7F-7B42-9BE1-1BF4E11D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Communicating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A45C-8ACD-0F4F-80C5-FD0C0A65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Explainable results</a:t>
            </a:r>
          </a:p>
          <a:p>
            <a:pPr lvl="1"/>
            <a:r>
              <a:rPr lang="en-US" dirty="0"/>
              <a:t>[Example of classifications]</a:t>
            </a:r>
          </a:p>
        </p:txBody>
      </p:sp>
    </p:spTree>
    <p:extLst>
      <p:ext uri="{BB962C8B-B14F-4D97-AF65-F5344CB8AC3E}">
        <p14:creationId xmlns:p14="http://schemas.microsoft.com/office/powerpoint/2010/main" val="369175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C32A-A941-6A45-BDE6-A5AF1251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with METACHOP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2D84-7A6F-B34E-87C7-5F2ADC21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 to Machine Learning *</a:t>
            </a:r>
          </a:p>
          <a:p>
            <a:endParaRPr lang="en-US" dirty="0"/>
          </a:p>
          <a:p>
            <a:r>
              <a:rPr lang="en-US" dirty="0"/>
              <a:t>Machine Learning II / Topics in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6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C32A-A941-6A45-BDE6-A5AF1251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with METACHOP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2D84-7A6F-B34E-87C7-5F2ADC21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schedule for today: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Presentation + </a:t>
            </a:r>
            <a:r>
              <a:rPr lang="en-US" b="1" dirty="0" err="1"/>
              <a:t>Colab</a:t>
            </a:r>
            <a:r>
              <a:rPr lang="en-US" b="1" dirty="0"/>
              <a:t> Setup: </a:t>
            </a:r>
            <a:r>
              <a:rPr lang="en-US" dirty="0"/>
              <a:t>12:10pm – 1pm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Hands-on Notebooks, Part One and Two:</a:t>
            </a:r>
            <a:r>
              <a:rPr lang="en-US" dirty="0"/>
              <a:t> 1pm– 2:30pm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Wrap-up discussion: </a:t>
            </a:r>
            <a:r>
              <a:rPr lang="en-US" dirty="0"/>
              <a:t>2:30pm-2:50pm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b="1" dirty="0"/>
              <a:t>Self-guided work, learner questions: </a:t>
            </a:r>
            <a:r>
              <a:rPr lang="en-US" dirty="0"/>
              <a:t>Here till 3:30pm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186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C32A-A941-6A45-BDE6-A5AF1251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5E33-7582-4B43-B604-35E77585B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Critically apply machine learning methods to research questions</a:t>
            </a:r>
          </a:p>
          <a:p>
            <a:endParaRPr lang="en-US" dirty="0"/>
          </a:p>
          <a:p>
            <a:r>
              <a:rPr lang="en-US" dirty="0"/>
              <a:t>Develop + iterate a classification pipeline (using </a:t>
            </a:r>
            <a:r>
              <a:rPr lang="en-US" dirty="0" err="1"/>
              <a:t>scikit</a:t>
            </a:r>
            <a:r>
              <a:rPr lang="en-US" dirty="0"/>
              <a:t>-learn)</a:t>
            </a:r>
          </a:p>
          <a:p>
            <a:endParaRPr lang="en-US" dirty="0"/>
          </a:p>
          <a:p>
            <a:r>
              <a:rPr lang="en-US" dirty="0"/>
              <a:t>Find peers, colleagues, collaborators, co-learners </a:t>
            </a:r>
          </a:p>
        </p:txBody>
      </p:sp>
    </p:spTree>
    <p:extLst>
      <p:ext uri="{BB962C8B-B14F-4D97-AF65-F5344CB8AC3E}">
        <p14:creationId xmlns:p14="http://schemas.microsoft.com/office/powerpoint/2010/main" val="234740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F43A-6157-BD4C-93FC-9D1DFB8E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244E-1822-AF4A-BA91-C218575DA3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b="1" dirty="0"/>
              <a:t>project</a:t>
            </a:r>
            <a:r>
              <a:rPr lang="en-US" dirty="0"/>
              <a:t> or </a:t>
            </a:r>
            <a:r>
              <a:rPr lang="en-US" b="1" dirty="0"/>
              <a:t>problem</a:t>
            </a:r>
            <a:r>
              <a:rPr lang="en-US" dirty="0"/>
              <a:t> are you currently working on that you hope to apply machine learning to?</a:t>
            </a:r>
          </a:p>
          <a:p>
            <a:endParaRPr lang="en-US" dirty="0"/>
          </a:p>
          <a:p>
            <a:r>
              <a:rPr lang="en-US" dirty="0"/>
              <a:t>What is the most important thing you hope to learn today?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18DF69-80CC-814E-B43E-5D97496A2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544" y="1271751"/>
            <a:ext cx="4818993" cy="48189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042F266-B7C3-5544-B65C-502742DCFED7}"/>
              </a:ext>
            </a:extLst>
          </p:cNvPr>
          <p:cNvSpPr/>
          <p:nvPr/>
        </p:nvSpPr>
        <p:spPr>
          <a:xfrm>
            <a:off x="8509308" y="6255399"/>
            <a:ext cx="30862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Icons made by </a:t>
            </a:r>
            <a:r>
              <a:rPr lang="en-US" sz="1200" dirty="0">
                <a:hlinkClick r:id="rId3" tooltip="Freepik"/>
              </a:rPr>
              <a:t>Freepik</a:t>
            </a:r>
            <a:r>
              <a:rPr lang="en-US" sz="1200" dirty="0"/>
              <a:t> from </a:t>
            </a:r>
            <a:r>
              <a:rPr lang="en-US" sz="1200" dirty="0">
                <a:hlinkClick r:id="rId4" tooltip="Flaticon"/>
              </a:rPr>
              <a:t>www.flaticon.com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343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8007C4-8661-1E4C-8812-D217DEA2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approach a research question with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135964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8007C4-8661-1E4C-8812-D217DEA2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309126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73E6-B282-A445-A169-08658BDB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3524EA-0186-1248-81BF-BCEE2AAF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Generalizing from observed data to new, previously unobserved data (e.g. future observations, new datasets in problem domain)</a:t>
            </a:r>
          </a:p>
          <a:p>
            <a:endParaRPr lang="en-US" dirty="0"/>
          </a:p>
          <a:p>
            <a:r>
              <a:rPr lang="en-US" dirty="0"/>
              <a:t>Focused on “prediction” tasks such as assigning a label or value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0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1514</TotalTime>
  <Words>586</Words>
  <Application>Microsoft Macintosh PowerPoint</Application>
  <PresentationFormat>Widescreen</PresentationFormat>
  <Paragraphs>108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Introduction to Machine Learning: A Hands-on Workshop for Beginners</vt:lpstr>
      <vt:lpstr>Hello!</vt:lpstr>
      <vt:lpstr>Machine Learning with METACHOP</vt:lpstr>
      <vt:lpstr>Machine Learning with METACHOP</vt:lpstr>
      <vt:lpstr>TAKEAWAYS</vt:lpstr>
      <vt:lpstr>Turn to your neighbors</vt:lpstr>
      <vt:lpstr>Why approach a research question with machine learning?</vt:lpstr>
      <vt:lpstr>What is machine learning?</vt:lpstr>
      <vt:lpstr>What is machine learning?</vt:lpstr>
      <vt:lpstr>Relationship to Statistics</vt:lpstr>
      <vt:lpstr>Types of machine learning</vt:lpstr>
      <vt:lpstr>Types of Machine Learning</vt:lpstr>
      <vt:lpstr>Supervised learning</vt:lpstr>
      <vt:lpstr>Examples of Supervised Learning</vt:lpstr>
      <vt:lpstr>Generalization</vt:lpstr>
      <vt:lpstr>Unsupervised Learning</vt:lpstr>
      <vt:lpstr>Reinforcement Learning</vt:lpstr>
      <vt:lpstr>PowerPoint Presentation</vt:lpstr>
      <vt:lpstr>Turn to your neighbors</vt:lpstr>
      <vt:lpstr>Other kinds of learning</vt:lpstr>
      <vt:lpstr>PowerPoint Presentation</vt:lpstr>
      <vt:lpstr>Classification and Regression </vt:lpstr>
      <vt:lpstr>Guiding principles in ML</vt:lpstr>
      <vt:lpstr>Goal considerations</vt:lpstr>
      <vt:lpstr>The Cost of Complex Systems</vt:lpstr>
      <vt:lpstr>PowerPoint Presentation</vt:lpstr>
      <vt:lpstr>Communicating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 and explore tabular data with pandas</dc:title>
  <dc:creator>Microsoft Office User</dc:creator>
  <cp:lastModifiedBy>Microsoft Office User</cp:lastModifiedBy>
  <cp:revision>66</cp:revision>
  <dcterms:created xsi:type="dcterms:W3CDTF">2019-10-28T15:51:40Z</dcterms:created>
  <dcterms:modified xsi:type="dcterms:W3CDTF">2019-12-02T21:45:15Z</dcterms:modified>
</cp:coreProperties>
</file>