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6553200" y="6404290"/>
            <a:ext cx="2133600" cy="2692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235200" indent="-4064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92400" indent="-4064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49600" indent="-4064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606800" indent="-4064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64000" indent="-4064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body" idx="4294967295"/>
          </p:nvPr>
        </p:nvSpPr>
        <p:spPr>
          <a:xfrm>
            <a:off x="1371595" y="12239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68680">
              <a:spcBef>
                <a:spcPts val="600"/>
              </a:spcBef>
              <a:buSzTx/>
              <a:buNone/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600"/>
              <a:t>Курсовая работа</a:t>
            </a:r>
          </a:p>
        </p:txBody>
      </p:sp>
      <p:sp>
        <p:nvSpPr>
          <p:cNvPr id="9" name="Shape 9"/>
          <p:cNvSpPr/>
          <p:nvPr/>
        </p:nvSpPr>
        <p:spPr>
          <a:xfrm>
            <a:off x="1371595" y="2136019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 defTabSz="781812">
              <a:spcBef>
                <a:spcPts val="500"/>
              </a:spcBef>
              <a:buFont typeface="Arial"/>
              <a:defRPr b="1" sz="333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3330"/>
              <a:t>Поиск кратчайших путей в сетях</a:t>
            </a:r>
          </a:p>
        </p:txBody>
      </p:sp>
      <p:sp>
        <p:nvSpPr>
          <p:cNvPr id="10" name="Shape 10"/>
          <p:cNvSpPr/>
          <p:nvPr/>
        </p:nvSpPr>
        <p:spPr>
          <a:xfrm>
            <a:off x="493314" y="3048078"/>
            <a:ext cx="8157372" cy="221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Выполнила: </a:t>
            </a:r>
            <a:br>
              <a:rPr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студентка 431 группы  Петина Евгения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к.ф.-м.н., профессор                                              В. Н. Салий</a:t>
            </a:r>
          </a:p>
        </p:txBody>
      </p:sp>
      <p:sp>
        <p:nvSpPr>
          <p:cNvPr id="11" name="Shape 11"/>
          <p:cNvSpPr/>
          <p:nvPr/>
        </p:nvSpPr>
        <p:spPr>
          <a:xfrm>
            <a:off x="4171353" y="5972852"/>
            <a:ext cx="801294" cy="43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500"/>
              <a:t>2018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46" name="Shape 46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 принцип работы</a:t>
            </a:r>
          </a:p>
        </p:txBody>
      </p:sp>
      <p:pic>
        <p:nvPicPr>
          <p:cNvPr id="4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050" y="1908025"/>
            <a:ext cx="5295900" cy="4432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50" name="Shape 50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 принцип работы</a:t>
            </a:r>
          </a:p>
        </p:txBody>
      </p:sp>
      <p:pic>
        <p:nvPicPr>
          <p:cNvPr id="51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8350" y="1856133"/>
            <a:ext cx="5067300" cy="457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54" name="Shape 54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 принцип работы</a:t>
            </a:r>
          </a:p>
        </p:txBody>
      </p:sp>
      <p:pic>
        <p:nvPicPr>
          <p:cNvPr id="5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8500" y="1825823"/>
            <a:ext cx="5207000" cy="4622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58" name="Shape 58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Лозовану результат работы программы</a:t>
            </a:r>
          </a:p>
        </p:txBody>
      </p:sp>
      <p:pic>
        <p:nvPicPr>
          <p:cNvPr id="59" name="image8.png"/>
          <p:cNvPicPr/>
          <p:nvPr/>
        </p:nvPicPr>
        <p:blipFill>
          <a:blip r:embed="rId2">
            <a:extLst/>
          </a:blip>
          <a:srcRect l="0" t="14751" r="0" b="0"/>
          <a:stretch>
            <a:fillRect/>
          </a:stretch>
        </p:blipFill>
        <p:spPr>
          <a:xfrm>
            <a:off x="377825" y="2446734"/>
            <a:ext cx="3807194" cy="1402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9.png"/>
          <p:cNvPicPr/>
          <p:nvPr/>
        </p:nvPicPr>
        <p:blipFill>
          <a:blip r:embed="rId3">
            <a:extLst/>
          </a:blip>
          <a:srcRect l="0" t="15949" r="0" b="0"/>
          <a:stretch>
            <a:fillRect/>
          </a:stretch>
        </p:blipFill>
        <p:spPr>
          <a:xfrm>
            <a:off x="380255" y="4507326"/>
            <a:ext cx="3810525" cy="1397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10.png"/>
          <p:cNvPicPr/>
          <p:nvPr/>
        </p:nvPicPr>
        <p:blipFill>
          <a:blip r:embed="rId4">
            <a:extLst/>
          </a:blip>
          <a:srcRect l="0" t="13297" r="0" b="0"/>
          <a:stretch>
            <a:fillRect/>
          </a:stretch>
        </p:blipFill>
        <p:spPr>
          <a:xfrm>
            <a:off x="4405067" y="3390746"/>
            <a:ext cx="4063701" cy="138475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2655055" y="1946819"/>
            <a:ext cx="7320353" cy="36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t>тестовый пример амо (американского математического общества)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65" name="Shape 65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Лозовану результат работы программы</a:t>
            </a:r>
          </a:p>
        </p:txBody>
      </p:sp>
      <p:pic>
        <p:nvPicPr>
          <p:cNvPr id="66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9118" y="2108076"/>
            <a:ext cx="3911020" cy="4216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69" name="Shape 69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04672">
              <a:spcBef>
                <a:spcPts val="600"/>
              </a:spcBef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800"/>
              <a:t>Алгоритм метода «сращивания деревьев»</a:t>
            </a:r>
          </a:p>
        </p:txBody>
      </p:sp>
      <p:pic>
        <p:nvPicPr>
          <p:cNvPr id="70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1586717"/>
            <a:ext cx="7556500" cy="5055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73" name="Shape 73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04672">
              <a:spcBef>
                <a:spcPts val="600"/>
              </a:spcBef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800"/>
              <a:t>Алгоритм метода «сращивания деревьев»</a:t>
            </a:r>
          </a:p>
        </p:txBody>
      </p:sp>
      <p:pic>
        <p:nvPicPr>
          <p:cNvPr id="74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34" y="2583865"/>
            <a:ext cx="8631181" cy="1873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923" y="4378640"/>
            <a:ext cx="8383181" cy="137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78" name="Shape 78"/>
          <p:cNvSpPr/>
          <p:nvPr>
            <p:ph type="body" idx="4294967295"/>
          </p:nvPr>
        </p:nvSpPr>
        <p:spPr>
          <a:xfrm>
            <a:off x="1371595" y="12493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04672">
              <a:spcBef>
                <a:spcPts val="600"/>
              </a:spcBef>
              <a:buSzTx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800"/>
              <a:t>Алгоритм метода «сращивания деревьев»</a:t>
            </a:r>
          </a:p>
        </p:txBody>
      </p:sp>
      <p:pic>
        <p:nvPicPr>
          <p:cNvPr id="79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4767" y="2478086"/>
            <a:ext cx="9144002" cy="2743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«метода сращивания деревьев» принцип работы</a:t>
            </a:r>
          </a:p>
        </p:txBody>
      </p:sp>
      <p:pic>
        <p:nvPicPr>
          <p:cNvPr id="83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2196306"/>
            <a:ext cx="7289800" cy="3657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86" name="Shape 86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«метода сращивания деревьев» принцип работы</a:t>
            </a:r>
          </a:p>
        </p:txBody>
      </p:sp>
      <p:pic>
        <p:nvPicPr>
          <p:cNvPr id="87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750" y="2365523"/>
            <a:ext cx="7810500" cy="3670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14" name="Shape 14"/>
          <p:cNvSpPr/>
          <p:nvPr>
            <p:ph type="body" idx="4294967295"/>
          </p:nvPr>
        </p:nvSpPr>
        <p:spPr>
          <a:xfrm>
            <a:off x="1498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68680">
              <a:spcBef>
                <a:spcPts val="600"/>
              </a:spcBef>
              <a:buSz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000"/>
              <a:t>Известные алгоритмы решения задачи</a:t>
            </a:r>
          </a:p>
        </p:txBody>
      </p:sp>
      <p:sp>
        <p:nvSpPr>
          <p:cNvPr id="15" name="Shape 15"/>
          <p:cNvSpPr/>
          <p:nvPr/>
        </p:nvSpPr>
        <p:spPr>
          <a:xfrm>
            <a:off x="620313" y="1781852"/>
            <a:ext cx="8157372" cy="505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marL="635000" indent="-635000"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Дейкстры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находит кратчайший путь от одной из вершин сети с положительными весами до всех остальных.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635000" indent="-635000"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Модифицированный алгоритм </a:t>
            </a:r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Дейкстры —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для сети, допускающей дуги отрицательного веса.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635000" indent="-635000"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Беллмана — Форда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находит кратчайшие пути от одной вершины сети до всех остальных.</a:t>
            </a:r>
            <a:br>
              <a:rPr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//уточнить с какими графами работает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635000" indent="-635000">
              <a:buClr>
                <a:srgbClr val="9A403E"/>
              </a:buClr>
              <a:buSzPct val="100000"/>
              <a:buFont typeface="Arial"/>
              <a:buChar char="•"/>
            </a:pPr>
            <a:r>
              <a:rPr sz="2500">
                <a:solidFill>
                  <a:srgbClr val="9A4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1" sz="2500">
                <a:solidFill>
                  <a:srgbClr val="9A4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Флойда — Уоршелла</a:t>
            </a:r>
            <a:r>
              <a:rPr sz="2500">
                <a:solidFill>
                  <a:srgbClr val="9A4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находит кратчайшие пути между всеми вершинами взвешенного ориентированного графа. // переформулировать</a:t>
            </a:r>
            <a:endParaRPr sz="2500">
              <a:solidFill>
                <a:srgbClr val="9A4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635000" indent="-635000"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Алгоритм </a:t>
            </a:r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Джонсона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находит кратчайшие пути между всеми парами вершин взвешенного ориентированного графа.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90" name="Shape 90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«метода сращивания деревьев» принцип работы</a:t>
            </a:r>
          </a:p>
        </p:txBody>
      </p:sp>
      <p:pic>
        <p:nvPicPr>
          <p:cNvPr id="91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900" y="2209750"/>
            <a:ext cx="7442200" cy="3848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94" name="Shape 94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«метода сращивания деревьев» принцип работы</a:t>
            </a:r>
          </a:p>
        </p:txBody>
      </p:sp>
      <p:pic>
        <p:nvPicPr>
          <p:cNvPr id="95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2150" y="2176610"/>
            <a:ext cx="7759700" cy="415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98" name="Shape 98"/>
          <p:cNvSpPr/>
          <p:nvPr>
            <p:ph type="body" idx="4294967295"/>
          </p:nvPr>
        </p:nvSpPr>
        <p:spPr>
          <a:xfrm>
            <a:off x="1371595" y="931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метода «сращивания деревьев» принцип работы</a:t>
            </a:r>
          </a:p>
        </p:txBody>
      </p:sp>
      <p:pic>
        <p:nvPicPr>
          <p:cNvPr id="99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00" y="2221010"/>
            <a:ext cx="7594600" cy="3733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102" name="Shape 102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сращивания деревьев результат работы программы</a:t>
            </a:r>
          </a:p>
        </p:txBody>
      </p:sp>
      <p:pic>
        <p:nvPicPr>
          <p:cNvPr id="103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862" y="695869"/>
            <a:ext cx="4978402" cy="2171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5277" y="620662"/>
            <a:ext cx="4965702" cy="214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21.png"/>
          <p:cNvPicPr/>
          <p:nvPr/>
        </p:nvPicPr>
        <p:blipFill>
          <a:blip r:embed="rId4">
            <a:extLst/>
          </a:blip>
          <a:srcRect l="0" t="13448" r="0" b="0"/>
          <a:stretch>
            <a:fillRect/>
          </a:stretch>
        </p:blipFill>
        <p:spPr>
          <a:xfrm>
            <a:off x="593675" y="2317105"/>
            <a:ext cx="3449988" cy="1278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9.png"/>
          <p:cNvPicPr/>
          <p:nvPr/>
        </p:nvPicPr>
        <p:blipFill>
          <a:blip r:embed="rId2">
            <a:extLst/>
          </a:blip>
          <a:srcRect l="0" t="13670" r="0" b="0"/>
          <a:stretch>
            <a:fillRect/>
          </a:stretch>
        </p:blipFill>
        <p:spPr>
          <a:xfrm>
            <a:off x="593675" y="4236589"/>
            <a:ext cx="3449672" cy="1299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22.png"/>
          <p:cNvPicPr/>
          <p:nvPr/>
        </p:nvPicPr>
        <p:blipFill>
          <a:blip r:embed="rId5">
            <a:extLst/>
          </a:blip>
          <a:srcRect l="0" t="5891" r="0" b="0"/>
          <a:stretch>
            <a:fillRect/>
          </a:stretch>
        </p:blipFill>
        <p:spPr>
          <a:xfrm>
            <a:off x="4334102" y="2242512"/>
            <a:ext cx="4152629" cy="3981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110" name="Shape 110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Алгоритм сращивания деревьев результат работы программы</a:t>
            </a:r>
          </a:p>
        </p:txBody>
      </p:sp>
      <p:pic>
        <p:nvPicPr>
          <p:cNvPr id="111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862" y="695869"/>
            <a:ext cx="4978402" cy="2171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5277" y="620662"/>
            <a:ext cx="4965702" cy="214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4212" y="1964518"/>
            <a:ext cx="4195576" cy="452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4294967295"/>
          </p:nvPr>
        </p:nvSpPr>
        <p:spPr>
          <a:xfrm>
            <a:off x="1371595" y="3052759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800"/>
              <a:t>Спасибо за внимание!</a:t>
            </a:r>
          </a:p>
        </p:txBody>
      </p:sp>
      <p:pic>
        <p:nvPicPr>
          <p:cNvPr id="116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0862" y="695869"/>
            <a:ext cx="4978402" cy="2171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15277" y="620662"/>
            <a:ext cx="4965702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18" name="Shape 18"/>
          <p:cNvSpPr/>
          <p:nvPr>
            <p:ph type="body" idx="4294967295"/>
          </p:nvPr>
        </p:nvSpPr>
        <p:spPr>
          <a:xfrm>
            <a:off x="585187" y="1058861"/>
            <a:ext cx="7973626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749808">
              <a:spcBef>
                <a:spcPts val="500"/>
              </a:spcBef>
              <a:buSz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600"/>
              <a:t>Некоторые алгоритмы для поиска кратчайших путей в сетях</a:t>
            </a:r>
          </a:p>
        </p:txBody>
      </p:sp>
      <p:sp>
        <p:nvSpPr>
          <p:cNvPr id="19" name="Shape 19"/>
          <p:cNvSpPr/>
          <p:nvPr/>
        </p:nvSpPr>
        <p:spPr>
          <a:xfrm>
            <a:off x="620313" y="2814586"/>
            <a:ext cx="7903372" cy="288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635000" indent="-635000">
              <a:lnSpc>
                <a:spcPct val="120000"/>
              </a:lnSpc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Алгоритм нахождения кратчайшего пути в сети Лозовану (система автодорог проектирование Молдавия)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635000" indent="-635000">
              <a:lnSpc>
                <a:spcPct val="120000"/>
              </a:lnSpc>
              <a:buSzPct val="100000"/>
              <a:buFont typeface="Arial"/>
              <a:buChar char="•"/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Метод «сращивания деревьев» для невзвешенных орграфов Богомолова и Сперанского (в теории автоматов)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20000"/>
              </a:lnSpc>
            </a:pP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// использовались в специальных приложениях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22" name="Shape 22"/>
          <p:cNvSpPr/>
          <p:nvPr>
            <p:ph type="body" idx="4294967295"/>
          </p:nvPr>
        </p:nvSpPr>
        <p:spPr>
          <a:xfrm>
            <a:off x="1498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Основные определения и термины</a:t>
            </a:r>
          </a:p>
        </p:txBody>
      </p:sp>
      <p:sp>
        <p:nvSpPr>
          <p:cNvPr id="23" name="Shape 23"/>
          <p:cNvSpPr/>
          <p:nvPr/>
        </p:nvSpPr>
        <p:spPr>
          <a:xfrm>
            <a:off x="620313" y="2065286"/>
            <a:ext cx="8157372" cy="4181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Ориентированный граф (орграф) 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— это пара 𝐺⃗= (𝑉,𝑎), где 𝑉 — конечное непустое множество (вершины орграфа), a 𝑎 ⊆ 𝑉 × 𝑉 — отношение на множестве 𝑉 (пара (𝑢,𝑣) ∈ 𝑎 называется дугой орграфа с началом 𝑢 и концом 𝑣). Отношение 𝑎 — это отношение смежности 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Путь в графе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— такая последовательность дуг, в которой каждые две соседние дуги имеют общую вершину, и никакая дуга не встречается более одного раза. Длиной пути в графе называется количество входящих в состав этого пути дуг.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26" name="Shape 26"/>
          <p:cNvSpPr/>
          <p:nvPr>
            <p:ph type="body" idx="4294967295"/>
          </p:nvPr>
        </p:nvSpPr>
        <p:spPr>
          <a:xfrm>
            <a:off x="1498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Основные определения и термины</a:t>
            </a:r>
          </a:p>
        </p:txBody>
      </p:sp>
      <p:sp>
        <p:nvSpPr>
          <p:cNvPr id="27" name="Shape 27"/>
          <p:cNvSpPr/>
          <p:nvPr/>
        </p:nvSpPr>
        <p:spPr>
          <a:xfrm>
            <a:off x="620313" y="2065286"/>
            <a:ext cx="8157372" cy="440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Кратчайший путь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в орграфе — минимальная последовательность дуг, передвигаясь по которым можно попасть из одной вершины в другую.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57200" indent="-457200">
              <a:buSzPct val="100000"/>
              <a:buFont typeface="Arial"/>
              <a:buChar char="•"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Вершина 𝑣 называется </a:t>
            </a:r>
            <a:r>
              <a:rPr b="1" sz="2500">
                <a:latin typeface="Times New Roman"/>
                <a:ea typeface="Times New Roman"/>
                <a:cs typeface="Times New Roman"/>
                <a:sym typeface="Times New Roman"/>
              </a:rPr>
              <a:t>достижимой</a:t>
            </a: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 из вершины 𝑢, если существует путь, начинающийся в вершине 𝑢 и заканчивающийся в вершине 𝑣. </a:t>
            </a:r>
            <a:br>
              <a:rPr sz="2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2500">
                <a:latin typeface="Times New Roman"/>
                <a:ea typeface="Times New Roman"/>
                <a:cs typeface="Times New Roman"/>
                <a:sym typeface="Times New Roman"/>
              </a:rPr>
              <a:t>В таком случае эти две вершины связаны отношением достижимости: (𝑢,𝑣) ∈ 𝛿.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sz="2500">
                <a:solidFill>
                  <a:srgbClr val="9A4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Определение сети - орграф каждой дуге которого приписан вес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30" name="Shape 30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</a:t>
            </a:r>
          </a:p>
        </p:txBody>
      </p:sp>
      <p:pic>
        <p:nvPicPr>
          <p:cNvPr id="31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" y="2214908"/>
            <a:ext cx="8674100" cy="3746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34" name="Shape 34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</a:t>
            </a:r>
          </a:p>
        </p:txBody>
      </p:sp>
      <p:pic>
        <p:nvPicPr>
          <p:cNvPr id="3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1875882"/>
            <a:ext cx="7772400" cy="4627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38" name="Shape 38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 defTabSz="896111">
              <a:spcBef>
                <a:spcPts val="600"/>
              </a:spcBef>
              <a:buSzTx/>
              <a:buNone/>
              <a:defRPr sz="3136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136"/>
              <a:t>Алгоритм Лозовану: принцип работы</a:t>
            </a:r>
          </a:p>
        </p:txBody>
      </p:sp>
      <p:pic>
        <p:nvPicPr>
          <p:cNvPr id="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50" y="1882775"/>
            <a:ext cx="4914900" cy="461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 idx="4294967295"/>
          </p:nvPr>
        </p:nvSpPr>
        <p:spPr>
          <a:xfrm>
            <a:off x="685800" y="-184150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sz="1800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Поиск кратчайших путей в сетях</a:t>
            </a:r>
          </a:p>
        </p:txBody>
      </p:sp>
      <p:sp>
        <p:nvSpPr>
          <p:cNvPr id="42" name="Shape 42"/>
          <p:cNvSpPr/>
          <p:nvPr>
            <p:ph type="body" idx="4294967295"/>
          </p:nvPr>
        </p:nvSpPr>
        <p:spPr>
          <a:xfrm>
            <a:off x="1371595" y="1058861"/>
            <a:ext cx="6400810" cy="752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0" indent="0" algn="ctr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200"/>
              <a:t>Алгоритм Лозовану принцип работы</a:t>
            </a:r>
          </a:p>
        </p:txBody>
      </p:sp>
      <p:pic>
        <p:nvPicPr>
          <p:cNvPr id="4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1782415"/>
            <a:ext cx="5092700" cy="4813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