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96" r:id="rId2"/>
    <p:sldId id="282" r:id="rId3"/>
    <p:sldId id="284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98" autoAdjust="0"/>
    <p:restoredTop sz="94014" autoAdjust="0"/>
  </p:normalViewPr>
  <p:slideViewPr>
    <p:cSldViewPr>
      <p:cViewPr varScale="1">
        <p:scale>
          <a:sx n="74" d="100"/>
          <a:sy n="74" d="100"/>
        </p:scale>
        <p:origin x="139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1960C251-777E-4686-AD86-3DA528E7840E}" type="datetimeFigureOut">
              <a:rPr lang="ru-RU"/>
              <a:pPr>
                <a:defRPr/>
              </a:pPr>
              <a:t>22.05.2018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3B3CB8F-11C1-44D6-9296-F91D50A558E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73143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3CB8F-11C1-44D6-9296-F91D50A558EA}" type="slidenum">
              <a:rPr lang="ru-RU" altLang="ru-RU" smtClean="0"/>
              <a:pPr/>
              <a:t>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47136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287486-8C0A-45EF-AC49-1A4B4D81342F}" type="datetimeFigureOut">
              <a:rPr lang="ru-RU"/>
              <a:pPr>
                <a:defRPr/>
              </a:pPr>
              <a:t>22.05.2018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34360-A554-42BF-AE17-933659094C4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98339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E8FD78-44E5-4FF2-8915-BFFB5617CBB4}" type="datetimeFigureOut">
              <a:rPr lang="ru-RU"/>
              <a:pPr>
                <a:defRPr/>
              </a:pPr>
              <a:t>22.05.2018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5A7AE0-8D82-4A01-82F6-509BE4E5932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68360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5EDF11-5CEE-4203-896A-0E8EA592B053}" type="datetimeFigureOut">
              <a:rPr lang="ru-RU"/>
              <a:pPr>
                <a:defRPr/>
              </a:pPr>
              <a:t>22.05.2018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0E7B0F-3CF4-4623-B66A-AB22B973AAA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70149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0E186-3BD9-4B3C-AC54-2A8D9BF55224}" type="datetimeFigureOut">
              <a:rPr lang="ru-RU"/>
              <a:pPr>
                <a:defRPr/>
              </a:pPr>
              <a:t>22.05.2018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F1A75B-B60D-4097-8B6C-4AA65AAEC16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1511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BD14E9-EEBC-4545-9187-B4BFF0330937}" type="datetimeFigureOut">
              <a:rPr lang="ru-RU"/>
              <a:pPr>
                <a:defRPr/>
              </a:pPr>
              <a:t>22.05.2018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B7B5C8-58F8-4601-8B4B-F0F5745CD66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27547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60205-F498-43A4-B6FB-07F061B0FCFF}" type="datetimeFigureOut">
              <a:rPr lang="ru-RU"/>
              <a:pPr>
                <a:defRPr/>
              </a:pPr>
              <a:t>22.05.2018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18FD38-BFA7-4CE0-A630-BF96B8FE97D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6899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5AD5F-915C-4A1D-9E48-7E14F06FD47D}" type="datetimeFigureOut">
              <a:rPr lang="ru-RU"/>
              <a:pPr>
                <a:defRPr/>
              </a:pPr>
              <a:t>22.05.2018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31D643-759C-4F75-B62D-6E3DC6B536D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20022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BA0B28-4CAD-48F4-ABCE-E13124D7D82D}" type="datetimeFigureOut">
              <a:rPr lang="ru-RU"/>
              <a:pPr>
                <a:defRPr/>
              </a:pPr>
              <a:t>22.05.2018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5ADDC8-519E-414D-9494-4132CE5E2F1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031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9BE92-93FD-4F75-A356-3C1B2C1A4AFB}" type="datetimeFigureOut">
              <a:rPr lang="ru-RU"/>
              <a:pPr>
                <a:defRPr/>
              </a:pPr>
              <a:t>22.05.2018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1384FF-771F-4D78-A64C-B45E2F532A8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2423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10C279-8A26-48DA-9F00-9E6C1C61F061}" type="datetimeFigureOut">
              <a:rPr lang="ru-RU"/>
              <a:pPr>
                <a:defRPr/>
              </a:pPr>
              <a:t>22.05.2018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102C60-4E86-46A0-A328-D88DE86BB9C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91974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FD006D-0ADE-43AB-809F-CFF83DB056D6}" type="datetimeFigureOut">
              <a:rPr lang="ru-RU"/>
              <a:pPr>
                <a:defRPr/>
              </a:pPr>
              <a:t>22.05.2018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D11CC7-725D-4109-85AB-6481775E1AE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26336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598FAA2-F9A7-46A1-9E87-D8A7635E0A58}" type="datetimeFigureOut">
              <a:rPr lang="ru-RU"/>
              <a:pPr>
                <a:defRPr/>
              </a:pPr>
              <a:t>22.05.2018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68ED9787-FE60-4DE2-8072-0593A67C674C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692696"/>
            <a:ext cx="7772400" cy="1470025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25352" y="2348880"/>
            <a:ext cx="6400800" cy="1752600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некоторых алгоритмов поиска максимального потока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592" y="4101480"/>
            <a:ext cx="3450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431 группы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Енц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Михаил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5445224"/>
            <a:ext cx="2522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ассистент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40152" y="5722223"/>
            <a:ext cx="2023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Е.Н.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Новокшонова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604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3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  <a:endParaRPr lang="ru-RU" sz="2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Алгоритм Диница</a:t>
              </a:r>
              <a:endParaRPr lang="ru-RU" altLang="ru-RU" dirty="0" smtClean="0">
                <a:latin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39552" y="2110255"/>
                <a:ext cx="8136904" cy="189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0000" algn="just">
                  <a:spcAft>
                    <a:spcPts val="800"/>
                  </a:spcAft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Модификация алгоритма Форда-Фалкерсона</a:t>
                </a:r>
              </a:p>
              <a:p>
                <a:pPr indent="450000" algn="just">
                  <a:spcAft>
                    <a:spcPts val="800"/>
                  </a:spcAft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Увеличивающий путь </a:t>
                </a:r>
                <a14:m>
                  <m:oMath xmlns:m="http://schemas.openxmlformats.org/officeDocument/2006/math">
                    <m:r>
                      <a:rPr lang="en-US" i="1"/>
                      <m:t>𝑝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кратчайший путь</a:t>
                </a:r>
                <a:r>
                  <a:rPr lang="ru-RU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из </a:t>
                </a:r>
                <a14:m>
                  <m:oMath xmlns:m="http://schemas.openxmlformats.org/officeDocument/2006/math">
                    <m:r>
                      <a:rPr lang="en-US" i="1"/>
                      <m:t>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</a:t>
                </a:r>
                <a14:m>
                  <m:oMath xmlns:m="http://schemas.openxmlformats.org/officeDocument/2006/math">
                    <m:r>
                      <a:rPr lang="en-US" i="1"/>
                      <m:t>𝑡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остаточной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сети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0000" algn="just">
                  <a:spcAft>
                    <a:spcPts val="800"/>
                  </a:spcAft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Увеличивающий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путь находится посредством поиска в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ширину </a:t>
                </a:r>
              </a:p>
              <a:p>
                <a:pPr indent="450000" algn="just">
                  <a:spcAft>
                    <a:spcPts val="800"/>
                  </a:spcAft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Каждая итерация алгоритма Диница можно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выполнить за время </a:t>
                </a:r>
                <a14:m>
                  <m:oMath xmlns:m="http://schemas.openxmlformats.org/officeDocument/2006/math">
                    <m:r>
                      <a:rPr lang="ru-RU" i="1"/>
                      <m:t>𝑂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/>
                              <m:t>𝐸</m:t>
                            </m:r>
                          </m:e>
                        </m:d>
                      </m:e>
                    </m:d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indent="450000" algn="just">
                  <a:spcAft>
                    <a:spcPts val="800"/>
                  </a:spcAft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Суммарное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время выполнения алгоритма Диница составляет </a:t>
                </a:r>
                <a14:m>
                  <m:oMath xmlns:m="http://schemas.openxmlformats.org/officeDocument/2006/math">
                    <m:r>
                      <a:rPr lang="ru-RU" i="1"/>
                      <m:t>𝑂</m:t>
                    </m:r>
                    <m:r>
                      <a:rPr lang="ru-RU" i="1"/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ru-RU" i="1"/>
                        </m:ctrlPr>
                      </m:dPr>
                      <m:e>
                        <m:r>
                          <a:rPr lang="ru-RU" i="1"/>
                          <m:t>𝑉</m:t>
                        </m:r>
                      </m:e>
                    </m:d>
                    <m:r>
                      <a:rPr lang="ru-RU" i="1"/>
                      <m:t>∗|</m:t>
                    </m:r>
                    <m:sSup>
                      <m:sSupPr>
                        <m:ctrlPr>
                          <a:rPr lang="ru-RU" i="1"/>
                        </m:ctrlPr>
                      </m:sSupPr>
                      <m:e>
                        <m:r>
                          <a:rPr lang="ru-RU" i="1"/>
                          <m:t>𝐸</m:t>
                        </m:r>
                      </m:e>
                      <m:sup>
                        <m:r>
                          <a:rPr lang="ru-RU" i="1"/>
                          <m:t>2</m:t>
                        </m:r>
                      </m:sup>
                    </m:sSup>
                    <m:r>
                      <a:rPr lang="ru-RU" i="1"/>
                      <m:t>|)</m:t>
                    </m:r>
                  </m:oMath>
                </a14:m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110255"/>
                <a:ext cx="8136904" cy="1893916"/>
              </a:xfrm>
              <a:prstGeom prst="rect">
                <a:avLst/>
              </a:prstGeom>
              <a:blipFill>
                <a:blip r:embed="rId2"/>
                <a:stretch>
                  <a:fillRect t="-1608" b="-41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809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3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  <a:endParaRPr lang="ru-RU" sz="2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Алгоритм проталкивания предпотока</a:t>
              </a:r>
              <a:endParaRPr lang="ru-RU" altLang="ru-RU" dirty="0" smtClean="0">
                <a:latin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39552" y="2110255"/>
                <a:ext cx="8136904" cy="2185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0000" algn="just">
                  <a:spcAft>
                    <a:spcPts val="600"/>
                  </a:spcAft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Поддерживается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предпоток, который представляет собой функцию </a:t>
                </a:r>
                <a14:m>
                  <m:oMath xmlns:m="http://schemas.openxmlformats.org/officeDocument/2006/math">
                    <m:r>
                      <a:rPr lang="ru-RU" i="1"/>
                      <m:t>𝑓</m:t>
                    </m:r>
                    <m:r>
                      <a:rPr lang="ru-RU" i="1"/>
                      <m:t>:</m:t>
                    </m:r>
                    <m:r>
                      <a:rPr lang="ru-RU" i="1"/>
                      <m:t>𝑉𝑥𝑉</m:t>
                    </m:r>
                    <m:r>
                      <a:rPr lang="ru-RU" i="1"/>
                      <m:t>→</m:t>
                    </m:r>
                    <m:r>
                      <a:rPr lang="ru-RU" i="1"/>
                      <m:t>𝑅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обладающую свойством антисимметричности, удовлетворяющую ограничениям  пропускной способности и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ослабленному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условию сохранения потока: </a:t>
                </a:r>
                <a14:m>
                  <m:oMath xmlns:m="http://schemas.openxmlformats.org/officeDocument/2006/math">
                    <m:r>
                      <a:rPr lang="ru-RU" i="1"/>
                      <m:t>𝑓</m:t>
                    </m:r>
                    <m:d>
                      <m:dPr>
                        <m:ctrlPr>
                          <a:rPr lang="ru-RU" i="1"/>
                        </m:ctrlPr>
                      </m:dPr>
                      <m:e>
                        <m:r>
                          <a:rPr lang="ru-RU" i="1"/>
                          <m:t>𝑉</m:t>
                        </m:r>
                        <m:r>
                          <a:rPr lang="ru-RU" i="1"/>
                          <m:t>,</m:t>
                        </m:r>
                        <m:r>
                          <a:rPr lang="ru-RU" i="1"/>
                          <m:t>𝑢</m:t>
                        </m:r>
                      </m:e>
                    </m:d>
                    <m:r>
                      <a:rPr lang="ru-RU" i="1"/>
                      <m:t>≥0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для всех вершин </a:t>
                </a:r>
                <a14:m>
                  <m:oMath xmlns:m="http://schemas.openxmlformats.org/officeDocument/2006/math">
                    <m:r>
                      <a:rPr lang="ru-RU" i="1"/>
                      <m:t>𝑢</m:t>
                    </m:r>
                    <m:r>
                      <a:rPr lang="ru-RU" i="1"/>
                      <m:t> ∈{</m:t>
                    </m:r>
                    <m:r>
                      <a:rPr lang="ru-RU" i="1"/>
                      <m:t>𝑉</m:t>
                    </m:r>
                    <m:r>
                      <a:rPr lang="ru-RU" i="1"/>
                      <m:t> \ </m:t>
                    </m:r>
                    <m:d>
                      <m:dPr>
                        <m:begChr m:val="{"/>
                        <m:endChr m:val="}"/>
                        <m:ctrlPr>
                          <a:rPr lang="ru-RU" i="1"/>
                        </m:ctrlPr>
                      </m:dPr>
                      <m:e>
                        <m:r>
                          <a:rPr lang="ru-RU" i="1"/>
                          <m:t>𝑠</m:t>
                        </m:r>
                      </m:e>
                    </m:d>
                    <m:r>
                      <a:rPr lang="ru-RU" i="1"/>
                      <m:t>}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Это количество называется </a:t>
                </a: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избыточным потоком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входящим в вершину </a:t>
                </a:r>
                <a14:m>
                  <m:oMath xmlns:m="http://schemas.openxmlformats.org/officeDocument/2006/math">
                    <m:r>
                      <a:rPr lang="en-US" i="1"/>
                      <m:t>𝑢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и обозначается</a:t>
                </a:r>
              </a:p>
              <a:p>
                <a:pPr indent="450000" algn="just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/>
                        <m:t>𝑒</m:t>
                      </m:r>
                      <m:d>
                        <m:dPr>
                          <m:ctrlPr>
                            <a:rPr lang="ru-RU" i="1"/>
                          </m:ctrlPr>
                        </m:dPr>
                        <m:e>
                          <m:r>
                            <a:rPr lang="ru-RU" i="1"/>
                            <m:t>𝑢</m:t>
                          </m:r>
                        </m:e>
                      </m:d>
                      <m:r>
                        <a:rPr lang="ru-RU" i="1"/>
                        <m:t>=</m:t>
                      </m:r>
                      <m:r>
                        <a:rPr lang="ru-RU" i="1"/>
                        <m:t>𝑓</m:t>
                      </m:r>
                      <m:d>
                        <m:dPr>
                          <m:ctrlPr>
                            <a:rPr lang="ru-RU" i="1"/>
                          </m:ctrlPr>
                        </m:dPr>
                        <m:e>
                          <m:r>
                            <a:rPr lang="ru-RU" i="1"/>
                            <m:t>𝑉</m:t>
                          </m:r>
                          <m:r>
                            <a:rPr lang="ru-RU" i="1"/>
                            <m:t>,</m:t>
                          </m:r>
                          <m:r>
                            <a:rPr lang="ru-RU" i="1"/>
                            <m:t>𝑢</m:t>
                          </m:r>
                        </m:e>
                      </m:d>
                    </m:oMath>
                  </m:oMathPara>
                </a14:m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0000" algn="just">
                  <a:spcAft>
                    <a:spcPts val="60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Вершина </a:t>
                </a:r>
                <a14:m>
                  <m:oMath xmlns:m="http://schemas.openxmlformats.org/officeDocument/2006/math">
                    <m:r>
                      <a:rPr lang="ru-RU" i="1"/>
                      <m:t>𝑢</m:t>
                    </m:r>
                    <m:r>
                      <a:rPr lang="ru-RU" i="1"/>
                      <m:t>∈{</m:t>
                    </m:r>
                    <m:r>
                      <a:rPr lang="ru-RU" i="1"/>
                      <m:t>𝑉</m:t>
                    </m:r>
                    <m:r>
                      <a:rPr lang="ru-RU" i="1"/>
                      <m:t> \ </m:t>
                    </m:r>
                    <m:d>
                      <m:dPr>
                        <m:begChr m:val="{"/>
                        <m:endChr m:val="}"/>
                        <m:ctrlPr>
                          <a:rPr lang="ru-RU" i="1"/>
                        </m:ctrlPr>
                      </m:dPr>
                      <m:e>
                        <m:r>
                          <a:rPr lang="ru-RU" i="1"/>
                          <m:t>𝑠</m:t>
                        </m:r>
                        <m:r>
                          <a:rPr lang="ru-RU" i="1"/>
                          <m:t>,</m:t>
                        </m:r>
                        <m:r>
                          <a:rPr lang="ru-RU" i="1"/>
                          <m:t>𝑡</m:t>
                        </m:r>
                      </m:e>
                    </m:d>
                    <m:r>
                      <a:rPr lang="ru-RU" i="1"/>
                      <m:t>}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называется </a:t>
                </a: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переполненной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если </a:t>
                </a:r>
                <a14:m>
                  <m:oMath xmlns:m="http://schemas.openxmlformats.org/officeDocument/2006/math">
                    <m:r>
                      <a:rPr lang="ru-RU" i="1"/>
                      <m:t>𝑒</m:t>
                    </m:r>
                    <m:r>
                      <a:rPr lang="ru-RU" i="1"/>
                      <m:t>(</m:t>
                    </m:r>
                    <m:r>
                      <a:rPr lang="ru-RU" i="1"/>
                      <m:t>𝑢</m:t>
                    </m:r>
                    <m:r>
                      <a:rPr lang="ru-RU" i="1"/>
                      <m:t>)&gt;0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110255"/>
                <a:ext cx="8136904" cy="2185214"/>
              </a:xfrm>
              <a:prstGeom prst="rect">
                <a:avLst/>
              </a:prstGeom>
              <a:blipFill>
                <a:blip r:embed="rId2"/>
                <a:stretch>
                  <a:fillRect l="-675" t="-1393" r="-675" b="-33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167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3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  <a:endParaRPr lang="ru-RU" sz="2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Алгоритм проталкивания предпотока</a:t>
              </a:r>
              <a:endParaRPr lang="ru-RU" altLang="ru-RU" dirty="0" smtClean="0">
                <a:latin typeface="Times New Roman" panose="02020603050405020304" pitchFamily="18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39552" y="2110255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алгоритме проталкивая предпотока выполняются две основные операции: проталкивание избытка потока от вершины к одной из соседних с ней вершин и подъем вершины.</a:t>
            </a:r>
          </a:p>
        </p:txBody>
      </p:sp>
    </p:spTree>
    <p:extLst>
      <p:ext uri="{BB962C8B-B14F-4D97-AF65-F5344CB8AC3E}">
        <p14:creationId xmlns:p14="http://schemas.microsoft.com/office/powerpoint/2010/main" val="144221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3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  <a:endParaRPr lang="ru-RU" sz="2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Алгоритм проталкивания предпотока</a:t>
              </a:r>
              <a:endParaRPr lang="ru-RU" altLang="ru-RU" dirty="0" smtClean="0">
                <a:latin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39552" y="2110255"/>
                <a:ext cx="8136904" cy="1728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0000" algn="just">
                  <a:spcAft>
                    <a:spcPts val="60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Пусть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/>
                        </m:ctrlPr>
                      </m:accPr>
                      <m:e>
                        <m:r>
                          <a:rPr lang="en-US" i="1"/>
                          <m:t>𝐺</m:t>
                        </m:r>
                      </m:e>
                    </m:acc>
                    <m:r>
                      <a:rPr lang="ru-RU" i="1"/>
                      <m:t>=(</m:t>
                    </m:r>
                    <m:r>
                      <a:rPr lang="ru-RU" i="1"/>
                      <m:t>𝑉</m:t>
                    </m:r>
                    <m:r>
                      <a:rPr lang="ru-RU" i="1"/>
                      <m:t>,</m:t>
                    </m:r>
                    <m:r>
                      <a:rPr lang="ru-RU" i="1"/>
                      <m:t>𝐸</m:t>
                    </m:r>
                    <m:r>
                      <a:rPr lang="ru-RU" i="1"/>
                      <m:t>)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транспортная сеть с источником </a:t>
                </a:r>
                <a14:m>
                  <m:oMath xmlns:m="http://schemas.openxmlformats.org/officeDocument/2006/math">
                    <m:r>
                      <a:rPr lang="en-US" i="1"/>
                      <m:t>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стоком </a:t>
                </a:r>
                <a14:m>
                  <m:oMath xmlns:m="http://schemas.openxmlformats.org/officeDocument/2006/math">
                    <m:r>
                      <a:rPr lang="en-US" i="1"/>
                      <m:t>𝑡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а </a:t>
                </a:r>
                <a14:m>
                  <m:oMath xmlns:m="http://schemas.openxmlformats.org/officeDocument/2006/math">
                    <m:r>
                      <a:rPr lang="en-US" i="1"/>
                      <m:t>𝑓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некоторый предпоток в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/>
                        </m:ctrlPr>
                      </m:accPr>
                      <m:e>
                        <m:r>
                          <a:rPr lang="en-US" i="1"/>
                          <m:t>𝐺</m:t>
                        </m:r>
                      </m:e>
                    </m:acc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Функция </a:t>
                </a:r>
                <a14:m>
                  <m:oMath xmlns:m="http://schemas.openxmlformats.org/officeDocument/2006/math">
                    <m:r>
                      <a:rPr lang="ru-RU" i="1"/>
                      <m:t>h</m:t>
                    </m:r>
                    <m:r>
                      <a:rPr lang="ru-RU" i="1"/>
                      <m:t>:</m:t>
                    </m:r>
                    <m:r>
                      <a:rPr lang="ru-RU" i="1"/>
                      <m:t>𝑉</m:t>
                    </m:r>
                    <m:r>
                      <a:rPr lang="ru-RU" i="1"/>
                      <m:t>→</m:t>
                    </m:r>
                    <m:r>
                      <a:rPr lang="ru-RU" i="1"/>
                      <m:t>𝑁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является функцией высоты, если </a:t>
                </a:r>
                <a14:m>
                  <m:oMath xmlns:m="http://schemas.openxmlformats.org/officeDocument/2006/math">
                    <m:r>
                      <a:rPr lang="ru-RU" i="1"/>
                      <m:t>h</m:t>
                    </m:r>
                    <m:d>
                      <m:dPr>
                        <m:ctrlPr>
                          <a:rPr lang="ru-RU" i="1"/>
                        </m:ctrlPr>
                      </m:dPr>
                      <m:e>
                        <m:r>
                          <a:rPr lang="ru-RU" i="1"/>
                          <m:t>𝑠</m:t>
                        </m:r>
                      </m:e>
                    </m:d>
                    <m:r>
                      <a:rPr lang="ru-RU" i="1"/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ru-RU" i="1"/>
                        </m:ctrlPr>
                      </m:dPr>
                      <m:e>
                        <m:r>
                          <a:rPr lang="ru-RU" i="1"/>
                          <m:t>𝑉</m:t>
                        </m:r>
                      </m:e>
                    </m:d>
                    <m:r>
                      <a:rPr lang="ru-RU" i="1"/>
                      <m:t>, </m:t>
                    </m:r>
                    <m:r>
                      <a:rPr lang="ru-RU" i="1"/>
                      <m:t>h</m:t>
                    </m:r>
                    <m:d>
                      <m:dPr>
                        <m:ctrlPr>
                          <a:rPr lang="ru-RU" i="1"/>
                        </m:ctrlPr>
                      </m:dPr>
                      <m:e>
                        <m:r>
                          <a:rPr lang="ru-RU" i="1"/>
                          <m:t>𝑡</m:t>
                        </m:r>
                      </m:e>
                    </m:d>
                    <m:r>
                      <a:rPr lang="ru-RU" i="1"/>
                      <m:t>=0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</a:p>
              <a:p>
                <a:pPr indent="450000" algn="just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/>
                        <m:t>h</m:t>
                      </m:r>
                      <m:d>
                        <m:dPr>
                          <m:ctrlPr>
                            <a:rPr lang="ru-RU" i="1"/>
                          </m:ctrlPr>
                        </m:dPr>
                        <m:e>
                          <m:r>
                            <a:rPr lang="en-US" i="1"/>
                            <m:t>𝑢</m:t>
                          </m:r>
                        </m:e>
                      </m:d>
                      <m:r>
                        <a:rPr lang="ru-RU" i="1"/>
                        <m:t>≤</m:t>
                      </m:r>
                      <m:r>
                        <a:rPr lang="ru-RU" i="1"/>
                        <m:t>h</m:t>
                      </m:r>
                      <m:d>
                        <m:dPr>
                          <m:ctrlPr>
                            <a:rPr lang="ru-RU" i="1"/>
                          </m:ctrlPr>
                        </m:dPr>
                        <m:e>
                          <m:r>
                            <a:rPr lang="en-US" i="1"/>
                            <m:t>𝑣</m:t>
                          </m:r>
                        </m:e>
                      </m:d>
                      <m:r>
                        <a:rPr lang="ru-RU" i="1"/>
                        <m:t>+1</m:t>
                      </m:r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0000" algn="just">
                  <a:spcAft>
                    <a:spcPts val="60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любой остаточной дуги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/>
                        </m:ctrlPr>
                      </m:dPr>
                      <m:e>
                        <m:r>
                          <a:rPr lang="en-US" i="1"/>
                          <m:t>𝑢</m:t>
                        </m:r>
                        <m:r>
                          <a:rPr lang="ru-RU" i="1"/>
                          <m:t>,</m:t>
                        </m:r>
                        <m:r>
                          <a:rPr lang="en-US" i="1"/>
                          <m:t>𝑣</m:t>
                        </m:r>
                      </m:e>
                    </m:d>
                    <m:r>
                      <a:rPr lang="ru-RU" i="1"/>
                      <m:t>∈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en-US" i="1"/>
                          <m:t>𝐸</m:t>
                        </m:r>
                      </m:e>
                      <m:sub>
                        <m:r>
                          <a:rPr lang="en-US" i="1"/>
                          <m:t>𝑓</m:t>
                        </m:r>
                      </m:sub>
                    </m:sSub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110255"/>
                <a:ext cx="8136904" cy="1728358"/>
              </a:xfrm>
              <a:prstGeom prst="rect">
                <a:avLst/>
              </a:prstGeom>
              <a:blipFill>
                <a:blip r:embed="rId2"/>
                <a:stretch>
                  <a:fillRect l="-675" t="-4930" r="-675" b="-28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864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3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  <a:endParaRPr lang="ru-RU" sz="2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Алгоритм проталкивания предпотока</a:t>
              </a:r>
              <a:endParaRPr lang="ru-RU" altLang="ru-RU" dirty="0" smtClean="0">
                <a:latin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39552" y="2110255"/>
                <a:ext cx="8136904" cy="4035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0000" algn="just">
                  <a:spcAft>
                    <a:spcPts val="600"/>
                  </a:spcAft>
                </a:pPr>
                <a:r>
                  <a:rPr lang="ru-RU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Операция проталкивания</a:t>
                </a:r>
              </a:p>
              <a:p>
                <a:pPr indent="450000" algn="just">
                  <a:spcAft>
                    <a:spcPts val="60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Условия применения: </a:t>
                </a:r>
                <a14:m>
                  <m:oMath xmlns:m="http://schemas.openxmlformats.org/officeDocument/2006/math">
                    <m:r>
                      <a:rPr lang="en-US" i="1"/>
                      <m:t>𝑢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переполнена,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𝑐</m:t>
                        </m:r>
                      </m:e>
                      <m:sub>
                        <m:r>
                          <a:rPr lang="ru-RU" i="1"/>
                          <m:t>𝑓</m:t>
                        </m:r>
                      </m:sub>
                    </m:sSub>
                    <m:d>
                      <m:dPr>
                        <m:ctrlPr>
                          <a:rPr lang="ru-RU" i="1"/>
                        </m:ctrlPr>
                      </m:dPr>
                      <m:e>
                        <m:r>
                          <a:rPr lang="ru-RU" i="1"/>
                          <m:t>𝑢</m:t>
                        </m:r>
                        <m:r>
                          <a:rPr lang="ru-RU" i="1"/>
                          <m:t>,</m:t>
                        </m:r>
                        <m:r>
                          <a:rPr lang="ru-RU" i="1"/>
                          <m:t>𝑣</m:t>
                        </m:r>
                      </m:e>
                    </m:d>
                    <m:r>
                      <a:rPr lang="ru-RU" i="1"/>
                      <m:t>&gt;0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и </a:t>
                </a:r>
                <a14:m>
                  <m:oMath xmlns:m="http://schemas.openxmlformats.org/officeDocument/2006/math">
                    <m:r>
                      <a:rPr lang="ru-RU" i="1"/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ru-RU" i="1"/>
                        </m:ctrlPr>
                      </m:dPr>
                      <m:e>
                        <m:r>
                          <a:rPr lang="ru-RU" i="1"/>
                          <m:t>𝑢</m:t>
                        </m:r>
                      </m:e>
                    </m:d>
                    <m:r>
                      <a:rPr lang="ru-RU" i="1"/>
                      <m:t>=</m:t>
                    </m:r>
                    <m:r>
                      <a:rPr lang="ru-RU" i="1"/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ru-RU" i="1"/>
                        </m:ctrlPr>
                      </m:dPr>
                      <m:e>
                        <m:r>
                          <a:rPr lang="ru-RU" i="1"/>
                          <m:t>𝑣</m:t>
                        </m:r>
                      </m:e>
                    </m:d>
                    <m:r>
                      <a:rPr lang="ru-RU" i="1"/>
                      <m:t>+1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indent="450000" algn="just">
                  <a:spcAft>
                    <a:spcPts val="60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1. Количество потока равно минимуму из </a:t>
                </a:r>
                <a14:m>
                  <m:oMath xmlns:m="http://schemas.openxmlformats.org/officeDocument/2006/math">
                    <m:r>
                      <a:rPr lang="ru-RU" i="1"/>
                      <m:t>𝑒</m:t>
                    </m:r>
                    <m:r>
                      <a:rPr lang="ru-RU" i="1"/>
                      <m:t>[</m:t>
                    </m:r>
                    <m:r>
                      <a:rPr lang="ru-RU" i="1"/>
                      <m:t>𝑢</m:t>
                    </m:r>
                    <m:r>
                      <a:rPr lang="ru-RU" i="1"/>
                      <m:t>]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𝑐</m:t>
                        </m:r>
                      </m:e>
                      <m:sub>
                        <m:r>
                          <a:rPr lang="ru-RU" i="1"/>
                          <m:t>𝑓</m:t>
                        </m:r>
                      </m:sub>
                    </m:sSub>
                    <m:d>
                      <m:dPr>
                        <m:ctrlPr>
                          <a:rPr lang="ru-RU" i="1"/>
                        </m:ctrlPr>
                      </m:dPr>
                      <m:e>
                        <m:r>
                          <a:rPr lang="ru-RU" i="1"/>
                          <m:t>𝑢</m:t>
                        </m:r>
                        <m:r>
                          <a:rPr lang="ru-RU" i="1"/>
                          <m:t>,</m:t>
                        </m:r>
                        <m:r>
                          <a:rPr lang="ru-RU" i="1"/>
                          <m:t>𝑣</m:t>
                        </m:r>
                      </m:e>
                    </m:d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𝑑</m:t>
                        </m:r>
                      </m:e>
                      <m:sub>
                        <m:r>
                          <a:rPr lang="ru-RU" i="1"/>
                          <m:t>𝑓</m:t>
                        </m:r>
                      </m:sub>
                    </m:sSub>
                    <m:d>
                      <m:dPr>
                        <m:ctrlPr>
                          <a:rPr lang="ru-RU" i="1"/>
                        </m:ctrlPr>
                      </m:dPr>
                      <m:e>
                        <m:r>
                          <a:rPr lang="ru-RU" i="1"/>
                          <m:t>𝑢</m:t>
                        </m:r>
                        <m:r>
                          <a:rPr lang="ru-RU" i="1"/>
                          <m:t>,</m:t>
                        </m:r>
                        <m:r>
                          <a:rPr lang="ru-RU" i="1"/>
                          <m:t>𝑣</m:t>
                        </m:r>
                      </m:e>
                    </m:d>
                    <m:r>
                      <a:rPr lang="ru-RU" i="1"/>
                      <m:t>=</m:t>
                    </m:r>
                    <m:r>
                      <m:rPr>
                        <m:sty m:val="p"/>
                      </m:rPr>
                      <a:rPr lang="ru-RU"/>
                      <m:t>min</m:t>
                    </m:r>
                    <m:r>
                      <a:rPr lang="ru-RU" i="1"/>
                      <m:t>(</m:t>
                    </m:r>
                    <m:r>
                      <a:rPr lang="ru-RU" i="1"/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ru-RU" i="1"/>
                        </m:ctrlPr>
                      </m:dPr>
                      <m:e>
                        <m:r>
                          <a:rPr lang="ru-RU" i="1"/>
                          <m:t>𝑢</m:t>
                        </m:r>
                      </m:e>
                    </m:d>
                    <m:r>
                      <a:rPr lang="ru-RU" i="1"/>
                      <m:t>,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𝑐</m:t>
                        </m:r>
                      </m:e>
                      <m:sub>
                        <m:r>
                          <a:rPr lang="ru-RU" i="1"/>
                          <m:t>𝑓</m:t>
                        </m:r>
                      </m:sub>
                    </m:sSub>
                    <m:d>
                      <m:dPr>
                        <m:ctrlPr>
                          <a:rPr lang="ru-RU" i="1"/>
                        </m:ctrlPr>
                      </m:dPr>
                      <m:e>
                        <m:r>
                          <a:rPr lang="ru-RU" i="1"/>
                          <m:t>𝑢</m:t>
                        </m:r>
                        <m:r>
                          <a:rPr lang="ru-RU" i="1"/>
                          <m:t>,</m:t>
                        </m:r>
                        <m:r>
                          <a:rPr lang="ru-RU" i="1"/>
                          <m:t>𝑣</m:t>
                        </m:r>
                      </m:e>
                    </m:d>
                    <m:r>
                      <a:rPr lang="ru-RU" i="1"/>
                      <m:t>)</m:t>
                    </m:r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0000" algn="just">
                  <a:spcAft>
                    <a:spcPts val="60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2. Величина потока из </a:t>
                </a:r>
                <a14:m>
                  <m:oMath xmlns:m="http://schemas.openxmlformats.org/officeDocument/2006/math">
                    <m:r>
                      <a:rPr lang="en-US" i="1"/>
                      <m:t>𝑢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</a:t>
                </a:r>
                <a14:m>
                  <m:oMath xmlns:m="http://schemas.openxmlformats.org/officeDocument/2006/math">
                    <m:r>
                      <a:rPr lang="en-US" i="1"/>
                      <m:t>𝑣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увеличивается на возможное количество потока, которое можно протолкнуть из </a:t>
                </a:r>
                <a14:m>
                  <m:oMath xmlns:m="http://schemas.openxmlformats.org/officeDocument/2006/math">
                    <m:r>
                      <a:rPr lang="en-US" i="1"/>
                      <m:t>𝑢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</a:t>
                </a:r>
                <a14:m>
                  <m:oMath xmlns:m="http://schemas.openxmlformats.org/officeDocument/2006/math">
                    <m:r>
                      <a:rPr lang="en-US" i="1"/>
                      <m:t>𝑣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ru-RU" i="1"/>
                      <m:t>𝑓</m:t>
                    </m:r>
                    <m:r>
                      <a:rPr lang="ru-RU" i="1"/>
                      <m:t>(</m:t>
                    </m:r>
                    <m:r>
                      <a:rPr lang="ru-RU" i="1"/>
                      <m:t>𝑢</m:t>
                    </m:r>
                    <m:r>
                      <a:rPr lang="ru-RU" i="1"/>
                      <m:t>,</m:t>
                    </m:r>
                    <m:r>
                      <a:rPr lang="ru-RU" i="1"/>
                      <m:t>𝑣</m:t>
                    </m:r>
                    <m:r>
                      <a:rPr lang="ru-RU" i="1"/>
                      <m:t>)=</m:t>
                    </m:r>
                    <m:r>
                      <a:rPr lang="ru-RU" i="1"/>
                      <m:t>𝑓</m:t>
                    </m:r>
                    <m:r>
                      <a:rPr lang="ru-RU" i="1"/>
                      <m:t>(</m:t>
                    </m:r>
                    <m:r>
                      <a:rPr lang="ru-RU" i="1"/>
                      <m:t>𝑢</m:t>
                    </m:r>
                    <m:r>
                      <a:rPr lang="ru-RU" i="1"/>
                      <m:t>,</m:t>
                    </m:r>
                    <m:r>
                      <a:rPr lang="ru-RU" i="1"/>
                      <m:t>𝑣</m:t>
                    </m:r>
                    <m:r>
                      <a:rPr lang="ru-RU" i="1"/>
                      <m:t>)+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𝑑</m:t>
                        </m:r>
                      </m:e>
                      <m:sub>
                        <m:r>
                          <a:rPr lang="ru-RU" i="1"/>
                          <m:t>𝑓</m:t>
                        </m:r>
                      </m:sub>
                    </m:sSub>
                    <m:r>
                      <a:rPr lang="ru-RU" i="1"/>
                      <m:t>(</m:t>
                    </m:r>
                    <m:r>
                      <a:rPr lang="ru-RU" i="1"/>
                      <m:t>𝑢</m:t>
                    </m:r>
                    <m:r>
                      <a:rPr lang="ru-RU" i="1"/>
                      <m:t>,</m:t>
                    </m:r>
                    <m:r>
                      <a:rPr lang="ru-RU" i="1"/>
                      <m:t>𝑣</m:t>
                    </m:r>
                    <m:r>
                      <a:rPr lang="ru-RU" i="1"/>
                      <m:t>)</m:t>
                    </m:r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0000" algn="just">
                  <a:spcAft>
                    <a:spcPts val="60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3. Величина потока из </a:t>
                </a:r>
                <a14:m>
                  <m:oMath xmlns:m="http://schemas.openxmlformats.org/officeDocument/2006/math">
                    <m:r>
                      <a:rPr lang="en-US" i="1"/>
                      <m:t>𝑣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</a:t>
                </a:r>
                <a14:m>
                  <m:oMath xmlns:m="http://schemas.openxmlformats.org/officeDocument/2006/math">
                    <m:r>
                      <a:rPr lang="en-US" i="1"/>
                      <m:t>𝑢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становится равна величине потока из </a:t>
                </a:r>
                <a14:m>
                  <m:oMath xmlns:m="http://schemas.openxmlformats.org/officeDocument/2006/math">
                    <m:r>
                      <a:rPr lang="en-US" i="1"/>
                      <m:t>𝑢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</a:t>
                </a:r>
                <a14:m>
                  <m:oMath xmlns:m="http://schemas.openxmlformats.org/officeDocument/2006/math">
                    <m:r>
                      <a:rPr lang="en-US" i="1"/>
                      <m:t>𝑣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но с отрицательным знаком: </a:t>
                </a:r>
                <a14:m>
                  <m:oMath xmlns:m="http://schemas.openxmlformats.org/officeDocument/2006/math">
                    <m:r>
                      <a:rPr lang="ru-RU" i="1"/>
                      <m:t>𝑓</m:t>
                    </m:r>
                    <m:r>
                      <a:rPr lang="ru-RU" i="1"/>
                      <m:t>(</m:t>
                    </m:r>
                    <m:r>
                      <a:rPr lang="ru-RU" i="1"/>
                      <m:t>𝑣</m:t>
                    </m:r>
                    <m:r>
                      <a:rPr lang="ru-RU" i="1"/>
                      <m:t>,</m:t>
                    </m:r>
                    <m:r>
                      <a:rPr lang="ru-RU" i="1"/>
                      <m:t>𝑢</m:t>
                    </m:r>
                    <m:r>
                      <a:rPr lang="ru-RU" i="1"/>
                      <m:t>)= −</m:t>
                    </m:r>
                    <m:r>
                      <a:rPr lang="ru-RU" i="1"/>
                      <m:t>𝑓</m:t>
                    </m:r>
                    <m:r>
                      <a:rPr lang="ru-RU" i="1"/>
                      <m:t>(</m:t>
                    </m:r>
                    <m:r>
                      <a:rPr lang="ru-RU" i="1"/>
                      <m:t>𝑢</m:t>
                    </m:r>
                    <m:r>
                      <a:rPr lang="ru-RU" i="1"/>
                      <m:t>,</m:t>
                    </m:r>
                    <m:r>
                      <a:rPr lang="ru-RU" i="1"/>
                      <m:t>𝑣</m:t>
                    </m:r>
                    <m:r>
                      <a:rPr lang="ru-RU" i="1"/>
                      <m:t>)</m:t>
                    </m:r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0000" algn="just">
                  <a:spcAft>
                    <a:spcPts val="60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4. Избыток вершины </a:t>
                </a:r>
                <a14:m>
                  <m:oMath xmlns:m="http://schemas.openxmlformats.org/officeDocument/2006/math">
                    <m:r>
                      <a:rPr lang="en-US" i="1"/>
                      <m:t>𝑢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уменьшается на величину возможного количества потока, которое можно протолкнуть из </a:t>
                </a:r>
                <a14:m>
                  <m:oMath xmlns:m="http://schemas.openxmlformats.org/officeDocument/2006/math">
                    <m:r>
                      <a:rPr lang="en-US" i="1"/>
                      <m:t>𝑢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</a:t>
                </a:r>
                <a14:m>
                  <m:oMath xmlns:m="http://schemas.openxmlformats.org/officeDocument/2006/math">
                    <m:r>
                      <a:rPr lang="en-US" i="1"/>
                      <m:t>𝑣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ru-RU" i="1"/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ru-RU" i="1"/>
                        </m:ctrlPr>
                      </m:dPr>
                      <m:e>
                        <m:r>
                          <a:rPr lang="ru-RU" i="1"/>
                          <m:t>𝑢</m:t>
                        </m:r>
                      </m:e>
                    </m:d>
                    <m:r>
                      <a:rPr lang="ru-RU" i="1"/>
                      <m:t>=</m:t>
                    </m:r>
                    <m:r>
                      <a:rPr lang="ru-RU" i="1"/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ru-RU" i="1"/>
                        </m:ctrlPr>
                      </m:dPr>
                      <m:e>
                        <m:r>
                          <a:rPr lang="ru-RU" i="1"/>
                          <m:t>𝑢</m:t>
                        </m:r>
                      </m:e>
                    </m:d>
                    <m:r>
                      <a:rPr lang="ru-RU" i="1"/>
                      <m:t>− 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𝑑</m:t>
                        </m:r>
                      </m:e>
                      <m:sub>
                        <m:r>
                          <a:rPr lang="ru-RU" i="1"/>
                          <m:t>𝑓</m:t>
                        </m:r>
                      </m:sub>
                    </m:sSub>
                    <m:r>
                      <a:rPr lang="ru-RU" i="1"/>
                      <m:t>(</m:t>
                    </m:r>
                    <m:r>
                      <a:rPr lang="ru-RU" i="1"/>
                      <m:t>𝑢</m:t>
                    </m:r>
                    <m:r>
                      <a:rPr lang="ru-RU" i="1"/>
                      <m:t>,</m:t>
                    </m:r>
                    <m:r>
                      <a:rPr lang="ru-RU" i="1"/>
                      <m:t>𝑣</m:t>
                    </m:r>
                    <m:r>
                      <a:rPr lang="ru-RU" i="1"/>
                      <m:t>)</m:t>
                    </m:r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0000" algn="just">
                  <a:spcAft>
                    <a:spcPts val="60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5. Избыток вершины </a:t>
                </a:r>
                <a14:m>
                  <m:oMath xmlns:m="http://schemas.openxmlformats.org/officeDocument/2006/math">
                    <m:r>
                      <a:rPr lang="en-US" i="1"/>
                      <m:t>𝑣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увеличивается на величину возможного количества потока, которое можно протолкнуть из </a:t>
                </a:r>
                <a14:m>
                  <m:oMath xmlns:m="http://schemas.openxmlformats.org/officeDocument/2006/math">
                    <m:r>
                      <a:rPr lang="en-US" i="1"/>
                      <m:t>𝑢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</a:t>
                </a:r>
                <a14:m>
                  <m:oMath xmlns:m="http://schemas.openxmlformats.org/officeDocument/2006/math">
                    <m:r>
                      <a:rPr lang="en-US" i="1"/>
                      <m:t>𝑣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ru-RU" i="1"/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ru-RU" i="1"/>
                        </m:ctrlPr>
                      </m:dPr>
                      <m:e>
                        <m:r>
                          <a:rPr lang="ru-RU" i="1"/>
                          <m:t>𝑣</m:t>
                        </m:r>
                      </m:e>
                    </m:d>
                    <m:r>
                      <a:rPr lang="ru-RU" i="1"/>
                      <m:t>=</m:t>
                    </m:r>
                    <m:r>
                      <a:rPr lang="ru-RU" i="1"/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ru-RU" i="1"/>
                        </m:ctrlPr>
                      </m:dPr>
                      <m:e>
                        <m:r>
                          <a:rPr lang="ru-RU" i="1"/>
                          <m:t>𝑣</m:t>
                        </m:r>
                      </m:e>
                    </m:d>
                    <m:r>
                      <a:rPr lang="ru-RU" i="1"/>
                      <m:t>+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𝑑</m:t>
                        </m:r>
                      </m:e>
                      <m:sub>
                        <m:r>
                          <a:rPr lang="ru-RU" i="1"/>
                          <m:t>𝑓</m:t>
                        </m:r>
                      </m:sub>
                    </m:sSub>
                    <m:r>
                      <a:rPr lang="ru-RU" i="1"/>
                      <m:t>(</m:t>
                    </m:r>
                    <m:r>
                      <a:rPr lang="ru-RU" i="1"/>
                      <m:t>𝑢</m:t>
                    </m:r>
                    <m:r>
                      <a:rPr lang="ru-RU" i="1"/>
                      <m:t>,</m:t>
                    </m:r>
                    <m:r>
                      <a:rPr lang="ru-RU" i="1"/>
                      <m:t>𝑣</m:t>
                    </m:r>
                    <m:r>
                      <a:rPr lang="ru-RU" i="1"/>
                      <m:t>)</m:t>
                    </m:r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110255"/>
                <a:ext cx="8136904" cy="4035335"/>
              </a:xfrm>
              <a:prstGeom prst="rect">
                <a:avLst/>
              </a:prstGeom>
              <a:blipFill>
                <a:blip r:embed="rId2"/>
                <a:stretch>
                  <a:fillRect l="-675" t="-755" r="-675" b="-7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393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3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  <a:endParaRPr lang="ru-RU" sz="2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Алгоритм проталкивания предпотока</a:t>
              </a:r>
              <a:endParaRPr lang="ru-RU" altLang="ru-RU" dirty="0" smtClean="0">
                <a:latin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39552" y="2110255"/>
                <a:ext cx="8136904" cy="1683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0000" algn="just">
                  <a:spcAft>
                    <a:spcPts val="600"/>
                  </a:spcAft>
                </a:pPr>
                <a:r>
                  <a:rPr lang="ru-RU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Операция подъема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0000" algn="just">
                  <a:spcAft>
                    <a:spcPts val="60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Условие применения: </a:t>
                </a:r>
                <a14:m>
                  <m:oMath xmlns:m="http://schemas.openxmlformats.org/officeDocument/2006/math">
                    <m:r>
                      <a:rPr lang="en-US" i="1"/>
                      <m:t>𝑢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переполнена и для всех </a:t>
                </a:r>
                <a14:m>
                  <m:oMath xmlns:m="http://schemas.openxmlformats.org/officeDocument/2006/math">
                    <m:r>
                      <a:rPr lang="ru-RU" i="1"/>
                      <m:t>𝑣</m:t>
                    </m:r>
                    <m:r>
                      <a:rPr lang="ru-RU" i="1"/>
                      <m:t>∈</m:t>
                    </m:r>
                    <m:r>
                      <a:rPr lang="ru-RU" i="1"/>
                      <m:t>𝑉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таких что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/>
                        </m:ctrlPr>
                      </m:dPr>
                      <m:e>
                        <m:r>
                          <a:rPr lang="ru-RU" i="1"/>
                          <m:t>𝑢</m:t>
                        </m:r>
                        <m:r>
                          <a:rPr lang="ru-RU" i="1"/>
                          <m:t>,</m:t>
                        </m:r>
                        <m:r>
                          <a:rPr lang="ru-RU" i="1"/>
                          <m:t>𝑣</m:t>
                        </m:r>
                      </m:e>
                    </m:d>
                    <m:r>
                      <a:rPr lang="ru-RU" i="1"/>
                      <m:t>∈ 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𝐸</m:t>
                        </m:r>
                      </m:e>
                      <m:sub>
                        <m:r>
                          <a:rPr lang="ru-RU" i="1"/>
                          <m:t>𝑓</m:t>
                        </m:r>
                      </m:sub>
                    </m:sSub>
                    <m:r>
                      <a:rPr lang="ru-RU" i="1"/>
                      <m:t>, </m:t>
                    </m:r>
                    <m:r>
                      <a:rPr lang="ru-RU" i="1"/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ru-RU" i="1"/>
                        </m:ctrlPr>
                      </m:dPr>
                      <m:e>
                        <m:r>
                          <a:rPr lang="ru-RU" i="1"/>
                          <m:t>𝑢</m:t>
                        </m:r>
                      </m:e>
                    </m:d>
                    <m:r>
                      <a:rPr lang="ru-RU" i="1"/>
                      <m:t>≤</m:t>
                    </m:r>
                    <m:r>
                      <a:rPr lang="ru-RU" i="1"/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ru-RU" i="1"/>
                        </m:ctrlPr>
                      </m:dPr>
                      <m:e>
                        <m:r>
                          <a:rPr lang="ru-RU" i="1"/>
                          <m:t>𝑣</m:t>
                        </m:r>
                      </m:e>
                    </m:d>
                    <m:r>
                      <a:rPr lang="ru-RU" i="1"/>
                      <m:t>.</m:t>
                    </m:r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0000" algn="just">
                  <a:spcAft>
                    <a:spcPts val="60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1.  </a:t>
                </a:r>
                <a14:m>
                  <m:oMath xmlns:m="http://schemas.openxmlformats.org/officeDocument/2006/math">
                    <m:r>
                      <a:rPr lang="ru-RU" i="1"/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ru-RU" i="1"/>
                        </m:ctrlPr>
                      </m:dPr>
                      <m:e>
                        <m:r>
                          <a:rPr lang="ru-RU" i="1"/>
                          <m:t>𝑢</m:t>
                        </m:r>
                      </m:e>
                    </m:d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становится равна минимальной высоте из всех дуг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/>
                        </m:ctrlPr>
                      </m:dPr>
                      <m:e>
                        <m:r>
                          <a:rPr lang="ru-RU" i="1"/>
                          <m:t>𝑢</m:t>
                        </m:r>
                        <m:r>
                          <a:rPr lang="ru-RU" i="1"/>
                          <m:t>,</m:t>
                        </m:r>
                        <m:r>
                          <a:rPr lang="ru-RU" i="1"/>
                          <m:t>𝑣</m:t>
                        </m:r>
                      </m:e>
                    </m:d>
                    <m:r>
                      <a:rPr lang="ru-RU" i="1"/>
                      <m:t>∈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𝐸</m:t>
                        </m:r>
                      </m:e>
                      <m:sub>
                        <m:r>
                          <a:rPr lang="ru-RU" i="1"/>
                          <m:t>𝑓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вершины </a:t>
                </a:r>
                <a14:m>
                  <m:oMath xmlns:m="http://schemas.openxmlformats.org/officeDocument/2006/math">
                    <m:r>
                      <a:rPr lang="en-US" i="1"/>
                      <m:t>𝑢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плюс 1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110255"/>
                <a:ext cx="8136904" cy="1683666"/>
              </a:xfrm>
              <a:prstGeom prst="rect">
                <a:avLst/>
              </a:prstGeom>
              <a:blipFill>
                <a:blip r:embed="rId2"/>
                <a:stretch>
                  <a:fillRect l="-675" t="-1812" b="-50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008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3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  <a:endParaRPr lang="ru-RU" sz="2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Алгоритм проталкивания предпотока</a:t>
              </a:r>
              <a:endParaRPr lang="ru-RU" altLang="ru-RU" dirty="0" smtClean="0">
                <a:latin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95536" y="1744228"/>
                <a:ext cx="8352928" cy="5113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ru-RU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Алгоритм создания начального потока в транспортной сети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1. Для каждой вершины </a:t>
                </a:r>
                <a14:m>
                  <m:oMath xmlns:m="http://schemas.openxmlformats.org/officeDocument/2006/math">
                    <m:r>
                      <a:rPr lang="ru-RU" i="1"/>
                      <m:t>𝑢</m:t>
                    </m:r>
                    <m:r>
                      <a:rPr lang="ru-RU" i="1"/>
                      <m:t> ∈</m:t>
                    </m:r>
                    <m:r>
                      <a:rPr lang="ru-RU" i="1"/>
                      <m:t>𝑉</m:t>
                    </m:r>
                    <m:r>
                      <a:rPr lang="ru-RU" i="1"/>
                      <m:t>[</m:t>
                    </m:r>
                    <m:r>
                      <a:rPr lang="ru-RU" i="1"/>
                      <m:t>𝐺</m:t>
                    </m:r>
                    <m:r>
                      <a:rPr lang="ru-RU" i="1"/>
                      <m:t>]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выполнять шаги 2-3</a:t>
                </a:r>
              </a:p>
              <a:p>
                <a:pPr algn="just">
                  <a:spcAft>
                    <a:spcPts val="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2. Высоте вершины </a:t>
                </a:r>
                <a14:m>
                  <m:oMath xmlns:m="http://schemas.openxmlformats.org/officeDocument/2006/math">
                    <m:r>
                      <a:rPr lang="en-US" i="1"/>
                      <m:t>𝑢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присваивается значение 0: </a:t>
                </a:r>
                <a14:m>
                  <m:oMath xmlns:m="http://schemas.openxmlformats.org/officeDocument/2006/math">
                    <m:r>
                      <a:rPr lang="ru-RU" i="1"/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ru-RU" i="1"/>
                        </m:ctrlPr>
                      </m:dPr>
                      <m:e>
                        <m:r>
                          <a:rPr lang="en-US" i="1"/>
                          <m:t>𝑢</m:t>
                        </m:r>
                      </m:e>
                    </m:d>
                    <m:r>
                      <a:rPr lang="ru-RU" i="1"/>
                      <m:t>=0</m:t>
                    </m:r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3. Излишнему поток вершины </a:t>
                </a:r>
                <a14:m>
                  <m:oMath xmlns:m="http://schemas.openxmlformats.org/officeDocument/2006/math">
                    <m:r>
                      <a:rPr lang="en-US" i="1"/>
                      <m:t>𝑢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присваивается значение 0: </a:t>
                </a:r>
                <a14:m>
                  <m:oMath xmlns:m="http://schemas.openxmlformats.org/officeDocument/2006/math">
                    <m:r>
                      <a:rPr lang="en-US" i="1"/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ru-RU" i="1"/>
                        </m:ctrlPr>
                      </m:dPr>
                      <m:e>
                        <m:r>
                          <a:rPr lang="en-US" i="1"/>
                          <m:t>𝑢</m:t>
                        </m:r>
                      </m:e>
                    </m:d>
                    <m:r>
                      <a:rPr lang="ru-RU" i="1"/>
                      <m:t>=0</m:t>
                    </m:r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4. Для каждой дуги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/>
                        </m:ctrlPr>
                      </m:dPr>
                      <m:e>
                        <m:r>
                          <a:rPr lang="ru-RU" i="1"/>
                          <m:t>𝑢</m:t>
                        </m:r>
                        <m:r>
                          <a:rPr lang="ru-RU" i="1"/>
                          <m:t>, </m:t>
                        </m:r>
                        <m:r>
                          <a:rPr lang="ru-RU" i="1"/>
                          <m:t>𝑣</m:t>
                        </m:r>
                      </m:e>
                    </m:d>
                    <m:r>
                      <a:rPr lang="ru-RU" i="1"/>
                      <m:t>∈</m:t>
                    </m:r>
                    <m:r>
                      <a:rPr lang="ru-RU" i="1"/>
                      <m:t>𝐸</m:t>
                    </m:r>
                    <m:d>
                      <m:dPr>
                        <m:begChr m:val="|"/>
                        <m:endChr m:val="|"/>
                        <m:ctrlPr>
                          <a:rPr lang="ru-RU" i="1"/>
                        </m:ctrlPr>
                      </m:dPr>
                      <m:e>
                        <m:r>
                          <a:rPr lang="ru-RU" i="1"/>
                          <m:t>𝐺</m:t>
                        </m:r>
                      </m:e>
                    </m:d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выполнять шаги 5-6</a:t>
                </a:r>
              </a:p>
              <a:p>
                <a:pPr algn="just">
                  <a:spcAft>
                    <a:spcPts val="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5. Потоку из вершины </a:t>
                </a:r>
                <a14:m>
                  <m:oMath xmlns:m="http://schemas.openxmlformats.org/officeDocument/2006/math">
                    <m:r>
                      <a:rPr lang="en-US" i="1"/>
                      <m:t>𝑢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</a:t>
                </a:r>
                <a14:m>
                  <m:oMath xmlns:m="http://schemas.openxmlformats.org/officeDocument/2006/math">
                    <m:r>
                      <a:rPr lang="en-US" i="1"/>
                      <m:t>𝑣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присваивается значение 0: </a:t>
                </a:r>
                <a14:m>
                  <m:oMath xmlns:m="http://schemas.openxmlformats.org/officeDocument/2006/math">
                    <m:r>
                      <a:rPr lang="en-US" i="1"/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ru-RU" i="1"/>
                        </m:ctrlPr>
                      </m:dPr>
                      <m:e>
                        <m:r>
                          <a:rPr lang="en-US" i="1"/>
                          <m:t>𝑢</m:t>
                        </m:r>
                        <m:r>
                          <a:rPr lang="ru-RU" i="1"/>
                          <m:t>, </m:t>
                        </m:r>
                        <m:r>
                          <a:rPr lang="en-US" i="1"/>
                          <m:t>𝑣</m:t>
                        </m:r>
                      </m:e>
                    </m:d>
                    <m:r>
                      <a:rPr lang="ru-RU" i="1"/>
                      <m:t>=0</m:t>
                    </m:r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6. Потоку из вершины </a:t>
                </a:r>
                <a14:m>
                  <m:oMath xmlns:m="http://schemas.openxmlformats.org/officeDocument/2006/math">
                    <m:r>
                      <a:rPr lang="en-US" i="1"/>
                      <m:t>𝑣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</a:t>
                </a:r>
                <a14:m>
                  <m:oMath xmlns:m="http://schemas.openxmlformats.org/officeDocument/2006/math">
                    <m:r>
                      <a:rPr lang="en-US" i="1"/>
                      <m:t>𝑢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присваивается значение 0: </a:t>
                </a:r>
                <a14:m>
                  <m:oMath xmlns:m="http://schemas.openxmlformats.org/officeDocument/2006/math">
                    <m:r>
                      <a:rPr lang="en-US" i="1"/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ru-RU" i="1"/>
                        </m:ctrlPr>
                      </m:dPr>
                      <m:e>
                        <m:r>
                          <a:rPr lang="en-US" i="1"/>
                          <m:t>𝑣</m:t>
                        </m:r>
                        <m:r>
                          <a:rPr lang="ru-RU" i="1"/>
                          <m:t>, </m:t>
                        </m:r>
                        <m:r>
                          <a:rPr lang="en-US" i="1"/>
                          <m:t>𝑢</m:t>
                        </m:r>
                      </m:e>
                    </m:d>
                    <m:r>
                      <a:rPr lang="ru-RU" i="1"/>
                      <m:t>=0</m:t>
                    </m:r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7. Высоте истока присваивается мощность множества вершин в сети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/>
                        </m:ctrlPr>
                      </m:accPr>
                      <m:e>
                        <m:r>
                          <a:rPr lang="en-US" i="1"/>
                          <m:t>𝐺</m:t>
                        </m:r>
                      </m:e>
                    </m:acc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ru-RU" i="1"/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ru-RU" i="1"/>
                        </m:ctrlPr>
                      </m:dPr>
                      <m:e>
                        <m:r>
                          <a:rPr lang="en-US" i="1"/>
                          <m:t>𝑠</m:t>
                        </m:r>
                      </m:e>
                    </m:d>
                    <m:r>
                      <a:rPr lang="ru-RU" i="1"/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ru-RU" i="1"/>
                        </m:ctrlPr>
                      </m:dPr>
                      <m:e>
                        <m:r>
                          <a:rPr lang="en-US" i="1"/>
                          <m:t>𝑉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ru-RU" i="1"/>
                            </m:ctrlPr>
                          </m:dPr>
                          <m:e>
                            <m:r>
                              <a:rPr lang="en-US" i="1"/>
                              <m:t>𝐺</m:t>
                            </m:r>
                          </m:e>
                        </m:d>
                      </m:e>
                    </m:d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8. Для каждой вершины </a:t>
                </a:r>
                <a14:m>
                  <m:oMath xmlns:m="http://schemas.openxmlformats.org/officeDocument/2006/math">
                    <m:r>
                      <a:rPr lang="en-US" i="1"/>
                      <m:t>𝑢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смежной с </a:t>
                </a:r>
                <a14:m>
                  <m:oMath xmlns:m="http://schemas.openxmlformats.org/officeDocument/2006/math">
                    <m:r>
                      <a:rPr lang="en-US" i="1"/>
                      <m:t>𝑠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выполнять шаги 9-12</a:t>
                </a:r>
              </a:p>
              <a:p>
                <a:pPr algn="just">
                  <a:spcAft>
                    <a:spcPts val="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9. Величине потока из </a:t>
                </a:r>
                <a14:m>
                  <m:oMath xmlns:m="http://schemas.openxmlformats.org/officeDocument/2006/math">
                    <m:r>
                      <a:rPr lang="en-US" i="1"/>
                      <m:t>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</a:t>
                </a:r>
                <a14:m>
                  <m:oMath xmlns:m="http://schemas.openxmlformats.org/officeDocument/2006/math">
                    <m:r>
                      <a:rPr lang="en-US" i="1"/>
                      <m:t>𝑢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присвоить значение пропускной способности из </a:t>
                </a:r>
                <a14:m>
                  <m:oMath xmlns:m="http://schemas.openxmlformats.org/officeDocument/2006/math">
                    <m:r>
                      <a:rPr lang="en-US" i="1"/>
                      <m:t>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</a:t>
                </a:r>
                <a14:m>
                  <m:oMath xmlns:m="http://schemas.openxmlformats.org/officeDocument/2006/math">
                    <m:r>
                      <a:rPr lang="en-US" i="1"/>
                      <m:t>𝑢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i="1"/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ru-RU" i="1"/>
                        </m:ctrlPr>
                      </m:dPr>
                      <m:e>
                        <m:r>
                          <a:rPr lang="en-US" i="1"/>
                          <m:t>𝑠</m:t>
                        </m:r>
                        <m:r>
                          <a:rPr lang="ru-RU" i="1"/>
                          <m:t>,</m:t>
                        </m:r>
                        <m:r>
                          <a:rPr lang="en-US" i="1"/>
                          <m:t>𝑢</m:t>
                        </m:r>
                      </m:e>
                    </m:d>
                    <m:r>
                      <a:rPr lang="ru-RU" i="1"/>
                      <m:t>=</m:t>
                    </m:r>
                    <m:r>
                      <a:rPr lang="en-US" i="1"/>
                      <m:t>𝑐</m:t>
                    </m:r>
                    <m:d>
                      <m:dPr>
                        <m:ctrlPr>
                          <a:rPr lang="ru-RU" i="1"/>
                        </m:ctrlPr>
                      </m:dPr>
                      <m:e>
                        <m:r>
                          <a:rPr lang="en-US" i="1"/>
                          <m:t>𝑠</m:t>
                        </m:r>
                        <m:r>
                          <a:rPr lang="ru-RU" i="1"/>
                          <m:t>, </m:t>
                        </m:r>
                        <m:r>
                          <a:rPr lang="en-US" i="1"/>
                          <m:t>𝑢</m:t>
                        </m:r>
                      </m:e>
                    </m:d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10. Величине потока из </a:t>
                </a:r>
                <a14:m>
                  <m:oMath xmlns:m="http://schemas.openxmlformats.org/officeDocument/2006/math">
                    <m:r>
                      <a:rPr lang="ru-RU" i="1"/>
                      <m:t>𝑢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 </a:t>
                </a:r>
                <a14:m>
                  <m:oMath xmlns:m="http://schemas.openxmlformats.org/officeDocument/2006/math">
                    <m:r>
                      <a:rPr lang="ru-RU" i="1"/>
                      <m:t>𝑠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присвоить значение пропускной способности из </a:t>
                </a:r>
                <a14:m>
                  <m:oMath xmlns:m="http://schemas.openxmlformats.org/officeDocument/2006/math">
                    <m:r>
                      <a:rPr lang="en-US" i="1"/>
                      <m:t>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</a:t>
                </a:r>
                <a14:m>
                  <m:oMath xmlns:m="http://schemas.openxmlformats.org/officeDocument/2006/math">
                    <m:r>
                      <a:rPr lang="ru-RU" i="1"/>
                      <m:t>𝑢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с отрицательным знаком: </a:t>
                </a:r>
                <a14:m>
                  <m:oMath xmlns:m="http://schemas.openxmlformats.org/officeDocument/2006/math">
                    <m:r>
                      <a:rPr lang="en-US" i="1"/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ru-RU" i="1"/>
                        </m:ctrlPr>
                      </m:dPr>
                      <m:e>
                        <m:r>
                          <a:rPr lang="en-US" i="1"/>
                          <m:t>𝑢</m:t>
                        </m:r>
                        <m:r>
                          <a:rPr lang="ru-RU" i="1"/>
                          <m:t>,</m:t>
                        </m:r>
                        <m:r>
                          <a:rPr lang="en-US" i="1"/>
                          <m:t>𝑠</m:t>
                        </m:r>
                      </m:e>
                    </m:d>
                    <m:r>
                      <a:rPr lang="ru-RU" i="1"/>
                      <m:t>= −</m:t>
                    </m:r>
                    <m:r>
                      <a:rPr lang="en-US" i="1"/>
                      <m:t>𝑐</m:t>
                    </m:r>
                    <m:d>
                      <m:dPr>
                        <m:ctrlPr>
                          <a:rPr lang="ru-RU" i="1"/>
                        </m:ctrlPr>
                      </m:dPr>
                      <m:e>
                        <m:r>
                          <a:rPr lang="en-US" i="1"/>
                          <m:t>𝑠</m:t>
                        </m:r>
                        <m:r>
                          <a:rPr lang="ru-RU" i="1"/>
                          <m:t>,</m:t>
                        </m:r>
                        <m:r>
                          <a:rPr lang="en-US" i="1"/>
                          <m:t>𝑢</m:t>
                        </m:r>
                      </m:e>
                    </m:d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11. Величине излишнего потока </a:t>
                </a:r>
                <a14:m>
                  <m:oMath xmlns:m="http://schemas.openxmlformats.org/officeDocument/2006/math">
                    <m:r>
                      <a:rPr lang="en-US" i="1"/>
                      <m:t>𝑢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присвоить значение пропускной способности из </a:t>
                </a:r>
                <a14:m>
                  <m:oMath xmlns:m="http://schemas.openxmlformats.org/officeDocument/2006/math">
                    <m:r>
                      <a:rPr lang="en-US" i="1"/>
                      <m:t>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</a:t>
                </a:r>
                <a14:m>
                  <m:oMath xmlns:m="http://schemas.openxmlformats.org/officeDocument/2006/math">
                    <m:r>
                      <a:rPr lang="en-US" i="1"/>
                      <m:t>𝑢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i="1"/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ru-RU" i="1"/>
                        </m:ctrlPr>
                      </m:dPr>
                      <m:e>
                        <m:r>
                          <a:rPr lang="en-US" i="1"/>
                          <m:t>𝑢</m:t>
                        </m:r>
                      </m:e>
                    </m:d>
                    <m:r>
                      <a:rPr lang="ru-RU" i="1"/>
                      <m:t>=</m:t>
                    </m:r>
                    <m:r>
                      <a:rPr lang="en-US" i="1"/>
                      <m:t>𝑐</m:t>
                    </m:r>
                    <m:d>
                      <m:dPr>
                        <m:ctrlPr>
                          <a:rPr lang="ru-RU" i="1"/>
                        </m:ctrlPr>
                      </m:dPr>
                      <m:e>
                        <m:r>
                          <a:rPr lang="en-US" i="1"/>
                          <m:t>𝑠</m:t>
                        </m:r>
                        <m:r>
                          <a:rPr lang="ru-RU" i="1"/>
                          <m:t>,</m:t>
                        </m:r>
                        <m:r>
                          <a:rPr lang="en-US" i="1"/>
                          <m:t>𝑢</m:t>
                        </m:r>
                      </m:e>
                    </m:d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12. Из величины излишнего потока </a:t>
                </a:r>
                <a14:m>
                  <m:oMath xmlns:m="http://schemas.openxmlformats.org/officeDocument/2006/math">
                    <m:r>
                      <a:rPr lang="en-US" i="1"/>
                      <m:t>𝑠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вычесть значение пропускной способности из </a:t>
                </a:r>
                <a14:m>
                  <m:oMath xmlns:m="http://schemas.openxmlformats.org/officeDocument/2006/math">
                    <m:r>
                      <a:rPr lang="en-US" i="1"/>
                      <m:t>𝑠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 </a:t>
                </a:r>
                <a14:m>
                  <m:oMath xmlns:m="http://schemas.openxmlformats.org/officeDocument/2006/math">
                    <m:r>
                      <a:rPr lang="ru-RU" i="1"/>
                      <m:t>𝑢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i="1"/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ru-RU" i="1"/>
                        </m:ctrlPr>
                      </m:dPr>
                      <m:e>
                        <m:r>
                          <a:rPr lang="en-US" i="1"/>
                          <m:t>𝑠</m:t>
                        </m:r>
                      </m:e>
                    </m:d>
                    <m:r>
                      <a:rPr lang="ru-RU" i="1"/>
                      <m:t>=</m:t>
                    </m:r>
                    <m:r>
                      <a:rPr lang="en-US" i="1"/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ru-RU" i="1"/>
                        </m:ctrlPr>
                      </m:dPr>
                      <m:e>
                        <m:r>
                          <a:rPr lang="en-US" i="1"/>
                          <m:t>𝑠</m:t>
                        </m:r>
                      </m:e>
                    </m:d>
                    <m:r>
                      <a:rPr lang="ru-RU" i="1"/>
                      <m:t>−</m:t>
                    </m:r>
                    <m:r>
                      <a:rPr lang="en-US" i="1"/>
                      <m:t>𝑐</m:t>
                    </m:r>
                    <m:d>
                      <m:dPr>
                        <m:ctrlPr>
                          <a:rPr lang="ru-RU" i="1"/>
                        </m:ctrlPr>
                      </m:dPr>
                      <m:e>
                        <m:r>
                          <a:rPr lang="en-US" i="1"/>
                          <m:t>𝑠</m:t>
                        </m:r>
                        <m:r>
                          <a:rPr lang="ru-RU" i="1"/>
                          <m:t>, </m:t>
                        </m:r>
                        <m:r>
                          <a:rPr lang="en-US" i="1"/>
                          <m:t>𝑢</m:t>
                        </m:r>
                      </m:e>
                    </m:d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744228"/>
                <a:ext cx="8352928" cy="5113772"/>
              </a:xfrm>
              <a:prstGeom prst="rect">
                <a:avLst/>
              </a:prstGeom>
              <a:blipFill>
                <a:blip r:embed="rId2"/>
                <a:stretch>
                  <a:fillRect l="-657" t="-596" r="-584" b="-9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846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3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  <a:endParaRPr lang="ru-RU" sz="2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Алгоритм проталкивания предпотока</a:t>
              </a:r>
              <a:endParaRPr lang="ru-RU" altLang="ru-RU" dirty="0" smtClean="0">
                <a:latin typeface="Times New Roman" panose="02020603050405020304" pitchFamily="18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39552" y="2110255"/>
            <a:ext cx="813690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spcAft>
                <a:spcPts val="600"/>
              </a:spcAft>
            </a:pP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проталкивания предпотока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000" algn="just"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1. Создать начальный предпоток алгоритмом инициализации</a:t>
            </a:r>
          </a:p>
          <a:p>
            <a:pPr indent="450000" algn="just"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2. Пока можно выполнить одну из операций проталкивания или подъема: выполнять шаг 3</a:t>
            </a:r>
          </a:p>
          <a:p>
            <a:pPr indent="450000" algn="just"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3. Выбрать операцию проталкивания или подъема и выполнить её</a:t>
            </a:r>
          </a:p>
        </p:txBody>
      </p:sp>
    </p:spTree>
    <p:extLst>
      <p:ext uri="{BB962C8B-B14F-4D97-AF65-F5344CB8AC3E}">
        <p14:creationId xmlns:p14="http://schemas.microsoft.com/office/powerpoint/2010/main" val="70284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3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  <a:endParaRPr lang="ru-RU" sz="2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Генератор графов</a:t>
              </a:r>
              <a:endParaRPr lang="ru-RU" altLang="ru-RU" dirty="0" smtClean="0">
                <a:latin typeface="Times New Roman" panose="02020603050405020304" pitchFamily="18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39552" y="2110255"/>
            <a:ext cx="8136904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Генератор имеет 5 возможных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параметров</a:t>
            </a:r>
          </a:p>
          <a:p>
            <a:pPr indent="450000" algn="just">
              <a:spcAft>
                <a:spcPts val="600"/>
              </a:spcAft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отвечает за количество вершин в сгенерированном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графе</a:t>
            </a:r>
          </a:p>
          <a:p>
            <a:pPr indent="450000" algn="just">
              <a:spcAft>
                <a:spcPts val="600"/>
              </a:spcAft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отвечает за количество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дуг</a:t>
            </a:r>
          </a:p>
          <a:p>
            <a:pPr indent="450000" algn="just">
              <a:spcAft>
                <a:spcPts val="600"/>
              </a:spcAft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отвечает за установку фиксированной пропускной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способности</a:t>
            </a:r>
          </a:p>
          <a:p>
            <a:pPr indent="450000" algn="just">
              <a:spcAft>
                <a:spcPts val="600"/>
              </a:spcAft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отвечает за максимально возможную пропускную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способность</a:t>
            </a:r>
          </a:p>
          <a:p>
            <a:pPr indent="450000" algn="just">
              <a:spcAft>
                <a:spcPts val="600"/>
              </a:spcAft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отвечает за считывание графа из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файла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97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3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  <a:endParaRPr lang="ru-RU" sz="2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Генератор графов</a:t>
              </a:r>
              <a:endParaRPr lang="ru-RU" altLang="ru-RU" dirty="0" smtClean="0">
                <a:latin typeface="Times New Roman" panose="02020603050405020304" pitchFamily="18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39552" y="2110255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103" y="1662112"/>
            <a:ext cx="6223794" cy="46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66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15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  <a:endParaRPr lang="ru-RU" sz="2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Основные определения</a:t>
              </a:r>
              <a:endParaRPr lang="ru-RU" altLang="ru-RU" dirty="0" smtClean="0">
                <a:latin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685800" y="2348880"/>
                <a:ext cx="7846640" cy="2446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0000" algn="just">
                  <a:spcAft>
                    <a:spcPts val="800"/>
                  </a:spcAft>
                </a:pP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Ориентированный граф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(или </a:t>
                </a: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орграф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– пара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/>
                        </m:ctrlPr>
                      </m:accPr>
                      <m:e>
                        <m:r>
                          <a:rPr lang="en-US" i="1"/>
                          <m:t>𝐺</m:t>
                        </m:r>
                      </m:e>
                    </m:acc>
                    <m:r>
                      <a:rPr lang="ru-RU" i="1"/>
                      <m:t>=(</m:t>
                    </m:r>
                    <m:r>
                      <a:rPr lang="en-US" i="1"/>
                      <m:t>𝑉</m:t>
                    </m:r>
                    <m:r>
                      <a:rPr lang="ru-RU" i="1"/>
                      <m:t>,</m:t>
                    </m:r>
                    <m:r>
                      <a:rPr lang="en-US" i="1"/>
                      <m:t>𝛼</m:t>
                    </m:r>
                    <m:r>
                      <a:rPr lang="ru-RU" i="1"/>
                      <m:t>)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где </a:t>
                </a:r>
                <a14:m>
                  <m:oMath xmlns:m="http://schemas.openxmlformats.org/officeDocument/2006/math">
                    <m:r>
                      <a:rPr lang="en-US" i="1"/>
                      <m:t>𝑉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конечное непустое множество (вершины графа), а </a:t>
                </a:r>
                <a14:m>
                  <m:oMath xmlns:m="http://schemas.openxmlformats.org/officeDocument/2006/math">
                    <m:r>
                      <a:rPr lang="ru-RU" i="1"/>
                      <m:t>𝛼</m:t>
                    </m:r>
                    <m:r>
                      <a:rPr lang="ru-RU" i="1"/>
                      <m:t>⊆</m:t>
                    </m:r>
                    <m:r>
                      <a:rPr lang="en-US" i="1"/>
                      <m:t>𝑉</m:t>
                    </m:r>
                    <m:r>
                      <a:rPr lang="ru-RU" i="1"/>
                      <m:t>×</m:t>
                    </m:r>
                    <m:r>
                      <a:rPr lang="en-US" i="1"/>
                      <m:t>𝑉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отношение на множестве </a:t>
                </a:r>
                <a14:m>
                  <m:oMath xmlns:m="http://schemas.openxmlformats.org/officeDocument/2006/math">
                    <m:r>
                      <a:rPr lang="en-US" i="1"/>
                      <m:t>𝑉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Пара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/>
                        </m:ctrlPr>
                      </m:dPr>
                      <m:e>
                        <m:r>
                          <a:rPr lang="en-US" i="1"/>
                          <m:t>𝑢</m:t>
                        </m:r>
                        <m:r>
                          <a:rPr lang="ru-RU" i="1"/>
                          <m:t>,</m:t>
                        </m:r>
                        <m:r>
                          <a:rPr lang="en-US" i="1"/>
                          <m:t>𝑣</m:t>
                        </m:r>
                      </m:e>
                    </m:d>
                    <m:r>
                      <a:rPr lang="ru-RU" i="1"/>
                      <m:t>∈ </m:t>
                    </m:r>
                    <m:r>
                      <a:rPr lang="ru-RU" i="1"/>
                      <m:t>𝛼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называется </a:t>
                </a: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дугой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орграфа с началом </a:t>
                </a:r>
                <a14:m>
                  <m:oMath xmlns:m="http://schemas.openxmlformats.org/officeDocument/2006/math">
                    <m:r>
                      <a:rPr lang="en-US" i="1"/>
                      <m:t>𝑢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концом </a:t>
                </a:r>
                <a14:m>
                  <m:oMath xmlns:m="http://schemas.openxmlformats.org/officeDocument/2006/math">
                    <m:r>
                      <a:rPr lang="en-US" i="1"/>
                      <m:t>𝑣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где </a:t>
                </a:r>
                <a14:m>
                  <m:oMath xmlns:m="http://schemas.openxmlformats.org/officeDocument/2006/math">
                    <m:r>
                      <a:rPr lang="ru-RU" i="1"/>
                      <m:t>𝑢</m:t>
                    </m:r>
                    <m:r>
                      <a:rPr lang="ru-RU" i="1"/>
                      <m:t>,</m:t>
                    </m:r>
                    <m:r>
                      <a:rPr lang="ru-RU" i="1"/>
                      <m:t>𝑣</m:t>
                    </m:r>
                    <m:r>
                      <a:rPr lang="ru-RU" i="1"/>
                      <m:t>∈</m:t>
                    </m:r>
                    <m:r>
                      <a:rPr lang="ru-RU" i="1"/>
                      <m:t>𝑉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indent="450000" algn="just">
                  <a:spcAft>
                    <a:spcPts val="80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Последовательность вида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𝑣</m:t>
                        </m:r>
                      </m:e>
                      <m:sub>
                        <m:r>
                          <a:rPr lang="ru-RU" i="1"/>
                          <m:t>0</m:t>
                        </m:r>
                      </m:sub>
                    </m:sSub>
                    <m:r>
                      <a:rPr lang="ru-RU" i="1"/>
                      <m:t>(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𝑣</m:t>
                        </m:r>
                      </m:e>
                      <m:sub>
                        <m:r>
                          <a:rPr lang="ru-RU" i="1"/>
                          <m:t>0</m:t>
                        </m:r>
                      </m:sub>
                    </m:sSub>
                    <m:r>
                      <a:rPr lang="ru-RU" i="1"/>
                      <m:t>,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𝑣</m:t>
                        </m:r>
                      </m:e>
                      <m:sub>
                        <m:r>
                          <a:rPr lang="ru-RU" i="1"/>
                          <m:t>1</m:t>
                        </m:r>
                      </m:sub>
                    </m:sSub>
                    <m:r>
                      <a:rPr lang="ru-RU" i="1"/>
                      <m:t>)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𝑣</m:t>
                        </m:r>
                      </m:e>
                      <m:sub>
                        <m:r>
                          <a:rPr lang="ru-RU" i="1"/>
                          <m:t>1</m:t>
                        </m:r>
                      </m:sub>
                    </m:sSub>
                    <m:r>
                      <a:rPr lang="ru-RU" i="1"/>
                      <m:t>(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𝑣</m:t>
                        </m:r>
                      </m:e>
                      <m:sub>
                        <m:r>
                          <a:rPr lang="ru-RU" i="1"/>
                          <m:t>1</m:t>
                        </m:r>
                      </m:sub>
                    </m:sSub>
                    <m:r>
                      <a:rPr lang="ru-RU" i="1"/>
                      <m:t>,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𝑣</m:t>
                        </m:r>
                      </m:e>
                      <m:sub>
                        <m:r>
                          <a:rPr lang="ru-RU" i="1"/>
                          <m:t>2</m:t>
                        </m:r>
                      </m:sub>
                    </m:sSub>
                    <m:r>
                      <a:rPr lang="ru-RU" i="1"/>
                      <m:t>)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𝑣</m:t>
                        </m:r>
                      </m:e>
                      <m:sub>
                        <m:r>
                          <a:rPr lang="ru-RU" i="1"/>
                          <m:t>2</m:t>
                        </m:r>
                      </m:sub>
                    </m:sSub>
                    <m:r>
                      <a:rPr lang="ru-RU" i="1"/>
                      <m:t>…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𝑣</m:t>
                        </m:r>
                      </m:e>
                      <m:sub>
                        <m:r>
                          <a:rPr lang="ru-RU" i="1"/>
                          <m:t>𝑙</m:t>
                        </m:r>
                        <m:r>
                          <a:rPr lang="ru-RU" i="1"/>
                          <m:t>−1</m:t>
                        </m:r>
                      </m:sub>
                    </m:sSub>
                    <m:r>
                      <a:rPr lang="ru-RU" i="1"/>
                      <m:t>(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𝑣</m:t>
                        </m:r>
                      </m:e>
                      <m:sub>
                        <m:r>
                          <a:rPr lang="ru-RU" i="1"/>
                          <m:t>𝑙</m:t>
                        </m:r>
                        <m:r>
                          <a:rPr lang="ru-RU" i="1"/>
                          <m:t>−1</m:t>
                        </m:r>
                      </m:sub>
                    </m:sSub>
                    <m:r>
                      <a:rPr lang="ru-RU" i="1"/>
                      <m:t>,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𝑣</m:t>
                        </m:r>
                      </m:e>
                      <m:sub>
                        <m:r>
                          <a:rPr lang="ru-RU" i="1"/>
                          <m:t>𝑙</m:t>
                        </m:r>
                      </m:sub>
                    </m:sSub>
                    <m:r>
                      <a:rPr lang="ru-RU" i="1"/>
                      <m:t>)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𝑣</m:t>
                        </m:r>
                      </m:e>
                      <m:sub>
                        <m:r>
                          <a:rPr lang="ru-RU" i="1"/>
                          <m:t>𝑙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𝑣</m:t>
                        </m:r>
                      </m:e>
                      <m:sub>
                        <m:r>
                          <a:rPr lang="ru-RU" i="1"/>
                          <m:t>0</m:t>
                        </m:r>
                      </m:sub>
                    </m:sSub>
                    <m:r>
                      <a:rPr lang="ru-RU" i="1"/>
                      <m:t>,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𝑣</m:t>
                        </m:r>
                      </m:e>
                      <m:sub>
                        <m:r>
                          <a:rPr lang="ru-RU" i="1"/>
                          <m:t>1</m:t>
                        </m:r>
                      </m:sub>
                    </m:sSub>
                    <m:r>
                      <a:rPr lang="ru-RU" i="1"/>
                      <m:t>,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𝑣</m:t>
                        </m:r>
                      </m:e>
                      <m:sub>
                        <m:r>
                          <a:rPr lang="ru-RU" i="1"/>
                          <m:t>2</m:t>
                        </m:r>
                      </m:sub>
                    </m:sSub>
                    <m:r>
                      <a:rPr lang="ru-RU" i="1"/>
                      <m:t>,…,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𝑣</m:t>
                        </m:r>
                      </m:e>
                      <m:sub>
                        <m:r>
                          <a:rPr lang="ru-RU" i="1"/>
                          <m:t>𝑙</m:t>
                        </m:r>
                        <m:r>
                          <a:rPr lang="ru-RU" i="1"/>
                          <m:t>−1</m:t>
                        </m:r>
                      </m:sub>
                    </m:sSub>
                    <m:r>
                      <a:rPr lang="ru-RU" i="1"/>
                      <m:t>,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𝑣</m:t>
                        </m:r>
                      </m:e>
                      <m:sub>
                        <m:r>
                          <a:rPr lang="ru-RU" i="1"/>
                          <m:t>𝑙</m:t>
                        </m:r>
                      </m:sub>
                    </m:sSub>
                    <m:r>
                      <a:rPr lang="ru-RU" i="1"/>
                      <m:t>∈</m:t>
                    </m:r>
                    <m:r>
                      <a:rPr lang="en-US" i="1"/>
                      <m:t>𝑉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а  </a:t>
                </a:r>
                <a14:m>
                  <m:oMath xmlns:m="http://schemas.openxmlformats.org/officeDocument/2006/math">
                    <m:r>
                      <a:rPr lang="ru-RU" i="1"/>
                      <m:t>(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𝑣</m:t>
                        </m:r>
                      </m:e>
                      <m:sub>
                        <m:r>
                          <a:rPr lang="ru-RU" i="1"/>
                          <m:t>0</m:t>
                        </m:r>
                      </m:sub>
                    </m:sSub>
                    <m:r>
                      <a:rPr lang="ru-RU" i="1"/>
                      <m:t>,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𝑣</m:t>
                        </m:r>
                      </m:e>
                      <m:sub>
                        <m:r>
                          <a:rPr lang="ru-RU" i="1"/>
                          <m:t>1</m:t>
                        </m:r>
                      </m:sub>
                    </m:sSub>
                    <m:r>
                      <a:rPr lang="ru-RU" i="1"/>
                      <m:t>),(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𝑣</m:t>
                        </m:r>
                      </m:e>
                      <m:sub>
                        <m:r>
                          <a:rPr lang="ru-RU" i="1"/>
                          <m:t>1</m:t>
                        </m:r>
                      </m:sub>
                    </m:sSub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𝑣</m:t>
                        </m:r>
                      </m:e>
                      <m:sub>
                        <m:r>
                          <a:rPr lang="ru-RU" i="1"/>
                          <m:t>2</m:t>
                        </m:r>
                      </m:sub>
                    </m:sSub>
                    <m:r>
                      <a:rPr lang="ru-RU" i="1"/>
                      <m:t>),…,(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𝑣</m:t>
                        </m:r>
                      </m:e>
                      <m:sub>
                        <m:r>
                          <a:rPr lang="ru-RU" i="1"/>
                          <m:t>𝑙</m:t>
                        </m:r>
                        <m:r>
                          <a:rPr lang="ru-RU" i="1"/>
                          <m:t>−1</m:t>
                        </m:r>
                      </m:sub>
                    </m:sSub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𝑣</m:t>
                        </m:r>
                      </m:e>
                      <m:sub>
                        <m:r>
                          <a:rPr lang="ru-RU" i="1"/>
                          <m:t>𝑙</m:t>
                        </m:r>
                      </m:sub>
                    </m:sSub>
                    <m:r>
                      <a:rPr lang="ru-RU" i="1"/>
                      <m:t>)∈</m:t>
                    </m:r>
                    <m:r>
                      <a:rPr lang="ru-RU" i="1"/>
                      <m:t>𝛼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называется </a:t>
                </a: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маршрутом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(или </a:t>
                </a: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путём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длины </a:t>
                </a:r>
                <a14:m>
                  <m:oMath xmlns:m="http://schemas.openxmlformats.org/officeDocument/2006/math">
                    <m:r>
                      <a:rPr lang="en-US" i="1"/>
                      <m:t>𝑙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из вершины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𝑣</m:t>
                        </m:r>
                      </m:e>
                      <m:sub>
                        <m:r>
                          <a:rPr lang="ru-RU" i="1"/>
                          <m:t>0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(начало маршрута) в вершину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𝑣</m:t>
                        </m:r>
                      </m:e>
                      <m:sub>
                        <m:r>
                          <a:rPr lang="ru-RU" i="1"/>
                          <m:t>𝑙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(конец маршрута).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348880"/>
                <a:ext cx="7846640" cy="2446375"/>
              </a:xfrm>
              <a:prstGeom prst="rect">
                <a:avLst/>
              </a:prstGeom>
              <a:blipFill>
                <a:blip r:embed="rId3"/>
                <a:stretch>
                  <a:fillRect l="-699" t="-3483" r="-622" b="-29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3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  <a:endParaRPr lang="ru-RU" sz="2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Визуализация графов</a:t>
              </a:r>
              <a:endParaRPr lang="ru-RU" altLang="ru-RU" dirty="0" smtClean="0">
                <a:latin typeface="Times New Roman" panose="02020603050405020304" pitchFamily="18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39552" y="2110255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235" y="1556792"/>
            <a:ext cx="6425530" cy="478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60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3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  <a:endParaRPr lang="ru-RU" sz="2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Визуализация графов</a:t>
              </a:r>
              <a:endParaRPr lang="ru-RU" altLang="ru-RU" dirty="0" smtClean="0">
                <a:latin typeface="Times New Roman" panose="02020603050405020304" pitchFamily="18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39552" y="2110255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838" y="1556792"/>
            <a:ext cx="6790332" cy="506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76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3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  <a:endParaRPr lang="ru-RU" sz="2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Визуализация графов</a:t>
              </a:r>
              <a:endParaRPr lang="ru-RU" altLang="ru-RU" dirty="0" smtClean="0">
                <a:latin typeface="Times New Roman" panose="02020603050405020304" pitchFamily="18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39552" y="2110255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842" y="1556792"/>
            <a:ext cx="6718324" cy="500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68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3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  <a:endParaRPr lang="ru-RU" sz="2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Визуализация графов</a:t>
              </a:r>
              <a:endParaRPr lang="ru-RU" altLang="ru-RU" dirty="0" smtClean="0">
                <a:latin typeface="Times New Roman" panose="02020603050405020304" pitchFamily="18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39552" y="2110255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659182"/>
            <a:ext cx="8470487" cy="472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43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3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  <a:endParaRPr lang="ru-RU" sz="2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Визуализация графов</a:t>
              </a:r>
              <a:endParaRPr lang="ru-RU" altLang="ru-RU" dirty="0" smtClean="0">
                <a:latin typeface="Times New Roman" panose="02020603050405020304" pitchFamily="18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39552" y="2110255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658287"/>
            <a:ext cx="8535751" cy="480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49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3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  <a:endParaRPr lang="ru-RU" sz="2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Сравнение и анализ</a:t>
              </a:r>
              <a:endParaRPr lang="ru-RU" altLang="ru-RU" dirty="0" smtClean="0">
                <a:latin typeface="Times New Roman" panose="02020603050405020304" pitchFamily="18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39552" y="2110255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1697492"/>
            <a:ext cx="721995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06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3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  <a:endParaRPr lang="ru-RU" sz="2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Сравнение и анализ</a:t>
              </a:r>
              <a:endParaRPr lang="ru-RU" altLang="ru-RU" dirty="0" smtClean="0">
                <a:latin typeface="Times New Roman" panose="02020603050405020304" pitchFamily="18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39552" y="2110255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491" y="2110255"/>
            <a:ext cx="66770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46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3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  <a:endParaRPr lang="ru-RU" sz="2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Список использованных источников</a:t>
              </a:r>
              <a:endParaRPr lang="ru-RU" altLang="ru-RU" dirty="0" smtClean="0">
                <a:latin typeface="Times New Roman" panose="02020603050405020304" pitchFamily="18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39552" y="2110255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44016" y="2110255"/>
            <a:ext cx="813244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 algn="just"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Богомолов, А.М. Алгебраические основы теории дискретных систем [Текст] / А.М. Богомолов, В.Н.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Салий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Москва: «Физико-математическая литература» РАН, 1997. – 367с.</a:t>
            </a:r>
          </a:p>
          <a:p>
            <a:pPr indent="450000" algn="just"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Кормен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Томас Х., Алгоритмы: построение и анализ, 2-е издание. [Текст] /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Кормен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Томас Х.,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Лейзернон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Чарльз И.,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Ривест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Рональд Л.,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Штайн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Клиффорд – Издательский дом “Вильямс”, 2005. – 1296с.</a:t>
            </a:r>
          </a:p>
          <a:p>
            <a:pPr indent="450000" algn="just"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Зыков, А.А. Основы теории графов [Текст] / А.А. Зыков – Москва: «Наука», 1987. –382с.</a:t>
            </a:r>
          </a:p>
          <a:p>
            <a:pPr indent="450000" algn="just"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Абросимов М.Б. Практические задания по графам [Текст]: учебное пособие / М.Б. Абросимов, А.А. Долгов –Саратов: «Научная книга», 2016. –82с.</a:t>
            </a:r>
          </a:p>
          <a:p>
            <a:pPr indent="450000" algn="just">
              <a:spcAft>
                <a:spcPts val="600"/>
              </a:spcAft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Новиков Ф.А. Дискретная математика: учебник для вузов. 2-е издание. [Текст] / Ф.А. Новиков – СПб.: Питер, 2013. – 432 с.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09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3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  <a:endParaRPr lang="ru-RU" sz="2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Список использованных источников</a:t>
              </a:r>
              <a:endParaRPr lang="ru-RU" altLang="ru-RU" dirty="0" smtClean="0">
                <a:latin typeface="Times New Roman" panose="02020603050405020304" pitchFamily="18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39552" y="2110255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39552" y="2117098"/>
            <a:ext cx="8132440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 algn="just"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Лапенок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А. Поток минимальной стоимости [Электронный ресурс].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neerc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ifmo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wiki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Поток_минимальной_стоимости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(Дата обращения 11.04.2018).</a:t>
            </a:r>
          </a:p>
          <a:p>
            <a:pPr indent="450000" algn="just"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М. Свами Графы, сети и алгоритмы [Текст] / М. Свами, К.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Тхуласирамин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М.: Мир, 1984. – 455с.</a:t>
            </a:r>
          </a:p>
          <a:p>
            <a:pPr indent="450000" algn="just"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Харари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Ф. Теория графов [Текст] / Перевод с англ. В.П. Козырева. 2-е издание. – М.: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Едиториал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УРСС, 2003. – 296с.</a:t>
            </a:r>
          </a:p>
          <a:p>
            <a:pPr indent="450000" algn="just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NetworkX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Python package for the creation networks [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Электронный ресурс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 – URL: https://networkx.github.io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Дата обращения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6.02.2018).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000" algn="just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Python 2D plotting library [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Электронный ресурс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 URL: https://matplotlib.org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Дата обращения 07.02.2018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8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3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  <a:endParaRPr lang="ru-RU" sz="2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Основные определения</a:t>
              </a:r>
              <a:endParaRPr lang="ru-RU" altLang="ru-RU" dirty="0" smtClean="0">
                <a:latin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39552" y="2110255"/>
                <a:ext cx="8136904" cy="3254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0000" algn="just">
                  <a:spcAft>
                    <a:spcPts val="600"/>
                  </a:spcAft>
                </a:pP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Транспортная сеть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2400" i="1"/>
                        </m:ctrlPr>
                      </m:accPr>
                      <m:e>
                        <m:r>
                          <a:rPr lang="en-US" i="1"/>
                          <m:t>𝐺</m:t>
                        </m:r>
                      </m:e>
                    </m:acc>
                    <m:r>
                      <a:rPr lang="ru-RU" i="1"/>
                      <m:t>=(</m:t>
                    </m:r>
                    <m:r>
                      <a:rPr lang="ru-RU" i="1"/>
                      <m:t>𝑉</m:t>
                    </m:r>
                    <m:r>
                      <a:rPr lang="ru-RU" i="1"/>
                      <m:t>, </m:t>
                    </m:r>
                    <m:r>
                      <a:rPr lang="ru-RU" i="1"/>
                      <m:t>𝐸</m:t>
                    </m:r>
                    <m:r>
                      <a:rPr lang="ru-RU" i="1"/>
                      <m:t>)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представляет собой ориентированный граф, в котором каждая дуга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400" i="1"/>
                        </m:ctrlPr>
                      </m:dPr>
                      <m:e>
                        <m:r>
                          <a:rPr lang="en-US" i="1"/>
                          <m:t>𝑢</m:t>
                        </m:r>
                        <m:r>
                          <a:rPr lang="ru-RU" i="1"/>
                          <m:t>, </m:t>
                        </m:r>
                        <m:r>
                          <a:rPr lang="en-US" i="1"/>
                          <m:t>𝑣</m:t>
                        </m:r>
                      </m:e>
                    </m:d>
                    <m:r>
                      <a:rPr lang="ru-RU" i="1"/>
                      <m:t>∈</m:t>
                    </m:r>
                    <m:r>
                      <a:rPr lang="en-US" i="1"/>
                      <m:t>𝐸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имеет неотрицательную пропускную способность </a:t>
                </a:r>
                <a14:m>
                  <m:oMath xmlns:m="http://schemas.openxmlformats.org/officeDocument/2006/math">
                    <m:r>
                      <a:rPr lang="ru-RU" i="1"/>
                      <m:t>𝑐</m:t>
                    </m:r>
                    <m:d>
                      <m:dPr>
                        <m:ctrlPr>
                          <a:rPr lang="ru-RU" sz="2400" i="1"/>
                        </m:ctrlPr>
                      </m:dPr>
                      <m:e>
                        <m:r>
                          <a:rPr lang="ru-RU" i="1"/>
                          <m:t>𝑢</m:t>
                        </m:r>
                        <m:r>
                          <a:rPr lang="ru-RU" i="1"/>
                          <m:t>,</m:t>
                        </m:r>
                        <m:r>
                          <a:rPr lang="ru-RU" i="1"/>
                          <m:t>𝑣</m:t>
                        </m:r>
                      </m:e>
                    </m:d>
                    <m:r>
                      <a:rPr lang="ru-RU" i="1"/>
                      <m:t>≥0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Если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400" i="1"/>
                        </m:ctrlPr>
                      </m:dPr>
                      <m:e>
                        <m:r>
                          <a:rPr lang="en-US" i="1"/>
                          <m:t>𝑢</m:t>
                        </m:r>
                        <m:r>
                          <a:rPr lang="ru-RU" i="1"/>
                          <m:t>,</m:t>
                        </m:r>
                        <m:r>
                          <a:rPr lang="en-US" i="1"/>
                          <m:t>𝑣</m:t>
                        </m:r>
                      </m:e>
                    </m:d>
                    <m:r>
                      <a:rPr lang="ru-RU" i="1"/>
                      <m:t>∉</m:t>
                    </m:r>
                    <m:r>
                      <a:rPr lang="en-US" i="1"/>
                      <m:t>𝐸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предполагается, что </a:t>
                </a:r>
                <a14:m>
                  <m:oMath xmlns:m="http://schemas.openxmlformats.org/officeDocument/2006/math">
                    <m:r>
                      <a:rPr lang="ru-RU" i="1"/>
                      <m:t>𝑐</m:t>
                    </m:r>
                    <m:d>
                      <m:dPr>
                        <m:ctrlPr>
                          <a:rPr lang="ru-RU" sz="2400" i="1"/>
                        </m:ctrlPr>
                      </m:dPr>
                      <m:e>
                        <m:r>
                          <a:rPr lang="ru-RU" i="1"/>
                          <m:t>𝑢</m:t>
                        </m:r>
                        <m:r>
                          <a:rPr lang="ru-RU" i="1"/>
                          <m:t>,</m:t>
                        </m:r>
                        <m:r>
                          <a:rPr lang="ru-RU" i="1"/>
                          <m:t>𝑣</m:t>
                        </m:r>
                      </m:e>
                    </m:d>
                    <m:r>
                      <a:rPr lang="ru-RU" i="1"/>
                      <m:t>=0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Говорят, что два узла,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/>
                        </m:ctrlPr>
                      </m:sSubPr>
                      <m:e>
                        <m:r>
                          <a:rPr lang="ru-RU" i="1"/>
                          <m:t>𝑣</m:t>
                        </m:r>
                      </m:e>
                      <m:sub>
                        <m:r>
                          <a:rPr lang="ru-RU" i="1"/>
                          <m:t>1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/>
                        </m:ctrlPr>
                      </m:sSubPr>
                      <m:e>
                        <m:r>
                          <a:rPr lang="ru-RU" i="1"/>
                          <m:t>𝑣</m:t>
                        </m:r>
                      </m:e>
                      <m:sub>
                        <m:r>
                          <a:rPr lang="ru-RU" i="1"/>
                          <m:t>2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односторонне связаны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 орграфе </a:t>
                </a:r>
                <a14:m>
                  <m:oMath xmlns:m="http://schemas.openxmlformats.org/officeDocument/2006/math">
                    <m:r>
                      <a:rPr lang="en-US" i="1"/>
                      <m:t>𝐺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если существует путь либо из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/>
                        </m:ctrlPr>
                      </m:sSubPr>
                      <m:e>
                        <m:r>
                          <a:rPr lang="ru-RU" i="1"/>
                          <m:t>𝑣</m:t>
                        </m:r>
                      </m:e>
                      <m:sub>
                        <m:r>
                          <a:rPr lang="ru-RU" i="1"/>
                          <m:t>1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/>
                        </m:ctrlPr>
                      </m:sSubPr>
                      <m:e>
                        <m:r>
                          <a:rPr lang="ru-RU" i="1"/>
                          <m:t>𝑣</m:t>
                        </m:r>
                      </m:e>
                      <m:sub>
                        <m:r>
                          <a:rPr lang="ru-RU" i="1"/>
                          <m:t>2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либо из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/>
                        </m:ctrlPr>
                      </m:sSubPr>
                      <m:e>
                        <m:r>
                          <a:rPr lang="ru-RU" i="1"/>
                          <m:t>𝑣</m:t>
                        </m:r>
                      </m:e>
                      <m:sub>
                        <m:r>
                          <a:rPr lang="ru-RU" i="1"/>
                          <m:t>2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/>
                        </m:ctrlPr>
                      </m:sSubPr>
                      <m:e>
                        <m:r>
                          <a:rPr lang="ru-RU" i="1"/>
                          <m:t>𝑣</m:t>
                        </m:r>
                      </m:e>
                      <m:sub>
                        <m:r>
                          <a:rPr lang="ru-RU" i="1"/>
                          <m:t>1</m:t>
                        </m:r>
                      </m:sub>
                    </m:sSub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indent="450000" algn="just">
                  <a:spcAft>
                    <a:spcPts val="60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Вершина орграфа, недостижимая ни из какой другой вершины, называется </a:t>
                </a:r>
                <a:r>
                  <a:rPr lang="ru-RU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истоком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0000" algn="just">
                  <a:spcAft>
                    <a:spcPts val="60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Вершина орграфа, из которой недостижима ни одна другая вершина, называется </a:t>
                </a:r>
                <a:r>
                  <a:rPr lang="ru-RU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стоком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110255"/>
                <a:ext cx="8136904" cy="3254417"/>
              </a:xfrm>
              <a:prstGeom prst="rect">
                <a:avLst/>
              </a:prstGeom>
              <a:blipFill>
                <a:blip r:embed="rId2"/>
                <a:stretch>
                  <a:fillRect l="-675" t="-2996" r="-675" b="-14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030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3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  <a:endParaRPr lang="ru-RU" sz="2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Основные определения</a:t>
              </a:r>
              <a:endParaRPr lang="ru-RU" altLang="ru-RU" dirty="0" smtClean="0">
                <a:latin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39552" y="2110255"/>
                <a:ext cx="8136904" cy="3287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0000" algn="just">
                  <a:spcAft>
                    <a:spcPts val="80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Пусть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/>
                        </m:ctrlPr>
                      </m:accPr>
                      <m:e>
                        <m:r>
                          <a:rPr lang="en-US" i="1"/>
                          <m:t>𝐺</m:t>
                        </m:r>
                      </m:e>
                    </m:acc>
                    <m:r>
                      <a:rPr lang="ru-RU" i="1"/>
                      <m:t>=(</m:t>
                    </m:r>
                    <m:r>
                      <a:rPr lang="ru-RU" i="1"/>
                      <m:t>𝑉</m:t>
                    </m:r>
                    <m:r>
                      <a:rPr lang="ru-RU" i="1"/>
                      <m:t>,</m:t>
                    </m:r>
                    <m:r>
                      <a:rPr lang="ru-RU" i="1"/>
                      <m:t>𝐸</m:t>
                    </m:r>
                    <m:r>
                      <a:rPr lang="ru-RU" i="1"/>
                      <m:t>)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транспортная сеть с функцией пропускной способности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Потоком в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/>
                        </m:ctrlPr>
                      </m:accPr>
                      <m:e>
                        <m:r>
                          <a:rPr lang="en-US" i="1"/>
                          <m:t>𝐺</m:t>
                        </m:r>
                      </m:e>
                    </m:acc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является действительная функция </a:t>
                </a:r>
                <a14:m>
                  <m:oMath xmlns:m="http://schemas.openxmlformats.org/officeDocument/2006/math">
                    <m:r>
                      <a:rPr lang="ru-RU" i="1"/>
                      <m:t>𝑓</m:t>
                    </m:r>
                    <m:r>
                      <a:rPr lang="ru-RU" i="1"/>
                      <m:t>:</m:t>
                    </m:r>
                    <m:r>
                      <a:rPr lang="ru-RU" i="1"/>
                      <m:t>𝑉</m:t>
                    </m:r>
                    <m:r>
                      <a:rPr lang="ru-RU" i="1"/>
                      <m:t> </m:t>
                    </m:r>
                    <m:r>
                      <a:rPr lang="ru-RU" i="1"/>
                      <m:t>𝑥</m:t>
                    </m:r>
                    <m:r>
                      <a:rPr lang="ru-RU" i="1"/>
                      <m:t> </m:t>
                    </m:r>
                    <m:r>
                      <a:rPr lang="ru-RU" i="1"/>
                      <m:t>𝑉</m:t>
                    </m:r>
                    <m:r>
                      <a:rPr lang="ru-RU" i="1"/>
                      <m:t> →</m:t>
                    </m:r>
                    <m:r>
                      <a:rPr lang="ru-RU" i="1"/>
                      <m:t>𝑅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удовлетворяющая следующим трем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условиям.</a:t>
                </a:r>
              </a:p>
              <a:p>
                <a:pPr marL="742950" lvl="1" indent="450000" algn="just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Ограничение пропускной способности: </a:t>
                </a:r>
                <a14:m>
                  <m:oMath xmlns:m="http://schemas.openxmlformats.org/officeDocument/2006/math">
                    <m:r>
                      <a:rPr lang="ru-RU" i="1"/>
                      <m:t>𝑓</m:t>
                    </m:r>
                    <m:d>
                      <m:dPr>
                        <m:ctrlPr>
                          <a:rPr lang="ru-RU" i="1"/>
                        </m:ctrlPr>
                      </m:dPr>
                      <m:e>
                        <m:r>
                          <a:rPr lang="ru-RU" i="1"/>
                          <m:t>𝑢</m:t>
                        </m:r>
                        <m:r>
                          <a:rPr lang="ru-RU" i="1"/>
                          <m:t>,</m:t>
                        </m:r>
                        <m:r>
                          <a:rPr lang="ru-RU" i="1"/>
                          <m:t>𝑣</m:t>
                        </m:r>
                      </m:e>
                    </m:d>
                    <m:r>
                      <a:rPr lang="ru-RU" i="1"/>
                      <m:t>≤</m:t>
                    </m:r>
                    <m:r>
                      <a:rPr lang="ru-RU" i="1"/>
                      <m:t>𝑐</m:t>
                    </m:r>
                    <m:r>
                      <a:rPr lang="ru-RU" i="1"/>
                      <m:t>(</m:t>
                    </m:r>
                    <m:r>
                      <a:rPr lang="ru-RU" i="1"/>
                      <m:t>𝑢</m:t>
                    </m:r>
                    <m:r>
                      <a:rPr lang="ru-RU" i="1"/>
                      <m:t>,</m:t>
                    </m:r>
                    <m:r>
                      <a:rPr lang="ru-RU" i="1"/>
                      <m:t>𝑣</m:t>
                    </m:r>
                    <m:r>
                      <a:rPr lang="ru-RU" i="1"/>
                      <m:t>)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для всех </a:t>
                </a:r>
                <a14:m>
                  <m:oMath xmlns:m="http://schemas.openxmlformats.org/officeDocument/2006/math">
                    <m:r>
                      <a:rPr lang="ru-RU" i="1"/>
                      <m:t>𝑢</m:t>
                    </m:r>
                    <m:r>
                      <a:rPr lang="ru-RU" i="1"/>
                      <m:t>, </m:t>
                    </m:r>
                    <m:r>
                      <a:rPr lang="ru-RU" i="1"/>
                      <m:t>𝑣</m:t>
                    </m:r>
                    <m:r>
                      <a:rPr lang="ru-RU" i="1"/>
                      <m:t> ∈</m:t>
                    </m:r>
                    <m:r>
                      <a:rPr lang="ru-RU" i="1"/>
                      <m:t>𝑉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742950" lvl="1" indent="450000" algn="just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Антисимметричность: </a:t>
                </a:r>
                <a14:m>
                  <m:oMath xmlns:m="http://schemas.openxmlformats.org/officeDocument/2006/math">
                    <m:r>
                      <a:rPr lang="en-US" i="1"/>
                      <m:t>𝑓</m:t>
                    </m:r>
                    <m:d>
                      <m:dPr>
                        <m:ctrlPr>
                          <a:rPr lang="ru-RU" i="1"/>
                        </m:ctrlPr>
                      </m:dPr>
                      <m:e>
                        <m:r>
                          <a:rPr lang="en-US" i="1"/>
                          <m:t>𝑢</m:t>
                        </m:r>
                        <m:r>
                          <a:rPr lang="ru-RU" i="1"/>
                          <m:t>,</m:t>
                        </m:r>
                        <m:r>
                          <a:rPr lang="en-US" i="1"/>
                          <m:t>𝑣</m:t>
                        </m:r>
                      </m:e>
                    </m:d>
                    <m:r>
                      <a:rPr lang="ru-RU" i="1"/>
                      <m:t>= −</m:t>
                    </m:r>
                    <m:r>
                      <a:rPr lang="en-US" i="1"/>
                      <m:t>𝑓</m:t>
                    </m:r>
                    <m:d>
                      <m:dPr>
                        <m:ctrlPr>
                          <a:rPr lang="ru-RU" i="1"/>
                        </m:ctrlPr>
                      </m:dPr>
                      <m:e>
                        <m:r>
                          <a:rPr lang="en-US" i="1"/>
                          <m:t>𝑢</m:t>
                        </m:r>
                        <m:r>
                          <a:rPr lang="ru-RU" i="1"/>
                          <m:t>,</m:t>
                        </m:r>
                        <m:r>
                          <a:rPr lang="en-US" i="1"/>
                          <m:t>𝑣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всех </a:t>
                </a:r>
                <a14:m>
                  <m:oMath xmlns:m="http://schemas.openxmlformats.org/officeDocument/2006/math">
                    <m:r>
                      <a:rPr lang="ru-RU" i="1"/>
                      <m:t>(</m:t>
                    </m:r>
                    <m:r>
                      <a:rPr lang="ru-RU" i="1"/>
                      <m:t>𝑢</m:t>
                    </m:r>
                    <m:r>
                      <a:rPr lang="ru-RU" i="1"/>
                      <m:t>, </m:t>
                    </m:r>
                    <m:r>
                      <a:rPr lang="ru-RU" i="1"/>
                      <m:t>𝑣</m:t>
                    </m:r>
                    <m:r>
                      <a:rPr lang="ru-RU" i="1"/>
                      <m:t>) ∈</m:t>
                    </m:r>
                    <m:r>
                      <a:rPr lang="en-US" i="1"/>
                      <m:t>𝐸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742950" lvl="1" indent="450000" algn="just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Сохранение потока: для всех </a:t>
                </a:r>
                <a14:m>
                  <m:oMath xmlns:m="http://schemas.openxmlformats.org/officeDocument/2006/math">
                    <m:r>
                      <a:rPr lang="ru-RU" i="1"/>
                      <m:t>𝑢</m:t>
                    </m:r>
                    <m:r>
                      <a:rPr lang="ru-RU" i="1"/>
                      <m:t> ∈{</m:t>
                    </m:r>
                    <m:r>
                      <a:rPr lang="ru-RU" i="1"/>
                      <m:t>𝑉</m:t>
                    </m:r>
                    <m:r>
                      <a:rPr lang="ru-RU" i="1"/>
                      <m:t> \ </m:t>
                    </m:r>
                    <m:d>
                      <m:dPr>
                        <m:begChr m:val="{"/>
                        <m:endChr m:val="}"/>
                        <m:ctrlPr>
                          <a:rPr lang="ru-RU" i="1"/>
                        </m:ctrlPr>
                      </m:dPr>
                      <m:e>
                        <m:r>
                          <a:rPr lang="ru-RU" i="1"/>
                          <m:t>𝑠</m:t>
                        </m:r>
                        <m:r>
                          <a:rPr lang="ru-RU" i="1"/>
                          <m:t>, </m:t>
                        </m:r>
                        <m:r>
                          <a:rPr lang="ru-RU" i="1"/>
                          <m:t>𝑡</m:t>
                        </m:r>
                      </m:e>
                    </m:d>
                    <m:r>
                      <a:rPr lang="ru-RU" i="1"/>
                      <m:t>}</m:t>
                    </m:r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0000" algn="just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ru-RU" i="1"/>
                          </m:ctrlPr>
                        </m:naryPr>
                        <m:sub>
                          <m:r>
                            <a:rPr lang="en-US" i="1"/>
                            <m:t>𝑣</m:t>
                          </m:r>
                          <m:r>
                            <a:rPr lang="en-US" i="1"/>
                            <m:t>∈</m:t>
                          </m:r>
                          <m:r>
                            <a:rPr lang="en-US" i="1"/>
                            <m:t>𝑉</m:t>
                          </m:r>
                        </m:sub>
                        <m:sup/>
                        <m:e>
                          <m:r>
                            <a:rPr lang="en-US" i="1"/>
                            <m:t>𝑓</m:t>
                          </m:r>
                          <m:d>
                            <m:dPr>
                              <m:ctrlPr>
                                <a:rPr lang="ru-RU" i="1"/>
                              </m:ctrlPr>
                            </m:dPr>
                            <m:e>
                              <m:r>
                                <a:rPr lang="en-US" i="1"/>
                                <m:t>𝑢</m:t>
                              </m:r>
                              <m:r>
                                <a:rPr lang="en-US" i="1"/>
                                <m:t>,</m:t>
                              </m:r>
                              <m:r>
                                <a:rPr lang="en-US" i="1"/>
                                <m:t>𝑣</m:t>
                              </m:r>
                            </m:e>
                          </m:d>
                          <m:r>
                            <a:rPr lang="en-US" i="1"/>
                            <m:t>=0</m:t>
                          </m:r>
                        </m:e>
                      </m:nary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110255"/>
                <a:ext cx="8136904" cy="3287310"/>
              </a:xfrm>
              <a:prstGeom prst="rect">
                <a:avLst/>
              </a:prstGeom>
              <a:blipFill>
                <a:blip r:embed="rId2"/>
                <a:stretch>
                  <a:fillRect l="-675" t="-2597" r="-6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742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3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  <a:endParaRPr lang="ru-RU" sz="2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Основные определения</a:t>
              </a:r>
              <a:endParaRPr lang="ru-RU" altLang="ru-RU" dirty="0" smtClean="0">
                <a:latin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39552" y="2110255"/>
                <a:ext cx="8136904" cy="1800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0000" algn="just">
                  <a:spcAft>
                    <a:spcPts val="80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Количество </a:t>
                </a:r>
                <a14:m>
                  <m:oMath xmlns:m="http://schemas.openxmlformats.org/officeDocument/2006/math">
                    <m:r>
                      <a:rPr lang="ru-RU" i="1"/>
                      <m:t>𝑓</m:t>
                    </m:r>
                    <m:r>
                      <a:rPr lang="ru-RU" i="1"/>
                      <m:t>(</m:t>
                    </m:r>
                    <m:r>
                      <a:rPr lang="ru-RU" i="1"/>
                      <m:t>𝑢</m:t>
                    </m:r>
                    <m:r>
                      <a:rPr lang="ru-RU" i="1"/>
                      <m:t>,</m:t>
                    </m:r>
                    <m:r>
                      <a:rPr lang="ru-RU" i="1"/>
                      <m:t>𝑣</m:t>
                    </m:r>
                    <m:r>
                      <a:rPr lang="ru-RU" i="1"/>
                      <m:t>)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которое может быть положительным, нулевым или отрицательным, называется </a:t>
                </a: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потоком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из вершины </a:t>
                </a:r>
                <a14:m>
                  <m:oMath xmlns:m="http://schemas.openxmlformats.org/officeDocument/2006/math">
                    <m:r>
                      <a:rPr lang="ru-RU" i="1"/>
                      <m:t>𝑢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 вершину </a:t>
                </a:r>
                <a14:m>
                  <m:oMath xmlns:m="http://schemas.openxmlformats.org/officeDocument/2006/math">
                    <m:r>
                      <a:rPr lang="ru-RU" i="1"/>
                      <m:t>𝑣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Величина потока </a:t>
                </a:r>
                <a14:m>
                  <m:oMath xmlns:m="http://schemas.openxmlformats.org/officeDocument/2006/math">
                    <m:r>
                      <a:rPr lang="ru-RU" i="1"/>
                      <m:t>𝑓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определяется как</a:t>
                </a:r>
              </a:p>
              <a:p>
                <a:pPr indent="450000" algn="just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ru-RU" i="1"/>
                          </m:ctrlPr>
                        </m:dPr>
                        <m:e>
                          <m:r>
                            <a:rPr lang="en-US" i="1"/>
                            <m:t>𝑓</m:t>
                          </m:r>
                        </m:e>
                      </m:d>
                      <m:r>
                        <a:rPr lang="en-US" i="1"/>
                        <m:t>= 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ru-RU" i="1"/>
                          </m:ctrlPr>
                        </m:naryPr>
                        <m:sub>
                          <m:r>
                            <a:rPr lang="en-US" i="1"/>
                            <m:t>𝑣</m:t>
                          </m:r>
                          <m:r>
                            <a:rPr lang="en-US" i="1"/>
                            <m:t>∈</m:t>
                          </m:r>
                          <m:r>
                            <a:rPr lang="en-US" i="1"/>
                            <m:t>𝑉</m:t>
                          </m:r>
                        </m:sub>
                        <m:sup/>
                        <m:e>
                          <m:r>
                            <a:rPr lang="en-US" i="1"/>
                            <m:t>𝑓</m:t>
                          </m:r>
                          <m:r>
                            <a:rPr lang="en-US" i="1"/>
                            <m:t>(</m:t>
                          </m:r>
                          <m:r>
                            <a:rPr lang="en-US" i="1"/>
                            <m:t>𝑠</m:t>
                          </m:r>
                          <m:r>
                            <a:rPr lang="en-US" i="1"/>
                            <m:t>, </m:t>
                          </m:r>
                          <m:r>
                            <a:rPr lang="en-US" i="1"/>
                            <m:t>𝑣</m:t>
                          </m:r>
                          <m:r>
                            <a:rPr lang="en-US" i="1"/>
                            <m:t>)</m:t>
                          </m:r>
                        </m:e>
                      </m:nary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110255"/>
                <a:ext cx="8136904" cy="1800621"/>
              </a:xfrm>
              <a:prstGeom prst="rect">
                <a:avLst/>
              </a:prstGeom>
              <a:blipFill>
                <a:blip r:embed="rId2"/>
                <a:stretch>
                  <a:fillRect l="-675" t="-1689" r="-6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217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3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  <a:endParaRPr lang="ru-RU" sz="2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Основные определения</a:t>
              </a:r>
              <a:endParaRPr lang="ru-RU" altLang="ru-RU" dirty="0" smtClean="0">
                <a:latin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39552" y="2110255"/>
                <a:ext cx="8136904" cy="1338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0000" algn="just">
                  <a:spcAft>
                    <a:spcPts val="80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Поток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/>
                        </m:ctrlPr>
                      </m:sSupPr>
                      <m:e>
                        <m:r>
                          <a:rPr lang="ru-RU" i="1"/>
                          <m:t>𝑓</m:t>
                        </m:r>
                      </m:e>
                      <m:sup>
                        <m:r>
                          <a:rPr lang="ru-RU" i="1"/>
                          <m:t>∗</m:t>
                        </m:r>
                      </m:sup>
                    </m:sSup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называется </a:t>
                </a: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максимальным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если для любого потока </a:t>
                </a:r>
                <a14:m>
                  <m:oMath xmlns:m="http://schemas.openxmlformats.org/officeDocument/2006/math">
                    <m:r>
                      <a:rPr lang="en-US" i="1"/>
                      <m:t>𝑓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справедливо неравенство </a:t>
                </a:r>
                <a14:m>
                  <m:oMath xmlns:m="http://schemas.openxmlformats.org/officeDocument/2006/math">
                    <m:r>
                      <a:rPr lang="ru-RU" i="1"/>
                      <m:t>|</m:t>
                    </m:r>
                    <m:r>
                      <a:rPr lang="ru-RU" i="1"/>
                      <m:t>𝑓</m:t>
                    </m:r>
                    <m:r>
                      <a:rPr lang="ru-RU" i="1"/>
                      <m:t>|≤|</m:t>
                    </m:r>
                    <m:sSup>
                      <m:sSupPr>
                        <m:ctrlPr>
                          <a:rPr lang="ru-RU" i="1"/>
                        </m:ctrlPr>
                      </m:sSupPr>
                      <m:e>
                        <m:r>
                          <a:rPr lang="ru-RU" i="1"/>
                          <m:t>𝑓</m:t>
                        </m:r>
                      </m:e>
                      <m:sup>
                        <m:r>
                          <a:rPr lang="ru-RU" i="1"/>
                          <m:t>∗</m:t>
                        </m:r>
                      </m:sup>
                    </m:sSup>
                    <m:r>
                      <a:rPr lang="ru-RU" i="1"/>
                      <m:t>|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indent="450000" algn="just">
                  <a:spcAft>
                    <a:spcPts val="80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Задача о максимальном  потоке формируется следующим образом: </a:t>
                </a: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заданной сети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/>
                        </m:ctrlPr>
                      </m:accPr>
                      <m:e>
                        <m:r>
                          <a:rPr lang="en-US" i="1"/>
                          <m:t>𝐺</m:t>
                        </m:r>
                      </m:e>
                    </m:acc>
                  </m:oMath>
                </a14:m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найти поток максимальной величины.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110255"/>
                <a:ext cx="8136904" cy="1338380"/>
              </a:xfrm>
              <a:prstGeom prst="rect">
                <a:avLst/>
              </a:prstGeom>
              <a:blipFill>
                <a:blip r:embed="rId2"/>
                <a:stretch>
                  <a:fillRect l="-675" t="-2273" r="-675" b="-63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694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3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  <a:endParaRPr lang="ru-RU" sz="2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Алгоритм Форда-Фалкерсона</a:t>
              </a:r>
              <a:endParaRPr lang="ru-RU" altLang="ru-RU" dirty="0" smtClean="0">
                <a:latin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39552" y="2110255"/>
                <a:ext cx="8136904" cy="2559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0000" algn="just">
                  <a:spcAft>
                    <a:spcPts val="600"/>
                  </a:spcAft>
                </a:pP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Остаточная сеть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это сеть, состоящая из дуг, допускающих увеличение потока. Пусть задана транспортная сеть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/>
                        </m:ctrlPr>
                      </m:accPr>
                      <m:e>
                        <m:r>
                          <a:rPr lang="en-US" i="1"/>
                          <m:t>𝐺</m:t>
                        </m:r>
                      </m:e>
                    </m:acc>
                    <m:r>
                      <a:rPr lang="ru-RU" i="1"/>
                      <m:t>=(</m:t>
                    </m:r>
                    <m:r>
                      <a:rPr lang="ru-RU" i="1"/>
                      <m:t>𝑉</m:t>
                    </m:r>
                    <m:r>
                      <a:rPr lang="ru-RU" i="1"/>
                      <m:t>,</m:t>
                    </m:r>
                    <m:r>
                      <a:rPr lang="ru-RU" i="1"/>
                      <m:t>𝐸</m:t>
                    </m:r>
                    <m:r>
                      <a:rPr lang="ru-RU" i="1"/>
                      <m:t>)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с источником </a:t>
                </a:r>
                <a14:m>
                  <m:oMath xmlns:m="http://schemas.openxmlformats.org/officeDocument/2006/math">
                    <m:r>
                      <a:rPr lang="ru-RU" i="1"/>
                      <m:t>𝑠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стоком </a:t>
                </a:r>
                <a14:m>
                  <m:oMath xmlns:m="http://schemas.openxmlformats.org/officeDocument/2006/math">
                    <m:r>
                      <a:rPr lang="ru-RU" i="1"/>
                      <m:t>𝑡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Пусть </a:t>
                </a:r>
                <a14:m>
                  <m:oMath xmlns:m="http://schemas.openxmlformats.org/officeDocument/2006/math">
                    <m:r>
                      <a:rPr lang="en-US" i="1"/>
                      <m:t>𝑓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некоторый поток в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/>
                        </m:ctrlPr>
                      </m:accPr>
                      <m:e>
                        <m:r>
                          <a:rPr lang="en-US" i="1"/>
                          <m:t>𝐺</m:t>
                        </m:r>
                      </m:e>
                    </m:acc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Рассмотрим пару вершин </a:t>
                </a:r>
                <a14:m>
                  <m:oMath xmlns:m="http://schemas.openxmlformats.org/officeDocument/2006/math">
                    <m:r>
                      <a:rPr lang="ru-RU" i="1"/>
                      <m:t>𝑢</m:t>
                    </m:r>
                    <m:r>
                      <a:rPr lang="ru-RU" i="1"/>
                      <m:t>,</m:t>
                    </m:r>
                    <m:r>
                      <a:rPr lang="ru-RU" i="1"/>
                      <m:t>𝑣</m:t>
                    </m:r>
                    <m:r>
                      <a:rPr lang="ru-RU" i="1"/>
                      <m:t>∈</m:t>
                    </m:r>
                    <m:r>
                      <a:rPr lang="ru-RU" i="1"/>
                      <m:t>𝑉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Величина дополнительного потока, который можно направить из </a:t>
                </a:r>
                <a14:m>
                  <m:oMath xmlns:m="http://schemas.openxmlformats.org/officeDocument/2006/math">
                    <m:r>
                      <a:rPr lang="en-US" i="1"/>
                      <m:t>𝑢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</a:t>
                </a:r>
                <a14:m>
                  <m:oMath xmlns:m="http://schemas.openxmlformats.org/officeDocument/2006/math">
                    <m:r>
                      <a:rPr lang="en-US" i="1"/>
                      <m:t>𝑣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не превысив пропускную способность </a:t>
                </a:r>
                <a14:m>
                  <m:oMath xmlns:m="http://schemas.openxmlformats.org/officeDocument/2006/math">
                    <m:r>
                      <a:rPr lang="ru-RU" i="1"/>
                      <m:t>𝑐</m:t>
                    </m:r>
                    <m:r>
                      <a:rPr lang="ru-RU" i="1"/>
                      <m:t>(</m:t>
                    </m:r>
                    <m:r>
                      <a:rPr lang="ru-RU" i="1"/>
                      <m:t>𝑢</m:t>
                    </m:r>
                    <m:r>
                      <a:rPr lang="ru-RU" i="1"/>
                      <m:t>,</m:t>
                    </m:r>
                    <m:r>
                      <a:rPr lang="ru-RU" i="1"/>
                      <m:t>𝑣</m:t>
                    </m:r>
                    <m:r>
                      <a:rPr lang="ru-RU" i="1"/>
                      <m:t>)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и задается формулой:</a:t>
                </a:r>
              </a:p>
              <a:p>
                <a:pPr indent="450000" algn="just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𝑐</m:t>
                          </m:r>
                        </m:e>
                        <m:sub>
                          <m:r>
                            <a:rPr lang="ru-RU" i="1"/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ru-RU" i="1"/>
                          </m:ctrlPr>
                        </m:dPr>
                        <m:e>
                          <m:r>
                            <a:rPr lang="ru-RU" i="1"/>
                            <m:t>𝑢</m:t>
                          </m:r>
                          <m:r>
                            <a:rPr lang="ru-RU" i="1"/>
                            <m:t>,</m:t>
                          </m:r>
                          <m:r>
                            <a:rPr lang="ru-RU" i="1"/>
                            <m:t>𝑣</m:t>
                          </m:r>
                        </m:e>
                      </m:d>
                      <m:r>
                        <a:rPr lang="ru-RU" i="1"/>
                        <m:t>=</m:t>
                      </m:r>
                      <m:r>
                        <a:rPr lang="ru-RU" i="1"/>
                        <m:t>𝑐</m:t>
                      </m:r>
                      <m:d>
                        <m:dPr>
                          <m:ctrlPr>
                            <a:rPr lang="ru-RU" i="1"/>
                          </m:ctrlPr>
                        </m:dPr>
                        <m:e>
                          <m:r>
                            <a:rPr lang="ru-RU" i="1"/>
                            <m:t>𝑢</m:t>
                          </m:r>
                          <m:r>
                            <a:rPr lang="ru-RU" i="1"/>
                            <m:t>,</m:t>
                          </m:r>
                          <m:r>
                            <a:rPr lang="ru-RU" i="1"/>
                            <m:t>𝑣</m:t>
                          </m:r>
                        </m:e>
                      </m:d>
                      <m:r>
                        <a:rPr lang="ru-RU" i="1"/>
                        <m:t>−</m:t>
                      </m:r>
                      <m:r>
                        <a:rPr lang="ru-RU" i="1"/>
                        <m:t>𝑓</m:t>
                      </m:r>
                      <m:r>
                        <a:rPr lang="ru-RU" i="1"/>
                        <m:t>(</m:t>
                      </m:r>
                      <m:r>
                        <a:rPr lang="ru-RU" i="1"/>
                        <m:t>𝑢</m:t>
                      </m:r>
                      <m:r>
                        <a:rPr lang="ru-RU" i="1"/>
                        <m:t>,</m:t>
                      </m:r>
                      <m:r>
                        <a:rPr lang="ru-RU" i="1"/>
                        <m:t>𝑣</m:t>
                      </m:r>
                      <m:r>
                        <a:rPr lang="ru-RU" i="1"/>
                        <m:t>)</m:t>
                      </m:r>
                    </m:oMath>
                  </m:oMathPara>
                </a14:m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0000" algn="just">
                  <a:spcAft>
                    <a:spcPts val="60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Путь </a:t>
                </a:r>
                <a14:m>
                  <m:oMath xmlns:m="http://schemas.openxmlformats.org/officeDocument/2006/math">
                    <m:r>
                      <a:rPr lang="en-US" i="1"/>
                      <m:t>𝑃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из </a:t>
                </a:r>
                <a14:m>
                  <m:oMath xmlns:m="http://schemas.openxmlformats.org/officeDocument/2006/math">
                    <m:r>
                      <a:rPr lang="ru-RU" i="1"/>
                      <m:t>𝑣</m:t>
                    </m:r>
                    <m:r>
                      <a:rPr lang="ru-RU" i="1"/>
                      <m:t>∈</m:t>
                    </m:r>
                    <m:r>
                      <a:rPr lang="ru-RU" i="1"/>
                      <m:t>𝑉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 </a:t>
                </a:r>
                <a14:m>
                  <m:oMath xmlns:m="http://schemas.openxmlformats.org/officeDocument/2006/math">
                    <m:r>
                      <a:rPr lang="ru-RU" i="1"/>
                      <m:t>𝑤</m:t>
                    </m:r>
                    <m:r>
                      <a:rPr lang="ru-RU" i="1"/>
                      <m:t>∈</m:t>
                    </m:r>
                    <m:r>
                      <a:rPr lang="ru-RU" i="1"/>
                      <m:t>𝑉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называется </a:t>
                </a: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увеличивающим путем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если для каждой дуги этого пути остаточная пропускная способность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положительна.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110255"/>
                <a:ext cx="8136904" cy="2559355"/>
              </a:xfrm>
              <a:prstGeom prst="rect">
                <a:avLst/>
              </a:prstGeom>
              <a:blipFill>
                <a:blip r:embed="rId2"/>
                <a:stretch>
                  <a:fillRect l="-675" t="-1190" r="-675" b="-28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311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3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  <a:endParaRPr lang="ru-RU" sz="2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Алгоритм Форда-Фалкерсона</a:t>
              </a:r>
              <a:endParaRPr lang="ru-RU" altLang="ru-RU" dirty="0" smtClean="0">
                <a:latin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39552" y="2110255"/>
                <a:ext cx="8136904" cy="1380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0000" algn="just">
                  <a:spcAft>
                    <a:spcPts val="600"/>
                  </a:spcAft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Максимальная величина, на которую можно увеличить поток вдоль каждой дуги увеличивающего пути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называется </a:t>
                </a: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остаточной пропускной способностью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/>
                      <m:t>𝑝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задается формулой</a:t>
                </a:r>
              </a:p>
              <a:p>
                <a:pPr indent="450000" algn="just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𝑐</m:t>
                          </m:r>
                        </m:e>
                        <m:sub>
                          <m:r>
                            <a:rPr lang="ru-RU" i="1"/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ru-RU" i="1"/>
                          </m:ctrlPr>
                        </m:dPr>
                        <m:e>
                          <m:r>
                            <a:rPr lang="ru-RU" i="1"/>
                            <m:t>𝑝</m:t>
                          </m:r>
                        </m:e>
                      </m:d>
                      <m:r>
                        <a:rPr lang="ru-RU" i="1"/>
                        <m:t>=</m:t>
                      </m:r>
                      <m:r>
                        <m:rPr>
                          <m:sty m:val="p"/>
                        </m:rPr>
                        <a:rPr lang="ru-RU"/>
                        <m:t>min</m:t>
                      </m:r>
                      <m:r>
                        <a:rPr lang="ru-RU" i="1"/>
                        <m:t>{</m:t>
                      </m:r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𝑐</m:t>
                          </m:r>
                        </m:e>
                        <m:sub>
                          <m:r>
                            <a:rPr lang="ru-RU" i="1"/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ru-RU" i="1"/>
                          </m:ctrlPr>
                        </m:dPr>
                        <m:e>
                          <m:r>
                            <a:rPr lang="ru-RU" i="1"/>
                            <m:t>𝑢</m:t>
                          </m:r>
                          <m:r>
                            <a:rPr lang="ru-RU" i="1"/>
                            <m:t>,</m:t>
                          </m:r>
                          <m:r>
                            <a:rPr lang="ru-RU" i="1"/>
                            <m:t>𝑣</m:t>
                          </m:r>
                        </m:e>
                      </m:d>
                      <m:r>
                        <a:rPr lang="ru-RU" i="1"/>
                        <m:t>:</m:t>
                      </m:r>
                      <m:d>
                        <m:dPr>
                          <m:ctrlPr>
                            <a:rPr lang="ru-RU" i="1"/>
                          </m:ctrlPr>
                        </m:dPr>
                        <m:e>
                          <m:r>
                            <a:rPr lang="ru-RU" i="1"/>
                            <m:t>𝑢</m:t>
                          </m:r>
                          <m:r>
                            <a:rPr lang="ru-RU" i="1"/>
                            <m:t>,</m:t>
                          </m:r>
                          <m:r>
                            <a:rPr lang="ru-RU" i="1"/>
                            <m:t>𝑣</m:t>
                          </m:r>
                        </m:e>
                      </m:d>
                      <m:r>
                        <a:rPr lang="ru-RU" i="1"/>
                        <m:t>∈ </m:t>
                      </m:r>
                      <m:r>
                        <a:rPr lang="en-US" i="1"/>
                        <m:t>𝑝</m:t>
                      </m:r>
                      <m:r>
                        <a:rPr lang="en-US" i="1"/>
                        <m:t>}</m:t>
                      </m:r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110255"/>
                <a:ext cx="8136904" cy="1380443"/>
              </a:xfrm>
              <a:prstGeom prst="rect">
                <a:avLst/>
              </a:prstGeom>
              <a:blipFill>
                <a:blip r:embed="rId2"/>
                <a:stretch>
                  <a:fillRect l="-675" t="-2203" r="-6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075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3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  <a:endParaRPr lang="ru-RU" sz="2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Алгоритм Форда-Фалкерсона</a:t>
              </a:r>
              <a:endParaRPr lang="ru-RU" altLang="ru-RU" dirty="0" smtClean="0">
                <a:latin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39552" y="2110255"/>
                <a:ext cx="8136904" cy="2440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0000" algn="just">
                  <a:spcAft>
                    <a:spcPts val="60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1. Для каждой дуги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/>
                        </m:ctrlPr>
                      </m:dPr>
                      <m:e>
                        <m:r>
                          <a:rPr lang="ru-RU" i="1"/>
                          <m:t>𝑢</m:t>
                        </m:r>
                        <m:r>
                          <a:rPr lang="ru-RU" i="1"/>
                          <m:t>,</m:t>
                        </m:r>
                        <m:r>
                          <a:rPr lang="ru-RU" i="1"/>
                          <m:t>𝑣</m:t>
                        </m:r>
                      </m:e>
                    </m:d>
                    <m:r>
                      <a:rPr lang="ru-RU" i="1"/>
                      <m:t>∈</m:t>
                    </m:r>
                    <m:r>
                      <a:rPr lang="ru-RU" i="1"/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ru-RU" i="1"/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ru-RU" i="1"/>
                            </m:ctrlPr>
                          </m:accPr>
                          <m:e>
                            <m:r>
                              <a:rPr lang="en-US" i="1"/>
                              <m:t>𝐺</m:t>
                            </m:r>
                          </m:e>
                        </m:acc>
                      </m:e>
                    </m:d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положим </a:t>
                </a:r>
                <a14:m>
                  <m:oMath xmlns:m="http://schemas.openxmlformats.org/officeDocument/2006/math">
                    <m:r>
                      <a:rPr lang="en-US" i="1"/>
                      <m:t>𝑓</m:t>
                    </m:r>
                    <m:r>
                      <a:rPr lang="ru-RU" i="1"/>
                      <m:t>(</m:t>
                    </m:r>
                    <m:r>
                      <a:rPr lang="en-US" i="1"/>
                      <m:t>𝑣</m:t>
                    </m:r>
                    <m:r>
                      <a:rPr lang="ru-RU" i="1"/>
                      <m:t>,</m:t>
                    </m:r>
                    <m:r>
                      <a:rPr lang="en-US" i="1"/>
                      <m:t>𝑢</m:t>
                    </m:r>
                    <m:r>
                      <a:rPr lang="ru-RU" i="1"/>
                      <m:t>)=0, </m:t>
                    </m:r>
                    <m:r>
                      <a:rPr lang="en-US" i="1"/>
                      <m:t>𝑓</m:t>
                    </m:r>
                    <m:r>
                      <a:rPr lang="ru-RU" i="1"/>
                      <m:t>(</m:t>
                    </m:r>
                    <m:r>
                      <a:rPr lang="en-US" i="1"/>
                      <m:t>𝑢</m:t>
                    </m:r>
                    <m:r>
                      <a:rPr lang="ru-RU" i="1"/>
                      <m:t>,</m:t>
                    </m:r>
                    <m:r>
                      <a:rPr lang="en-US" i="1"/>
                      <m:t>𝑣</m:t>
                    </m:r>
                    <m:r>
                      <a:rPr lang="ru-RU" i="1"/>
                      <m:t>)=0</m:t>
                    </m:r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0000" algn="just">
                  <a:spcAft>
                    <a:spcPts val="60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2. Пока существует путь </a:t>
                </a:r>
                <a14:m>
                  <m:oMath xmlns:m="http://schemas.openxmlformats.org/officeDocument/2006/math">
                    <m:r>
                      <a:rPr lang="en-US" i="1"/>
                      <m:t>𝑝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из </a:t>
                </a:r>
                <a14:m>
                  <m:oMath xmlns:m="http://schemas.openxmlformats.org/officeDocument/2006/math">
                    <m:r>
                      <a:rPr lang="en-US" i="1"/>
                      <m:t>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</a:t>
                </a:r>
                <a14:m>
                  <m:oMath xmlns:m="http://schemas.openxmlformats.org/officeDocument/2006/math">
                    <m:r>
                      <a:rPr lang="en-US" i="1"/>
                      <m:t>𝑡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остаточной сети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ru-RU" i="1"/>
                            </m:ctrlPr>
                          </m:accPr>
                          <m:e>
                            <m:r>
                              <a:rPr lang="en-US" i="1"/>
                              <m:t>𝐺</m:t>
                            </m:r>
                          </m:e>
                        </m:acc>
                      </m:e>
                      <m:sub>
                        <m:r>
                          <a:rPr lang="ru-RU" i="1"/>
                          <m:t>𝑓</m:t>
                        </m:r>
                      </m:sub>
                    </m:sSub>
                    <m:r>
                      <a:rPr lang="ru-RU" i="1"/>
                      <m:t>: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выполнять шаги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3-4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0000" algn="just">
                  <a:spcAft>
                    <a:spcPts val="60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3. Присваиваем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en-US" i="1"/>
                          <m:t>𝑐</m:t>
                        </m:r>
                      </m:e>
                      <m:sub>
                        <m:r>
                          <a:rPr lang="en-US" i="1"/>
                          <m:t>𝑓</m:t>
                        </m:r>
                      </m:sub>
                    </m:sSub>
                    <m:d>
                      <m:dPr>
                        <m:ctrlPr>
                          <a:rPr lang="ru-RU" i="1"/>
                        </m:ctrlPr>
                      </m:dPr>
                      <m:e>
                        <m:r>
                          <a:rPr lang="en-US" i="1"/>
                          <m:t>𝑝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минимальное значение из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en-US" i="1"/>
                          <m:t>𝑐</m:t>
                        </m:r>
                      </m:e>
                      <m:sub>
                        <m:r>
                          <a:rPr lang="en-US" i="1"/>
                          <m:t>𝑓</m:t>
                        </m:r>
                      </m:sub>
                    </m:sSub>
                    <m:d>
                      <m:dPr>
                        <m:ctrlPr>
                          <a:rPr lang="ru-RU" i="1"/>
                        </m:ctrlPr>
                      </m:dPr>
                      <m:e>
                        <m:r>
                          <a:rPr lang="en-US" i="1"/>
                          <m:t>𝑢</m:t>
                        </m:r>
                        <m:r>
                          <a:rPr lang="ru-RU" i="1"/>
                          <m:t>,</m:t>
                        </m:r>
                        <m:r>
                          <a:rPr lang="en-US" i="1"/>
                          <m:t>𝑣</m:t>
                        </m:r>
                      </m:e>
                    </m:d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таких что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/>
                        </m:ctrlPr>
                      </m:dPr>
                      <m:e>
                        <m:r>
                          <a:rPr lang="en-US" i="1"/>
                          <m:t>𝑢</m:t>
                        </m:r>
                        <m:r>
                          <a:rPr lang="ru-RU" i="1"/>
                          <m:t>,</m:t>
                        </m:r>
                        <m:r>
                          <a:rPr lang="en-US" i="1"/>
                          <m:t>𝑣</m:t>
                        </m:r>
                      </m:e>
                    </m:d>
                    <m:r>
                      <a:rPr lang="ru-RU" i="1"/>
                      <m:t>∈</m:t>
                    </m:r>
                    <m:r>
                      <a:rPr lang="en-US" i="1"/>
                      <m:t>𝑝</m:t>
                    </m:r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0000" algn="just">
                  <a:spcAft>
                    <a:spcPts val="60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4. Для каждой дуги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/>
                        </m:ctrlPr>
                      </m:dPr>
                      <m:e>
                        <m:r>
                          <a:rPr lang="ru-RU" i="1"/>
                          <m:t>𝑢</m:t>
                        </m:r>
                        <m:r>
                          <a:rPr lang="ru-RU" i="1"/>
                          <m:t>,</m:t>
                        </m:r>
                        <m:r>
                          <a:rPr lang="ru-RU" i="1"/>
                          <m:t>𝑣</m:t>
                        </m:r>
                      </m:e>
                    </m:d>
                    <m:r>
                      <a:rPr lang="ru-RU" i="1"/>
                      <m:t>∈</m:t>
                    </m:r>
                    <m:r>
                      <a:rPr lang="ru-RU" i="1"/>
                      <m:t>𝑝</m:t>
                    </m:r>
                    <m:r>
                      <a:rPr lang="ru-RU" i="1"/>
                      <m:t>: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выполнять </a:t>
                </a:r>
                <a14:m>
                  <m:oMath xmlns:m="http://schemas.openxmlformats.org/officeDocument/2006/math">
                    <m:r>
                      <a:rPr lang="ru-RU" i="1"/>
                      <m:t>𝑓</m:t>
                    </m:r>
                    <m:r>
                      <a:rPr lang="ru-RU" i="1"/>
                      <m:t>(</m:t>
                    </m:r>
                    <m:r>
                      <a:rPr lang="en-US" i="1"/>
                      <m:t>𝑢</m:t>
                    </m:r>
                    <m:r>
                      <a:rPr lang="ru-RU" i="1"/>
                      <m:t>,</m:t>
                    </m:r>
                    <m:r>
                      <a:rPr lang="en-US" i="1"/>
                      <m:t>𝑣</m:t>
                    </m:r>
                    <m:r>
                      <a:rPr lang="ru-RU" i="1"/>
                      <m:t>)=</m:t>
                    </m:r>
                    <m:r>
                      <a:rPr lang="ru-RU" i="1"/>
                      <m:t>𝑓</m:t>
                    </m:r>
                    <m:r>
                      <a:rPr lang="ru-RU" i="1"/>
                      <m:t>(</m:t>
                    </m:r>
                    <m:r>
                      <a:rPr lang="ru-RU" i="1"/>
                      <m:t>𝑢</m:t>
                    </m:r>
                    <m:r>
                      <a:rPr lang="ru-RU" i="1"/>
                      <m:t>,</m:t>
                    </m:r>
                    <m:r>
                      <a:rPr lang="ru-RU" i="1"/>
                      <m:t>𝑣</m:t>
                    </m:r>
                    <m:r>
                      <a:rPr lang="ru-RU" i="1"/>
                      <m:t>)+ 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𝑐</m:t>
                        </m:r>
                      </m:e>
                      <m:sub>
                        <m:r>
                          <a:rPr lang="ru-RU" i="1"/>
                          <m:t>𝑓</m:t>
                        </m:r>
                      </m:sub>
                    </m:sSub>
                    <m:d>
                      <m:dPr>
                        <m:ctrlPr>
                          <a:rPr lang="ru-RU" i="1"/>
                        </m:ctrlPr>
                      </m:dPr>
                      <m:e>
                        <m:r>
                          <a:rPr lang="ru-RU" i="1"/>
                          <m:t>𝑝</m:t>
                        </m:r>
                      </m:e>
                    </m:d>
                    <m:r>
                      <a:rPr lang="ru-RU" i="1"/>
                      <m:t>, </m:t>
                    </m:r>
                    <m:r>
                      <a:rPr lang="ru-RU" i="1"/>
                      <m:t>𝑓</m:t>
                    </m:r>
                    <m:r>
                      <a:rPr lang="ru-RU" i="1"/>
                      <m:t>(</m:t>
                    </m:r>
                    <m:r>
                      <a:rPr lang="ru-RU" i="1"/>
                      <m:t>𝑣</m:t>
                    </m:r>
                    <m:r>
                      <a:rPr lang="ru-RU" i="1"/>
                      <m:t>,</m:t>
                    </m:r>
                    <m:r>
                      <a:rPr lang="ru-RU" i="1"/>
                      <m:t>𝑢</m:t>
                    </m:r>
                    <m:r>
                      <a:rPr lang="ru-RU" i="1"/>
                      <m:t>)=−</m:t>
                    </m:r>
                    <m:r>
                      <a:rPr lang="ru-RU" i="1"/>
                      <m:t>𝑓</m:t>
                    </m:r>
                    <m:r>
                      <a:rPr lang="ru-RU" i="1"/>
                      <m:t>(</m:t>
                    </m:r>
                    <m:r>
                      <a:rPr lang="ru-RU" i="1"/>
                      <m:t>𝑢</m:t>
                    </m:r>
                    <m:r>
                      <a:rPr lang="ru-RU" i="1"/>
                      <m:t>,</m:t>
                    </m:r>
                    <m:r>
                      <a:rPr lang="ru-RU" i="1"/>
                      <m:t>𝑣</m:t>
                    </m:r>
                    <m:r>
                      <a:rPr lang="ru-RU" i="1"/>
                      <m:t>)</m:t>
                    </m:r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110255"/>
                <a:ext cx="8136904" cy="2440348"/>
              </a:xfrm>
              <a:prstGeom prst="rect">
                <a:avLst/>
              </a:prstGeom>
              <a:blipFill>
                <a:blip r:embed="rId2"/>
                <a:stretch>
                  <a:fillRect l="-675" t="-3500" r="-675" b="-7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6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</TotalTime>
  <Words>904</Words>
  <Application>Microsoft Office PowerPoint</Application>
  <PresentationFormat>Экран (4:3)</PresentationFormat>
  <Paragraphs>140</Paragraphs>
  <Slides>28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3" baseType="lpstr">
      <vt:lpstr>Arial</vt:lpstr>
      <vt:lpstr>Calibri</vt:lpstr>
      <vt:lpstr>Cambria Math</vt:lpstr>
      <vt:lpstr>Times New Roman</vt:lpstr>
      <vt:lpstr>Тема Office</vt:lpstr>
      <vt:lpstr>Курсовая работа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структурного синтеза</dc:title>
  <dc:creator>Михаил Великолепный</dc:creator>
  <cp:lastModifiedBy>Mike</cp:lastModifiedBy>
  <cp:revision>100</cp:revision>
  <dcterms:modified xsi:type="dcterms:W3CDTF">2018-05-22T20:49:08Z</dcterms:modified>
</cp:coreProperties>
</file>