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6" r:id="rId2"/>
    <p:sldId id="282" r:id="rId3"/>
    <p:sldId id="284" r:id="rId4"/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8" autoAdjust="0"/>
    <p:restoredTop sz="94014" autoAdjust="0"/>
  </p:normalViewPr>
  <p:slideViewPr>
    <p:cSldViewPr>
      <p:cViewPr varScale="1">
        <p:scale>
          <a:sx n="74" d="100"/>
          <a:sy n="74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1960C251-777E-4686-AD86-3DA528E7840E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B3CB8F-11C1-44D6-9296-F91D50A558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7314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3CB8F-11C1-44D6-9296-F91D50A558EA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713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87486-8C0A-45EF-AC49-1A4B4D81342F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34360-A554-42BF-AE17-933659094C4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833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8FD78-44E5-4FF2-8915-BFFB5617CBB4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A7AE0-8D82-4A01-82F6-509BE4E593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836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EDF11-5CEE-4203-896A-0E8EA592B053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E7B0F-3CF4-4623-B66A-AB22B973AA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014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0E186-3BD9-4B3C-AC54-2A8D9BF55224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1A75B-B60D-4097-8B6C-4AA65AAEC1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51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D14E9-EEBC-4545-9187-B4BFF0330937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7B5C8-58F8-4601-8B4B-F0F5745CD66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754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60205-F498-43A4-B6FB-07F061B0FCFF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8FD38-BFA7-4CE0-A630-BF96B8FE97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899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5AD5F-915C-4A1D-9E48-7E14F06FD47D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1D643-759C-4F75-B62D-6E3DC6B536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002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A0B28-4CAD-48F4-ABCE-E13124D7D82D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ADDC8-519E-414D-9494-4132CE5E2F1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3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9BE92-93FD-4F75-A356-3C1B2C1A4AFB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384FF-771F-4D78-A64C-B45E2F532A8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423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0C279-8A26-48DA-9F00-9E6C1C61F061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02C60-4E86-46A0-A328-D88DE86BB9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197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D006D-0ADE-43AB-809F-CFF83DB056D6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11CC7-725D-4109-85AB-6481775E1A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633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98FAA2-F9A7-46A1-9E87-D8A7635E0A58}" type="datetimeFigureOut">
              <a:rPr lang="ru-RU"/>
              <a:pPr>
                <a:defRPr/>
              </a:pPr>
              <a:t>23.05.2018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8ED9787-FE60-4DE2-8072-0593A67C674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25352" y="2348880"/>
            <a:ext cx="6400800" cy="17526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некоторых алгоритмов поиска максимального потока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4101480"/>
            <a:ext cx="3450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431 группы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Енц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Михаил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445224"/>
            <a:ext cx="25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ассистент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5722223"/>
            <a:ext cx="202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Е.Н.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Новокшонова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Поддерживается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предпоток, который представляет собой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𝑉𝑥𝑉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обладающую свойством антисимметричности, удовлетворяющую ограничениям  пропускной способности и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ослабленному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условию сохранения потока: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всех вершин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∈{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Это количество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избыточным потоком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входящим в вершину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обозначается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переполненной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2185214"/>
              </a:xfrm>
              <a:prstGeom prst="rect">
                <a:avLst/>
              </a:prstGeom>
              <a:blipFill>
                <a:blip r:embed="rId2"/>
                <a:stretch>
                  <a:fillRect l="-675" t="-1393" r="-675" b="-33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6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алгоритме проталкивая предпотока выполняются две основные операции: проталкивание избытка потока от вершины к одной из соседних с ней вершин и подъем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14422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72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транспортная сеть с источником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стоком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некоторый предпоток 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Функция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является функцией высоты,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любой остаточной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728358"/>
              </a:xfrm>
              <a:prstGeom prst="rect">
                <a:avLst/>
              </a:prstGeom>
              <a:blipFill>
                <a:blip r:embed="rId2"/>
                <a:stretch>
                  <a:fillRect l="-675" t="-4930" r="-675"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6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403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Операция проталкивания</a:t>
                </a: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Условия применения: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переполнена,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Количество потока равно минимуму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min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2. Величина потока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увеличивается на возможное количество потока, которое можно протолкнуть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3. Величина потока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становится равна величине потока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но с отрицательным знаком: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 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4. Избыток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уменьшается на величину возможного количества потока, которое можно протолкнуть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5. Избыток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увеличивается на величину возможного количества потока, которое можно протолкнуть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4035335"/>
              </a:xfrm>
              <a:prstGeom prst="rect">
                <a:avLst/>
              </a:prstGeom>
              <a:blipFill>
                <a:blip r:embed="rId2"/>
                <a:stretch>
                  <a:fillRect l="-675" t="-755" r="-675" b="-7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9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683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Операция подъема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Условие применения: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переполнена и для всех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таких что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становится равна минимальной высоте из всех дуг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плюс 1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683666"/>
              </a:xfrm>
              <a:prstGeom prst="rect">
                <a:avLst/>
              </a:prstGeom>
              <a:blipFill>
                <a:blip r:embed="rId2"/>
                <a:stretch>
                  <a:fillRect l="-675" t="-1812" b="-5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0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1744228"/>
                <a:ext cx="8352928" cy="511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Алгоритм создания начального потока в транспортной сети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Для каждой вершины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выполнять шаги 2-3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2. Высоте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присваивается значение 0: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3. Излишнему поток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присваивается значение 0: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4. Для каждой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выполнять шаги 5-6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5. Потоку из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присваивается значение 0: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6. Потоку из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присваивается значение 0: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7. Высоте истока присваивается мощность множества вершин в сети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8. Для каждой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смежной 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выполнять шаги 9-12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9. Величине потока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присвоить значение пропускной способности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10. Величине потока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присвоить значение пропускной способности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 отрицательным знаком: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11. Величине излишнего потока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присвоить значение пропускной способности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12. Из величины излишнего потока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вычесть значение пропускной способности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44228"/>
                <a:ext cx="8352928" cy="5113772"/>
              </a:xfrm>
              <a:prstGeom prst="rect">
                <a:avLst/>
              </a:prstGeom>
              <a:blipFill>
                <a:blip r:embed="rId2"/>
                <a:stretch>
                  <a:fillRect l="-657" t="-596" r="-584" b="-9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4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проталкивания предпотока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проталкивания предпотока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 Создать начальный предпоток алгоритмом инициализации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2. Пока можно выполнить одну из операций проталкивания или подъема: выполнять шаг 3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3. Выбрать операцию проталкивания или подъема и выполнить её</a:t>
            </a:r>
          </a:p>
        </p:txBody>
      </p:sp>
    </p:spTree>
    <p:extLst>
      <p:ext uri="{BB962C8B-B14F-4D97-AF65-F5344CB8AC3E}">
        <p14:creationId xmlns:p14="http://schemas.microsoft.com/office/powerpoint/2010/main" val="7028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Генератор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имеет 5 возможных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параметров</a:t>
            </a:r>
          </a:p>
          <a:p>
            <a:pPr indent="450000" algn="just"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отвечает за количество вершин в сгенерированном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графе</a:t>
            </a:r>
          </a:p>
          <a:p>
            <a:pPr indent="450000" algn="just"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отвечает за количество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дуг</a:t>
            </a:r>
          </a:p>
          <a:p>
            <a:pPr indent="450000" algn="just"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отвечает за установку фиксированной пропускной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способности</a:t>
            </a:r>
          </a:p>
          <a:p>
            <a:pPr indent="450000" algn="just"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отвечает за максимально возможную пропускную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</a:t>
            </a:r>
          </a:p>
          <a:p>
            <a:pPr indent="450000" algn="just"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отвечает за считывание графа 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Генератор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03" y="1662112"/>
            <a:ext cx="6223794" cy="46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35" y="1556792"/>
            <a:ext cx="6425530" cy="47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15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16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2348880"/>
                <a:ext cx="7846640" cy="244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Ориентированный граф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(или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орграф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пара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конечное непустое множество (вершины графа), 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отношение 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Пара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дугой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орграфа с началом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концом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Последовательность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а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маршрутом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(или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путём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из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(начало маршрута) в вершину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(конец маршрута).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48880"/>
                <a:ext cx="7846640" cy="2446375"/>
              </a:xfrm>
              <a:prstGeom prst="rect">
                <a:avLst/>
              </a:prstGeom>
              <a:blipFill>
                <a:blip r:embed="rId3"/>
                <a:stretch>
                  <a:fillRect l="-699" t="-3483" r="-622" b="-2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38" y="1556792"/>
            <a:ext cx="6790332" cy="50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42" y="1556792"/>
            <a:ext cx="6718324" cy="50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59182"/>
            <a:ext cx="8470487" cy="47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Визуализация графов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58287"/>
            <a:ext cx="8535751" cy="48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Сравнение и анализ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697492"/>
            <a:ext cx="72199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Сравнение и анализ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91" y="2110255"/>
            <a:ext cx="66770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Список использованных источников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4016" y="2110255"/>
            <a:ext cx="813244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Богомолов, А.М. Алгебраические основы теории дискретных систем [Текст] / А.М. Богомолов, В.Н.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Салий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Москва: «Физико-математическая литература» РАН, 1997. – 367с.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Томас Х., Алгоритмы: построение и анализ, 2-е издание. [Текст] /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Томас Х.,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Лейзернон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Чарльз И.,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Ривест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Рональд Л.,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Штайн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Клиффорд – Издательский дом “Вильямс”, 2005. – 1296с.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Зыков, А.А. Основы теории графов [Текст] / А.А. Зыков – Москва: «Наука», 1987. –382с.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Абросимов М.Б. Практические задания по графам [Текст]: учебное пособие / М.Б. Абросимов, А.А. Долгов –Саратов: «Научная книга», 2016. –82с.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Новиков Ф.А. Дискретная математика: учебник для вузов. 2-е издание. [Текст] / Ф.А. Новиков – СПб.: Питер, 2013. – 432 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Список использованных источников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9552" y="2110255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2117098"/>
            <a:ext cx="813244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Лапенок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А. Поток минимальной стоимости [Электронный ресурс].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neerc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ifmo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Поток_минимальной_стоимости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 11.04.2018).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М. Свами Графы, сети и алгоритмы [Текст] / М. Свами, К.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Тхуласирамин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М.: Мир, 1984. – 455с.</a:t>
            </a:r>
          </a:p>
          <a:p>
            <a:pPr indent="450000" algn="just"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Харари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Ф. Теория графов [Текст] / Перевод с англ. В.П. Козырева. 2-е издание. – М.: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Едиториал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УРСС, 2003. – 296с.</a:t>
            </a:r>
          </a:p>
          <a:p>
            <a:pPr indent="450000"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package for the creation networks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– URL: https://networkx.github.io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6.02.2018).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 2D plotting library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URL: https://matplotlib.org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 07.02.2018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3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3254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Транспортная сеть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представляет собой ориентированный граф, в котором каждая дуга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неотрицательную пропускную способность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предполагается, что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Говорят, что два узла,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односторонне связаны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орграфе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существует путь либо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либо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орграфа, недостижимая ни из какой другой вершины, называется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истоком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 орграфа, из которой недостижима ни одна другая вершина, называется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стоком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3254417"/>
              </a:xfrm>
              <a:prstGeom prst="rect">
                <a:avLst/>
              </a:prstGeom>
              <a:blipFill>
                <a:blip r:embed="rId2"/>
                <a:stretch>
                  <a:fillRect l="-675" t="-2996" r="-675" b="-14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3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297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Потоком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является действительная функция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удовлетворяющая следующим трем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условиям.</a:t>
                </a:r>
              </a:p>
              <a:p>
                <a:pPr marL="742950" lvl="1" indent="4500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Ограничение пропускной способности: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всех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4500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Антисимметричность: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 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742950" lvl="1" indent="4500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Сохранение потока: для всех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∈{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\ 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2975045"/>
              </a:xfrm>
              <a:prstGeom prst="rect">
                <a:avLst/>
              </a:prstGeom>
              <a:blipFill>
                <a:blip r:embed="rId2"/>
                <a:stretch>
                  <a:fillRect l="-675" t="-2869" r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4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Основные определения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33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максимальным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для любого потока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справедливо неравенство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|≤|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о максимальном  потоке формируется следующим образом: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заданной сети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найти поток максимальной величины.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338380"/>
              </a:xfrm>
              <a:prstGeom prst="rect">
                <a:avLst/>
              </a:prstGeom>
              <a:blipFill>
                <a:blip r:embed="rId2"/>
                <a:stretch>
                  <a:fillRect l="-675" t="-2273" r="-675" b="-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9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Форда-Фалкерсона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2559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Остаточная сеть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это сеть, состоящая из дуг, допускающих увеличение потока. Пусть задана транспортная сеть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 источником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стоком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некоторый поток 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Рассмотрим пару вершин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Величина дополнительного потока, который можно направить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не превысив пропускную способность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задается формулой: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увеличивающим путем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для каждой дуги этого пути остаточная пропускная способность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положительна.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2559355"/>
              </a:xfrm>
              <a:prstGeom prst="rect">
                <a:avLst/>
              </a:prstGeom>
              <a:blipFill>
                <a:blip r:embed="rId2"/>
                <a:stretch>
                  <a:fillRect l="-675" t="-1190" r="-675"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1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Форда-Фалкерсона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380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Максимальная величина, на которую можно увеличить поток вдоль каждой дуги увеличивающего пути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называется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остаточной пропускной способностью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задается формулой</a:t>
                </a:r>
              </a:p>
              <a:p>
                <a:pPr indent="4500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380443"/>
              </a:xfrm>
              <a:prstGeom prst="rect">
                <a:avLst/>
              </a:prstGeom>
              <a:blipFill>
                <a:blip r:embed="rId2"/>
                <a:stretch>
                  <a:fillRect l="-675" t="-2203" r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7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Форда-Фалкерсона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2440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1. Для каждой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положим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2. Пока существует путь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остаточной сети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выполнять шаги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3-4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3. Присваиваем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минимальное значение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таких что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600"/>
                  </a:spcAft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Шаг 4. Для каждой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выполнять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2440348"/>
              </a:xfrm>
              <a:prstGeom prst="rect">
                <a:avLst/>
              </a:prstGeom>
              <a:blipFill>
                <a:blip r:embed="rId2"/>
                <a:stretch>
                  <a:fillRect l="-675" t="-3500" r="-675" b="-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85800" y="-184150"/>
            <a:ext cx="7772400" cy="1846262"/>
            <a:chOff x="685800" y="-184150"/>
            <a:chExt cx="7772400" cy="1846262"/>
          </a:xfrm>
        </p:grpSpPr>
        <p:sp>
          <p:nvSpPr>
            <p:cNvPr id="3" name="Заголовок 1"/>
            <p:cNvSpPr txBox="1">
              <a:spLocks/>
            </p:cNvSpPr>
            <p:nvPr/>
          </p:nvSpPr>
          <p:spPr bwMode="auto">
            <a:xfrm>
              <a:off x="685800" y="-184150"/>
              <a:ext cx="7772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fontAlgn="auto" hangingPunct="1">
                <a:spcAft>
                  <a:spcPts val="0"/>
                </a:spcAft>
                <a:defRPr/>
              </a:pPr>
              <a:r>
                <a:rPr lang="ru-RU" sz="2000" dirty="0">
                  <a:solidFill>
                    <a:schemeClr val="bg1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Сравнение некоторых алгоритмов поиска максимального потока</a:t>
              </a:r>
            </a:p>
          </p:txBody>
        </p:sp>
        <p:sp>
          <p:nvSpPr>
            <p:cNvPr id="4" name="Подзаголовок 2"/>
            <p:cNvSpPr txBox="1">
              <a:spLocks/>
            </p:cNvSpPr>
            <p:nvPr/>
          </p:nvSpPr>
          <p:spPr bwMode="auto">
            <a:xfrm>
              <a:off x="899592" y="909637"/>
              <a:ext cx="7344816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eaLnBrk="1" hangingPunct="1">
                <a:buFont typeface="Arial" panose="020B0604020202020204" pitchFamily="34" charset="0"/>
                <a:buNone/>
              </a:pPr>
              <a:r>
                <a:rPr lang="ru-RU" altLang="ru-RU" dirty="0" smtClean="0">
                  <a:latin typeface="Times New Roman" panose="02020603050405020304" pitchFamily="18" charset="0"/>
                </a:rPr>
                <a:t>Алгоритм Диница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2110255"/>
                <a:ext cx="8136904" cy="189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Модификация алгоритма Форда-Фалкерсона</a:t>
                </a: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Увеличивающий путь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кратчайший путь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остаточной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сети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Увеличивающий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находится посредством поиска в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ширину </a:t>
                </a: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Каждая итерация алгоритма Диница можно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выполнить за время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indent="450000" algn="just">
                  <a:spcAft>
                    <a:spcPts val="800"/>
                  </a:spcAft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Суммарное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время выполнения алгоритма Диница составляет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∗|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10255"/>
                <a:ext cx="8136904" cy="1893916"/>
              </a:xfrm>
              <a:prstGeom prst="rect">
                <a:avLst/>
              </a:prstGeom>
              <a:blipFill>
                <a:blip r:embed="rId2"/>
                <a:stretch>
                  <a:fillRect t="-1608" b="-4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0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867</Words>
  <Application>Microsoft Office PowerPoint</Application>
  <PresentationFormat>Экран (4:3)</PresentationFormat>
  <Paragraphs>136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Тема Office</vt:lpstr>
      <vt:lpstr>Курсовая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структурного синтеза</dc:title>
  <dc:creator>Михаил Великолепный</dc:creator>
  <cp:lastModifiedBy>Mike</cp:lastModifiedBy>
  <cp:revision>102</cp:revision>
  <dcterms:modified xsi:type="dcterms:W3CDTF">2018-05-23T09:10:00Z</dcterms:modified>
</cp:coreProperties>
</file>