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223429884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2234298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223429884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22342988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223429884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2234298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223429884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22342988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22342988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2234298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is divided into six parts. </a:t>
            </a:r>
            <a:endParaRPr/>
          </a:p>
          <a:p>
            <a:pPr indent="0" lvl="0" marL="0" rtl="0" algn="l">
              <a:spcBef>
                <a:spcPts val="0"/>
              </a:spcBef>
              <a:spcAft>
                <a:spcPts val="0"/>
              </a:spcAft>
              <a:buNone/>
            </a:pPr>
            <a:r>
              <a:rPr lang="en"/>
              <a:t>The first will be covering the Ask process, where the business questions are asked.</a:t>
            </a:r>
            <a:endParaRPr/>
          </a:p>
          <a:p>
            <a:pPr indent="0" lvl="0" marL="0" rtl="0" algn="l">
              <a:spcBef>
                <a:spcPts val="0"/>
              </a:spcBef>
              <a:spcAft>
                <a:spcPts val="0"/>
              </a:spcAft>
              <a:buNone/>
            </a:pPr>
            <a:r>
              <a:rPr lang="en"/>
              <a:t>Next, we will talk about the Prepare process, this is where the dataset and the tools used are introduced.</a:t>
            </a:r>
            <a:endParaRPr/>
          </a:p>
          <a:p>
            <a:pPr indent="0" lvl="0" marL="0" rtl="0" algn="l">
              <a:spcBef>
                <a:spcPts val="0"/>
              </a:spcBef>
              <a:spcAft>
                <a:spcPts val="0"/>
              </a:spcAft>
              <a:buNone/>
            </a:pPr>
            <a:r>
              <a:rPr lang="en"/>
              <a:t>Afterwards, we move onto the Process phase, this is the part where the dataset is </a:t>
            </a:r>
            <a:r>
              <a:rPr lang="en"/>
              <a:t>cleaned and the features are standardized</a:t>
            </a:r>
            <a:endParaRPr/>
          </a:p>
          <a:p>
            <a:pPr indent="0" lvl="0" marL="0" rtl="0" algn="l">
              <a:spcBef>
                <a:spcPts val="0"/>
              </a:spcBef>
              <a:spcAft>
                <a:spcPts val="0"/>
              </a:spcAft>
              <a:buNone/>
            </a:pPr>
            <a:r>
              <a:rPr lang="en"/>
              <a:t>Next, we delve into the Analyze phase, where we explore the dataset using statistical methods and visualizations to uncover patterns and insights. </a:t>
            </a:r>
            <a:endParaRPr/>
          </a:p>
          <a:p>
            <a:pPr indent="0" lvl="0" marL="0" rtl="0" algn="l">
              <a:spcBef>
                <a:spcPts val="0"/>
              </a:spcBef>
              <a:spcAft>
                <a:spcPts val="0"/>
              </a:spcAft>
              <a:buNone/>
            </a:pPr>
            <a:r>
              <a:rPr lang="en"/>
              <a:t>After that, we will discuss the Share phase, where findings are communicated through visualizations, charts, and dashboards to make the insights clear and actionable. </a:t>
            </a:r>
            <a:endParaRPr/>
          </a:p>
          <a:p>
            <a:pPr indent="0" lvl="0" marL="0" rtl="0" algn="l">
              <a:spcBef>
                <a:spcPts val="0"/>
              </a:spcBef>
              <a:spcAft>
                <a:spcPts val="0"/>
              </a:spcAft>
              <a:buNone/>
            </a:pPr>
            <a:r>
              <a:rPr lang="en"/>
              <a:t>Lastly, we conclude with the Act phase, where conclusions and recommendations are made based on the findings.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customer is always right, in matters of taste." Within the aviation industry, the satisfaction of the passengers plays big role in shaping the reputation of an airline. This case study looks at these reviews to find patterns in what passenger’s value most and how airlines can improve their services. Specifically, this case study hopes to answer the following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223429884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2234298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223429884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22342988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To ensure the reliability of our analysis, we started by including only the reviews that were marked as "Verified." This step ensures that the feedback comes from genuine passengers and reduces noise in the dataset.</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Next, we removed columns that were not essential to our analysis, such as </a:t>
            </a:r>
            <a:r>
              <a:rPr i="1" lang="en">
                <a:solidFill>
                  <a:schemeClr val="dk1"/>
                </a:solidFill>
              </a:rPr>
              <a:t>Title</a:t>
            </a:r>
            <a:r>
              <a:rPr lang="en">
                <a:solidFill>
                  <a:schemeClr val="dk1"/>
                </a:solidFill>
              </a:rPr>
              <a:t>, </a:t>
            </a:r>
            <a:r>
              <a:rPr i="1" lang="en">
                <a:solidFill>
                  <a:schemeClr val="dk1"/>
                </a:solidFill>
              </a:rPr>
              <a:t>Name</a:t>
            </a:r>
            <a:r>
              <a:rPr lang="en">
                <a:solidFill>
                  <a:schemeClr val="dk1"/>
                </a:solidFill>
              </a:rPr>
              <a:t>, and </a:t>
            </a:r>
            <a:r>
              <a:rPr i="1" lang="en">
                <a:solidFill>
                  <a:schemeClr val="dk1"/>
                </a:solidFill>
              </a:rPr>
              <a:t>Review Date</a:t>
            </a:r>
            <a:r>
              <a:rPr lang="en">
                <a:solidFill>
                  <a:schemeClr val="dk1"/>
                </a:solidFill>
              </a:rPr>
              <a:t>. This helps streamline the dataset and focus only on factors directly related to customer satisfaction and service quality.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To maintain consistency and avoid bias, we excluded airlines with less than 500 reviews, such as </a:t>
            </a:r>
            <a:r>
              <a:rPr i="1" lang="en">
                <a:solidFill>
                  <a:schemeClr val="dk1"/>
                </a:solidFill>
              </a:rPr>
              <a:t>All Nippon Airways</a:t>
            </a:r>
            <a:r>
              <a:rPr lang="en">
                <a:solidFill>
                  <a:schemeClr val="dk1"/>
                </a:solidFill>
              </a:rPr>
              <a:t> and </a:t>
            </a:r>
            <a:r>
              <a:rPr i="1" lang="en">
                <a:solidFill>
                  <a:schemeClr val="dk1"/>
                </a:solidFill>
              </a:rPr>
              <a:t>Japan Airlines</a:t>
            </a:r>
            <a:r>
              <a:rPr lang="en">
                <a:solidFill>
                  <a:schemeClr val="dk1"/>
                </a:solidFill>
              </a:rPr>
              <a:t>. This ensures that our analysis is based on a significant sample size for each airline.</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The </a:t>
            </a:r>
            <a:r>
              <a:rPr i="1" lang="en">
                <a:solidFill>
                  <a:schemeClr val="dk1"/>
                </a:solidFill>
              </a:rPr>
              <a:t>Overall Rating</a:t>
            </a:r>
            <a:r>
              <a:rPr lang="en">
                <a:solidFill>
                  <a:schemeClr val="dk1"/>
                </a:solidFill>
              </a:rPr>
              <a:t> column was originally on a scale of 1-10, while other ratings were on a scale of 1-5. We used MinMaxScaler to rescale the </a:t>
            </a:r>
            <a:r>
              <a:rPr i="1" lang="en">
                <a:solidFill>
                  <a:schemeClr val="dk1"/>
                </a:solidFill>
              </a:rPr>
              <a:t>Overall Rating</a:t>
            </a:r>
            <a:r>
              <a:rPr lang="en">
                <a:solidFill>
                  <a:schemeClr val="dk1"/>
                </a:solidFill>
              </a:rPr>
              <a:t> to match the 1-5 range, making it easier to compare across factors.</a:t>
            </a:r>
            <a:endParaRPr b="1">
              <a:solidFill>
                <a:schemeClr val="dk1"/>
              </a:solidFill>
            </a:endParaRPr>
          </a:p>
          <a:p>
            <a:pPr indent="0" lvl="0" marL="0" rtl="0" algn="l">
              <a:lnSpc>
                <a:spcPct val="115000"/>
              </a:lnSpc>
              <a:spcBef>
                <a:spcPts val="1200"/>
              </a:spcBef>
              <a:spcAft>
                <a:spcPts val="1200"/>
              </a:spcAft>
              <a:buNone/>
            </a:pPr>
            <a:r>
              <a:rPr lang="en">
                <a:solidFill>
                  <a:schemeClr val="dk1"/>
                </a:solidFill>
              </a:rPr>
              <a:t>Finally, we checked for missing values to ensure data completeness. Fortunately, there were no null values in the dataset, so no further imputation was necessary.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223429884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22342988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22342988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2234298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223429884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2234298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8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Passenger Satisfaction: A Data-Driven Approach to Airline Reviews</a:t>
            </a:r>
            <a:endParaRPr/>
          </a:p>
        </p:txBody>
      </p:sp>
      <p:sp>
        <p:nvSpPr>
          <p:cNvPr id="87" name="Google Shape;87;p13"/>
          <p:cNvSpPr txBox="1"/>
          <p:nvPr>
            <p:ph idx="1" type="subTitle"/>
          </p:nvPr>
        </p:nvSpPr>
        <p:spPr>
          <a:xfrm>
            <a:off x="727952" y="3357775"/>
            <a:ext cx="76881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400"/>
              <a:t>Google Data Analytics Capstone: Complete a Case Study</a:t>
            </a:r>
            <a:endParaRPr sz="2400"/>
          </a:p>
        </p:txBody>
      </p:sp>
      <p:sp>
        <p:nvSpPr>
          <p:cNvPr id="88" name="Google Shape;88;p13"/>
          <p:cNvSpPr txBox="1"/>
          <p:nvPr>
            <p:ph idx="1" type="subTitle"/>
          </p:nvPr>
        </p:nvSpPr>
        <p:spPr>
          <a:xfrm>
            <a:off x="8300700" y="4887000"/>
            <a:ext cx="843300" cy="256500"/>
          </a:xfrm>
          <a:prstGeom prst="rect">
            <a:avLst/>
          </a:prstGeom>
          <a:noFill/>
        </p:spPr>
        <p:txBody>
          <a:bodyPr anchorCtr="0" anchor="t" bIns="91425" lIns="91425" spcFirstLastPara="1" rIns="91425" wrap="square" tIns="91425">
            <a:normAutofit/>
          </a:bodyPr>
          <a:lstStyle/>
          <a:p>
            <a:pPr indent="0" lvl="0" marL="0" rtl="0" algn="r">
              <a:spcBef>
                <a:spcPts val="0"/>
              </a:spcBef>
              <a:spcAft>
                <a:spcPts val="0"/>
              </a:spcAft>
              <a:buNone/>
            </a:pPr>
            <a:r>
              <a:rPr lang="en" sz="400">
                <a:highlight>
                  <a:srgbClr val="E9EDEE"/>
                </a:highlight>
              </a:rPr>
              <a:t>By Patrick James Pangilinan</a:t>
            </a:r>
            <a:endParaRPr sz="400">
              <a:highlight>
                <a:srgbClr val="E9EDEE"/>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SHARE</a:t>
            </a:r>
            <a:endParaRPr sz="4000"/>
          </a:p>
        </p:txBody>
      </p:sp>
      <p:pic>
        <p:nvPicPr>
          <p:cNvPr id="142" name="Google Shape;142;p22"/>
          <p:cNvPicPr preferRelativeResize="0"/>
          <p:nvPr/>
        </p:nvPicPr>
        <p:blipFill>
          <a:blip r:embed="rId3">
            <a:alphaModFix/>
          </a:blip>
          <a:stretch>
            <a:fillRect/>
          </a:stretch>
        </p:blipFill>
        <p:spPr>
          <a:xfrm>
            <a:off x="3095000" y="1883100"/>
            <a:ext cx="3532700" cy="3071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SHARE</a:t>
            </a:r>
            <a:endParaRPr sz="4000"/>
          </a:p>
        </p:txBody>
      </p:sp>
      <p:pic>
        <p:nvPicPr>
          <p:cNvPr id="148" name="Google Shape;148;p23"/>
          <p:cNvPicPr preferRelativeResize="0"/>
          <p:nvPr/>
        </p:nvPicPr>
        <p:blipFill>
          <a:blip r:embed="rId3">
            <a:alphaModFix/>
          </a:blip>
          <a:stretch>
            <a:fillRect/>
          </a:stretch>
        </p:blipFill>
        <p:spPr>
          <a:xfrm>
            <a:off x="2658100" y="1980375"/>
            <a:ext cx="3827796" cy="307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SHARE</a:t>
            </a:r>
            <a:endParaRPr sz="4000"/>
          </a:p>
        </p:txBody>
      </p:sp>
      <p:pic>
        <p:nvPicPr>
          <p:cNvPr id="154" name="Google Shape;154;p24"/>
          <p:cNvPicPr preferRelativeResize="0"/>
          <p:nvPr/>
        </p:nvPicPr>
        <p:blipFill>
          <a:blip r:embed="rId3">
            <a:alphaModFix/>
          </a:blip>
          <a:stretch>
            <a:fillRect/>
          </a:stretch>
        </p:blipFill>
        <p:spPr>
          <a:xfrm>
            <a:off x="1760175" y="1870925"/>
            <a:ext cx="5623648" cy="30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ACT</a:t>
            </a:r>
            <a:endParaRPr sz="4000"/>
          </a:p>
        </p:txBody>
      </p:sp>
      <p:sp>
        <p:nvSpPr>
          <p:cNvPr id="160" name="Google Shape;160;p25"/>
          <p:cNvSpPr txBox="1"/>
          <p:nvPr>
            <p:ph idx="1" type="body"/>
          </p:nvPr>
        </p:nvSpPr>
        <p:spPr>
          <a:xfrm>
            <a:off x="727800" y="1913925"/>
            <a:ext cx="8211000" cy="437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t>Key Insights</a:t>
            </a:r>
            <a:endParaRPr b="1" sz="2000"/>
          </a:p>
          <a:p>
            <a:pPr indent="-342900" lvl="0" marL="457200" rtl="0" algn="l">
              <a:spcBef>
                <a:spcPts val="1200"/>
              </a:spcBef>
              <a:spcAft>
                <a:spcPts val="0"/>
              </a:spcAft>
              <a:buClr>
                <a:schemeClr val="accent1"/>
              </a:buClr>
              <a:buSzPts val="1800"/>
              <a:buFont typeface="Lato"/>
              <a:buChar char="●"/>
            </a:pPr>
            <a:r>
              <a:rPr lang="en" sz="1800"/>
              <a:t>"Value for Money" has the strongest correlation with Overall Ratings (0.89).</a:t>
            </a:r>
            <a:endParaRPr sz="1800"/>
          </a:p>
          <a:p>
            <a:pPr indent="-342900" lvl="0" marL="457200" rtl="0" algn="l">
              <a:spcBef>
                <a:spcPts val="0"/>
              </a:spcBef>
              <a:spcAft>
                <a:spcPts val="0"/>
              </a:spcAft>
              <a:buClr>
                <a:schemeClr val="accent1"/>
              </a:buClr>
              <a:buSzPts val="1800"/>
              <a:buFont typeface="Lato"/>
              <a:buChar char="●"/>
            </a:pPr>
            <a:r>
              <a:rPr lang="en" sz="1800"/>
              <a:t>Staff Service shows a moderate correlation (0.21), while other factors have weaker impacts.</a:t>
            </a:r>
            <a:endParaRPr sz="1800"/>
          </a:p>
          <a:p>
            <a:pPr indent="-342900" lvl="0" marL="457200" rtl="0" algn="l">
              <a:spcBef>
                <a:spcPts val="0"/>
              </a:spcBef>
              <a:spcAft>
                <a:spcPts val="0"/>
              </a:spcAft>
              <a:buClr>
                <a:schemeClr val="accent1"/>
              </a:buClr>
              <a:buSzPts val="1800"/>
              <a:buFont typeface="Lato"/>
              <a:buChar char="●"/>
            </a:pPr>
            <a:r>
              <a:rPr lang="en" sz="1800"/>
              <a:t>Solo Leisure travelers are most satisfied (avg. rating: 3.13); Family Leisure travelers are least satisfied (2.65).</a:t>
            </a:r>
            <a:endParaRPr sz="1800"/>
          </a:p>
          <a:p>
            <a:pPr indent="-342900" lvl="0" marL="457200" rtl="0" algn="l">
              <a:spcBef>
                <a:spcPts val="0"/>
              </a:spcBef>
              <a:spcAft>
                <a:spcPts val="0"/>
              </a:spcAft>
              <a:buClr>
                <a:schemeClr val="accent1"/>
              </a:buClr>
              <a:buSzPts val="1800"/>
              <a:buFont typeface="Lato"/>
              <a:buChar char="●"/>
            </a:pPr>
            <a:r>
              <a:rPr lang="en" sz="1800"/>
              <a:t>Qatar Airways: High median, low variance → Top-rated airline.</a:t>
            </a:r>
            <a:endParaRPr sz="1800"/>
          </a:p>
          <a:p>
            <a:pPr indent="-342900" lvl="0" marL="457200" rtl="0" algn="l">
              <a:spcBef>
                <a:spcPts val="0"/>
              </a:spcBef>
              <a:spcAft>
                <a:spcPts val="0"/>
              </a:spcAft>
              <a:buClr>
                <a:schemeClr val="accent1"/>
              </a:buClr>
              <a:buSzPts val="1800"/>
              <a:buFont typeface="Lato"/>
              <a:buChar char="●"/>
            </a:pPr>
            <a:r>
              <a:rPr lang="en" sz="1800"/>
              <a:t>Turkish Airlines: Low median, moderate variance → Needs improvement.</a:t>
            </a:r>
            <a:endParaRPr sz="1800"/>
          </a:p>
          <a:p>
            <a:pPr indent="0" lvl="0" marL="457200" rtl="0" algn="l">
              <a:spcBef>
                <a:spcPts val="1200"/>
              </a:spcBef>
              <a:spcAft>
                <a:spcPts val="0"/>
              </a:spcAft>
              <a:buNone/>
            </a:pPr>
            <a:r>
              <a:t/>
            </a:r>
            <a:endParaRPr sz="1100"/>
          </a:p>
          <a:p>
            <a:pPr indent="0" lvl="0" marL="457200" rtl="0" algn="l">
              <a:spcBef>
                <a:spcPts val="1200"/>
              </a:spcBef>
              <a:spcAft>
                <a:spcPts val="1200"/>
              </a:spcAft>
              <a:buNone/>
            </a:pPr>
            <a:r>
              <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ACT</a:t>
            </a:r>
            <a:endParaRPr sz="4000"/>
          </a:p>
        </p:txBody>
      </p:sp>
      <p:sp>
        <p:nvSpPr>
          <p:cNvPr id="166" name="Google Shape;166;p26"/>
          <p:cNvSpPr txBox="1"/>
          <p:nvPr>
            <p:ph idx="1" type="body"/>
          </p:nvPr>
        </p:nvSpPr>
        <p:spPr>
          <a:xfrm>
            <a:off x="727800" y="1913925"/>
            <a:ext cx="8211000" cy="437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 sz="2300"/>
              <a:t>R</a:t>
            </a:r>
            <a:r>
              <a:rPr b="1" lang="en" sz="2100"/>
              <a:t>ecommendations</a:t>
            </a:r>
            <a:endParaRPr b="1" sz="2100"/>
          </a:p>
          <a:p>
            <a:pPr indent="-349250" lvl="0" marL="457200" rtl="0" algn="l">
              <a:spcBef>
                <a:spcPts val="1200"/>
              </a:spcBef>
              <a:spcAft>
                <a:spcPts val="0"/>
              </a:spcAft>
              <a:buClr>
                <a:schemeClr val="accent1"/>
              </a:buClr>
              <a:buSzPts val="1900"/>
              <a:buFont typeface="Lato"/>
              <a:buChar char="●"/>
            </a:pPr>
            <a:r>
              <a:rPr lang="en" sz="1900"/>
              <a:t>Focus on better "Value for Money" through pricing and package deals.</a:t>
            </a:r>
            <a:endParaRPr sz="1900"/>
          </a:p>
          <a:p>
            <a:pPr indent="-349250" lvl="0" marL="457200" rtl="0" algn="l">
              <a:spcBef>
                <a:spcPts val="0"/>
              </a:spcBef>
              <a:spcAft>
                <a:spcPts val="0"/>
              </a:spcAft>
              <a:buClr>
                <a:schemeClr val="accent1"/>
              </a:buClr>
              <a:buSzPts val="1900"/>
              <a:buFont typeface="Lato"/>
              <a:buChar char="●"/>
            </a:pPr>
            <a:r>
              <a:rPr lang="en" sz="1900"/>
              <a:t>Enhance family-friendly services to boost satisfaction for Family Leisure travelers.</a:t>
            </a:r>
            <a:endParaRPr sz="1900"/>
          </a:p>
          <a:p>
            <a:pPr indent="-349250" lvl="0" marL="457200" rtl="0" algn="l">
              <a:spcBef>
                <a:spcPts val="0"/>
              </a:spcBef>
              <a:spcAft>
                <a:spcPts val="0"/>
              </a:spcAft>
              <a:buClr>
                <a:schemeClr val="accent1"/>
              </a:buClr>
              <a:buSzPts val="1900"/>
              <a:buFont typeface="Lato"/>
              <a:buChar char="●"/>
            </a:pPr>
            <a:r>
              <a:rPr lang="en" sz="1900"/>
              <a:t>Improve inflight comfort and amenities for a better passenger experience.</a:t>
            </a:r>
            <a:endParaRPr sz="1900"/>
          </a:p>
          <a:p>
            <a:pPr indent="-349250" lvl="0" marL="457200" rtl="0" algn="l">
              <a:spcBef>
                <a:spcPts val="0"/>
              </a:spcBef>
              <a:spcAft>
                <a:spcPts val="0"/>
              </a:spcAft>
              <a:buClr>
                <a:schemeClr val="accent1"/>
              </a:buClr>
              <a:buSzPts val="1900"/>
              <a:buFont typeface="Lato"/>
              <a:buChar char="●"/>
            </a:pPr>
            <a:r>
              <a:rPr lang="en" sz="1900"/>
              <a:t>Maintain Qatar Airways' high standards; address issues for Turkish Airlines.</a:t>
            </a:r>
            <a:endParaRPr b="1"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10750" y="1270500"/>
            <a:ext cx="3300900" cy="289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Thanks</a:t>
            </a:r>
            <a:endParaRPr sz="3000"/>
          </a:p>
          <a:p>
            <a:pPr indent="0" lvl="0" marL="0" rtl="0" algn="l">
              <a:spcBef>
                <a:spcPts val="0"/>
              </a:spcBef>
              <a:spcAft>
                <a:spcPts val="0"/>
              </a:spcAft>
              <a:buNone/>
            </a:pPr>
            <a:r>
              <a:rPr lang="en" sz="3000"/>
              <a:t>For</a:t>
            </a:r>
            <a:endParaRPr sz="3000"/>
          </a:p>
          <a:p>
            <a:pPr indent="0" lvl="0" marL="0" rtl="0" algn="l">
              <a:spcBef>
                <a:spcPts val="0"/>
              </a:spcBef>
              <a:spcAft>
                <a:spcPts val="0"/>
              </a:spcAft>
              <a:buNone/>
            </a:pPr>
            <a:r>
              <a:rPr lang="en" sz="3000"/>
              <a:t>Listening!</a:t>
            </a:r>
            <a:endParaRPr sz="3000"/>
          </a:p>
        </p:txBody>
      </p:sp>
      <p:pic>
        <p:nvPicPr>
          <p:cNvPr id="172" name="Google Shape;172;p27"/>
          <p:cNvPicPr preferRelativeResize="0"/>
          <p:nvPr/>
        </p:nvPicPr>
        <p:blipFill rotWithShape="1">
          <a:blip r:embed="rId3">
            <a:alphaModFix/>
          </a:blip>
          <a:srcRect b="0" l="7206" r="7206" t="0"/>
          <a:stretch/>
        </p:blipFill>
        <p:spPr>
          <a:xfrm>
            <a:off x="3274676" y="0"/>
            <a:ext cx="5869325"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22450"/>
            <a:ext cx="3698400" cy="3314400"/>
          </a:xfrm>
          <a:prstGeom prst="rect">
            <a:avLst/>
          </a:prstGeom>
        </p:spPr>
        <p:txBody>
          <a:bodyPr anchorCtr="0" anchor="t" bIns="91425" lIns="91425" spcFirstLastPara="1" rIns="91425" wrap="square" tIns="91425">
            <a:noAutofit/>
          </a:bodyPr>
          <a:lstStyle/>
          <a:p>
            <a:pPr indent="-535940" lvl="0" marL="457200" rtl="0" algn="l">
              <a:spcBef>
                <a:spcPts val="0"/>
              </a:spcBef>
              <a:spcAft>
                <a:spcPts val="0"/>
              </a:spcAft>
              <a:buSzPts val="4840"/>
              <a:buChar char="●"/>
            </a:pPr>
            <a:r>
              <a:rPr lang="en" sz="4840"/>
              <a:t>Ask</a:t>
            </a:r>
            <a:endParaRPr sz="4840"/>
          </a:p>
          <a:p>
            <a:pPr indent="-535940" lvl="0" marL="457200" rtl="0" algn="l">
              <a:spcBef>
                <a:spcPts val="0"/>
              </a:spcBef>
              <a:spcAft>
                <a:spcPts val="0"/>
              </a:spcAft>
              <a:buSzPts val="4840"/>
              <a:buChar char="●"/>
            </a:pPr>
            <a:r>
              <a:rPr lang="en" sz="4840"/>
              <a:t>Prepare</a:t>
            </a:r>
            <a:endParaRPr sz="4840"/>
          </a:p>
          <a:p>
            <a:pPr indent="-535940" lvl="0" marL="457200" rtl="0" algn="l">
              <a:spcBef>
                <a:spcPts val="0"/>
              </a:spcBef>
              <a:spcAft>
                <a:spcPts val="0"/>
              </a:spcAft>
              <a:buSzPts val="4840"/>
              <a:buChar char="●"/>
            </a:pPr>
            <a:r>
              <a:rPr lang="en" sz="4840"/>
              <a:t>Process</a:t>
            </a:r>
            <a:endParaRPr sz="4840"/>
          </a:p>
        </p:txBody>
      </p:sp>
      <p:sp>
        <p:nvSpPr>
          <p:cNvPr id="94" name="Google Shape;94;p14"/>
          <p:cNvSpPr txBox="1"/>
          <p:nvPr>
            <p:ph type="title"/>
          </p:nvPr>
        </p:nvSpPr>
        <p:spPr>
          <a:xfrm>
            <a:off x="4927050" y="1322450"/>
            <a:ext cx="3698400" cy="3412200"/>
          </a:xfrm>
          <a:prstGeom prst="rect">
            <a:avLst/>
          </a:prstGeom>
        </p:spPr>
        <p:txBody>
          <a:bodyPr anchorCtr="0" anchor="t" bIns="91425" lIns="91425" spcFirstLastPara="1" rIns="91425" wrap="square" tIns="91425">
            <a:noAutofit/>
          </a:bodyPr>
          <a:lstStyle/>
          <a:p>
            <a:pPr indent="-535940" lvl="0" marL="457200" rtl="0" algn="l">
              <a:spcBef>
                <a:spcPts val="0"/>
              </a:spcBef>
              <a:spcAft>
                <a:spcPts val="0"/>
              </a:spcAft>
              <a:buSzPts val="4840"/>
              <a:buChar char="●"/>
            </a:pPr>
            <a:r>
              <a:rPr lang="en" sz="4840"/>
              <a:t>Analyze</a:t>
            </a:r>
            <a:endParaRPr sz="4840"/>
          </a:p>
          <a:p>
            <a:pPr indent="-535940" lvl="0" marL="457200" rtl="0" algn="l">
              <a:spcBef>
                <a:spcPts val="0"/>
              </a:spcBef>
              <a:spcAft>
                <a:spcPts val="0"/>
              </a:spcAft>
              <a:buSzPts val="4840"/>
              <a:buChar char="●"/>
            </a:pPr>
            <a:r>
              <a:rPr lang="en" sz="4840"/>
              <a:t>Share</a:t>
            </a:r>
            <a:endParaRPr sz="4840"/>
          </a:p>
          <a:p>
            <a:pPr indent="-535940" lvl="0" marL="457200" rtl="0" algn="l">
              <a:spcBef>
                <a:spcPts val="0"/>
              </a:spcBef>
              <a:spcAft>
                <a:spcPts val="0"/>
              </a:spcAft>
              <a:buSzPts val="4840"/>
              <a:buChar char="●"/>
            </a:pPr>
            <a:r>
              <a:rPr lang="en" sz="4840"/>
              <a:t>Act</a:t>
            </a:r>
            <a:endParaRPr sz="48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8550" y="1220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ASK</a:t>
            </a:r>
            <a:endParaRPr sz="4040"/>
          </a:p>
        </p:txBody>
      </p:sp>
      <p:sp>
        <p:nvSpPr>
          <p:cNvPr id="100" name="Google Shape;100;p15"/>
          <p:cNvSpPr txBox="1"/>
          <p:nvPr>
            <p:ph idx="1" type="body"/>
          </p:nvPr>
        </p:nvSpPr>
        <p:spPr>
          <a:xfrm>
            <a:off x="726750" y="22746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factors (Seat Comfort, Staff Service, Food &amp; Beverages, etc.) have the most significant impact on the overall rating of the passenger?</a:t>
            </a:r>
            <a:endParaRPr sz="1800"/>
          </a:p>
          <a:p>
            <a:pPr indent="-342900" lvl="0" marL="457200" rtl="0" algn="l">
              <a:spcBef>
                <a:spcPts val="0"/>
              </a:spcBef>
              <a:spcAft>
                <a:spcPts val="0"/>
              </a:spcAft>
              <a:buSzPts val="1800"/>
              <a:buChar char="●"/>
            </a:pPr>
            <a:r>
              <a:rPr lang="en" sz="1800"/>
              <a:t>Do ratings vary significantly between people flying for leisure (solo, couple, or with family) and those flying for business?</a:t>
            </a:r>
            <a:endParaRPr sz="1800"/>
          </a:p>
          <a:p>
            <a:pPr indent="-342900" lvl="0" marL="457200" rtl="0" algn="l">
              <a:spcBef>
                <a:spcPts val="0"/>
              </a:spcBef>
              <a:spcAft>
                <a:spcPts val="0"/>
              </a:spcAft>
              <a:buSzPts val="1800"/>
              <a:buChar char="●"/>
            </a:pPr>
            <a:r>
              <a:rPr lang="en" sz="1800"/>
              <a:t>Are there differences in satisfaction between airlines? Which airlines are rated highest or lowest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PREPARE</a:t>
            </a:r>
            <a:endParaRPr sz="4000"/>
          </a:p>
        </p:txBody>
      </p:sp>
      <p:sp>
        <p:nvSpPr>
          <p:cNvPr id="106" name="Google Shape;106;p16"/>
          <p:cNvSpPr txBox="1"/>
          <p:nvPr>
            <p:ph idx="1" type="body"/>
          </p:nvPr>
        </p:nvSpPr>
        <p:spPr>
          <a:xfrm>
            <a:off x="727800" y="1972925"/>
            <a:ext cx="8211000" cy="30645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en" sz="4900"/>
              <a:t>Title:</a:t>
            </a:r>
            <a:r>
              <a:rPr lang="en" sz="4900"/>
              <a:t> Airlines Review Dataset</a:t>
            </a:r>
            <a:endParaRPr sz="4900"/>
          </a:p>
          <a:p>
            <a:pPr indent="0" lvl="0" marL="0" rtl="0" algn="l">
              <a:spcBef>
                <a:spcPts val="1200"/>
              </a:spcBef>
              <a:spcAft>
                <a:spcPts val="0"/>
              </a:spcAft>
              <a:buNone/>
            </a:pPr>
            <a:r>
              <a:rPr b="1" lang="en" sz="4900"/>
              <a:t>Source:</a:t>
            </a:r>
            <a:r>
              <a:rPr lang="en" sz="4900"/>
              <a:t> Kaggle</a:t>
            </a:r>
            <a:endParaRPr sz="4900"/>
          </a:p>
          <a:p>
            <a:pPr indent="0" lvl="0" marL="0" rtl="0" algn="l">
              <a:spcBef>
                <a:spcPts val="1200"/>
              </a:spcBef>
              <a:spcAft>
                <a:spcPts val="0"/>
              </a:spcAft>
              <a:buNone/>
            </a:pPr>
            <a:r>
              <a:rPr b="1" lang="en" sz="4900"/>
              <a:t>Author: </a:t>
            </a:r>
            <a:r>
              <a:rPr lang="en" sz="4900"/>
              <a:t>Elijah Alabi</a:t>
            </a:r>
            <a:endParaRPr sz="4900"/>
          </a:p>
          <a:p>
            <a:pPr indent="0" lvl="0" marL="0" rtl="0" algn="l">
              <a:spcBef>
                <a:spcPts val="1200"/>
              </a:spcBef>
              <a:spcAft>
                <a:spcPts val="0"/>
              </a:spcAft>
              <a:buNone/>
            </a:pPr>
            <a:r>
              <a:rPr b="1" lang="en" sz="4900"/>
              <a:t>Airlines Covered:</a:t>
            </a:r>
            <a:endParaRPr b="1" sz="4900"/>
          </a:p>
          <a:p>
            <a:pPr indent="0" lvl="0" marL="0" rtl="0" algn="l">
              <a:spcBef>
                <a:spcPts val="1200"/>
              </a:spcBef>
              <a:spcAft>
                <a:spcPts val="0"/>
              </a:spcAft>
              <a:buNone/>
            </a:pPr>
            <a:r>
              <a:rPr lang="en" sz="4900"/>
              <a:t>Singapore Airlines, Qatar Airways, ANA, Emirates, Japan Airlines</a:t>
            </a:r>
            <a:endParaRPr sz="4900"/>
          </a:p>
          <a:p>
            <a:pPr indent="0" lvl="0" marL="0" rtl="0" algn="l">
              <a:spcBef>
                <a:spcPts val="1200"/>
              </a:spcBef>
              <a:spcAft>
                <a:spcPts val="0"/>
              </a:spcAft>
              <a:buNone/>
            </a:pPr>
            <a:r>
              <a:rPr lang="en" sz="4900"/>
              <a:t>Turkish Airlines, Air France, Cathay Pacific, EVA Air, Korean Air</a:t>
            </a:r>
            <a:endParaRPr sz="49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PREPARE</a:t>
            </a:r>
            <a:endParaRPr sz="4000"/>
          </a:p>
        </p:txBody>
      </p:sp>
      <p:sp>
        <p:nvSpPr>
          <p:cNvPr id="112" name="Google Shape;112;p17"/>
          <p:cNvSpPr txBox="1"/>
          <p:nvPr>
            <p:ph idx="1" type="body"/>
          </p:nvPr>
        </p:nvSpPr>
        <p:spPr>
          <a:xfrm>
            <a:off x="727800" y="1972925"/>
            <a:ext cx="8211000" cy="3064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900"/>
              <a:t>Dataset Size:</a:t>
            </a:r>
            <a:endParaRPr b="1" sz="4900"/>
          </a:p>
          <a:p>
            <a:pPr indent="0" lvl="0" marL="0" rtl="0" algn="l">
              <a:spcBef>
                <a:spcPts val="1200"/>
              </a:spcBef>
              <a:spcAft>
                <a:spcPts val="0"/>
              </a:spcAft>
              <a:buNone/>
            </a:pPr>
            <a:r>
              <a:rPr b="1" lang="en" sz="4900"/>
              <a:t>Rows:</a:t>
            </a:r>
            <a:r>
              <a:rPr lang="en" sz="4900"/>
              <a:t> 8,100 reviews</a:t>
            </a:r>
            <a:endParaRPr sz="4900"/>
          </a:p>
          <a:p>
            <a:pPr indent="0" lvl="0" marL="0" rtl="0" algn="l">
              <a:spcBef>
                <a:spcPts val="1200"/>
              </a:spcBef>
              <a:spcAft>
                <a:spcPts val="0"/>
              </a:spcAft>
              <a:buNone/>
            </a:pPr>
            <a:r>
              <a:rPr b="1" lang="en" sz="4900"/>
              <a:t>Columns:</a:t>
            </a:r>
            <a:r>
              <a:rPr lang="en" sz="4900"/>
              <a:t> 17 (Numerical and Categorical Data)</a:t>
            </a:r>
            <a:endParaRPr sz="4900"/>
          </a:p>
          <a:p>
            <a:pPr indent="0" lvl="0" marL="0" rtl="0" algn="l">
              <a:spcBef>
                <a:spcPts val="1200"/>
              </a:spcBef>
              <a:spcAft>
                <a:spcPts val="0"/>
              </a:spcAft>
              <a:buNone/>
            </a:pPr>
            <a:r>
              <a:rPr b="1" lang="en" sz="4900"/>
              <a:t>General Information:</a:t>
            </a:r>
            <a:endParaRPr b="1" sz="4900"/>
          </a:p>
          <a:p>
            <a:pPr indent="0" lvl="0" marL="0" rtl="0" algn="l">
              <a:spcBef>
                <a:spcPts val="1200"/>
              </a:spcBef>
              <a:spcAft>
                <a:spcPts val="0"/>
              </a:spcAft>
              <a:buNone/>
            </a:pPr>
            <a:r>
              <a:rPr lang="en" sz="4900"/>
              <a:t>Title, Name, Review Date, Airline, Verified, Reviews, Recommended</a:t>
            </a:r>
            <a:endParaRPr sz="4900"/>
          </a:p>
          <a:p>
            <a:pPr indent="0" lvl="0" marL="0" rtl="0" algn="l">
              <a:spcBef>
                <a:spcPts val="1200"/>
              </a:spcBef>
              <a:spcAft>
                <a:spcPts val="0"/>
              </a:spcAft>
              <a:buNone/>
            </a:pPr>
            <a:r>
              <a:rPr b="1" lang="en" sz="4900"/>
              <a:t>Travel Details:</a:t>
            </a:r>
            <a:endParaRPr b="1" sz="4900"/>
          </a:p>
          <a:p>
            <a:pPr indent="0" lvl="0" marL="0" rtl="0" algn="l">
              <a:spcBef>
                <a:spcPts val="1200"/>
              </a:spcBef>
              <a:spcAft>
                <a:spcPts val="0"/>
              </a:spcAft>
              <a:buNone/>
            </a:pPr>
            <a:r>
              <a:rPr lang="en" sz="4900"/>
              <a:t>Type of Traveller, Month Flown, Route, Class</a:t>
            </a:r>
            <a:endParaRPr sz="4900"/>
          </a:p>
          <a:p>
            <a:pPr indent="0" lvl="0" marL="0" rtl="0" algn="l">
              <a:spcBef>
                <a:spcPts val="1200"/>
              </a:spcBef>
              <a:spcAft>
                <a:spcPts val="0"/>
              </a:spcAft>
              <a:buNone/>
            </a:pPr>
            <a:r>
              <a:rPr b="1" lang="en" sz="4900"/>
              <a:t>Ratings:</a:t>
            </a:r>
            <a:endParaRPr b="1" sz="4900"/>
          </a:p>
          <a:p>
            <a:pPr indent="0" lvl="0" marL="0" rtl="0" algn="l">
              <a:spcBef>
                <a:spcPts val="1200"/>
              </a:spcBef>
              <a:spcAft>
                <a:spcPts val="0"/>
              </a:spcAft>
              <a:buNone/>
            </a:pPr>
            <a:r>
              <a:rPr lang="en" sz="4900"/>
              <a:t>Seat Comfort, Staff Service, Food &amp; Beverages, Inflight Entertainment, Value For Money, Overall Rating</a:t>
            </a:r>
            <a:endParaRPr sz="4900"/>
          </a:p>
          <a:p>
            <a:pPr indent="0" lvl="0" marL="0" rtl="0" algn="l">
              <a:spcBef>
                <a:spcPts val="1200"/>
              </a:spcBef>
              <a:spcAft>
                <a:spcPts val="1200"/>
              </a:spcAft>
              <a:buNone/>
            </a:pPr>
            <a:r>
              <a:t/>
            </a:r>
            <a:endParaRPr sz="4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PROCESS</a:t>
            </a:r>
            <a:endParaRPr sz="4000"/>
          </a:p>
        </p:txBody>
      </p:sp>
      <p:sp>
        <p:nvSpPr>
          <p:cNvPr id="118" name="Google Shape;118;p18"/>
          <p:cNvSpPr txBox="1"/>
          <p:nvPr>
            <p:ph idx="1" type="body"/>
          </p:nvPr>
        </p:nvSpPr>
        <p:spPr>
          <a:xfrm>
            <a:off x="727800" y="2319675"/>
            <a:ext cx="8211000" cy="1257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0000"/>
                </a:solidFill>
                <a:highlight>
                  <a:srgbClr val="F7F7F7"/>
                </a:highlight>
                <a:latin typeface="Courier New"/>
                <a:ea typeface="Courier New"/>
                <a:cs typeface="Courier New"/>
                <a:sym typeface="Courier New"/>
              </a:rPr>
              <a:t>df = df[df[</a:t>
            </a:r>
            <a:r>
              <a:rPr lang="en" sz="1050">
                <a:solidFill>
                  <a:srgbClr val="A31515"/>
                </a:solidFill>
                <a:highlight>
                  <a:srgbClr val="F7F7F7"/>
                </a:highlight>
                <a:latin typeface="Courier New"/>
                <a:ea typeface="Courier New"/>
                <a:cs typeface="Courier New"/>
                <a:sym typeface="Courier New"/>
              </a:rPr>
              <a:t>'Verified'</a:t>
            </a:r>
            <a:r>
              <a:rPr lang="en" sz="1050">
                <a:solidFill>
                  <a:srgbClr val="000000"/>
                </a:solidFill>
                <a:highlight>
                  <a:srgbClr val="F7F7F7"/>
                </a:highlight>
                <a:latin typeface="Courier New"/>
                <a:ea typeface="Courier New"/>
                <a:cs typeface="Courier New"/>
                <a:sym typeface="Courier New"/>
              </a:rPr>
              <a:t>] == </a:t>
            </a:r>
            <a:r>
              <a:rPr lang="en" sz="1050">
                <a:solidFill>
                  <a:srgbClr val="A31515"/>
                </a:solidFill>
                <a:highlight>
                  <a:srgbClr val="F7F7F7"/>
                </a:highlight>
                <a:latin typeface="Courier New"/>
                <a:ea typeface="Courier New"/>
                <a:cs typeface="Courier New"/>
                <a:sym typeface="Courier New"/>
              </a:rPr>
              <a:t>"True"</a:t>
            </a:r>
            <a:r>
              <a:rPr lang="en"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7F7F7"/>
                </a:highlight>
                <a:latin typeface="Courier New"/>
                <a:ea typeface="Courier New"/>
                <a:cs typeface="Courier New"/>
                <a:sym typeface="Courier New"/>
              </a:rPr>
              <a:t>df = df.drop([</a:t>
            </a:r>
            <a:r>
              <a:rPr lang="en" sz="1050">
                <a:solidFill>
                  <a:srgbClr val="A31515"/>
                </a:solidFill>
                <a:highlight>
                  <a:srgbClr val="F7F7F7"/>
                </a:highlight>
                <a:latin typeface="Courier New"/>
                <a:ea typeface="Courier New"/>
                <a:cs typeface="Courier New"/>
                <a:sym typeface="Courier New"/>
              </a:rPr>
              <a:t>"Title"</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"Name"</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"Review Date"</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"Verified"</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"Reviews"</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"Route"</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"Class"</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"Recommended"</a:t>
            </a:r>
            <a:r>
              <a:rPr lang="en" sz="1050">
                <a:solidFill>
                  <a:srgbClr val="000000"/>
                </a:solidFill>
                <a:highlight>
                  <a:srgbClr val="F7F7F7"/>
                </a:highlight>
                <a:latin typeface="Courier New"/>
                <a:ea typeface="Courier New"/>
                <a:cs typeface="Courier New"/>
                <a:sym typeface="Courier New"/>
              </a:rPr>
              <a:t>], axis=</a:t>
            </a:r>
            <a:r>
              <a:rPr lang="en" sz="1050">
                <a:solidFill>
                  <a:srgbClr val="116644"/>
                </a:solidFill>
                <a:highlight>
                  <a:srgbClr val="F7F7F7"/>
                </a:highlight>
                <a:latin typeface="Courier New"/>
                <a:ea typeface="Courier New"/>
                <a:cs typeface="Courier New"/>
                <a:sym typeface="Courier New"/>
              </a:rPr>
              <a:t>1</a:t>
            </a:r>
            <a:r>
              <a:rPr lang="en"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7F7F7"/>
                </a:highlight>
                <a:latin typeface="Courier New"/>
                <a:ea typeface="Courier New"/>
                <a:cs typeface="Courier New"/>
                <a:sym typeface="Courier New"/>
              </a:rPr>
              <a:t>df = df[~df[</a:t>
            </a:r>
            <a:r>
              <a:rPr lang="en" sz="1050">
                <a:solidFill>
                  <a:srgbClr val="A31515"/>
                </a:solidFill>
                <a:highlight>
                  <a:srgbClr val="F7F7F7"/>
                </a:highlight>
                <a:latin typeface="Courier New"/>
                <a:ea typeface="Courier New"/>
                <a:cs typeface="Courier New"/>
                <a:sym typeface="Courier New"/>
              </a:rPr>
              <a:t>'Airline'</a:t>
            </a:r>
            <a:r>
              <a:rPr lang="en" sz="1050">
                <a:solidFill>
                  <a:srgbClr val="000000"/>
                </a:solidFill>
                <a:highlight>
                  <a:srgbClr val="F7F7F7"/>
                </a:highlight>
                <a:latin typeface="Courier New"/>
                <a:ea typeface="Courier New"/>
                <a:cs typeface="Courier New"/>
                <a:sym typeface="Courier New"/>
              </a:rPr>
              <a:t>].isin([</a:t>
            </a:r>
            <a:r>
              <a:rPr lang="en" sz="1050">
                <a:solidFill>
                  <a:srgbClr val="A31515"/>
                </a:solidFill>
                <a:highlight>
                  <a:srgbClr val="F7F7F7"/>
                </a:highlight>
                <a:latin typeface="Courier New"/>
                <a:ea typeface="Courier New"/>
                <a:cs typeface="Courier New"/>
                <a:sym typeface="Courier New"/>
              </a:rPr>
              <a:t>'All Nippon Airways'</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'Japan Airlines'</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'Korean Air'</a:t>
            </a:r>
            <a:r>
              <a:rPr lang="en" sz="1050">
                <a:solidFill>
                  <a:srgbClr val="000000"/>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'EVA Air'</a:t>
            </a:r>
            <a:r>
              <a:rPr lang="en"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7F7F7"/>
                </a:highlight>
                <a:latin typeface="Courier New"/>
                <a:ea typeface="Courier New"/>
                <a:cs typeface="Courier New"/>
                <a:sym typeface="Courier New"/>
              </a:rPr>
              <a:t>df[</a:t>
            </a:r>
            <a:r>
              <a:rPr lang="en" sz="1050">
                <a:solidFill>
                  <a:srgbClr val="A31515"/>
                </a:solidFill>
                <a:highlight>
                  <a:srgbClr val="F7F7F7"/>
                </a:highlight>
                <a:latin typeface="Courier New"/>
                <a:ea typeface="Courier New"/>
                <a:cs typeface="Courier New"/>
                <a:sym typeface="Courier New"/>
              </a:rPr>
              <a:t>'Overall Rating'</a:t>
            </a:r>
            <a:r>
              <a:rPr lang="en" sz="1050">
                <a:solidFill>
                  <a:srgbClr val="000000"/>
                </a:solidFill>
                <a:highlight>
                  <a:srgbClr val="F7F7F7"/>
                </a:highlight>
                <a:latin typeface="Courier New"/>
                <a:ea typeface="Courier New"/>
                <a:cs typeface="Courier New"/>
                <a:sym typeface="Courier New"/>
              </a:rPr>
              <a:t>] = MinMaxScaler(feature_range=(</a:t>
            </a:r>
            <a:r>
              <a:rPr lang="en" sz="1050">
                <a:solidFill>
                  <a:srgbClr val="116644"/>
                </a:solidFill>
                <a:highlight>
                  <a:srgbClr val="F7F7F7"/>
                </a:highlight>
                <a:latin typeface="Courier New"/>
                <a:ea typeface="Courier New"/>
                <a:cs typeface="Courier New"/>
                <a:sym typeface="Courier New"/>
              </a:rPr>
              <a:t>1</a:t>
            </a:r>
            <a:r>
              <a:rPr lang="en" sz="1050">
                <a:solidFill>
                  <a:srgbClr val="000000"/>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5</a:t>
            </a:r>
            <a:r>
              <a:rPr lang="en" sz="1050">
                <a:solidFill>
                  <a:srgbClr val="000000"/>
                </a:solidFill>
                <a:highlight>
                  <a:srgbClr val="F7F7F7"/>
                </a:highlight>
                <a:latin typeface="Courier New"/>
                <a:ea typeface="Courier New"/>
                <a:cs typeface="Courier New"/>
                <a:sym typeface="Courier New"/>
              </a:rPr>
              <a:t>)).fit_transform(df[[</a:t>
            </a:r>
            <a:r>
              <a:rPr lang="en" sz="1050">
                <a:solidFill>
                  <a:srgbClr val="A31515"/>
                </a:solidFill>
                <a:highlight>
                  <a:srgbClr val="F7F7F7"/>
                </a:highlight>
                <a:latin typeface="Courier New"/>
                <a:ea typeface="Courier New"/>
                <a:cs typeface="Courier New"/>
                <a:sym typeface="Courier New"/>
              </a:rPr>
              <a:t>'Overall Rating'</a:t>
            </a:r>
            <a:r>
              <a:rPr lang="en" sz="1050">
                <a:solidFill>
                  <a:srgbClr val="000000"/>
                </a:solidFill>
                <a:highlight>
                  <a:srgbClr val="F7F7F7"/>
                </a:highlight>
                <a:latin typeface="Courier New"/>
                <a:ea typeface="Courier New"/>
                <a:cs typeface="Courier New"/>
                <a:sym typeface="Courier New"/>
              </a:rPr>
              <a:t>]])</a:t>
            </a:r>
            <a:endParaRPr b="1"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ANALYZE</a:t>
            </a:r>
            <a:endParaRPr sz="4000"/>
          </a:p>
        </p:txBody>
      </p:sp>
      <p:sp>
        <p:nvSpPr>
          <p:cNvPr id="124" name="Google Shape;124;p19"/>
          <p:cNvSpPr txBox="1"/>
          <p:nvPr>
            <p:ph idx="1" type="body"/>
          </p:nvPr>
        </p:nvSpPr>
        <p:spPr>
          <a:xfrm>
            <a:off x="727800" y="2079000"/>
            <a:ext cx="8211000" cy="306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What factors (Seat Comfort, Staff Service, Food &amp; Beverages, etc.) have the most significant impact on the overall rating of the passenger?</a:t>
            </a:r>
            <a:endParaRPr b="1" sz="1800"/>
          </a:p>
          <a:p>
            <a:pPr indent="-311150" lvl="0" marL="457200" rtl="0" algn="just">
              <a:spcBef>
                <a:spcPts val="1200"/>
              </a:spcBef>
              <a:spcAft>
                <a:spcPts val="0"/>
              </a:spcAft>
              <a:buSzPts val="1300"/>
              <a:buChar char="●"/>
            </a:pPr>
            <a:r>
              <a:rPr b="1" lang="en"/>
              <a:t>Value for Money has the strongest correlation with the overall rating (0.89).</a:t>
            </a:r>
            <a:endParaRPr b="1"/>
          </a:p>
          <a:p>
            <a:pPr indent="-311150" lvl="0" marL="457200" rtl="0" algn="just">
              <a:spcBef>
                <a:spcPts val="0"/>
              </a:spcBef>
              <a:spcAft>
                <a:spcPts val="0"/>
              </a:spcAft>
              <a:buSzPts val="1300"/>
              <a:buChar char="●"/>
            </a:pPr>
            <a:r>
              <a:rPr b="1" lang="en"/>
              <a:t>Staff Service also shows a moderate positive correlation (0.21).</a:t>
            </a:r>
            <a:endParaRPr b="1"/>
          </a:p>
          <a:p>
            <a:pPr indent="-311150" lvl="0" marL="457200" rtl="0" algn="just">
              <a:spcBef>
                <a:spcPts val="0"/>
              </a:spcBef>
              <a:spcAft>
                <a:spcPts val="0"/>
              </a:spcAft>
              <a:buSzPts val="1300"/>
              <a:buChar char="●"/>
            </a:pPr>
            <a:r>
              <a:rPr b="1" lang="en"/>
              <a:t>Other factors, including Seat Comfort, Food &amp; Beverages, and Inflight Entertainment, have weaker correlations with the overall rating (0.19, 0.16, and 0.15 respectively).</a:t>
            </a:r>
            <a:endParaRPr b="1"/>
          </a:p>
          <a:p>
            <a:pPr indent="0" lvl="0" marL="0" rtl="0" algn="just">
              <a:spcBef>
                <a:spcPts val="1200"/>
              </a:spcBef>
              <a:spcAft>
                <a:spcPts val="0"/>
              </a:spcAft>
              <a:buNone/>
            </a:pPr>
            <a:r>
              <a:rPr b="1" lang="en"/>
              <a:t>This suggests that "Value for Money" significantly influences the overall rating compared to other factors.</a:t>
            </a:r>
            <a:endParaRPr b="1"/>
          </a:p>
          <a:p>
            <a:pPr indent="0" lvl="0" marL="0" rtl="0" algn="just">
              <a:spcBef>
                <a:spcPts val="1200"/>
              </a:spcBef>
              <a:spcAft>
                <a:spcPts val="12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ANALYZE</a:t>
            </a:r>
            <a:endParaRPr sz="4000"/>
          </a:p>
        </p:txBody>
      </p:sp>
      <p:sp>
        <p:nvSpPr>
          <p:cNvPr id="130" name="Google Shape;130;p20"/>
          <p:cNvSpPr txBox="1"/>
          <p:nvPr>
            <p:ph idx="1" type="body"/>
          </p:nvPr>
        </p:nvSpPr>
        <p:spPr>
          <a:xfrm>
            <a:off x="727800" y="2079000"/>
            <a:ext cx="8211000" cy="306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Do ratings vary significantly between people flying for leisure (solo, couple, or with family) and those flying for business?</a:t>
            </a:r>
            <a:endParaRPr b="1" sz="1800"/>
          </a:p>
          <a:p>
            <a:pPr indent="-311150" lvl="0" marL="457200" rtl="0" algn="just">
              <a:spcBef>
                <a:spcPts val="1200"/>
              </a:spcBef>
              <a:spcAft>
                <a:spcPts val="0"/>
              </a:spcAft>
              <a:buSzPts val="1300"/>
              <a:buChar char="●"/>
            </a:pPr>
            <a:r>
              <a:rPr b="1" lang="en"/>
              <a:t>Solo Leisure travelers gave the highest average rating (3.13), indicating greater satisfaction.</a:t>
            </a:r>
            <a:endParaRPr b="1"/>
          </a:p>
          <a:p>
            <a:pPr indent="-311150" lvl="0" marL="457200" rtl="0" algn="just">
              <a:spcBef>
                <a:spcPts val="0"/>
              </a:spcBef>
              <a:spcAft>
                <a:spcPts val="0"/>
              </a:spcAft>
              <a:buSzPts val="1300"/>
              <a:buChar char="●"/>
            </a:pPr>
            <a:r>
              <a:rPr b="1" lang="en"/>
              <a:t>Couple Leisure and Business travelers provided similar, moderately high ratings (2.92 and 2.87, respectively).</a:t>
            </a:r>
            <a:endParaRPr b="1"/>
          </a:p>
          <a:p>
            <a:pPr indent="-311150" lvl="0" marL="457200" rtl="0" algn="just">
              <a:spcBef>
                <a:spcPts val="0"/>
              </a:spcBef>
              <a:spcAft>
                <a:spcPts val="0"/>
              </a:spcAft>
              <a:buSzPts val="1300"/>
              <a:buChar char="●"/>
            </a:pPr>
            <a:r>
              <a:rPr b="1" lang="en"/>
              <a:t>Family Leisure travelers gave the lowest average rating (2.65), showing the least satisfaction.</a:t>
            </a:r>
            <a:endParaRPr b="1"/>
          </a:p>
          <a:p>
            <a:pPr indent="0" lvl="0" marL="0" rtl="0" algn="just">
              <a:spcBef>
                <a:spcPts val="1200"/>
              </a:spcBef>
              <a:spcAft>
                <a:spcPts val="12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800" y="1231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ANALYZE</a:t>
            </a:r>
            <a:endParaRPr sz="4000"/>
          </a:p>
        </p:txBody>
      </p:sp>
      <p:sp>
        <p:nvSpPr>
          <p:cNvPr id="136" name="Google Shape;136;p21"/>
          <p:cNvSpPr txBox="1"/>
          <p:nvPr>
            <p:ph idx="1" type="body"/>
          </p:nvPr>
        </p:nvSpPr>
        <p:spPr>
          <a:xfrm>
            <a:off x="727800" y="1913925"/>
            <a:ext cx="8211000" cy="437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Are there differences in satisfaction between airlines? Which airlines are rated highest or lowest?</a:t>
            </a:r>
            <a:endParaRPr b="1" sz="1800"/>
          </a:p>
          <a:p>
            <a:pPr indent="-330715" lvl="0" marL="457200" rtl="0" algn="just">
              <a:spcBef>
                <a:spcPts val="1200"/>
              </a:spcBef>
              <a:spcAft>
                <a:spcPts val="0"/>
              </a:spcAft>
              <a:buSzPts val="1608"/>
              <a:buChar char="●"/>
            </a:pPr>
            <a:r>
              <a:rPr lang="en" sz="1608"/>
              <a:t>F-statistic: 187.69, indicating substantial group differences.</a:t>
            </a:r>
            <a:endParaRPr sz="1608"/>
          </a:p>
          <a:p>
            <a:pPr indent="-330715" lvl="0" marL="457200" rtl="0" algn="just">
              <a:spcBef>
                <a:spcPts val="0"/>
              </a:spcBef>
              <a:spcAft>
                <a:spcPts val="0"/>
              </a:spcAft>
              <a:buSzPts val="1608"/>
              <a:buChar char="●"/>
            </a:pPr>
            <a:r>
              <a:rPr lang="en" sz="1608"/>
              <a:t>P-value: &lt; 0.05, leading to the rejection of the null hypothesis.</a:t>
            </a:r>
            <a:endParaRPr sz="1608"/>
          </a:p>
          <a:p>
            <a:pPr indent="-330715" lvl="0" marL="457200" rtl="0" algn="just">
              <a:spcBef>
                <a:spcPts val="0"/>
              </a:spcBef>
              <a:spcAft>
                <a:spcPts val="0"/>
              </a:spcAft>
              <a:buSzPts val="1608"/>
              <a:buChar char="●"/>
            </a:pPr>
            <a:r>
              <a:rPr lang="en" sz="1608"/>
              <a:t>Conclusion: Significant differences exist in overall ratings among airlines.</a:t>
            </a:r>
            <a:endParaRPr sz="1608"/>
          </a:p>
          <a:p>
            <a:pPr indent="0" lvl="0" marL="0" rtl="0" algn="just">
              <a:spcBef>
                <a:spcPts val="1200"/>
              </a:spcBef>
              <a:spcAft>
                <a:spcPts val="0"/>
              </a:spcAft>
              <a:buNone/>
            </a:pPr>
            <a:r>
              <a:t/>
            </a:r>
            <a:endParaRPr b="1" sz="1608"/>
          </a:p>
          <a:p>
            <a:pPr indent="-330715" lvl="0" marL="457200" rtl="0" algn="just">
              <a:spcBef>
                <a:spcPts val="1200"/>
              </a:spcBef>
              <a:spcAft>
                <a:spcPts val="0"/>
              </a:spcAft>
              <a:buSzPts val="1608"/>
              <a:buChar char="●"/>
            </a:pPr>
            <a:r>
              <a:rPr b="1" lang="en" sz="1608"/>
              <a:t>Qatar Airways: </a:t>
            </a:r>
            <a:r>
              <a:rPr lang="en" sz="1608"/>
              <a:t>Highest-rated airline with a high median and low variance in ratings.</a:t>
            </a:r>
            <a:endParaRPr sz="1608"/>
          </a:p>
          <a:p>
            <a:pPr indent="-330715" lvl="0" marL="457200" rtl="0" algn="just">
              <a:spcBef>
                <a:spcPts val="0"/>
              </a:spcBef>
              <a:spcAft>
                <a:spcPts val="0"/>
              </a:spcAft>
              <a:buSzPts val="1608"/>
              <a:buChar char="●"/>
            </a:pPr>
            <a:r>
              <a:rPr b="1" lang="en" sz="1608"/>
              <a:t>Turkish Airlines: </a:t>
            </a:r>
            <a:r>
              <a:rPr lang="en" sz="1608"/>
              <a:t>Lowest-rated airline with a low median and moderate variance.</a:t>
            </a:r>
            <a:endParaRPr sz="1608"/>
          </a:p>
          <a:p>
            <a:pPr indent="0" lvl="0" marL="0" rtl="0" algn="just">
              <a:spcBef>
                <a:spcPts val="1200"/>
              </a:spcBef>
              <a:spcAft>
                <a:spcPts val="0"/>
              </a:spcAft>
              <a:buNone/>
            </a:pPr>
            <a:r>
              <a:t/>
            </a:r>
            <a:endParaRPr b="1"/>
          </a:p>
          <a:p>
            <a:pPr indent="0" lvl="0" marL="0" rtl="0" algn="just">
              <a:spcBef>
                <a:spcPts val="120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