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7" r:id="rId2"/>
    <p:sldId id="259" r:id="rId3"/>
    <p:sldId id="258"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5"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42" r:id="rId60"/>
    <p:sldId id="339" r:id="rId61"/>
    <p:sldId id="341" r:id="rId62"/>
    <p:sldId id="327" r:id="rId63"/>
    <p:sldId id="328" r:id="rId64"/>
    <p:sldId id="313" r:id="rId65"/>
    <p:sldId id="314" r:id="rId66"/>
    <p:sldId id="315" r:id="rId67"/>
    <p:sldId id="316" r:id="rId68"/>
    <p:sldId id="340" r:id="rId69"/>
    <p:sldId id="317" r:id="rId70"/>
    <p:sldId id="318" r:id="rId71"/>
    <p:sldId id="319" r:id="rId72"/>
    <p:sldId id="320" r:id="rId73"/>
    <p:sldId id="321" r:id="rId74"/>
    <p:sldId id="323" r:id="rId75"/>
    <p:sldId id="324" r:id="rId76"/>
    <p:sldId id="325" r:id="rId77"/>
    <p:sldId id="326" r:id="rId78"/>
    <p:sldId id="329" r:id="rId79"/>
    <p:sldId id="344" r:id="rId80"/>
    <p:sldId id="330" r:id="rId81"/>
    <p:sldId id="332" r:id="rId82"/>
    <p:sldId id="338"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10" d="100"/>
          <a:sy n="210" d="100"/>
        </p:scale>
        <p:origin x="-24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interSettings" Target="printerSettings/printerSettings1.bin"/><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2/2/16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51</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62</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81</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24</a:t>
            </a:fld>
            <a:endParaRPr lang="en-US"/>
          </a:p>
        </p:txBody>
      </p:sp>
    </p:spTree>
    <p:extLst>
      <p:ext uri="{BB962C8B-B14F-4D97-AF65-F5344CB8AC3E}">
        <p14:creationId xmlns:p14="http://schemas.microsoft.com/office/powerpoint/2010/main" val="285400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2/2/16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jcmit.com/MemoryDiskPriceGraph-2012Feb.jpg"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pub/robert-sanders/32/467/614" TargetMode="External"/><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http://spark.apache.org/docs/latest/img/cluster-overview.png"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 Id="rId3" Type="http://schemas.openxmlformats.org/officeDocument/2006/relationships/hyperlink" Target="http://www.eecs.berkeley.edu/Pubs/TechRpts/2011/EECS-2011-82.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 Id="rId3" Type="http://schemas.openxmlformats.org/officeDocument/2006/relationships/hyperlink" Target="http://www.eecs.berkeley.edu/Pubs/TechRpts/2011/EECS-2011-82.pd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 Id="rId3" Type="http://schemas.openxmlformats.org/officeDocument/2006/relationships/hyperlink" Target="http://www.dofactory.com/sql/join"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oreilly.com/data/sparkcer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hyperlink" Target="http://xiaochongzhang.me/blog/wp-content/uploads/2013/05/MapReduce_Work_Structure.png" TargetMode="External"/></Relationships>
</file>

<file path=ppt/slides/_rels/slide80.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vy.mk/1ntbX0Y"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Hosted By</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197388"/>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890690" y="1423961"/>
            <a:ext cx="7065724" cy="4817184"/>
          </a:xfrm>
          <a:prstGeom prst="rect">
            <a:avLst/>
          </a:prstGeom>
        </p:spPr>
      </p:pic>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4"/>
              </a:rPr>
              <a:t>http://www.jcmit.com/MemoryDiskPriceGraph-</a:t>
            </a:r>
            <a:r>
              <a:rPr lang="en-US" dirty="0" smtClean="0">
                <a:hlinkClick r:id="rId4"/>
              </a:rPr>
              <a:t>2012Feb.jpg</a:t>
            </a:r>
            <a:r>
              <a:rPr lang="en-US" dirty="0" smtClean="0"/>
              <a:t> </a:t>
            </a:r>
            <a:endParaRPr lang="en-US" dirty="0"/>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p>
          <a:p>
            <a:r>
              <a:rPr lang="en-US" sz="1200" dirty="0" smtClean="0">
                <a:hlinkClick r:id="rId3"/>
              </a:rPr>
              <a:t>http://image.slidesharecdn.com/2015-05-18cs347-stanford-150519052758-lva1-app6891/95/stanford-cs347-guest-lecture-apache-spark-52-638.jpg?cb=1432013408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31990850"/>
              </p:ext>
            </p:extLst>
          </p:nvPr>
        </p:nvGraphicFramePr>
        <p:xfrm>
          <a:off x="204687" y="2714066"/>
          <a:ext cx="8537264" cy="2595880"/>
        </p:xfrm>
        <a:graphic>
          <a:graphicData uri="http://schemas.openxmlformats.org/drawingml/2006/table">
            <a:tbl>
              <a:tblPr firstRow="1" bandRow="1">
                <a:tableStyleId>{6E25E649-3F16-4E02-A733-19D2CDBF48F0}</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220534744"/>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About Me</a:t>
            </a:r>
            <a:endParaRPr lang="en-US" sz="2800" dirty="0"/>
          </a:p>
        </p:txBody>
      </p:sp>
      <p:sp>
        <p:nvSpPr>
          <p:cNvPr id="4" name="TextBox 3"/>
          <p:cNvSpPr txBox="1"/>
          <p:nvPr/>
        </p:nvSpPr>
        <p:spPr>
          <a:xfrm>
            <a:off x="386124" y="1821530"/>
            <a:ext cx="8183770" cy="2397579"/>
          </a:xfrm>
          <a:prstGeom prst="rect">
            <a:avLst/>
          </a:prstGeom>
          <a:noFill/>
        </p:spPr>
        <p:txBody>
          <a:bodyPr wrap="square" lIns="0" rIns="0" rtlCol="0">
            <a:spAutoFit/>
          </a:bodyPr>
          <a:lstStyle/>
          <a:p>
            <a:pPr>
              <a:lnSpc>
                <a:spcPct val="130000"/>
              </a:lnSpc>
            </a:pPr>
            <a:r>
              <a:rPr lang="en-US" sz="28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Robert Sanders</a:t>
            </a:r>
          </a:p>
          <a:p>
            <a:pPr>
              <a:lnSpc>
                <a:spcPct val="130000"/>
              </a:lnSpc>
            </a:pPr>
            <a:endParaRPr lang="en-US" sz="28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 Clairvoyant LLC</a:t>
            </a:r>
          </a:p>
          <a:p>
            <a:pPr>
              <a:lnSpc>
                <a:spcPct val="130000"/>
              </a:lnSpc>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5" name="Picture 4" descr="0360_Sand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8319" y="606400"/>
            <a:ext cx="1751575" cy="1757453"/>
          </a:xfrm>
          <a:prstGeom prst="rect">
            <a:avLst/>
          </a:prstGeom>
        </p:spPr>
      </p:pic>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“Setup and Exercises” Document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2762295"/>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3"/>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4"/>
              </a:rPr>
              <a:t>http://spark.apache.org/docs/latest/img/cluster-</a:t>
            </a:r>
            <a:r>
              <a:rPr lang="en-US" sz="1200" dirty="0" smtClean="0">
                <a:hlinkClick r:id="rId4"/>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/latest/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411193"/>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244155"/>
            <a:ext cx="8757876" cy="5213735"/>
          </a:xfrm>
          <a:prstGeom prst="rect">
            <a:avLst/>
          </a:prstGeom>
          <a:noFill/>
        </p:spPr>
        <p:txBody>
          <a:bodyPr wrap="square" lIns="0" rIns="0" rtlCol="0">
            <a:spAutoFit/>
          </a:bodyPr>
          <a:lstStyle/>
          <a:p>
            <a:pPr>
              <a:lnSpc>
                <a:spcPct val="130000"/>
              </a:lnSpc>
            </a:pPr>
            <a:r>
              <a:rPr lang="en-US" sz="2000"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en-US" sz="1600" b="1" dirty="0">
                <a:solidFill>
                  <a:srgbClr val="107902"/>
                </a:solidFill>
                <a:latin typeface="Courier-Bold"/>
              </a:rPr>
              <a:t>from</a:t>
            </a:r>
            <a:r>
              <a:rPr lang="en-US" sz="1600" dirty="0">
                <a:solidFill>
                  <a:srgbClr val="262626"/>
                </a:solidFill>
                <a:latin typeface="Courier"/>
              </a:rPr>
              <a:t> </a:t>
            </a:r>
            <a:r>
              <a:rPr lang="en-US" sz="1600" b="1" dirty="0" err="1">
                <a:solidFill>
                  <a:srgbClr val="1370A6"/>
                </a:solidFill>
                <a:latin typeface="Courier-Bold"/>
              </a:rPr>
              <a:t>pyspark</a:t>
            </a:r>
            <a:r>
              <a:rPr lang="en-US" sz="1600" dirty="0">
                <a:solidFill>
                  <a:srgbClr val="262626"/>
                </a:solidFill>
                <a:latin typeface="Courier"/>
              </a:rPr>
              <a:t> </a:t>
            </a:r>
            <a:r>
              <a:rPr lang="en-US" sz="1600" b="1" dirty="0">
                <a:solidFill>
                  <a:srgbClr val="107902"/>
                </a:solidFill>
                <a:latin typeface="Courier-Bold"/>
              </a:rPr>
              <a:t>import</a:t>
            </a:r>
            <a:r>
              <a:rPr lang="en-US" sz="1600" dirty="0">
                <a:solidFill>
                  <a:srgbClr val="262626"/>
                </a:solidFill>
                <a:latin typeface="Courier"/>
              </a:rPr>
              <a:t> </a:t>
            </a:r>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SparkContext</a:t>
            </a:r>
            <a:r>
              <a:rPr lang="en-US" sz="1600" dirty="0">
                <a:solidFill>
                  <a:srgbClr val="262626"/>
                </a:solidFill>
                <a:latin typeface="Courier"/>
              </a:rPr>
              <a:t> </a:t>
            </a:r>
          </a:p>
          <a:p>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chemeClr val="accent3">
                    <a:lumMod val="75000"/>
                  </a:schemeClr>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p>
          <a:p>
            <a:r>
              <a:rPr lang="en-US" sz="1600" dirty="0" err="1">
                <a:solidFill>
                  <a:srgbClr val="262626"/>
                </a:solidFill>
                <a:latin typeface="Courier"/>
              </a:rPr>
              <a:t>sc</a:t>
            </a:r>
            <a:r>
              <a:rPr lang="en-US" sz="1600" dirty="0">
                <a:solidFill>
                  <a:srgbClr val="262626"/>
                </a:solidFill>
                <a:latin typeface="Courier"/>
              </a:rPr>
              <a:t> = </a:t>
            </a:r>
            <a:r>
              <a:rPr lang="en-US" sz="1600" dirty="0" err="1">
                <a:solidFill>
                  <a:srgbClr val="262626"/>
                </a:solidFill>
                <a:latin typeface="Courier"/>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conf</a:t>
            </a:r>
            <a:r>
              <a:rPr lang="en-US" sz="1600" dirty="0">
                <a:solidFill>
                  <a:srgbClr val="262626"/>
                </a:solidFill>
                <a:latin typeface="Courier"/>
              </a:rPr>
              <a:t>)</a:t>
            </a:r>
            <a:endParaRPr lang="en-US" sz="1600" dirty="0" smtClean="0"/>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b="1" dirty="0">
                <a:solidFill>
                  <a:srgbClr val="1370A6"/>
                </a:solidFill>
                <a:latin typeface="Courier-Bold"/>
              </a:rPr>
              <a:t>._</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smtClean="0">
                <a:solidFill>
                  <a:srgbClr val="107902"/>
                </a:solidFill>
                <a:latin typeface="Courier-Bold"/>
              </a:rPr>
              <a:t>new </a:t>
            </a:r>
            <a:r>
              <a:rPr lang="en-US" sz="1600" b="1" dirty="0" err="1" smtClean="0">
                <a:solidFill>
                  <a:srgbClr val="AA0053"/>
                </a:solidFill>
                <a:latin typeface="Courier-Bold"/>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b="1" dirty="0" err="1">
                <a:solidFill>
                  <a:srgbClr val="AA0053"/>
                </a:solidFill>
                <a:latin typeface="Courier-Bold"/>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smtClean="0">
                <a:solidFill>
                  <a:srgbClr val="262626"/>
                </a:solidFill>
                <a:latin typeface="Courier"/>
              </a:rPr>
              <a:t>;</a:t>
            </a: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org.apache.spark.api.Java.JavaSparkContext</a:t>
            </a:r>
            <a:r>
              <a:rPr lang="en-US" sz="1600" dirty="0">
                <a:solidFill>
                  <a:srgbClr val="262626"/>
                </a:solidFill>
                <a:latin typeface="Courier"/>
              </a:rPr>
              <a:t>; </a:t>
            </a:r>
          </a:p>
          <a:p>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 </a:t>
            </a:r>
            <a:r>
              <a:rPr lang="en-US" sz="1600" b="1" dirty="0" smtClean="0">
                <a:solidFill>
                  <a:srgbClr val="107902"/>
                </a:solidFill>
                <a:latin typeface="Courier-Bold"/>
              </a:rPr>
              <a:t>new </a:t>
            </a:r>
            <a:r>
              <a:rPr lang="en-US" sz="1600" dirty="0" err="1" smtClean="0">
                <a:solidFill>
                  <a:srgbClr val="262626"/>
                </a:solidFill>
                <a:latin typeface="Courier"/>
              </a:rPr>
              <a:t>SparkConf</a:t>
            </a:r>
            <a:r>
              <a:rPr lang="en-US" sz="1600" dirty="0">
                <a:solidFill>
                  <a:srgbClr val="262626"/>
                </a:solidFill>
                <a:latin typeface="Courier"/>
              </a:rPr>
              <a:t>().</a:t>
            </a:r>
            <a:r>
              <a:rPr lang="en-US" sz="1600" dirty="0" err="1">
                <a:solidFill>
                  <a:srgbClr val="0000C0"/>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0000C0"/>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dirty="0" err="1" smtClean="0">
                <a:solidFill>
                  <a:srgbClr val="262626"/>
                </a:solidFill>
                <a:latin typeface="Courier"/>
              </a:rPr>
              <a:t>JavaSparkContext</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JavaSparkContext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cluster, and the client can go away after initiating the application.</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Why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Tolerance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7868279" cy="473976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parallelize</a:t>
            </a:r>
            <a:r>
              <a:rPr lang="en-US" sz="1600" dirty="0" smtClean="0">
                <a:solidFill>
                  <a:srgbClr val="262626"/>
                </a:solidFill>
                <a:latin typeface="Courier"/>
              </a:rPr>
              <a:t>( [ </a:t>
            </a:r>
            <a:r>
              <a:rPr lang="en-US" sz="1600" dirty="0" smtClean="0">
                <a:solidFill>
                  <a:srgbClr val="77933C"/>
                </a:solidFill>
                <a:latin typeface="Courier"/>
              </a:rPr>
              <a:t>"</a:t>
            </a:r>
            <a:r>
              <a:rPr lang="en-US" sz="1600" dirty="0">
                <a:solidFill>
                  <a:srgbClr val="77933C"/>
                </a:solidFill>
                <a:latin typeface="Courier"/>
              </a:rPr>
              <a:t>some"</a:t>
            </a:r>
            <a:r>
              <a:rPr lang="en-US" sz="1600" dirty="0" smtClean="0">
                <a:solidFill>
                  <a:srgbClr val="262626"/>
                </a:solidFill>
                <a:latin typeface="Courier"/>
              </a:rPr>
              <a:t>, </a:t>
            </a:r>
            <a:r>
              <a:rPr lang="en-US" sz="1600" dirty="0">
                <a:solidFill>
                  <a:srgbClr val="77933C"/>
                </a:solidFill>
                <a:latin typeface="Courier"/>
              </a:rPr>
              <a:t>"list"</a:t>
            </a:r>
            <a:r>
              <a:rPr lang="en-US" sz="1600" dirty="0">
                <a:solidFill>
                  <a:srgbClr val="262626"/>
                </a:solidFill>
                <a:latin typeface="Courier"/>
              </a:rPr>
              <a:t>, </a:t>
            </a:r>
            <a:r>
              <a:rPr lang="en-US" sz="1600" dirty="0">
                <a:solidFill>
                  <a:srgbClr val="77933C"/>
                </a:solidFill>
                <a:latin typeface="Courier"/>
              </a:rPr>
              <a:t>"to"</a:t>
            </a:r>
            <a:r>
              <a:rPr lang="en-US" sz="1600" dirty="0">
                <a:solidFill>
                  <a:srgbClr val="262626"/>
                </a:solidFill>
                <a:latin typeface="Courier"/>
              </a:rPr>
              <a:t>, </a:t>
            </a:r>
            <a:r>
              <a:rPr lang="en-US" sz="1600" dirty="0">
                <a:solidFill>
                  <a:srgbClr val="77933C"/>
                </a:solidFill>
                <a:latin typeface="Courier"/>
              </a:rPr>
              <a:t>"parallelize"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objectFile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936197"/>
            <a:ext cx="4182783" cy="2400657"/>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solidFill>
                  <a:schemeClr val="tx1"/>
                </a:solidFill>
              </a:rPr>
              <a:t>Scala</a:t>
            </a:r>
            <a:endParaRPr lang="en-US" dirty="0">
              <a:solidFill>
                <a:schemeClr val="tx1"/>
              </a:solidFill>
            </a:endParaRPr>
          </a:p>
          <a:p>
            <a:pPr marL="0" indent="0">
              <a:buNone/>
            </a:pPr>
            <a:r>
              <a:rPr lang="en-US" b="1" dirty="0" smtClean="0">
                <a:solidFill>
                  <a:srgbClr val="107902"/>
                </a:solidFill>
                <a:latin typeface="Courier-Bold"/>
              </a:rPr>
              <a:t>	</a:t>
            </a: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a:solidFill>
                  <a:srgbClr val="262626"/>
                </a:solidFill>
                <a:latin typeface="Courier"/>
              </a:rPr>
              <a:t>data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0000D5"/>
                </a:solidFill>
                <a:latin typeface="Courier-Bold"/>
              </a:rPr>
              <a:t>1</a:t>
            </a:r>
            <a:r>
              <a:rPr lang="en-US" sz="1600" dirty="0">
                <a:solidFill>
                  <a:srgbClr val="262626"/>
                </a:solidFill>
                <a:latin typeface="Courier"/>
              </a:rPr>
              <a:t> to </a:t>
            </a:r>
            <a:r>
              <a:rPr lang="en-US" sz="1600" b="1" dirty="0">
                <a:solidFill>
                  <a:srgbClr val="0000D5"/>
                </a:solidFill>
                <a:latin typeface="Courier-Bold"/>
              </a:rPr>
              <a:t>5</a:t>
            </a:r>
            <a:endParaRPr lang="en-US" sz="1600" dirty="0">
              <a:solidFill>
                <a:srgbClr val="262626"/>
              </a:solidFill>
              <a:latin typeface="Courier"/>
            </a:endParaRPr>
          </a:p>
          <a:p>
            <a:pPr marL="0" indent="0">
              <a:buNone/>
            </a:pPr>
            <a:r>
              <a:rPr lang="en-US" sz="1600" b="1" dirty="0" smtClean="0">
                <a:solidFill>
                  <a:srgbClr val="107902"/>
                </a:solidFill>
                <a:latin typeface="Courier-Bold"/>
              </a:rPr>
              <a:t>	</a:t>
            </a: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dataRDD</a:t>
            </a:r>
            <a:r>
              <a:rPr lang="en-US" sz="1600" dirty="0">
                <a:solidFill>
                  <a:srgbClr val="262626"/>
                </a:solidFill>
                <a:latin typeface="Courier"/>
              </a:rPr>
              <a:t>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sc.parallelize</a:t>
            </a:r>
            <a:r>
              <a:rPr lang="en-US" sz="1600" dirty="0">
                <a:solidFill>
                  <a:srgbClr val="262626"/>
                </a:solidFill>
                <a:latin typeface="Courier"/>
              </a:rPr>
              <a:t>(data)</a:t>
            </a:r>
          </a:p>
          <a:p>
            <a:pPr marL="0" indent="0">
              <a:buNone/>
            </a:pPr>
            <a:r>
              <a:rPr lang="en-US" sz="1600" dirty="0">
                <a:solidFill>
                  <a:srgbClr val="262626"/>
                </a:solidFill>
                <a:latin typeface="Courier"/>
              </a:rPr>
              <a:t>	</a:t>
            </a:r>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filteredDataRDD</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_</a:t>
            </a:r>
            <a:r>
              <a:rPr lang="en-US" sz="1600" dirty="0">
                <a:solidFill>
                  <a:srgbClr val="262626"/>
                </a:solidFill>
                <a:latin typeface="Courier"/>
              </a:rPr>
              <a:t>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a:solidFill>
                  <a:srgbClr val="262626"/>
                </a:solidFill>
                <a:latin typeface="Courier"/>
              </a:rPr>
              <a:t>	</a:t>
            </a:r>
            <a:r>
              <a:rPr lang="en-US" sz="1600" dirty="0" err="1">
                <a:solidFill>
                  <a:srgbClr val="262626"/>
                </a:solidFill>
                <a:latin typeface="Courier"/>
              </a:rPr>
              <a:t>filteredDataRDD.collect</a:t>
            </a:r>
            <a:r>
              <a:rPr lang="en-US" sz="1600" dirty="0">
                <a:solidFill>
                  <a:srgbClr val="262626"/>
                </a:solidFill>
                <a:latin typeface="Courier"/>
              </a:rPr>
              <a:t>()</a:t>
            </a:r>
            <a:endParaRPr lang="en-US" sz="1600" dirty="0"/>
          </a:p>
        </p:txBody>
      </p:sp>
      <p:sp>
        <p:nvSpPr>
          <p:cNvPr id="5" name="TextBox 4"/>
          <p:cNvSpPr txBox="1"/>
          <p:nvPr/>
        </p:nvSpPr>
        <p:spPr>
          <a:xfrm>
            <a:off x="4568907" y="2936197"/>
            <a:ext cx="4280765" cy="2040559"/>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smtClean="0">
                <a:solidFill>
                  <a:srgbClr val="000000"/>
                </a:solidFill>
              </a:rPr>
              <a:t>Python</a:t>
            </a:r>
            <a:endParaRPr lang="en-US" dirty="0">
              <a:solidFill>
                <a:srgbClr val="000000"/>
              </a:solidFill>
            </a:endParaRPr>
          </a:p>
          <a:p>
            <a:pPr marL="0" indent="0">
              <a:buNone/>
            </a:pPr>
            <a:r>
              <a:rPr lang="en-US" sz="1600" dirty="0"/>
              <a:t>	</a:t>
            </a:r>
            <a:r>
              <a:rPr lang="en-US" sz="1600" dirty="0">
                <a:solidFill>
                  <a:srgbClr val="262626"/>
                </a:solidFill>
                <a:latin typeface="Courier"/>
              </a:rPr>
              <a:t>data = </a:t>
            </a:r>
            <a:r>
              <a:rPr lang="en-US" sz="1600" dirty="0">
                <a:solidFill>
                  <a:srgbClr val="0D5F18"/>
                </a:solidFill>
                <a:latin typeface="Courier"/>
              </a:rPr>
              <a:t>range</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r>
              <a:rPr lang="en-US" sz="1600" b="1" dirty="0">
                <a:solidFill>
                  <a:srgbClr val="0000D5"/>
                </a:solidFill>
                <a:latin typeface="Courier-Bold"/>
              </a:rPr>
              <a:t>6</a:t>
            </a:r>
            <a:r>
              <a:rPr lang="en-US" sz="1600" dirty="0">
                <a:solidFill>
                  <a:srgbClr val="262626"/>
                </a:solidFill>
                <a:latin typeface="Courier"/>
              </a:rPr>
              <a:t>)</a:t>
            </a:r>
          </a:p>
          <a:p>
            <a:pPr marL="0" indent="0">
              <a:buNone/>
            </a:pPr>
            <a:r>
              <a:rPr lang="en-US" sz="1600" dirty="0">
                <a:solidFill>
                  <a:srgbClr val="262626"/>
                </a:solidFill>
                <a:latin typeface="Courier"/>
              </a:rPr>
              <a:t>	</a:t>
            </a:r>
            <a:r>
              <a:rPr lang="en-US" sz="1600" dirty="0" err="1">
                <a:solidFill>
                  <a:srgbClr val="262626"/>
                </a:solidFill>
                <a:latin typeface="Courier"/>
              </a:rPr>
              <a:t>dataRDD</a:t>
            </a:r>
            <a:r>
              <a:rPr lang="en-US" sz="1600" dirty="0">
                <a:solidFill>
                  <a:srgbClr val="262626"/>
                </a:solidFill>
                <a:latin typeface="Courier"/>
              </a:rPr>
              <a:t> = </a:t>
            </a:r>
            <a:r>
              <a:rPr lang="en-US" sz="1600" dirty="0" err="1">
                <a:solidFill>
                  <a:srgbClr val="262626"/>
                </a:solidFill>
                <a:latin typeface="Courier"/>
              </a:rPr>
              <a:t>sc.parallelize</a:t>
            </a:r>
            <a:r>
              <a:rPr lang="en-US" sz="1600" dirty="0">
                <a:solidFill>
                  <a:srgbClr val="262626"/>
                </a:solidFill>
                <a:latin typeface="Courier"/>
              </a:rPr>
              <a:t>(data)</a:t>
            </a:r>
          </a:p>
          <a:p>
            <a:pPr marL="0" indent="0">
              <a:buNone/>
            </a:pPr>
            <a:r>
              <a:rPr lang="en-US" sz="1600" dirty="0">
                <a:solidFill>
                  <a:srgbClr val="262626"/>
                </a:solidFill>
                <a:latin typeface="Courier"/>
              </a:rPr>
              <a:t>	</a:t>
            </a:r>
            <a:r>
              <a:rPr lang="en-US" sz="1600" dirty="0" err="1">
                <a:solidFill>
                  <a:srgbClr val="262626"/>
                </a:solidFill>
                <a:latin typeface="Courier"/>
              </a:rPr>
              <a:t>filteredDataRDD</a:t>
            </a:r>
            <a:r>
              <a:rPr lang="en-US" sz="1600" dirty="0">
                <a:solidFill>
                  <a:srgbClr val="262626"/>
                </a:solidFill>
                <a:latin typeface="Courier"/>
              </a:rPr>
              <a:t> = 	</a:t>
            </a:r>
            <a:r>
              <a:rPr lang="en-US" sz="1600" dirty="0" err="1">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lambda</a:t>
            </a:r>
            <a:r>
              <a:rPr lang="en-US" sz="1600" dirty="0">
                <a:solidFill>
                  <a:srgbClr val="262626"/>
                </a:solidFill>
                <a:latin typeface="Courier"/>
              </a:rPr>
              <a:t> x : x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a:solidFill>
                  <a:srgbClr val="262626"/>
                </a:solidFill>
                <a:latin typeface="Courier"/>
              </a:rPr>
              <a:t>	</a:t>
            </a:r>
            <a:r>
              <a:rPr lang="en-US" sz="1600" dirty="0" err="1">
                <a:solidFill>
                  <a:srgbClr val="262626"/>
                </a:solidFill>
                <a:latin typeface="Courier"/>
              </a:rPr>
              <a:t>filteredDataRDD.collect</a:t>
            </a:r>
            <a:r>
              <a:rPr lang="en-US" sz="1600" dirty="0">
                <a:solidFill>
                  <a:srgbClr val="262626"/>
                </a:solidFill>
                <a:latin typeface="Courier"/>
              </a:rPr>
              <a:t>()</a:t>
            </a:r>
            <a:endParaRPr lang="en-US" sz="16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433521"/>
          </a:xfrm>
          <a:prstGeom prst="rect">
            <a:avLst/>
          </a:prstGeom>
          <a:noFill/>
        </p:spPr>
        <p:txBody>
          <a:bodyPr wrap="square" lIns="0" rIns="0" rtlCol="0">
            <a:spAutoFit/>
          </a:bodyPr>
          <a:lstStyle/>
          <a:p>
            <a:pPr>
              <a:lnSpc>
                <a:spcPct val="130000"/>
              </a:lnSpc>
            </a:pPr>
            <a:r>
              <a:rPr lang="en-US" sz="14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endParaRPr lang="en-US" sz="14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smtClean="0">
                <a:solidFill>
                  <a:srgbClr val="262626"/>
                </a:solidFill>
                <a:latin typeface="Courier"/>
              </a:rPr>
              <a:t>List&lt;Integer&gt; data = </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ArrayList</a:t>
            </a:r>
            <a:r>
              <a:rPr lang="en-US" sz="1400" dirty="0" smtClean="0">
                <a:solidFill>
                  <a:srgbClr val="262626"/>
                </a:solidFill>
                <a:latin typeface="Courier"/>
              </a:rPr>
              <a:t>&lt;Integer&gt;() {{add(</a:t>
            </a:r>
            <a:r>
              <a:rPr lang="en-US" sz="1400" b="1" dirty="0" smtClean="0">
                <a:solidFill>
                  <a:srgbClr val="0000D5"/>
                </a:solidFill>
                <a:latin typeface="Courier-Bold"/>
              </a:rPr>
              <a:t>1</a:t>
            </a:r>
            <a:r>
              <a:rPr lang="en-US" sz="1400" dirty="0" smtClean="0">
                <a:solidFill>
                  <a:srgbClr val="262626"/>
                </a:solidFill>
                <a:latin typeface="Courier"/>
              </a:rPr>
              <a:t>)</a:t>
            </a:r>
            <a:r>
              <a:rPr lang="en-US" sz="1400" dirty="0">
                <a:solidFill>
                  <a:srgbClr val="262626"/>
                </a:solidFill>
                <a:latin typeface="Courier"/>
              </a:rPr>
              <a:t>; add(</a:t>
            </a:r>
            <a:r>
              <a:rPr lang="en-US" sz="1400" b="1" dirty="0">
                <a:solidFill>
                  <a:srgbClr val="0000D5"/>
                </a:solidFill>
                <a:latin typeface="Courier-Bold"/>
              </a:rPr>
              <a:t>2</a:t>
            </a:r>
            <a:r>
              <a:rPr lang="en-US" sz="1400" dirty="0">
                <a:solidFill>
                  <a:srgbClr val="262626"/>
                </a:solidFill>
                <a:latin typeface="Courier"/>
              </a:rPr>
              <a:t>); add(</a:t>
            </a:r>
            <a:r>
              <a:rPr lang="en-US" sz="1400" b="1" dirty="0">
                <a:solidFill>
                  <a:srgbClr val="0000D5"/>
                </a:solidFill>
                <a:latin typeface="Courier-Bold"/>
              </a:rPr>
              <a:t>3</a:t>
            </a:r>
            <a:r>
              <a:rPr lang="en-US" sz="1400" dirty="0">
                <a:solidFill>
                  <a:srgbClr val="262626"/>
                </a:solidFill>
                <a:latin typeface="Courier"/>
              </a:rPr>
              <a:t>); add(</a:t>
            </a:r>
            <a:r>
              <a:rPr lang="en-US" sz="1400" b="1" dirty="0">
                <a:solidFill>
                  <a:srgbClr val="0000D5"/>
                </a:solidFill>
                <a:latin typeface="Courier-Bold"/>
              </a:rPr>
              <a:t>4</a:t>
            </a:r>
            <a:r>
              <a:rPr lang="en-US" sz="1400" dirty="0">
                <a:solidFill>
                  <a:srgbClr val="262626"/>
                </a:solidFill>
                <a:latin typeface="Courier"/>
              </a:rPr>
              <a:t>); add(</a:t>
            </a:r>
            <a:r>
              <a:rPr lang="en-US" sz="1400" b="1" dirty="0">
                <a:solidFill>
                  <a:srgbClr val="0000D5"/>
                </a:solidFill>
                <a:latin typeface="Courier-Bold"/>
              </a:rPr>
              <a:t>5</a:t>
            </a:r>
            <a:r>
              <a:rPr lang="en-US" sz="1400" dirty="0">
                <a:solidFill>
                  <a:srgbClr val="262626"/>
                </a:solidFill>
                <a:latin typeface="Courier"/>
              </a:rPr>
              <a:t>);}};</a:t>
            </a:r>
          </a:p>
          <a:p>
            <a:r>
              <a:rPr lang="en-US" sz="1400" dirty="0">
                <a:solidFill>
                  <a:srgbClr val="262626"/>
                </a:solidFill>
                <a:latin typeface="Courier"/>
              </a:rPr>
              <a:t>	</a:t>
            </a:r>
            <a:r>
              <a:rPr lang="en-US" sz="1400" dirty="0" err="1">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dataRDD</a:t>
            </a:r>
            <a:r>
              <a:rPr lang="en-US" sz="1400" dirty="0">
                <a:solidFill>
                  <a:srgbClr val="262626"/>
                </a:solidFill>
                <a:latin typeface="Courier"/>
              </a:rPr>
              <a:t> = </a:t>
            </a:r>
            <a:r>
              <a:rPr lang="en-US" sz="1400" dirty="0" err="1">
                <a:solidFill>
                  <a:srgbClr val="262626"/>
                </a:solidFill>
                <a:latin typeface="Courier"/>
              </a:rPr>
              <a:t>sc.</a:t>
            </a:r>
            <a:r>
              <a:rPr lang="en-US" sz="1400" dirty="0" err="1">
                <a:solidFill>
                  <a:srgbClr val="0000C0"/>
                </a:solidFill>
                <a:latin typeface="Courier"/>
              </a:rPr>
              <a:t>parallelize</a:t>
            </a:r>
            <a:r>
              <a:rPr lang="en-US" sz="1400" dirty="0">
                <a:solidFill>
                  <a:srgbClr val="262626"/>
                </a:solidFill>
                <a:latin typeface="Courier"/>
              </a:rPr>
              <a:t>(data);</a:t>
            </a:r>
          </a:p>
          <a:p>
            <a:r>
              <a:rPr lang="en-US" sz="1400" dirty="0">
                <a:solidFill>
                  <a:srgbClr val="262626"/>
                </a:solidFill>
                <a:latin typeface="Courier"/>
              </a:rPr>
              <a:t>	</a:t>
            </a:r>
            <a:r>
              <a:rPr lang="en-US" sz="1400" dirty="0" err="1">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filteredDataRDD</a:t>
            </a:r>
            <a:r>
              <a:rPr lang="en-US" sz="1400" dirty="0">
                <a:solidFill>
                  <a:srgbClr val="262626"/>
                </a:solidFill>
                <a:latin typeface="Courier"/>
              </a:rPr>
              <a:t> = </a:t>
            </a:r>
            <a:r>
              <a:rPr lang="en-US" sz="1400" dirty="0" err="1">
                <a:solidFill>
                  <a:srgbClr val="262626"/>
                </a:solidFill>
                <a:latin typeface="Courier"/>
              </a:rPr>
              <a:t>dataRDD.</a:t>
            </a:r>
            <a:r>
              <a:rPr lang="en-US" sz="1400" dirty="0" err="1">
                <a:solidFill>
                  <a:srgbClr val="0000C0"/>
                </a:solidFill>
                <a:latin typeface="Courier"/>
              </a:rPr>
              <a:t>filter</a:t>
            </a:r>
            <a:r>
              <a:rPr lang="en-US" sz="1400" dirty="0">
                <a:solidFill>
                  <a:srgbClr val="262626"/>
                </a:solidFill>
                <a:latin typeface="Courier"/>
              </a:rPr>
              <a:t>(</a:t>
            </a:r>
            <a:r>
              <a:rPr lang="en-US" sz="1400" b="1" dirty="0">
                <a:solidFill>
                  <a:srgbClr val="107902"/>
                </a:solidFill>
                <a:latin typeface="Courier-Bold"/>
              </a:rPr>
              <a:t>new</a:t>
            </a:r>
            <a:r>
              <a:rPr lang="en-US" sz="1400" dirty="0">
                <a:solidFill>
                  <a:srgbClr val="262626"/>
                </a:solidFill>
                <a:latin typeface="Courier"/>
              </a:rPr>
              <a:t> Function&lt;Integer, Boolean&gt;() {</a:t>
            </a:r>
          </a:p>
          <a:p>
            <a:r>
              <a:rPr lang="en-US" sz="1400" dirty="0">
                <a:solidFill>
                  <a:srgbClr val="262626"/>
                </a:solidFill>
                <a:latin typeface="Courier"/>
              </a:rPr>
              <a:t>		</a:t>
            </a:r>
            <a:r>
              <a:rPr lang="en-US" sz="1400" b="1" dirty="0">
                <a:solidFill>
                  <a:srgbClr val="107902"/>
                </a:solidFill>
                <a:latin typeface="Courier-Bold"/>
              </a:rPr>
              <a:t>public</a:t>
            </a:r>
            <a:r>
              <a:rPr lang="en-US" sz="1400" dirty="0">
                <a:solidFill>
                  <a:srgbClr val="262626"/>
                </a:solidFill>
                <a:latin typeface="Courier"/>
              </a:rPr>
              <a:t> Boolean </a:t>
            </a:r>
            <a:r>
              <a:rPr lang="en-US" sz="1400" b="1" dirty="0">
                <a:solidFill>
                  <a:srgbClr val="0950AD"/>
                </a:solidFill>
                <a:latin typeface="Courier-Bold"/>
              </a:rPr>
              <a:t>call</a:t>
            </a:r>
            <a:r>
              <a:rPr lang="en-US" sz="1400" dirty="0">
                <a:solidFill>
                  <a:srgbClr val="262626"/>
                </a:solidFill>
                <a:latin typeface="Courier"/>
              </a:rPr>
              <a:t>(Integer integer) </a:t>
            </a:r>
            <a:r>
              <a:rPr lang="en-US" sz="1400" b="1" dirty="0">
                <a:solidFill>
                  <a:srgbClr val="107902"/>
                </a:solidFill>
                <a:latin typeface="Courier-Bold"/>
              </a:rPr>
              <a:t>throws</a:t>
            </a:r>
            <a:r>
              <a:rPr lang="en-US" sz="1400" dirty="0">
                <a:solidFill>
                  <a:srgbClr val="262626"/>
                </a:solidFill>
                <a:latin typeface="Courier"/>
              </a:rPr>
              <a:t> Exception {</a:t>
            </a:r>
          </a:p>
          <a:p>
            <a:r>
              <a:rPr lang="en-US" sz="1400" dirty="0">
                <a:solidFill>
                  <a:srgbClr val="262626"/>
                </a:solidFill>
                <a:latin typeface="Courier"/>
              </a:rPr>
              <a:t>	</a:t>
            </a:r>
            <a:r>
              <a:rPr lang="en-US" sz="1400" b="1" dirty="0">
                <a:solidFill>
                  <a:srgbClr val="107902"/>
                </a:solidFill>
                <a:latin typeface="Courier-Bold"/>
              </a:rPr>
              <a:t>return</a:t>
            </a:r>
            <a:r>
              <a:rPr lang="en-US" sz="1400" dirty="0">
                <a:solidFill>
                  <a:srgbClr val="262626"/>
                </a:solidFill>
                <a:latin typeface="Courier"/>
              </a:rPr>
              <a:t> integer &lt; </a:t>
            </a:r>
            <a:r>
              <a:rPr lang="en-US" sz="1400" b="1" dirty="0">
                <a:solidFill>
                  <a:srgbClr val="0000D5"/>
                </a:solidFill>
                <a:latin typeface="Courier-Bold"/>
              </a:rPr>
              <a:t>3</a:t>
            </a:r>
            <a:r>
              <a:rPr lang="en-US" sz="1400" dirty="0">
                <a:solidFill>
                  <a:srgbClr val="262626"/>
                </a:solidFill>
                <a:latin typeface="Courier"/>
              </a:rPr>
              <a:t>;</a:t>
            </a:r>
          </a:p>
          <a:p>
            <a:r>
              <a:rPr lang="en-US" sz="1400" dirty="0">
                <a:solidFill>
                  <a:srgbClr val="262626"/>
                </a:solidFill>
                <a:latin typeface="Courier"/>
              </a:rPr>
              <a:t>}</a:t>
            </a:r>
          </a:p>
          <a:p>
            <a:r>
              <a:rPr lang="en-US" sz="1400" dirty="0">
                <a:solidFill>
                  <a:srgbClr val="262626"/>
                </a:solidFill>
                <a:latin typeface="Courier"/>
              </a:rPr>
              <a:t>	});</a:t>
            </a:r>
          </a:p>
          <a:p>
            <a:r>
              <a:rPr lang="en-US" sz="1400" dirty="0" err="1" smtClean="0">
                <a:solidFill>
                  <a:srgbClr val="262626"/>
                </a:solidFill>
                <a:latin typeface="Courier"/>
              </a:rPr>
              <a:t>System.</a:t>
            </a:r>
            <a:r>
              <a:rPr lang="en-US" sz="1400" dirty="0" err="1" smtClean="0">
                <a:solidFill>
                  <a:srgbClr val="0000C0"/>
                </a:solidFill>
                <a:latin typeface="Courier"/>
              </a:rPr>
              <a:t>out</a:t>
            </a:r>
            <a:r>
              <a:rPr lang="en-US" sz="1400" dirty="0" err="1" smtClean="0">
                <a:solidFill>
                  <a:srgbClr val="262626"/>
                </a:solidFill>
                <a:latin typeface="Courier"/>
              </a:rPr>
              <a:t>.</a:t>
            </a:r>
            <a:r>
              <a:rPr lang="en-US" sz="1400" dirty="0" err="1" smtClean="0">
                <a:solidFill>
                  <a:srgbClr val="0000C0"/>
                </a:solidFill>
                <a:latin typeface="Courier"/>
              </a:rPr>
              <a:t>println</a:t>
            </a:r>
            <a:r>
              <a:rPr lang="en-US" sz="1400" dirty="0">
                <a:solidFill>
                  <a:srgbClr val="262626"/>
                </a:solidFill>
                <a:latin typeface="Courier"/>
              </a:rPr>
              <a:t>(</a:t>
            </a:r>
            <a:r>
              <a:rPr lang="en-US" sz="1400" dirty="0" err="1">
                <a:solidFill>
                  <a:srgbClr val="262626"/>
                </a:solidFill>
                <a:latin typeface="Courier"/>
              </a:rPr>
              <a:t>filteredDataRDD.</a:t>
            </a:r>
            <a:r>
              <a:rPr lang="en-US" sz="1400" dirty="0" err="1">
                <a:solidFill>
                  <a:srgbClr val="0000C0"/>
                </a:solidFill>
                <a:latin typeface="Courier"/>
              </a:rPr>
              <a:t>collect</a:t>
            </a:r>
            <a:r>
              <a:rPr lang="en-US" sz="1400" dirty="0">
                <a:solidFill>
                  <a:srgbClr val="262626"/>
                </a:solidFill>
                <a:latin typeface="Courier"/>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a:solidFill>
                  <a:srgbClr val="262626"/>
                </a:solidFill>
                <a:latin typeface="Courier"/>
              </a:rPr>
              <a:t>$ </a:t>
            </a:r>
            <a:r>
              <a:rPr lang="en-US" sz="1400" b="1" dirty="0">
                <a:solidFill>
                  <a:srgbClr val="107902"/>
                </a:solidFill>
                <a:latin typeface="Courier-Bold"/>
              </a:rPr>
              <a:t>cd</a:t>
            </a:r>
            <a:r>
              <a:rPr lang="en-US" sz="1400" dirty="0">
                <a:solidFill>
                  <a:srgbClr val="262626"/>
                </a:solidFill>
                <a:latin typeface="Courier"/>
              </a:rPr>
              <a:t> /home/</a:t>
            </a:r>
            <a:r>
              <a:rPr lang="en-US" sz="1400" dirty="0" err="1">
                <a:solidFill>
                  <a:srgbClr val="262626"/>
                </a:solidFill>
                <a:latin typeface="Courier"/>
              </a:rPr>
              <a:t>cloudera</a:t>
            </a:r>
            <a:r>
              <a:rPr lang="en-US" sz="1400" dirty="0">
                <a:solidFill>
                  <a:srgbClr val="262626"/>
                </a:solidFill>
                <a:latin typeface="Courier"/>
              </a:rPr>
              <a:t>/spark-workshop/</a:t>
            </a:r>
            <a:r>
              <a:rPr lang="en-US" sz="1400" dirty="0" err="1">
                <a:solidFill>
                  <a:srgbClr val="262626"/>
                </a:solidFill>
                <a:latin typeface="Courier"/>
              </a:rPr>
              <a:t>spark_workshop_codebase</a:t>
            </a:r>
            <a:r>
              <a:rPr lang="en-US" sz="1400" dirty="0">
                <a:solidFill>
                  <a:srgbClr val="262626"/>
                </a:solidFill>
                <a:latin typeface="Courier"/>
              </a:rPr>
              <a:t>/playground/target</a:t>
            </a:r>
          </a:p>
          <a:p>
            <a:r>
              <a:rPr lang="en-US" sz="1400" dirty="0">
                <a:solidFill>
                  <a:srgbClr val="262626"/>
                </a:solidFill>
                <a:latin typeface="Courier"/>
              </a:rPr>
              <a:t>	$ spark-submit --class com.clairvoyant.spark_workshop.playground.java.PlaygroundJavaSparkApp com.clairvoyant.spark_workshop.playground-jar-with-dependencies.jar</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553998"/>
          </a:xfrm>
          <a:prstGeom prst="rect">
            <a:avLst/>
          </a:prstGeom>
          <a:noFill/>
        </p:spPr>
        <p:txBody>
          <a:bodyPr wrap="square" lIns="0" rIns="0" rtlCol="0">
            <a:spAutoFit/>
          </a:bodyPr>
          <a:lstStyle/>
          <a:p>
            <a:pPr>
              <a:lnSpc>
                <a:spcPct val="130000"/>
              </a:lnSpc>
            </a:pP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152400" y="1821530"/>
            <a:ext cx="4469942" cy="2606868"/>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textFile</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chemeClr val="accent3">
                    <a:lumMod val="75000"/>
                  </a:schemeClr>
                </a:solidFill>
                <a:latin typeface="Courier"/>
              </a:rPr>
              <a:t>"/path/to/</a:t>
            </a:r>
            <a:r>
              <a:rPr lang="en-US" sz="1400" dirty="0" err="1">
                <a:solidFill>
                  <a:schemeClr val="accent3">
                    <a:lumMod val="75000"/>
                  </a:schemeClr>
                </a:solidFill>
                <a:latin typeface="Courier"/>
              </a:rPr>
              <a:t>file.txt</a:t>
            </a:r>
            <a:r>
              <a:rPr lang="en-US" sz="1400" dirty="0">
                <a:solidFill>
                  <a:schemeClr val="accent3">
                    <a:lumMod val="75000"/>
                  </a:schemeClr>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counts </a:t>
            </a:r>
            <a:r>
              <a:rPr lang="en-US" sz="1400" b="1" dirty="0">
                <a:solidFill>
                  <a:srgbClr val="107902"/>
                </a:solidFill>
                <a:latin typeface="Courier-Bold"/>
              </a:rPr>
              <a:t>=</a:t>
            </a:r>
            <a:r>
              <a:rPr lang="en-US" sz="1400" dirty="0">
                <a:solidFill>
                  <a:srgbClr val="262626"/>
                </a:solidFill>
                <a:latin typeface="Courier"/>
              </a:rPr>
              <a:t> </a:t>
            </a:r>
            <a:r>
              <a:rPr lang="en-US" sz="1400" dirty="0" err="1" smtClean="0">
                <a:solidFill>
                  <a:srgbClr val="262626"/>
                </a:solidFill>
                <a:latin typeface="Courier"/>
              </a:rPr>
              <a:t>textFile</a:t>
            </a:r>
            <a:endParaRPr lang="en-US" sz="1400" dirty="0" smtClean="0">
              <a:solidFill>
                <a:srgbClr val="262626"/>
              </a:solidFill>
              <a:latin typeface="Courier"/>
            </a:endParaRPr>
          </a:p>
          <a:p>
            <a:r>
              <a:rPr lang="en-US" sz="1400" dirty="0">
                <a:solidFill>
                  <a:srgbClr val="262626"/>
                </a:solidFill>
                <a:latin typeface="Courier"/>
              </a:rPr>
              <a:t>	</a:t>
            </a:r>
            <a:r>
              <a:rPr lang="en-US" sz="1400" dirty="0" smtClean="0">
                <a:solidFill>
                  <a:srgbClr val="262626"/>
                </a:solidFill>
                <a:latin typeface="Courier"/>
              </a:rPr>
              <a:t>.</a:t>
            </a:r>
            <a:r>
              <a:rPr lang="en-US" sz="1400" dirty="0" err="1">
                <a:solidFill>
                  <a:srgbClr val="262626"/>
                </a:solidFill>
                <a:latin typeface="Courier"/>
              </a:rPr>
              <a:t>flatMap</a:t>
            </a:r>
            <a:r>
              <a:rPr lang="en-US" sz="1400" dirty="0">
                <a:solidFill>
                  <a:srgbClr val="262626"/>
                </a:solidFill>
                <a:latin typeface="Courier"/>
              </a:rPr>
              <a:t>(line </a:t>
            </a:r>
            <a:r>
              <a:rPr lang="en-US" sz="1400" b="1" dirty="0">
                <a:solidFill>
                  <a:srgbClr val="107902"/>
                </a:solidFill>
                <a:latin typeface="Courier-Bold"/>
              </a:rPr>
              <a:t>=&gt;</a:t>
            </a:r>
            <a:r>
              <a:rPr lang="en-US" sz="1400" dirty="0">
                <a:solidFill>
                  <a:srgbClr val="262626"/>
                </a:solidFill>
                <a:latin typeface="Courier"/>
              </a:rPr>
              <a:t>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a:solidFill>
                  <a:srgbClr val="262626"/>
                </a:solidFill>
                <a:latin typeface="Courier"/>
              </a:rPr>
              <a:t>map(word </a:t>
            </a:r>
            <a:r>
              <a:rPr lang="nl-NL" sz="1400" b="1" dirty="0">
                <a:solidFill>
                  <a:srgbClr val="107902"/>
                </a:solidFill>
                <a:latin typeface="Courier-Bold"/>
              </a:rPr>
              <a:t>=&gt;</a:t>
            </a:r>
            <a:r>
              <a:rPr lang="nl-NL" sz="1400" dirty="0">
                <a:solidFill>
                  <a:srgbClr val="262626"/>
                </a:solidFill>
                <a:latin typeface="Courier"/>
              </a:rPr>
              <a:t> (word, </a:t>
            </a:r>
            <a:r>
              <a:rPr lang="nl-NL" sz="1400" b="1" dirty="0">
                <a:solidFill>
                  <a:srgbClr val="0000D5"/>
                </a:solidFill>
                <a:latin typeface="Courier-Bold"/>
              </a:rPr>
              <a:t>1</a:t>
            </a:r>
            <a:r>
              <a:rPr lang="nl-NL"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err="1">
                <a:solidFill>
                  <a:srgbClr val="262626"/>
                </a:solidFill>
                <a:latin typeface="Courier"/>
              </a:rPr>
              <a:t>reduceByKey</a:t>
            </a:r>
            <a:r>
              <a:rPr lang="nl-NL" sz="1400" dirty="0">
                <a:solidFill>
                  <a:srgbClr val="262626"/>
                </a:solidFill>
                <a:latin typeface="Courier"/>
              </a:rPr>
              <a:t>(</a:t>
            </a:r>
            <a:r>
              <a:rPr lang="nl-NL" sz="1400" b="1" dirty="0">
                <a:solidFill>
                  <a:srgbClr val="107902"/>
                </a:solidFill>
                <a:latin typeface="Courier-Bold"/>
              </a:rPr>
              <a:t>_</a:t>
            </a:r>
            <a:r>
              <a:rPr lang="nl-NL" sz="1400" dirty="0">
                <a:solidFill>
                  <a:srgbClr val="262626"/>
                </a:solidFill>
                <a:latin typeface="Courier"/>
              </a:rPr>
              <a:t> + </a:t>
            </a:r>
            <a:r>
              <a:rPr lang="nl-NL" sz="1400" b="1" dirty="0">
                <a:solidFill>
                  <a:srgbClr val="107902"/>
                </a:solidFill>
                <a:latin typeface="Courier-Bold"/>
              </a:rPr>
              <a:t>_</a:t>
            </a:r>
            <a:r>
              <a:rPr lang="nl-NL" sz="1400" dirty="0">
                <a:solidFill>
                  <a:srgbClr val="262626"/>
                </a:solidFill>
                <a:latin typeface="Courier"/>
              </a:rPr>
              <a:t>)</a:t>
            </a:r>
          </a:p>
          <a:p>
            <a:endParaRPr lang="nl-NL" sz="1400" dirty="0">
              <a:solidFill>
                <a:srgbClr val="262626"/>
              </a:solidFill>
              <a:latin typeface="Courier"/>
            </a:endParaRPr>
          </a:p>
          <a:p>
            <a:r>
              <a:rPr lang="nl-NL" sz="1400" dirty="0" err="1">
                <a:solidFill>
                  <a:srgbClr val="262626"/>
                </a:solidFill>
                <a:latin typeface="Courier"/>
              </a:rPr>
              <a:t>counts.saveAsTextFile</a:t>
            </a:r>
            <a:r>
              <a:rPr lang="nl-NL" sz="1400" dirty="0">
                <a:solidFill>
                  <a:srgbClr val="262626"/>
                </a:solidFill>
                <a:latin typeface="Courier"/>
              </a:rPr>
              <a:t>("</a:t>
            </a:r>
            <a:r>
              <a:rPr lang="nl-NL" sz="1400" dirty="0">
                <a:solidFill>
                  <a:srgbClr val="77933C"/>
                </a:solidFill>
                <a:latin typeface="Courier"/>
              </a:rPr>
              <a:t>/</a:t>
            </a:r>
            <a:r>
              <a:rPr lang="nl-NL" sz="1400" dirty="0" err="1">
                <a:solidFill>
                  <a:srgbClr val="77933C"/>
                </a:solidFill>
                <a:latin typeface="Courier"/>
              </a:rPr>
              <a:t>path</a:t>
            </a:r>
            <a:r>
              <a:rPr lang="nl-NL" sz="1400" dirty="0">
                <a:solidFill>
                  <a:srgbClr val="77933C"/>
                </a:solidFill>
                <a:latin typeface="Courier"/>
              </a:rPr>
              <a:t>/</a:t>
            </a:r>
            <a:r>
              <a:rPr lang="nl-NL" sz="1400" dirty="0" err="1">
                <a:solidFill>
                  <a:srgbClr val="77933C"/>
                </a:solidFill>
                <a:latin typeface="Courier"/>
              </a:rPr>
              <a:t>to</a:t>
            </a:r>
            <a:r>
              <a:rPr lang="nl-NL" sz="1400" dirty="0">
                <a:solidFill>
                  <a:srgbClr val="77933C"/>
                </a:solidFill>
                <a:latin typeface="Courier"/>
              </a:rPr>
              <a:t>/</a:t>
            </a:r>
            <a:r>
              <a:rPr lang="nl-NL" sz="1400" dirty="0" err="1">
                <a:solidFill>
                  <a:srgbClr val="77933C"/>
                </a:solidFill>
                <a:latin typeface="Courier"/>
              </a:rPr>
              <a:t>output_folder</a:t>
            </a:r>
            <a:r>
              <a:rPr lang="nl-NL" sz="1400" dirty="0">
                <a:solidFill>
                  <a:srgbClr val="77933C"/>
                </a:solidFill>
                <a:latin typeface="Courier"/>
              </a:rPr>
              <a:t>/"</a:t>
            </a:r>
            <a:r>
              <a:rPr lang="nl-NL" sz="1400"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820765" y="1821530"/>
            <a:ext cx="4083818" cy="2822311"/>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err="1">
                <a:solidFill>
                  <a:srgbClr val="262626"/>
                </a:solidFill>
                <a:latin typeface="Courier"/>
              </a:rPr>
              <a:t>text_file</a:t>
            </a:r>
            <a:r>
              <a:rPr lang="en-US" sz="1400" dirty="0" smtClean="0">
                <a:solidFill>
                  <a:srgbClr val="262626"/>
                </a:solidFill>
                <a:latin typeface="Courier"/>
              </a:rPr>
              <a:t> =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"/path/to/</a:t>
            </a:r>
            <a:r>
              <a:rPr lang="en-US" sz="1400" dirty="0" err="1">
                <a:solidFill>
                  <a:srgbClr val="77933C"/>
                </a:solidFill>
                <a:latin typeface="Courier"/>
              </a:rPr>
              <a:t>file.txt</a:t>
            </a:r>
            <a:r>
              <a:rPr lang="en-US" sz="1400" dirty="0">
                <a:solidFill>
                  <a:srgbClr val="77933C"/>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dirty="0">
                <a:solidFill>
                  <a:srgbClr val="262626"/>
                </a:solidFill>
                <a:latin typeface="Courier"/>
              </a:rPr>
              <a:t>counts = </a:t>
            </a:r>
            <a:r>
              <a:rPr lang="en-US" sz="1400" dirty="0" err="1">
                <a:solidFill>
                  <a:srgbClr val="262626"/>
                </a:solidFill>
                <a:latin typeface="Courier"/>
              </a:rPr>
              <a:t>text_file</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flatMap</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line: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p>
          <a:p>
            <a:r>
              <a:rPr lang="en-US" sz="1400" dirty="0">
                <a:solidFill>
                  <a:srgbClr val="262626"/>
                </a:solidFill>
                <a:latin typeface="Courier"/>
              </a:rPr>
              <a:t>	.map(</a:t>
            </a:r>
            <a:r>
              <a:rPr lang="en-US" sz="1400" b="1" dirty="0">
                <a:solidFill>
                  <a:srgbClr val="107902"/>
                </a:solidFill>
                <a:latin typeface="Courier-Bold"/>
              </a:rPr>
              <a:t>lambda</a:t>
            </a:r>
            <a:r>
              <a:rPr lang="en-US" sz="1400" dirty="0">
                <a:solidFill>
                  <a:srgbClr val="262626"/>
                </a:solidFill>
                <a:latin typeface="Courier"/>
              </a:rPr>
              <a:t> word: (word, </a:t>
            </a:r>
            <a:r>
              <a:rPr lang="en-US" sz="1400" b="1" dirty="0">
                <a:solidFill>
                  <a:srgbClr val="0000D5"/>
                </a:solidFill>
                <a:latin typeface="Courier-Bold"/>
              </a:rPr>
              <a:t>1</a:t>
            </a:r>
            <a:r>
              <a:rPr lang="en-US" sz="1400" dirty="0">
                <a:solidFill>
                  <a:srgbClr val="262626"/>
                </a:solidFill>
                <a:latin typeface="Courier"/>
              </a:rPr>
              <a:t>))</a:t>
            </a:r>
          </a:p>
          <a:p>
            <a:r>
              <a:rPr lang="en-US" sz="1400" dirty="0">
                <a:solidFill>
                  <a:srgbClr val="262626"/>
                </a:solidFill>
                <a:latin typeface="Courier"/>
              </a:rPr>
              <a:t>	.</a:t>
            </a:r>
            <a:r>
              <a:rPr lang="en-US" sz="1400" dirty="0" err="1">
                <a:solidFill>
                  <a:srgbClr val="262626"/>
                </a:solidFill>
                <a:latin typeface="Courier"/>
              </a:rPr>
              <a:t>reduceByKey</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a, b: a + b)</a:t>
            </a:r>
          </a:p>
          <a:p>
            <a:endParaRPr lang="en-US" sz="1400" dirty="0">
              <a:solidFill>
                <a:srgbClr val="262626"/>
              </a:solidFill>
              <a:latin typeface="Courier"/>
            </a:endParaRPr>
          </a:p>
          <a:p>
            <a:r>
              <a:rPr lang="en-US" sz="1400" dirty="0" err="1">
                <a:solidFill>
                  <a:srgbClr val="262626"/>
                </a:solidFill>
                <a:latin typeface="Courier"/>
              </a:rPr>
              <a:t>counts.saveAsTextFile</a:t>
            </a:r>
            <a:r>
              <a:rPr lang="en-US" sz="1400" dirty="0">
                <a:solidFill>
                  <a:srgbClr val="262626"/>
                </a:solidFill>
                <a:latin typeface="Courier"/>
              </a:rPr>
              <a:t>(</a:t>
            </a:r>
            <a:r>
              <a:rPr lang="en-US" sz="1400" dirty="0">
                <a:solidFill>
                  <a:srgbClr val="77933C"/>
                </a:solidFill>
                <a:latin typeface="Courier"/>
              </a:rPr>
              <a:t>"/path/to/</a:t>
            </a:r>
            <a:r>
              <a:rPr lang="en-US" sz="1400" dirty="0" err="1">
                <a:solidFill>
                  <a:srgbClr val="77933C"/>
                </a:solidFill>
                <a:latin typeface="Courier"/>
              </a:rPr>
              <a:t>output_folder</a:t>
            </a:r>
            <a:r>
              <a:rPr lang="en-US" sz="1400" dirty="0">
                <a:solidFill>
                  <a:srgbClr val="77933C"/>
                </a:solidFill>
                <a:latin typeface="Courier"/>
              </a:rPr>
              <a:t>/"</a:t>
            </a:r>
            <a:r>
              <a:rPr lang="en-US" sz="1400" dirty="0">
                <a:solidFill>
                  <a:srgbClr val="262626"/>
                </a:solidFill>
                <a:latin typeface="Courier"/>
              </a:rPr>
              <a:t>)</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4832092"/>
          </a:xfrm>
          <a:prstGeom prst="rect">
            <a:avLst/>
          </a:prstGeom>
          <a:noFill/>
        </p:spPr>
        <p:txBody>
          <a:bodyPr wrap="square" lIns="0" rIns="0" rtlCol="0">
            <a:spAutoFit/>
          </a:bodyPr>
          <a:lstStyle/>
          <a:p>
            <a:r>
              <a:rPr lang="en-US" sz="1400" dirty="0" err="1" smtClean="0">
                <a:solidFill>
                  <a:srgbClr val="262626"/>
                </a:solidFill>
                <a:latin typeface="Courier"/>
              </a:rPr>
              <a:t>JavaRDD</a:t>
            </a:r>
            <a:r>
              <a:rPr lang="en-US" sz="1400" dirty="0" smtClean="0">
                <a:solidFill>
                  <a:srgbClr val="262626"/>
                </a:solidFill>
                <a:latin typeface="Courier"/>
              </a:rPr>
              <a:t>&lt;String&gt; </a:t>
            </a:r>
            <a:r>
              <a:rPr lang="en-US" sz="1400" dirty="0" err="1" smtClean="0">
                <a:solidFill>
                  <a:srgbClr val="262626"/>
                </a:solidFill>
                <a:latin typeface="Courier"/>
              </a:rPr>
              <a:t>textFile</a:t>
            </a:r>
            <a:r>
              <a:rPr lang="en-US" sz="1400" dirty="0" smtClean="0">
                <a:solidFill>
                  <a:srgbClr val="262626"/>
                </a:solidFill>
                <a:latin typeface="Courier"/>
              </a:rPr>
              <a:t> = </a:t>
            </a:r>
            <a:r>
              <a:rPr lang="en-US" sz="1400" dirty="0" err="1" smtClean="0">
                <a:solidFill>
                  <a:srgbClr val="262626"/>
                </a:solidFill>
                <a:latin typeface="Courier"/>
              </a:rPr>
              <a:t>sc.</a:t>
            </a:r>
            <a:r>
              <a:rPr lang="en-US" sz="1400" dirty="0" err="1" smtClean="0">
                <a:solidFill>
                  <a:srgbClr val="0000C0"/>
                </a:solidFill>
                <a:latin typeface="Courier"/>
              </a:rPr>
              <a:t>textFile</a:t>
            </a:r>
            <a:r>
              <a:rPr lang="en-US" sz="1400" dirty="0" smtClean="0">
                <a:solidFill>
                  <a:srgbClr val="262626"/>
                </a:solidFill>
                <a:latin typeface="Courier"/>
              </a:rPr>
              <a:t>(</a:t>
            </a:r>
            <a:r>
              <a:rPr lang="en-US" sz="1400" dirty="0" smtClean="0">
                <a:solidFill>
                  <a:srgbClr val="77933C"/>
                </a:solidFill>
                <a:latin typeface="Courier"/>
              </a:rPr>
              <a:t>"/path/to/</a:t>
            </a:r>
            <a:r>
              <a:rPr lang="en-US" sz="1400" dirty="0" err="1" smtClean="0">
                <a:solidFill>
                  <a:srgbClr val="77933C"/>
                </a:solidFill>
                <a:latin typeface="Courier"/>
              </a:rPr>
              <a:t>file.txt</a:t>
            </a:r>
            <a:r>
              <a:rPr lang="en-US" sz="1400" dirty="0" smtClean="0">
                <a:solidFill>
                  <a:srgbClr val="77933C"/>
                </a:solidFill>
                <a:latin typeface="Courier"/>
              </a:rPr>
              <a:t>"</a:t>
            </a:r>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JavaRDD</a:t>
            </a:r>
            <a:r>
              <a:rPr lang="en-US" sz="1400" dirty="0" smtClean="0">
                <a:solidFill>
                  <a:srgbClr val="262626"/>
                </a:solidFill>
                <a:latin typeface="Courier"/>
              </a:rPr>
              <a:t>&lt;String&gt; words = </a:t>
            </a:r>
            <a:r>
              <a:rPr lang="en-US" sz="1400" dirty="0" err="1" smtClean="0">
                <a:solidFill>
                  <a:srgbClr val="262626"/>
                </a:solidFill>
                <a:latin typeface="Courier"/>
              </a:rPr>
              <a:t>textFile.</a:t>
            </a:r>
            <a:r>
              <a:rPr lang="en-US" sz="1400" dirty="0" err="1" smtClean="0">
                <a:solidFill>
                  <a:srgbClr val="0000C0"/>
                </a:solidFill>
                <a:latin typeface="Courier"/>
              </a:rPr>
              <a:t>flatMap</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FlatMapFunction</a:t>
            </a:r>
            <a:r>
              <a:rPr lang="en-US" sz="1400" dirty="0" smtClean="0">
                <a:solidFill>
                  <a:srgbClr val="262626"/>
                </a:solidFill>
                <a:latin typeface="Courier"/>
              </a:rPr>
              <a:t>&lt;String, String&gt;() {</a:t>
            </a:r>
          </a:p>
          <a:p>
            <a:r>
              <a:rPr lang="en-US" sz="1400" b="1" dirty="0" smtClean="0">
                <a:solidFill>
                  <a:srgbClr val="107902"/>
                </a:solidFill>
                <a:latin typeface="Courier-Bold"/>
              </a:rPr>
              <a:t>public</a:t>
            </a:r>
            <a:r>
              <a:rPr lang="en-US" sz="1400" dirty="0" smtClean="0">
                <a:solidFill>
                  <a:srgbClr val="262626"/>
                </a:solidFill>
                <a:latin typeface="Courier"/>
              </a:rPr>
              <a:t> </a:t>
            </a:r>
            <a:r>
              <a:rPr lang="en-US" sz="1400" dirty="0" err="1" smtClean="0">
                <a:solidFill>
                  <a:srgbClr val="262626"/>
                </a:solidFill>
                <a:latin typeface="Courier"/>
              </a:rPr>
              <a:t>Iterable</a:t>
            </a:r>
            <a:r>
              <a:rPr lang="en-US" sz="1400" dirty="0" smtClean="0">
                <a:solidFill>
                  <a:srgbClr val="262626"/>
                </a:solidFill>
                <a:latin typeface="Courier"/>
              </a:rPr>
              <a:t>&lt;String&gt; </a:t>
            </a:r>
            <a:r>
              <a:rPr lang="en-US" sz="1400" b="1" dirty="0" smtClean="0">
                <a:solidFill>
                  <a:srgbClr val="0950AD"/>
                </a:solidFill>
                <a:latin typeface="Courier-Bold"/>
              </a:rPr>
              <a:t>call</a:t>
            </a:r>
            <a:r>
              <a:rPr lang="en-US" sz="1400" dirty="0" smtClean="0">
                <a:solidFill>
                  <a:srgbClr val="262626"/>
                </a:solidFill>
                <a:latin typeface="Courier"/>
              </a:rPr>
              <a:t>(String line)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err="1" smtClean="0">
                <a:solidFill>
                  <a:srgbClr val="262626"/>
                </a:solidFill>
                <a:latin typeface="Courier"/>
              </a:rPr>
              <a:t>Arrays.</a:t>
            </a:r>
            <a:r>
              <a:rPr lang="en-US" sz="1400" dirty="0" err="1" smtClean="0">
                <a:solidFill>
                  <a:srgbClr val="0000C0"/>
                </a:solidFill>
                <a:latin typeface="Courier"/>
              </a:rPr>
              <a:t>asList</a:t>
            </a:r>
            <a:r>
              <a:rPr lang="en-US" sz="1400" dirty="0" smtClean="0">
                <a:solidFill>
                  <a:srgbClr val="262626"/>
                </a:solidFill>
                <a:latin typeface="Courier"/>
              </a:rPr>
              <a:t>(</a:t>
            </a:r>
            <a:r>
              <a:rPr lang="en-US" sz="1400" dirty="0" err="1" smtClean="0">
                <a:solidFill>
                  <a:srgbClr val="262626"/>
                </a:solidFill>
                <a:latin typeface="Courier"/>
              </a:rPr>
              <a:t>line.</a:t>
            </a:r>
            <a:r>
              <a:rPr lang="en-US" sz="1400" dirty="0" err="1" smtClean="0">
                <a:solidFill>
                  <a:srgbClr val="0000C0"/>
                </a:solidFill>
                <a:latin typeface="Courier"/>
              </a:rPr>
              <a:t>split</a:t>
            </a:r>
            <a:r>
              <a:rPr lang="en-US" sz="1400" dirty="0" smtClean="0">
                <a:solidFill>
                  <a:srgbClr val="262626"/>
                </a:solidFill>
                <a:latin typeface="Courier"/>
              </a:rPr>
              <a:t>(</a:t>
            </a:r>
            <a:r>
              <a:rPr lang="en-US" sz="1400" dirty="0" smtClean="0">
                <a:solidFill>
                  <a:srgbClr val="77933C"/>
                </a:solidFill>
                <a:latin typeface="Courier"/>
              </a:rPr>
              <a:t>" "</a:t>
            </a:r>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pairs = </a:t>
            </a:r>
            <a:r>
              <a:rPr lang="en-US" sz="1400" dirty="0" err="1" smtClean="0">
                <a:solidFill>
                  <a:srgbClr val="262626"/>
                </a:solidFill>
                <a:latin typeface="Courier"/>
              </a:rPr>
              <a:t>words.</a:t>
            </a:r>
            <a:r>
              <a:rPr lang="en-US" sz="1400" dirty="0" err="1" smtClean="0">
                <a:solidFill>
                  <a:srgbClr val="0000C0"/>
                </a:solidFill>
                <a:latin typeface="Courier"/>
              </a:rPr>
              <a:t>mapToPair</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PairFunction</a:t>
            </a:r>
            <a:r>
              <a:rPr lang="en-US" sz="1400" dirty="0" smtClean="0">
                <a:solidFill>
                  <a:srgbClr val="262626"/>
                </a:solidFill>
                <a:latin typeface="Courier"/>
              </a:rPr>
              <a:t>&lt;String, String,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Tuple2&lt;String, Integer&gt; call(String word)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b="1" dirty="0" smtClean="0">
                <a:solidFill>
                  <a:srgbClr val="107902"/>
                </a:solidFill>
                <a:latin typeface="Courier-Bold"/>
              </a:rPr>
              <a:t>new</a:t>
            </a:r>
            <a:r>
              <a:rPr lang="en-US" sz="1400" dirty="0" smtClean="0">
                <a:solidFill>
                  <a:srgbClr val="262626"/>
                </a:solidFill>
                <a:latin typeface="Courier"/>
              </a:rPr>
              <a:t> Tuple2&lt;String, Integer&gt;(word, </a:t>
            </a:r>
            <a:r>
              <a:rPr lang="en-US" sz="1400" b="1" dirty="0" smtClean="0">
                <a:solidFill>
                  <a:srgbClr val="0000D5"/>
                </a:solidFill>
                <a:latin typeface="Courier-Bold"/>
              </a:rPr>
              <a:t>1</a:t>
            </a:r>
            <a:r>
              <a:rPr lang="en-US" sz="1400" dirty="0" smtClean="0">
                <a:solidFill>
                  <a:srgbClr val="262626"/>
                </a:solidFill>
                <a:latin typeface="Courier"/>
              </a:rPr>
              <a:t>); </a:t>
            </a:r>
          </a:p>
          <a:p>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counts = </a:t>
            </a:r>
            <a:r>
              <a:rPr lang="en-US" sz="1400" dirty="0" err="1" smtClean="0">
                <a:solidFill>
                  <a:srgbClr val="262626"/>
                </a:solidFill>
                <a:latin typeface="Courier"/>
              </a:rPr>
              <a:t>pairs.</a:t>
            </a:r>
            <a:r>
              <a:rPr lang="en-US" sz="1400" dirty="0" err="1" smtClean="0">
                <a:solidFill>
                  <a:srgbClr val="0000C0"/>
                </a:solidFill>
                <a:latin typeface="Courier"/>
              </a:rPr>
              <a:t>reduceByKey</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Function2&lt;Integer, Integer,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Integer </a:t>
            </a:r>
            <a:r>
              <a:rPr lang="en-US" sz="1400" b="1" dirty="0" smtClean="0">
                <a:solidFill>
                  <a:srgbClr val="0950AD"/>
                </a:solidFill>
                <a:latin typeface="Courier-Bold"/>
              </a:rPr>
              <a:t>call</a:t>
            </a:r>
            <a:r>
              <a:rPr lang="en-US" sz="1400" dirty="0" smtClean="0">
                <a:solidFill>
                  <a:srgbClr val="262626"/>
                </a:solidFill>
                <a:latin typeface="Courier"/>
              </a:rPr>
              <a:t>(Integer a, Integer b)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 + b; </a:t>
            </a:r>
          </a:p>
          <a:p>
            <a:r>
              <a:rPr lang="en-US" sz="1400" dirty="0" smtClean="0">
                <a:solidFill>
                  <a:srgbClr val="262626"/>
                </a:solidFill>
                <a:latin typeface="Courier"/>
              </a:rPr>
              <a:t>	}</a:t>
            </a:r>
          </a:p>
          <a:p>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counts.</a:t>
            </a:r>
            <a:r>
              <a:rPr lang="en-US" sz="1400" dirty="0" err="1" smtClean="0">
                <a:solidFill>
                  <a:srgbClr val="0000C0"/>
                </a:solidFill>
                <a:latin typeface="Courier"/>
              </a:rPr>
              <a:t>saveAsTextFile</a:t>
            </a:r>
            <a:r>
              <a:rPr lang="en-US" sz="1400" dirty="0" smtClean="0">
                <a:solidFill>
                  <a:srgbClr val="262626"/>
                </a:solidFill>
                <a:latin typeface="Courier"/>
              </a:rPr>
              <a:t>(</a:t>
            </a:r>
            <a:r>
              <a:rPr lang="en-US" sz="1400" dirty="0" smtClean="0">
                <a:solidFill>
                  <a:srgbClr val="77933C"/>
                </a:solidFill>
                <a:latin typeface="Courier"/>
              </a:rPr>
              <a:t>"/path/to/</a:t>
            </a:r>
            <a:r>
              <a:rPr lang="en-US" sz="1400" dirty="0" err="1" smtClean="0">
                <a:solidFill>
                  <a:srgbClr val="77933C"/>
                </a:solidFill>
                <a:latin typeface="Courier"/>
              </a:rPr>
              <a:t>output_folder</a:t>
            </a:r>
            <a:r>
              <a:rPr lang="en-US" sz="1400" dirty="0" smtClean="0">
                <a:solidFill>
                  <a:srgbClr val="77933C"/>
                </a:solidFill>
                <a:latin typeface="Courier"/>
              </a:rPr>
              <a:t>"</a:t>
            </a:r>
            <a:r>
              <a:rPr lang="en-US" sz="1400" dirty="0" smtClean="0">
                <a:solidFill>
                  <a:srgbClr val="262626"/>
                </a:solidFill>
                <a:latin typeface="Courier"/>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3"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/latest/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/latest/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/latest/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filter</a:t>
            </a:r>
            <a:r>
              <a:rPr lang="en-US" dirty="0" smtClean="0">
                <a:solidFill>
                  <a:srgbClr val="262626"/>
                </a:solidFill>
                <a:latin typeface="Courier"/>
              </a:rPr>
              <a:t>(Function&lt;T&gt; =&gt; Boolean): RDD[T]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map</a:t>
            </a:r>
            <a:r>
              <a:rPr lang="en-US" dirty="0" smtClean="0">
                <a:solidFill>
                  <a:srgbClr val="262626"/>
                </a:solidFill>
                <a:latin typeface="Courier"/>
              </a:rPr>
              <a:t>(</a:t>
            </a:r>
            <a:r>
              <a:rPr lang="en-US" dirty="0">
                <a:solidFill>
                  <a:srgbClr val="262626"/>
                </a:solidFill>
                <a:latin typeface="Courier"/>
              </a:rPr>
              <a:t>Function&lt;T&gt; =&gt;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flatMap</a:t>
            </a:r>
            <a:r>
              <a:rPr lang="en-US" dirty="0">
                <a:solidFill>
                  <a:srgbClr val="262626"/>
                </a:solidFill>
                <a:latin typeface="Courier"/>
              </a:rPr>
              <a:t>(Function&lt;T&gt; =&gt; </a:t>
            </a:r>
            <a:r>
              <a:rPr lang="en-US" dirty="0" err="1" smtClean="0">
                <a:solidFill>
                  <a:srgbClr val="262626"/>
                </a:solidFill>
                <a:latin typeface="Courier"/>
              </a:rPr>
              <a:t>TraversableOnce</a:t>
            </a:r>
            <a:r>
              <a:rPr lang="en-US" dirty="0" smtClean="0">
                <a:solidFill>
                  <a:srgbClr val="262626"/>
                </a:solidFill>
                <a:latin typeface="Courier"/>
              </a:rPr>
              <a:t>[R])</a:t>
            </a:r>
            <a:r>
              <a:rPr lang="en-US" dirty="0">
                <a:solidFill>
                  <a:srgbClr val="262626"/>
                </a:solidFill>
                <a:latin typeface="Courier"/>
              </a:rPr>
              <a:t>: RDD[R</a:t>
            </a:r>
            <a:r>
              <a:rPr lang="en-US" dirty="0" smtClean="0">
                <a:solidFill>
                  <a:srgbClr val="262626"/>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new RDD by first applying a function to all elements of this RDD, and then flattening the results.</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reduceByKey</a:t>
            </a:r>
            <a:r>
              <a:rPr lang="en-US" dirty="0" smtClean="0">
                <a:solidFill>
                  <a:srgbClr val="262626"/>
                </a:solidFill>
                <a:latin typeface="Courier"/>
              </a:rPr>
              <a:t>(</a:t>
            </a:r>
            <a:r>
              <a:rPr lang="en-US" dirty="0">
                <a:solidFill>
                  <a:srgbClr val="262626"/>
                </a:solidFill>
                <a:latin typeface="Courier"/>
              </a:rPr>
              <a:t>Function&lt;</a:t>
            </a:r>
            <a:r>
              <a:rPr lang="en-US" dirty="0" smtClean="0">
                <a:solidFill>
                  <a:srgbClr val="262626"/>
                </a:solidFill>
                <a:latin typeface="Courier"/>
              </a:rPr>
              <a:t>T,T&gt; </a:t>
            </a:r>
            <a:r>
              <a:rPr lang="en-US" dirty="0">
                <a:solidFill>
                  <a:srgbClr val="262626"/>
                </a:solidFill>
                <a:latin typeface="Courier"/>
              </a:rPr>
              <a:t>=&gt;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[(K,R)]</a:t>
            </a:r>
            <a:endParaRPr lang="en-US" b="1" dirty="0" smtClean="0">
              <a:solidFill>
                <a:srgbClr val="7F7F7F"/>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3" y="1821530"/>
            <a:ext cx="8569374" cy="4759766"/>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endParaRPr lang="en-US" dirty="0" smtClean="0">
              <a:solidFill>
                <a:srgbClr val="757575"/>
              </a:solidFill>
              <a:latin typeface="Courier"/>
            </a:endParaRPr>
          </a:p>
          <a:p>
            <a:pPr>
              <a:lnSpc>
                <a:spcPct val="130000"/>
              </a:lnSpc>
            </a:pPr>
            <a:r>
              <a:rPr lang="en-US" dirty="0" smtClean="0">
                <a:solidFill>
                  <a:srgbClr val="757575"/>
                </a:solidFill>
                <a:latin typeface="Courier"/>
              </a:rPr>
              <a:t>//Array</a:t>
            </a:r>
            <a:r>
              <a:rPr lang="en-US" dirty="0">
                <a:solidFill>
                  <a:srgbClr val="757575"/>
                </a:solidFill>
                <a:latin typeface="Courier"/>
              </a:rPr>
              <a:t>(Deer, Bear, River, Car, Car, River, Deer, Car, Bear</a:t>
            </a:r>
            <a:r>
              <a:rPr lang="en-US" dirty="0" smtClean="0">
                <a:solidFill>
                  <a:srgbClr val="757575"/>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p>
          <a:p>
            <a:pPr>
              <a:lnSpc>
                <a:spcPct val="130000"/>
              </a:lnSpc>
            </a:pPr>
            <a:r>
              <a:rPr lang="en-US" dirty="0">
                <a:solidFill>
                  <a:srgbClr val="757575"/>
                </a:solidFill>
                <a:latin typeface="Courier"/>
              </a:rPr>
              <a:t>//Array(Array(Deer, Bear, River), Array(Car, Car, River), Array(Deer, Car, Bear)</a:t>
            </a:r>
            <a:r>
              <a:rPr lang="en-US" dirty="0" smtClean="0">
                <a:solidFill>
                  <a:srgbClr val="757575"/>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count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Long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number of elements in the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collect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 array that contains all of the elements in this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a:t>
            </a:r>
            <a:r>
              <a:rPr lang="en-US" dirty="0" smtClean="0">
                <a:solidFill>
                  <a:srgbClr val="262626"/>
                </a:solidFill>
                <a:latin typeface="Courier"/>
              </a:rPr>
              <a:t>(Function&lt;T,T&gt; =&gt; R)</a:t>
            </a:r>
            <a:r>
              <a:rPr lang="en-US" dirty="0">
                <a:solidFill>
                  <a:srgbClr val="262626"/>
                </a:solidFill>
                <a:latin typeface="Courier"/>
              </a:rPr>
              <a:t>: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elements of this RDD using the specified commutative and associative binary operator. </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saveAsTextFile</a:t>
            </a:r>
            <a:r>
              <a:rPr lang="en-US" dirty="0" smtClean="0">
                <a:solidFill>
                  <a:srgbClr val="262626"/>
                </a:solidFill>
                <a:latin typeface="Courier"/>
              </a:rPr>
              <a:t>(</a:t>
            </a:r>
            <a:r>
              <a:rPr lang="en-US" dirty="0" smtClean="0">
                <a:solidFill>
                  <a:schemeClr val="accent3">
                    <a:lumMod val="75000"/>
                  </a:schemeClr>
                </a:solidFill>
                <a:latin typeface="Courier"/>
              </a:rPr>
              <a:t>“&lt;Path&gt;”</a:t>
            </a:r>
            <a:r>
              <a:rPr lang="en-US" dirty="0" smtClean="0">
                <a:solidFill>
                  <a:srgbClr val="262626"/>
                </a:solidFill>
                <a:latin typeface="Courier"/>
              </a:rPr>
              <a:t>): Unit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2751523"/>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smtClean="0">
                <a:solidFill>
                  <a:srgbClr val="262626"/>
                </a:solidFill>
                <a:latin typeface="Courier"/>
              </a:rPr>
              <a:t>	</a:t>
            </a:r>
            <a:r>
              <a:rPr lang="en-US" dirty="0" err="1" smtClean="0">
                <a:solidFill>
                  <a:srgbClr val="262626"/>
                </a:solidFill>
                <a:latin typeface="Courier"/>
              </a:rPr>
              <a:t>data.</a:t>
            </a:r>
            <a:r>
              <a:rPr lang="en-US" dirty="0" err="1" smtClean="0">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groupByKey</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a:t>
            </a:r>
            <a:r>
              <a:rPr lang="fi-FI" dirty="0" smtClean="0">
                <a:solidFill>
                  <a:srgbClr val="262626"/>
                </a:solidFill>
                <a:latin typeface="Courier"/>
              </a:rPr>
              <a:t>v) </a:t>
            </a:r>
            <a:r>
              <a:rPr lang="fi-FI" dirty="0">
                <a:solidFill>
                  <a:srgbClr val="262626"/>
                </a:solidFill>
                <a:latin typeface="Courier"/>
              </a:rPr>
              <a:t>=&gt; </a:t>
            </a:r>
            <a:r>
              <a:rPr lang="fi-FI" dirty="0" err="1">
                <a:solidFill>
                  <a:srgbClr val="262626"/>
                </a:solidFill>
                <a:latin typeface="Courier"/>
              </a:rPr>
              <a:t>myReduce(k</a:t>
            </a:r>
            <a:r>
              <a:rPr lang="fi-FI" dirty="0">
                <a:solidFill>
                  <a:srgbClr val="262626"/>
                </a:solidFill>
                <a:latin typeface="Courier"/>
              </a:rPr>
              <a:t>, </a:t>
            </a:r>
            <a:r>
              <a:rPr lang="fi-FI" dirty="0" smtClean="0">
                <a:solidFill>
                  <a:srgbClr val="262626"/>
                </a:solidFill>
                <a:latin typeface="Courier"/>
              </a:rPr>
              <a:t>v)</a:t>
            </a:r>
            <a:r>
              <a:rPr lang="fi-FI" dirty="0" smtClean="0">
                <a:solidFill>
                  <a:srgbClr val="262626"/>
                </a:solidFill>
                <a:latin typeface="Courier"/>
              </a:rPr>
              <a:t>)</a:t>
            </a: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a:solidFill>
                  <a:srgbClr val="262626"/>
                </a:solidFill>
                <a:latin typeface="Courier"/>
              </a:rPr>
              <a:t>	</a:t>
            </a: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reduceByKey</a:t>
            </a:r>
            <a:r>
              <a:rPr lang="en-US" dirty="0">
                <a:solidFill>
                  <a:srgbClr val="262626"/>
                </a:solidFill>
                <a:latin typeface="Courier"/>
              </a:rPr>
              <a:t>(</a:t>
            </a:r>
            <a:r>
              <a:rPr lang="en-US" dirty="0" err="1">
                <a:solidFill>
                  <a:srgbClr val="262626"/>
                </a:solidFill>
                <a:latin typeface="Courier"/>
              </a:rPr>
              <a:t>myCombiner</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v) =&gt; </a:t>
            </a:r>
            <a:r>
              <a:rPr lang="fi-FI" dirty="0" err="1">
                <a:solidFill>
                  <a:srgbClr val="262626"/>
                </a:solidFill>
                <a:latin typeface="Courier"/>
              </a:rPr>
              <a:t>myReduce(k</a:t>
            </a:r>
            <a:r>
              <a:rPr lang="fi-FI" dirty="0">
                <a:solidFill>
                  <a:srgbClr val="262626"/>
                </a:solidFill>
                <a:latin typeface="Courier"/>
              </a:rPr>
              <a:t>,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err="1">
                <a:solidFill>
                  <a:srgbClr val="262626"/>
                </a:solidFill>
                <a:latin typeface="Courier"/>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dirty="0" err="1">
                <a:solidFill>
                  <a:srgbClr val="262626"/>
                </a:solidFill>
                <a:latin typeface="Courier"/>
              </a:rPr>
              <a:t>JavaRDD</a:t>
            </a:r>
            <a:r>
              <a:rPr lang="en-US" dirty="0">
                <a:solidFill>
                  <a:srgbClr val="262626"/>
                </a:solidFill>
                <a:latin typeface="Courier"/>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dirty="0" err="1">
                <a:solidFill>
                  <a:srgbClr val="262626"/>
                </a:solidFill>
                <a:latin typeface="Courier"/>
              </a:rPr>
              <a:t>JavaPairRDD</a:t>
            </a:r>
            <a:r>
              <a:rPr lang="en-US" dirty="0">
                <a:solidFill>
                  <a:srgbClr val="262626"/>
                </a:solidFill>
                <a:latin typeface="Courier"/>
              </a:rPr>
              <a:t>&lt;T</a:t>
            </a:r>
            <a:r>
              <a:rPr lang="en-US" dirty="0" smtClean="0">
                <a:solidFill>
                  <a:srgbClr val="262626"/>
                </a:solidFill>
                <a:latin typeface="Courier"/>
              </a:rPr>
              <a:t>,T</a:t>
            </a:r>
            <a:r>
              <a:rPr lang="en-US" dirty="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dirty="0" err="1">
                <a:solidFill>
                  <a:srgbClr val="262626"/>
                </a:solidFill>
                <a:latin typeface="Courier"/>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dirty="0" err="1">
                <a:solidFill>
                  <a:srgbClr val="262626"/>
                </a:solidFill>
                <a:latin typeface="Courier"/>
              </a:rPr>
              <a:t>JavaHadoopRDD</a:t>
            </a:r>
            <a:r>
              <a:rPr lang="en-US" dirty="0">
                <a:solidFill>
                  <a:srgbClr val="262626"/>
                </a:solidFill>
                <a:latin typeface="Courier"/>
              </a:rPr>
              <a:t>&lt;T</a:t>
            </a:r>
            <a:r>
              <a:rPr lang="en-US" dirty="0" smtClean="0">
                <a:solidFill>
                  <a:srgbClr val="262626"/>
                </a:solidFill>
                <a:latin typeface="Courier"/>
              </a:rPr>
              <a:t>,T</a:t>
            </a:r>
            <a:r>
              <a:rPr lang="en-US" dirty="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dirty="0" err="1">
                <a:solidFill>
                  <a:srgbClr val="262626"/>
                </a:solidFill>
                <a:latin typeface="Courier"/>
              </a:rPr>
              <a:t>JavaNewHadoopRDD</a:t>
            </a:r>
            <a:r>
              <a:rPr lang="en-US" dirty="0">
                <a:solidFill>
                  <a:srgbClr val="262626"/>
                </a:solidFill>
                <a:latin typeface="Courier"/>
              </a:rPr>
              <a:t>&lt;T</a:t>
            </a:r>
            <a:r>
              <a:rPr lang="en-US" dirty="0" smtClean="0">
                <a:solidFill>
                  <a:srgbClr val="262626"/>
                </a:solidFill>
                <a:latin typeface="Courier"/>
              </a:rPr>
              <a:t>,T</a:t>
            </a:r>
            <a:r>
              <a:rPr lang="en-US" dirty="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841600"/>
          </a:xfrm>
          <a:prstGeom prst="rect">
            <a:avLst/>
          </a:prstGeom>
          <a:noFill/>
        </p:spPr>
        <p:txBody>
          <a:bodyPr wrap="square" lIns="0" rIns="0" rtlCol="0">
            <a:spAutoFit/>
          </a:bodyPr>
          <a:lstStyle/>
          <a:p>
            <a:pPr marL="171450" indent="-171450">
              <a:lnSpc>
                <a:spcPct val="130000"/>
              </a:lnSpc>
              <a:buFont typeface="Arial"/>
              <a:buChar char="•"/>
            </a:pPr>
            <a:r>
              <a:rPr lang="en-US" sz="1200" dirty="0">
                <a:solidFill>
                  <a:srgbClr val="262626"/>
                </a:solidFill>
                <a:latin typeface="Courier"/>
              </a:rPr>
              <a:t>T</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200" dirty="0">
                <a:solidFill>
                  <a:srgbClr val="262626"/>
                </a:solidFill>
                <a:latin typeface="Courier"/>
              </a:rPr>
              <a:t>R</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200" dirty="0" smtClean="0">
                <a:solidFill>
                  <a:srgbClr val="262626"/>
                </a:solidFill>
                <a:latin typeface="Courier"/>
              </a:rPr>
              <a:t>K</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Key Type</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200" dirty="0">
                <a:solidFill>
                  <a:srgbClr val="262626"/>
                </a:solidFill>
                <a:latin typeface="Courier"/>
              </a:rPr>
              <a:t>V</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Type</a:t>
            </a:r>
            <a:endPar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err="1">
                <a:solidFill>
                  <a:srgbClr val="262626"/>
                </a:solidFill>
                <a:latin typeface="Courier"/>
              </a:rPr>
              <a:t>DoubleFlatMapFunction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dirty="0" err="1">
                <a:solidFill>
                  <a:srgbClr val="262626"/>
                </a:solidFill>
                <a:latin typeface="Courier"/>
              </a:rPr>
              <a:t>DoubleFunction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dirty="0" err="1">
                <a:solidFill>
                  <a:srgbClr val="262626"/>
                </a:solidFill>
                <a:latin typeface="Courier"/>
              </a:rPr>
              <a:t>FlatMapFunction</a:t>
            </a:r>
            <a:r>
              <a:rPr lang="en-US" dirty="0">
                <a:solidFill>
                  <a:srgbClr val="262626"/>
                </a:solidFill>
                <a:latin typeface="Courier"/>
              </a:rPr>
              <a:t>&lt;T</a:t>
            </a:r>
            <a:r>
              <a:rPr lang="en-US" dirty="0" smtClean="0">
                <a:solidFill>
                  <a:srgbClr val="262626"/>
                </a:solidFill>
                <a:latin typeface="Courier"/>
              </a:rPr>
              <a:t>,R</a:t>
            </a:r>
            <a:r>
              <a:rPr lang="en-US" dirty="0">
                <a:solidFill>
                  <a:srgbClr val="262626"/>
                </a:solidFill>
                <a:latin typeface="Courier"/>
              </a:rPr>
              <a:t>&gt;, FlatMapFunction2&lt;T1</a:t>
            </a:r>
            <a:r>
              <a:rPr lang="en-US" dirty="0" smtClean="0">
                <a:solidFill>
                  <a:srgbClr val="262626"/>
                </a:solidFill>
                <a:latin typeface="Courier"/>
              </a:rPr>
              <a:t>,T2,R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dirty="0">
                <a:solidFill>
                  <a:srgbClr val="262626"/>
                </a:solidFill>
                <a:latin typeface="Courier"/>
              </a:rPr>
              <a:t>Function0&lt;R&gt;, Function&lt;T, R&gt;, Function2&lt;T1</a:t>
            </a:r>
            <a:r>
              <a:rPr lang="en-US" dirty="0" smtClean="0">
                <a:solidFill>
                  <a:srgbClr val="262626"/>
                </a:solidFill>
                <a:latin typeface="Courier"/>
              </a:rPr>
              <a:t>,T2,R</a:t>
            </a:r>
            <a:r>
              <a:rPr lang="en-US" dirty="0">
                <a:solidFill>
                  <a:srgbClr val="262626"/>
                </a:solidFill>
                <a:latin typeface="Courier"/>
              </a:rPr>
              <a:t>&gt;, Function3&lt;T1</a:t>
            </a:r>
            <a:r>
              <a:rPr lang="en-US" dirty="0" smtClean="0">
                <a:solidFill>
                  <a:srgbClr val="262626"/>
                </a:solidFill>
                <a:latin typeface="Courier"/>
              </a:rPr>
              <a:t>,T2,T3,R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dirty="0" err="1">
                <a:solidFill>
                  <a:srgbClr val="262626"/>
                </a:solidFill>
                <a:latin typeface="Courier"/>
              </a:rPr>
              <a:t>PairFlatMapFunction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&gt;</a:t>
            </a:r>
          </a:p>
          <a:p>
            <a:pPr marL="171450" indent="-171450">
              <a:lnSpc>
                <a:spcPct val="130000"/>
              </a:lnSpc>
              <a:buFont typeface="Arial"/>
              <a:buChar char="•"/>
            </a:pPr>
            <a:r>
              <a:rPr lang="en-US" dirty="0" err="1">
                <a:solidFill>
                  <a:srgbClr val="262626"/>
                </a:solidFill>
                <a:latin typeface="Courier"/>
              </a:rPr>
              <a:t>PairFunction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&gt;</a:t>
            </a:r>
          </a:p>
          <a:p>
            <a:pPr marL="171450" indent="-171450">
              <a:lnSpc>
                <a:spcPct val="130000"/>
              </a:lnSpc>
              <a:buFont typeface="Arial"/>
              <a:buChar char="•"/>
            </a:pPr>
            <a:r>
              <a:rPr lang="en-US" dirty="0" err="1">
                <a:solidFill>
                  <a:srgbClr val="262626"/>
                </a:solidFill>
                <a:latin typeface="Courier"/>
              </a:rPr>
              <a:t>VoidFunction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4013406"/>
          </a:xfrm>
          <a:prstGeom prst="rect">
            <a:avLst/>
          </a:prstGeom>
          <a:noFill/>
        </p:spPr>
        <p:txBody>
          <a:bodyPr wrap="square" lIns="0" rIns="0" rtlCol="0">
            <a:spAutoFit/>
          </a:bodyPr>
          <a:lstStyle/>
          <a:p>
            <a:pPr>
              <a:lnSpc>
                <a:spcPct val="130000"/>
              </a:lnSpc>
            </a:pPr>
            <a:r>
              <a:rPr lang="en-US"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a:solidFill>
                  <a:srgbClr val="262626"/>
                </a:solidFill>
                <a:latin typeface="Courier"/>
              </a:rPr>
              <a:t>	</a:t>
            </a:r>
            <a:r>
              <a:rPr lang="en-US" sz="1600" dirty="0" err="1">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flatMap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&lt;String, 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&lt;String&gt;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s.</a:t>
            </a:r>
            <a:r>
              <a:rPr lang="en-US" sz="1600" dirty="0" err="1">
                <a:solidFill>
                  <a:srgbClr val="0000C0"/>
                </a:solidFill>
                <a:latin typeface="Courier"/>
              </a:rPr>
              <a:t>split</a:t>
            </a:r>
            <a:r>
              <a:rPr lang="en-US" sz="1600" dirty="0" smtClean="0">
                <a:solidFill>
                  <a:srgbClr val="262626"/>
                </a:solidFill>
                <a:latin typeface="Courier"/>
              </a:rPr>
              <a:t>(</a:t>
            </a:r>
            <a:r>
              <a:rPr lang="en-US" sz="1600" dirty="0" smtClean="0">
                <a:solidFill>
                  <a:schemeClr val="accent3">
                    <a:lumMod val="75000"/>
                  </a:schemeClr>
                </a:solidFill>
                <a:latin typeface="Courier"/>
              </a:rPr>
              <a:t>“ “</a:t>
            </a:r>
            <a:r>
              <a:rPr lang="en-US" sz="1600" dirty="0" smtClean="0">
                <a:solidFill>
                  <a:srgbClr val="262626"/>
                </a:solidFill>
                <a:latin typeface="Courier"/>
              </a:rPr>
              <a:t>))</a:t>
            </a:r>
            <a:r>
              <a:rPr lang="en-US" sz="1600" dirty="0">
                <a:solidFill>
                  <a:srgbClr val="262626"/>
                </a:solidFill>
                <a:latin typeface="Courier"/>
              </a:rPr>
              <a:t>;</a:t>
            </a:r>
          </a:p>
          <a:p>
            <a:r>
              <a:rPr lang="en-US" sz="1600" dirty="0">
                <a:solidFill>
                  <a:srgbClr val="262626"/>
                </a:solidFill>
                <a:latin typeface="Courier"/>
              </a:rPr>
              <a:t>		}</a:t>
            </a:r>
          </a:p>
          <a:p>
            <a:r>
              <a:rPr lang="en-US" sz="1600" dirty="0">
                <a:solidFill>
                  <a:srgbClr val="262626"/>
                </a:solidFill>
                <a:latin typeface="Courier"/>
              </a:rPr>
              <a:t>	})</a:t>
            </a:r>
            <a:r>
              <a:rPr lang="en-US" sz="1600" dirty="0" smtClean="0">
                <a:solidFill>
                  <a:srgbClr val="262626"/>
                </a:solidFill>
                <a:latin typeface="Courier"/>
              </a:rPr>
              <a:t>;</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Map</a:t>
            </a:r>
          </a:p>
          <a:p>
            <a:r>
              <a:rPr lang="en-US" sz="1600" dirty="0" err="1">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Function&lt;String, 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String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s.</a:t>
            </a:r>
            <a:r>
              <a:rPr lang="en-US" sz="1600" dirty="0" err="1">
                <a:solidFill>
                  <a:srgbClr val="0000C0"/>
                </a:solidFill>
                <a:latin typeface="Courier"/>
              </a:rPr>
              <a:t>trim</a:t>
            </a:r>
            <a:r>
              <a:rPr lang="en-US" sz="1600" dirty="0">
                <a:solidFill>
                  <a:srgbClr val="262626"/>
                </a:solidFill>
                <a:latin typeface="Courier"/>
              </a:rPr>
              <a:t>();</a:t>
            </a:r>
          </a:p>
          <a:p>
            <a:r>
              <a:rPr lang="en-US" sz="1600" dirty="0">
                <a:solidFill>
                  <a:srgbClr val="262626"/>
                </a:solidFill>
                <a:latin typeface="Courier"/>
              </a:rPr>
              <a:t>		}</a:t>
            </a:r>
          </a:p>
          <a:p>
            <a:r>
              <a:rPr lang="en-US" sz="1600" dirty="0">
                <a:solidFill>
                  <a:srgbClr val="262626"/>
                </a:solidFill>
                <a:latin typeface="Courier"/>
              </a:rPr>
              <a:t>	});</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7577258" cy="3222420"/>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README.md</a:t>
            </a:r>
            <a:r>
              <a:rPr lang="en-US" sz="1600" dirty="0">
                <a:solidFill>
                  <a:schemeClr val="accent3">
                    <a:lumMod val="75000"/>
                  </a:schemeClr>
                </a:solidFill>
                <a:latin typeface="Courier"/>
              </a:rPr>
              <a:t>"</a:t>
            </a:r>
            <a:r>
              <a:rPr lang="en-US" sz="1600" dirty="0">
                <a:solidFill>
                  <a:srgbClr val="262626"/>
                </a:solidFill>
                <a:latin typeface="Courier"/>
              </a:rPr>
              <a:t>); </a:t>
            </a:r>
            <a:r>
              <a:rPr lang="en-US" sz="1600" dirty="0">
                <a:solidFill>
                  <a:srgbClr val="757575"/>
                </a:solidFill>
                <a:latin typeface="Courier"/>
              </a:rPr>
              <a:t>// Map each line to multiple words </a:t>
            </a:r>
            <a:endParaRPr lang="en-US" sz="1600" dirty="0">
              <a:solidFill>
                <a:srgbClr val="262626"/>
              </a:solidFill>
              <a:latin typeface="Courier"/>
            </a:endParaRPr>
          </a:p>
          <a:p>
            <a:r>
              <a:rPr lang="en-US" sz="1600" dirty="0" err="1">
                <a:solidFill>
                  <a:srgbClr val="262626"/>
                </a:solidFill>
                <a:latin typeface="Courier"/>
              </a:rPr>
              <a:t>JavaRDD</a:t>
            </a:r>
            <a:r>
              <a:rPr lang="en-US" sz="1600" dirty="0">
                <a:solidFill>
                  <a:srgbClr val="262626"/>
                </a:solidFill>
                <a:latin typeface="Courier"/>
              </a:rPr>
              <a:t> 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 {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line) {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 } </a:t>
            </a:r>
          </a:p>
          <a:p>
            <a:r>
              <a:rPr lang="en-US" sz="1600" dirty="0">
                <a:solidFill>
                  <a:srgbClr val="262626"/>
                </a:solidFill>
                <a:latin typeface="Courier"/>
              </a:rPr>
              <a:t>})</a:t>
            </a:r>
            <a:r>
              <a:rPr lang="en-US" sz="1600" dirty="0" smtClean="0">
                <a:solidFill>
                  <a:srgbClr val="262626"/>
                </a:solidFill>
                <a:latin typeface="Courier"/>
              </a:rPr>
              <a:t>;</a:t>
            </a:r>
          </a:p>
          <a:p>
            <a:endParaRPr lang="en-US" b="1" dirty="0">
              <a:solidFill>
                <a:srgbClr val="262626"/>
              </a:solidFill>
              <a:latin typeface="Courier"/>
              <a:ea typeface="Roboto Condensed Light" panose="02000000000000000000" pitchFamily="2" charset="0"/>
              <a:cs typeface="Roboto Condensed Light" panose="02000000000000000000" pitchFamily="2" charset="0"/>
            </a:endParaRPr>
          </a:p>
          <a:p>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a:t>
            </a:r>
            <a:r>
              <a:rPr lang="en-US" sz="1600" dirty="0" err="1">
                <a:solidFill>
                  <a:srgbClr val="77933C"/>
                </a:solidFill>
                <a:latin typeface="Courier"/>
              </a:rPr>
              <a:t>README.md</a:t>
            </a:r>
            <a:r>
              <a:rPr lang="en-US" sz="1600" dirty="0">
                <a:solidFill>
                  <a:srgbClr val="77933C"/>
                </a:solidFill>
                <a:latin typeface="Courier"/>
              </a:rPr>
              <a:t>"</a:t>
            </a:r>
            <a:r>
              <a:rPr lang="en-US" sz="1600" dirty="0">
                <a:solidFill>
                  <a:srgbClr val="262626"/>
                </a:solidFill>
                <a:latin typeface="Courier"/>
              </a:rPr>
              <a:t>);</a:t>
            </a:r>
          </a:p>
          <a:p>
            <a:r>
              <a:rPr lang="en-US" sz="1600" dirty="0" err="1">
                <a:solidFill>
                  <a:srgbClr val="262626"/>
                </a:solidFill>
                <a:latin typeface="Courier"/>
              </a:rPr>
              <a:t>JavaRDD</a:t>
            </a:r>
            <a:r>
              <a:rPr lang="en-US" sz="1600" dirty="0">
                <a:solidFill>
                  <a:srgbClr val="262626"/>
                </a:solidFill>
                <a:latin typeface="Courier"/>
              </a:rPr>
              <a:t> 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(line -&gt;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861057"/>
          </a:xfrm>
          <a:prstGeom prst="rect">
            <a:avLst/>
          </a:prstGeom>
          <a:noFill/>
        </p:spPr>
        <p:txBody>
          <a:bodyPr wrap="square" lIns="0" rIns="0" rtlCol="0">
            <a:spAutoFit/>
          </a:bodyPr>
          <a:lstStyle/>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textFile</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spark.textFile</a:t>
            </a:r>
            <a:r>
              <a:rPr lang="en-US" sz="1600" dirty="0">
                <a:solidFill>
                  <a:srgbClr val="262626"/>
                </a:solidFill>
                <a:latin typeface="Courier"/>
              </a:rPr>
              <a:t>(</a:t>
            </a:r>
            <a:r>
              <a:rPr lang="en-US" sz="1600" dirty="0">
                <a:solidFill>
                  <a:srgbClr val="77933C"/>
                </a:solidFill>
                <a:latin typeface="Courier"/>
              </a:rPr>
              <a:t>"/path/to/</a:t>
            </a:r>
            <a:r>
              <a:rPr lang="en-US" sz="1600" dirty="0" err="1">
                <a:solidFill>
                  <a:srgbClr val="77933C"/>
                </a:solidFill>
                <a:latin typeface="Courier"/>
              </a:rPr>
              <a:t>file.txt</a:t>
            </a:r>
            <a:r>
              <a:rPr lang="en-US" sz="1600" dirty="0">
                <a:solidFill>
                  <a:srgbClr val="77933C"/>
                </a:solidFill>
                <a:latin typeface="Courier"/>
              </a:rPr>
              <a:t>"</a:t>
            </a:r>
            <a:r>
              <a:rPr lang="en-US" sz="1600" dirty="0">
                <a:solidFill>
                  <a:srgbClr val="262626"/>
                </a:solidFill>
                <a:latin typeface="Courier"/>
              </a:rPr>
              <a:t>)</a:t>
            </a:r>
          </a:p>
          <a:p>
            <a:r>
              <a:rPr lang="en-US" sz="1600" b="1" dirty="0" err="1" smtClean="0">
                <a:solidFill>
                  <a:srgbClr val="107902"/>
                </a:solidFill>
                <a:latin typeface="Courier-Bold"/>
              </a:rPr>
              <a:t>val</a:t>
            </a:r>
            <a:r>
              <a:rPr lang="en-US" sz="1600" dirty="0" smtClean="0">
                <a:solidFill>
                  <a:srgbClr val="262626"/>
                </a:solidFill>
                <a:latin typeface="Courier"/>
              </a:rPr>
              <a:t> counts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textFile.flatMap</a:t>
            </a:r>
            <a:r>
              <a:rPr lang="en-US" sz="1600" dirty="0" smtClean="0">
                <a:solidFill>
                  <a:srgbClr val="262626"/>
                </a:solidFill>
                <a:latin typeface="Courier"/>
              </a:rPr>
              <a:t>(line </a:t>
            </a:r>
            <a:r>
              <a:rPr lang="en-US" sz="1600" b="1" dirty="0" smtClean="0">
                <a:solidFill>
                  <a:srgbClr val="107902"/>
                </a:solidFill>
                <a:latin typeface="Courier-Bold"/>
              </a:rPr>
              <a:t>=&gt;</a:t>
            </a:r>
            <a:r>
              <a:rPr lang="en-US" sz="1600" dirty="0" smtClean="0">
                <a:solidFill>
                  <a:srgbClr val="262626"/>
                </a:solidFill>
                <a:latin typeface="Courier"/>
              </a:rPr>
              <a:t> </a:t>
            </a:r>
            <a:r>
              <a:rPr lang="en-US" sz="1600" dirty="0" err="1" smtClean="0">
                <a:solidFill>
                  <a:srgbClr val="262626"/>
                </a:solidFill>
                <a:latin typeface="Courier"/>
              </a:rPr>
              <a:t>line.split</a:t>
            </a:r>
            <a:r>
              <a:rPr lang="en-US" sz="1600" dirty="0" smtClean="0">
                <a:solidFill>
                  <a:srgbClr val="262626"/>
                </a:solidFill>
                <a:latin typeface="Courier"/>
              </a:rPr>
              <a:t>(</a:t>
            </a:r>
            <a:r>
              <a:rPr lang="en-US" sz="1600" dirty="0" smtClean="0">
                <a:solidFill>
                  <a:srgbClr val="77933C"/>
                </a:solidFill>
                <a:latin typeface="Courier"/>
              </a:rPr>
              <a:t>" "</a:t>
            </a:r>
            <a:r>
              <a:rPr lang="en-US" sz="1600" dirty="0" smtClean="0">
                <a:solidFill>
                  <a:srgbClr val="262626"/>
                </a:solidFill>
                <a:latin typeface="Courier"/>
              </a:rPr>
              <a:t>)).map(word </a:t>
            </a:r>
            <a:r>
              <a:rPr lang="en-US" sz="1600" b="1" dirty="0" smtClean="0">
                <a:solidFill>
                  <a:srgbClr val="107902"/>
                </a:solidFill>
                <a:latin typeface="Courier-Bold"/>
              </a:rPr>
              <a:t>=&gt;</a:t>
            </a:r>
            <a:r>
              <a:rPr lang="en-US" sz="1600" dirty="0" smtClean="0">
                <a:solidFill>
                  <a:srgbClr val="262626"/>
                </a:solidFill>
                <a:latin typeface="Courier"/>
              </a:rPr>
              <a:t> (word, </a:t>
            </a:r>
            <a:r>
              <a:rPr lang="en-US" sz="1600" b="1" dirty="0" smtClean="0">
                <a:solidFill>
                  <a:srgbClr val="0000D5"/>
                </a:solidFill>
                <a:latin typeface="Courier-Bold"/>
              </a:rPr>
              <a:t>1</a:t>
            </a:r>
            <a:r>
              <a:rPr lang="en-US" sz="1600" dirty="0" smtClean="0">
                <a:solidFill>
                  <a:srgbClr val="262626"/>
                </a:solidFill>
                <a:latin typeface="Courier"/>
              </a:rPr>
              <a:t>)).</a:t>
            </a:r>
            <a:r>
              <a:rPr lang="en-US" sz="1600" dirty="0" err="1" smtClean="0">
                <a:solidFill>
                  <a:srgbClr val="262626"/>
                </a:solidFill>
                <a:latin typeface="Courier"/>
              </a:rPr>
              <a:t>reduceByKey</a:t>
            </a:r>
            <a:r>
              <a:rPr lang="en-US" sz="1600" dirty="0" smtClean="0">
                <a:solidFill>
                  <a:srgbClr val="262626"/>
                </a:solidFill>
                <a:latin typeface="Courier"/>
              </a:rPr>
              <a:t>(</a:t>
            </a:r>
            <a:r>
              <a:rPr lang="en-US" sz="1600" b="1" dirty="0" smtClean="0">
                <a:solidFill>
                  <a:srgbClr val="107902"/>
                </a:solidFill>
                <a:latin typeface="Courier-Bold"/>
              </a:rPr>
              <a:t>_</a:t>
            </a:r>
            <a:r>
              <a:rPr lang="en-US" sz="1600" dirty="0" smtClean="0">
                <a:solidFill>
                  <a:srgbClr val="262626"/>
                </a:solidFill>
                <a:latin typeface="Courier"/>
              </a:rPr>
              <a:t> + </a:t>
            </a:r>
            <a:r>
              <a:rPr lang="en-US" sz="1600" b="1" dirty="0" smtClean="0">
                <a:solidFill>
                  <a:srgbClr val="107902"/>
                </a:solidFill>
                <a:latin typeface="Courier-Bold"/>
              </a:rPr>
              <a:t>_</a:t>
            </a:r>
            <a:r>
              <a:rPr lang="en-US" sz="1600" dirty="0" smtClean="0">
                <a:solidFill>
                  <a:srgbClr val="262626"/>
                </a:solidFill>
                <a:latin typeface="Courier"/>
              </a:rPr>
              <a:t>)</a:t>
            </a:r>
            <a:endParaRPr lang="en-US" sz="1600" dirty="0">
              <a:solidFill>
                <a:srgbClr val="262626"/>
              </a:solidFill>
              <a:latin typeface="Courier"/>
            </a:endParaRPr>
          </a:p>
          <a:p>
            <a:r>
              <a:rPr lang="en-US" sz="1600" dirty="0" err="1" smtClean="0">
                <a:solidFill>
                  <a:srgbClr val="262626"/>
                </a:solidFill>
                <a:latin typeface="Courier"/>
              </a:rPr>
              <a:t>counts.toDebugString</a:t>
            </a:r>
            <a:endParaRPr lang="en-US" sz="1600" dirty="0" smtClean="0">
              <a:solidFill>
                <a:srgbClr val="262626"/>
              </a:solidFill>
              <a:latin typeface="Courier"/>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
        <p:nvSpPr>
          <p:cNvPr id="6" name="TextBox 5"/>
          <p:cNvSpPr txBox="1"/>
          <p:nvPr/>
        </p:nvSpPr>
        <p:spPr>
          <a:xfrm>
            <a:off x="4469942" y="5262269"/>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349874"/>
          </a:xfrm>
          <a:prstGeom prst="rect">
            <a:avLst/>
          </a:prstGeom>
          <a:noFill/>
        </p:spPr>
        <p:txBody>
          <a:bodyPr wrap="square" lIns="0" rIns="0" rtlCol="0">
            <a:spAutoFit/>
          </a:bodyPr>
          <a:lstStyle/>
          <a:p>
            <a:r>
              <a:rPr lang="en-US" dirty="0" err="1" smtClean="0">
                <a:solidFill>
                  <a:srgbClr val="262626"/>
                </a:solidFill>
                <a:latin typeface="Courier"/>
              </a:rPr>
              <a:t>rdd.</a:t>
            </a:r>
            <a:r>
              <a:rPr lang="en-US" dirty="0" err="1" smtClean="0">
                <a:solidFill>
                  <a:srgbClr val="0000C0"/>
                </a:solidFill>
                <a:latin typeface="Courier"/>
              </a:rPr>
              <a:t>persist</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a:solidFill>
                  <a:srgbClr val="262626"/>
                </a:solidFill>
                <a:latin typeface="Courier"/>
              </a:rPr>
              <a:t>rdd.</a:t>
            </a:r>
            <a:r>
              <a:rPr lang="en-US" dirty="0" err="1">
                <a:solidFill>
                  <a:srgbClr val="0000C0"/>
                </a:solidFill>
                <a:latin typeface="Courier"/>
              </a:rPr>
              <a:t>persist</a:t>
            </a:r>
            <a:r>
              <a:rPr lang="en-US" dirty="0" smtClean="0">
                <a:solidFill>
                  <a:srgbClr val="262626"/>
                </a:solidFill>
                <a:latin typeface="Courier"/>
              </a:rPr>
              <a:t>(</a:t>
            </a:r>
            <a:r>
              <a:rPr lang="en-US" dirty="0" err="1">
                <a:solidFill>
                  <a:srgbClr val="262626"/>
                </a:solidFill>
                <a:latin typeface="Courier"/>
              </a:rPr>
              <a:t>S</a:t>
            </a:r>
            <a:r>
              <a:rPr lang="en-US" dirty="0" err="1" smtClean="0">
                <a:solidFill>
                  <a:srgbClr val="262626"/>
                </a:solidFill>
                <a:latin typeface="Courier"/>
              </a:rPr>
              <a:t>torageLevel</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cache</a:t>
            </a:r>
            <a:r>
              <a:rPr lang="en-US" dirty="0" smtClean="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checkpoint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unpersist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(Resource Manager)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http://{HOST}:8088/cluster</a:t>
            </a:r>
          </a:p>
        </p:txBody>
      </p:sp>
      <p:pic>
        <p:nvPicPr>
          <p:cNvPr id="3" name="Picture 2" descr="Screen Shot 2016-01-31 at 10.15.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3377"/>
            <a:ext cx="9144000" cy="2952750"/>
          </a:xfrm>
          <a:prstGeom prst="rect">
            <a:avLst/>
          </a:prstGeom>
        </p:spPr>
      </p:pic>
    </p:spTree>
    <p:extLst>
      <p:ext uri="{BB962C8B-B14F-4D97-AF65-F5344CB8AC3E}">
        <p14:creationId xmlns:p14="http://schemas.microsoft.com/office/powerpoint/2010/main" val="2010977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Master)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a:t>
            </a: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/{HOST}:18080</a:t>
            </a:r>
          </a:p>
        </p:txBody>
      </p:sp>
      <p:pic>
        <p:nvPicPr>
          <p:cNvPr id="3" name="Picture 2" descr="Screen Shot 2016-01-31 at 10.1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095"/>
            <a:ext cx="9144000" cy="3543300"/>
          </a:xfrm>
          <a:prstGeom prst="rect">
            <a:avLst/>
          </a:prstGeom>
        </p:spPr>
      </p:pic>
    </p:spTree>
    <p:extLst>
      <p:ext uri="{BB962C8B-B14F-4D97-AF65-F5344CB8AC3E}">
        <p14:creationId xmlns:p14="http://schemas.microsoft.com/office/powerpoint/2010/main" val="1871382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Jobs)</a:t>
            </a:r>
            <a:endParaRPr lang="en-US" sz="2800" dirty="0"/>
          </a:p>
        </p:txBody>
      </p:sp>
      <p:sp>
        <p:nvSpPr>
          <p:cNvPr id="4" name="TextBox 3"/>
          <p:cNvSpPr txBox="1"/>
          <p:nvPr/>
        </p:nvSpPr>
        <p:spPr>
          <a:xfrm>
            <a:off x="386124" y="1379788"/>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http://{HOST}:8088/proxy/{APPLICATION_ID</a:t>
            </a: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pic>
        <p:nvPicPr>
          <p:cNvPr id="5" name="Picture 4" descr="Screen Shot 2016-02-01 at 10.51.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671"/>
            <a:ext cx="9144000" cy="2444750"/>
          </a:xfrm>
          <a:prstGeom prst="rect">
            <a:avLst/>
          </a:prstGeom>
        </p:spPr>
      </p:pic>
    </p:spTree>
    <p:extLst>
      <p:ext uri="{BB962C8B-B14F-4D97-AF65-F5344CB8AC3E}">
        <p14:creationId xmlns:p14="http://schemas.microsoft.com/office/powerpoint/2010/main" val="2519614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Cached/Check pointed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operation</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1840504"/>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370134" cy="4832092"/>
          </a:xfrm>
          <a:prstGeom prst="rect">
            <a:avLst/>
          </a:prstGeom>
          <a:noFill/>
        </p:spPr>
        <p:txBody>
          <a:bodyPr wrap="square" lIns="0" rIns="0" rtlCol="0">
            <a:spAutoFit/>
          </a:bodyPr>
          <a:lstStyle/>
          <a:p>
            <a:r>
              <a:rPr lang="en-US" sz="1400" b="1" dirty="0" err="1">
                <a:solidFill>
                  <a:srgbClr val="107902"/>
                </a:solidFill>
                <a:latin typeface="Courier-Bold"/>
              </a:rPr>
              <a:t>val</a:t>
            </a:r>
            <a:r>
              <a:rPr lang="en-US" sz="1400" dirty="0">
                <a:solidFill>
                  <a:srgbClr val="262626"/>
                </a:solidFill>
                <a:latin typeface="Courier"/>
              </a:rPr>
              <a:t> format </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107902"/>
                </a:solidFill>
                <a:latin typeface="Courier-Bold"/>
              </a:rPr>
              <a:t>new</a:t>
            </a:r>
            <a:r>
              <a:rPr lang="en-US" sz="1400" dirty="0">
                <a:solidFill>
                  <a:srgbClr val="262626"/>
                </a:solidFill>
                <a:latin typeface="Courier"/>
              </a:rPr>
              <a:t> </a:t>
            </a:r>
            <a:r>
              <a:rPr lang="en-US" sz="1400" dirty="0" err="1">
                <a:solidFill>
                  <a:srgbClr val="262626"/>
                </a:solidFill>
                <a:latin typeface="Courier"/>
              </a:rPr>
              <a:t>java.text.</a:t>
            </a:r>
            <a:r>
              <a:rPr lang="en-US" sz="1400" b="1" dirty="0" err="1">
                <a:solidFill>
                  <a:srgbClr val="AA0053"/>
                </a:solidFill>
                <a:latin typeface="Courier-Bold"/>
              </a:rPr>
              <a:t>SimpleDateFormat</a:t>
            </a:r>
            <a:r>
              <a:rPr lang="en-US" sz="1400" dirty="0">
                <a:solidFill>
                  <a:srgbClr val="262626"/>
                </a:solidFill>
                <a:latin typeface="Courier"/>
              </a:rPr>
              <a:t>(</a:t>
            </a:r>
            <a:r>
              <a:rPr lang="en-US" sz="1400" dirty="0">
                <a:solidFill>
                  <a:srgbClr val="77933C"/>
                </a:solidFill>
                <a:latin typeface="Courier"/>
              </a:rPr>
              <a:t>"</a:t>
            </a:r>
            <a:r>
              <a:rPr lang="en-US" sz="1400" dirty="0" err="1">
                <a:solidFill>
                  <a:srgbClr val="77933C"/>
                </a:solidFill>
                <a:latin typeface="Courier"/>
              </a:rPr>
              <a:t>yyyy</a:t>
            </a:r>
            <a:r>
              <a:rPr lang="en-US" sz="1400" dirty="0">
                <a:solidFill>
                  <a:srgbClr val="77933C"/>
                </a:solidFill>
                <a:latin typeface="Courier"/>
              </a:rPr>
              <a:t>-MM-</a:t>
            </a:r>
            <a:r>
              <a:rPr lang="en-US" sz="1400" dirty="0" err="1">
                <a:solidFill>
                  <a:srgbClr val="77933C"/>
                </a:solidFill>
                <a:latin typeface="Courier"/>
              </a:rPr>
              <a:t>dd</a:t>
            </a:r>
            <a:r>
              <a:rPr lang="en-US" sz="1400" dirty="0">
                <a:solidFill>
                  <a:srgbClr val="77933C"/>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Register</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java.util.Date</a:t>
            </a:r>
            <a:r>
              <a:rPr lang="en-US" sz="1400" dirty="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cust_id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lat</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 </a:t>
            </a:r>
            <a:r>
              <a:rPr lang="en-US" sz="1400" dirty="0" err="1">
                <a:solidFill>
                  <a:srgbClr val="262626"/>
                </a:solidFill>
                <a:latin typeface="Courier"/>
              </a:rPr>
              <a:t>lng</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a:t>
            </a: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Click</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java.util.Date</a:t>
            </a:r>
            <a:r>
              <a:rPr lang="en-US" sz="1400" dirty="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landing_page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Int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reg</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"/user/</a:t>
            </a:r>
            <a:r>
              <a:rPr lang="en-US" sz="1400" dirty="0" err="1">
                <a:solidFill>
                  <a:srgbClr val="77933C"/>
                </a:solidFill>
                <a:latin typeface="Courier"/>
              </a:rPr>
              <a:t>cloudera</a:t>
            </a:r>
            <a:r>
              <a:rPr lang="en-US" sz="1400" dirty="0">
                <a:solidFill>
                  <a:srgbClr val="77933C"/>
                </a:solidFill>
                <a:latin typeface="Courier"/>
              </a:rPr>
              <a:t>/spark-workshop-data/</a:t>
            </a:r>
            <a:r>
              <a:rPr lang="en-US" sz="1400" dirty="0" smtClean="0">
                <a:solidFill>
                  <a:srgbClr val="77933C"/>
                </a:solidFill>
                <a:latin typeface="Courier"/>
              </a:rPr>
              <a:t>join-example/</a:t>
            </a:r>
            <a:r>
              <a:rPr lang="en-US" sz="1400" dirty="0" err="1">
                <a:solidFill>
                  <a:srgbClr val="77933C"/>
                </a:solidFill>
                <a:latin typeface="Courier"/>
              </a:rPr>
              <a:t>reg.tsv</a:t>
            </a:r>
            <a:r>
              <a:rPr lang="en-US" sz="1400" dirty="0">
                <a:solidFill>
                  <a:srgbClr val="77933C"/>
                </a:solidFill>
                <a:latin typeface="Courier"/>
              </a:rPr>
              <a:t>"</a:t>
            </a:r>
            <a:r>
              <a:rPr lang="en-US" sz="1400" dirty="0">
                <a:solidFill>
                  <a:srgbClr val="262626"/>
                </a:solidFill>
                <a:latin typeface="Courier"/>
              </a:rPr>
              <a:t>).map(</a:t>
            </a:r>
            <a:r>
              <a:rPr lang="en-US" sz="1400" b="1" dirty="0">
                <a:solidFill>
                  <a:srgbClr val="107902"/>
                </a:solidFill>
                <a:latin typeface="Courier-Bold"/>
              </a:rPr>
              <a:t>_</a:t>
            </a:r>
            <a:r>
              <a:rPr lang="en-US" sz="1400" dirty="0">
                <a:solidFill>
                  <a:srgbClr val="262626"/>
                </a:solidFill>
                <a:latin typeface="Courier"/>
              </a:rPr>
              <a:t>.split(</a:t>
            </a:r>
            <a:r>
              <a:rPr lang="en-US" sz="1400" dirty="0">
                <a:solidFill>
                  <a:srgbClr val="77933C"/>
                </a:solidFill>
                <a:latin typeface="Courier"/>
              </a:rPr>
              <a:t>"\t"</a:t>
            </a:r>
            <a:r>
              <a:rPr lang="en-US" sz="1400" dirty="0">
                <a:solidFill>
                  <a:srgbClr val="262626"/>
                </a:solidFill>
                <a:latin typeface="Courier"/>
              </a:rPr>
              <a:t>)).map(</a:t>
            </a:r>
          </a:p>
          <a:p>
            <a:r>
              <a:rPr lang="ro-RO" sz="1400" dirty="0">
                <a:solidFill>
                  <a:srgbClr val="262626"/>
                </a:solidFill>
                <a:latin typeface="Courier"/>
              </a:rPr>
              <a:t>r </a:t>
            </a:r>
            <a:r>
              <a:rPr lang="ro-RO" sz="1400" b="1" dirty="0">
                <a:solidFill>
                  <a:srgbClr val="107902"/>
                </a:solidFill>
                <a:latin typeface="Courier-Bold"/>
              </a:rPr>
              <a:t>=&gt;</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a:t>
            </a:r>
            <a:r>
              <a:rPr lang="ro-RO" sz="1400" b="1" dirty="0">
                <a:solidFill>
                  <a:srgbClr val="AA0053"/>
                </a:solidFill>
                <a:latin typeface="Courier-Bold"/>
              </a:rPr>
              <a:t>Register</a:t>
            </a:r>
            <a:r>
              <a:rPr lang="ro-RO" sz="1400" dirty="0">
                <a:solidFill>
                  <a:srgbClr val="262626"/>
                </a:solidFill>
                <a:latin typeface="Courier"/>
              </a:rPr>
              <a:t>(format.parse(r(</a:t>
            </a:r>
            <a:r>
              <a:rPr lang="ro-RO" sz="1400" b="1" dirty="0">
                <a:solidFill>
                  <a:srgbClr val="0000D5"/>
                </a:solidFill>
                <a:latin typeface="Courier-Bold"/>
              </a:rPr>
              <a:t>0</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r(</a:t>
            </a:r>
            <a:r>
              <a:rPr lang="ro-RO" sz="1400" b="1" dirty="0">
                <a:solidFill>
                  <a:srgbClr val="0000D5"/>
                </a:solidFill>
                <a:latin typeface="Courier-Bold"/>
              </a:rPr>
              <a:t>2</a:t>
            </a:r>
            <a:r>
              <a:rPr lang="ro-RO" sz="1400" dirty="0">
                <a:solidFill>
                  <a:srgbClr val="262626"/>
                </a:solidFill>
                <a:latin typeface="Courier"/>
              </a:rPr>
              <a:t>), r(</a:t>
            </a:r>
            <a:r>
              <a:rPr lang="ro-RO" sz="1400" b="1" dirty="0">
                <a:solidFill>
                  <a:srgbClr val="0000D5"/>
                </a:solidFill>
                <a:latin typeface="Courier-Bold"/>
              </a:rPr>
              <a:t>3</a:t>
            </a:r>
            <a:r>
              <a:rPr lang="ro-RO" sz="1400" dirty="0">
                <a:solidFill>
                  <a:srgbClr val="262626"/>
                </a:solidFill>
                <a:latin typeface="Courier"/>
              </a:rPr>
              <a:t>).toFloat, r(</a:t>
            </a:r>
            <a:r>
              <a:rPr lang="ro-RO" sz="1400" b="1" dirty="0">
                <a:solidFill>
                  <a:srgbClr val="0000D5"/>
                </a:solidFill>
                <a:latin typeface="Courier-Bold"/>
              </a:rPr>
              <a:t>4</a:t>
            </a:r>
            <a:r>
              <a:rPr lang="ro-RO" sz="1400" dirty="0">
                <a:solidFill>
                  <a:srgbClr val="262626"/>
                </a:solidFill>
                <a:latin typeface="Courier"/>
              </a:rPr>
              <a:t>).toFloat))</a:t>
            </a:r>
          </a:p>
          <a:p>
            <a:r>
              <a:rPr lang="ro-RO" sz="1400" dirty="0">
                <a:solidFill>
                  <a:srgbClr val="262626"/>
                </a:solidFill>
                <a:latin typeface="Courier"/>
              </a:rPr>
              <a:t>)</a:t>
            </a:r>
          </a:p>
          <a:p>
            <a:r>
              <a:rPr lang="ro-RO" sz="1400" b="1" dirty="0">
                <a:solidFill>
                  <a:srgbClr val="107902"/>
                </a:solidFill>
                <a:latin typeface="Courier-Bold"/>
              </a:rPr>
              <a:t>val</a:t>
            </a:r>
            <a:r>
              <a:rPr lang="ro-RO" sz="1400" dirty="0">
                <a:solidFill>
                  <a:srgbClr val="262626"/>
                </a:solidFill>
                <a:latin typeface="Courier"/>
              </a:rPr>
              <a:t> clk </a:t>
            </a:r>
            <a:r>
              <a:rPr lang="ro-RO" sz="1400" b="1" dirty="0">
                <a:solidFill>
                  <a:srgbClr val="107902"/>
                </a:solidFill>
                <a:latin typeface="Courier-Bold"/>
              </a:rPr>
              <a:t>=</a:t>
            </a:r>
            <a:r>
              <a:rPr lang="ro-RO" sz="1400" dirty="0">
                <a:solidFill>
                  <a:srgbClr val="262626"/>
                </a:solidFill>
                <a:latin typeface="Courier"/>
              </a:rPr>
              <a:t> sc.textFile(</a:t>
            </a:r>
            <a:r>
              <a:rPr lang="ro-RO" sz="1400" dirty="0">
                <a:solidFill>
                  <a:srgbClr val="77933C"/>
                </a:solidFill>
                <a:latin typeface="Courier"/>
              </a:rPr>
              <a:t>"/user/cloudera/spark-workshop-data/</a:t>
            </a:r>
            <a:r>
              <a:rPr lang="ro-RO" sz="1400" dirty="0" smtClean="0">
                <a:solidFill>
                  <a:srgbClr val="77933C"/>
                </a:solidFill>
                <a:latin typeface="Courier"/>
              </a:rPr>
              <a:t>join-example/</a:t>
            </a:r>
            <a:r>
              <a:rPr lang="ro-RO" sz="1400" dirty="0">
                <a:solidFill>
                  <a:srgbClr val="77933C"/>
                </a:solidFill>
                <a:latin typeface="Courier"/>
              </a:rPr>
              <a:t>clk.tsv"</a:t>
            </a:r>
            <a:r>
              <a:rPr lang="ro-RO" sz="1400" dirty="0">
                <a:solidFill>
                  <a:srgbClr val="262626"/>
                </a:solidFill>
                <a:latin typeface="Courier"/>
              </a:rPr>
              <a:t>).map(</a:t>
            </a:r>
            <a:r>
              <a:rPr lang="ro-RO" sz="1400" b="1" dirty="0">
                <a:solidFill>
                  <a:srgbClr val="107902"/>
                </a:solidFill>
                <a:latin typeface="Courier-Bold"/>
              </a:rPr>
              <a:t>_</a:t>
            </a:r>
            <a:r>
              <a:rPr lang="ro-RO" sz="1400" dirty="0">
                <a:solidFill>
                  <a:srgbClr val="262626"/>
                </a:solidFill>
                <a:latin typeface="Courier"/>
              </a:rPr>
              <a:t>.split(</a:t>
            </a:r>
            <a:r>
              <a:rPr lang="ro-RO" sz="1400" dirty="0">
                <a:solidFill>
                  <a:srgbClr val="77933C"/>
                </a:solidFill>
                <a:latin typeface="Courier"/>
              </a:rPr>
              <a:t>"\t"</a:t>
            </a:r>
            <a:r>
              <a:rPr lang="ro-RO" sz="1400" dirty="0">
                <a:solidFill>
                  <a:srgbClr val="262626"/>
                </a:solidFill>
                <a:latin typeface="Courier"/>
              </a:rPr>
              <a:t>)).map(</a:t>
            </a:r>
          </a:p>
          <a:p>
            <a:r>
              <a:rPr lang="sk-SK" sz="1400" dirty="0">
                <a:solidFill>
                  <a:srgbClr val="262626"/>
                </a:solidFill>
                <a:latin typeface="Courier"/>
              </a:rPr>
              <a:t>c </a:t>
            </a:r>
            <a:r>
              <a:rPr lang="sk-SK" sz="1400" b="1" dirty="0">
                <a:solidFill>
                  <a:srgbClr val="107902"/>
                </a:solidFill>
                <a:latin typeface="Courier-Bold"/>
              </a:rPr>
              <a:t>=&gt;</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a:t>
            </a:r>
            <a:r>
              <a:rPr lang="sk-SK" sz="1400" b="1" dirty="0">
                <a:solidFill>
                  <a:srgbClr val="AA0053"/>
                </a:solidFill>
                <a:latin typeface="Courier-Bold"/>
              </a:rPr>
              <a:t>Click</a:t>
            </a:r>
            <a:r>
              <a:rPr lang="sk-SK" sz="1400" dirty="0">
                <a:solidFill>
                  <a:srgbClr val="262626"/>
                </a:solidFill>
                <a:latin typeface="Courier"/>
              </a:rPr>
              <a:t>(format.parse(c(</a:t>
            </a:r>
            <a:r>
              <a:rPr lang="sk-SK" sz="1400" b="1" dirty="0">
                <a:solidFill>
                  <a:srgbClr val="0000D5"/>
                </a:solidFill>
                <a:latin typeface="Courier-Bold"/>
              </a:rPr>
              <a:t>0</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c(</a:t>
            </a:r>
            <a:r>
              <a:rPr lang="sk-SK" sz="1400" b="1" dirty="0">
                <a:solidFill>
                  <a:srgbClr val="0000D5"/>
                </a:solidFill>
                <a:latin typeface="Courier-Bold"/>
              </a:rPr>
              <a:t>2</a:t>
            </a:r>
            <a:r>
              <a:rPr lang="sk-SK" sz="1400" dirty="0">
                <a:solidFill>
                  <a:srgbClr val="262626"/>
                </a:solidFill>
                <a:latin typeface="Courier"/>
              </a:rPr>
              <a:t>).trim.toInt))</a:t>
            </a:r>
          </a:p>
          <a:p>
            <a:r>
              <a:rPr lang="sk-SK" sz="1400" dirty="0">
                <a:solidFill>
                  <a:srgbClr val="262626"/>
                </a:solidFill>
                <a:latin typeface="Courier"/>
              </a:rPr>
              <a:t>)</a:t>
            </a:r>
          </a:p>
          <a:p>
            <a:endParaRPr lang="sk-SK" sz="1400" dirty="0">
              <a:solidFill>
                <a:srgbClr val="262626"/>
              </a:solidFill>
              <a:latin typeface="Courier"/>
            </a:endParaRPr>
          </a:p>
          <a:p>
            <a:r>
              <a:rPr lang="sk-SK" sz="1400" b="1" dirty="0">
                <a:solidFill>
                  <a:srgbClr val="107902"/>
                </a:solidFill>
                <a:latin typeface="Courier-Bold"/>
              </a:rPr>
              <a:t>val</a:t>
            </a:r>
            <a:r>
              <a:rPr lang="sk-SK" sz="1400" dirty="0">
                <a:solidFill>
                  <a:srgbClr val="262626"/>
                </a:solidFill>
                <a:latin typeface="Courier"/>
              </a:rPr>
              <a:t> joined </a:t>
            </a:r>
            <a:r>
              <a:rPr lang="sk-SK" sz="1400" b="1" dirty="0">
                <a:solidFill>
                  <a:srgbClr val="107902"/>
                </a:solidFill>
                <a:latin typeface="Courier-Bold"/>
              </a:rPr>
              <a:t>=</a:t>
            </a:r>
            <a:r>
              <a:rPr lang="sk-SK" sz="1400" dirty="0">
                <a:solidFill>
                  <a:srgbClr val="262626"/>
                </a:solidFill>
                <a:latin typeface="Courier"/>
              </a:rPr>
              <a:t> reg.join(clk)</a:t>
            </a:r>
          </a:p>
          <a:p>
            <a:r>
              <a:rPr lang="sk-SK" sz="1400" dirty="0">
                <a:solidFill>
                  <a:srgbClr val="262626"/>
                </a:solidFill>
                <a:latin typeface="Courier"/>
              </a:rPr>
              <a:t>joined.take(</a:t>
            </a:r>
            <a:r>
              <a:rPr lang="sk-SK" sz="1400" b="1" dirty="0">
                <a:solidFill>
                  <a:srgbClr val="0000D5"/>
                </a:solidFill>
                <a:latin typeface="Courier-Bold"/>
              </a:rPr>
              <a:t>2</a:t>
            </a:r>
            <a:r>
              <a:rPr lang="sk-SK" sz="1400" dirty="0" smtClean="0">
                <a:solidFill>
                  <a:srgbClr val="262626"/>
                </a:solidFill>
                <a:latin typeface="Courier"/>
              </a:rPr>
              <a:t>)</a:t>
            </a:r>
          </a:p>
          <a:p>
            <a:r>
              <a:rPr lang="en-US" sz="1400" dirty="0">
                <a:solidFill>
                  <a:srgbClr val="757575"/>
                </a:solidFill>
                <a:latin typeface="Courier"/>
              </a:rPr>
              <a:t>/</a:t>
            </a:r>
            <a:r>
              <a:rPr lang="en-US" sz="1400" dirty="0" smtClean="0">
                <a:solidFill>
                  <a:srgbClr val="757575"/>
                </a:solidFill>
                <a:latin typeface="Courier"/>
              </a:rPr>
              <a:t>/Returns: </a:t>
            </a:r>
            <a:r>
              <a:rPr lang="pt-BR" sz="1400" dirty="0">
                <a:solidFill>
                  <a:srgbClr val="757575"/>
                </a:solidFill>
                <a:latin typeface="Courier"/>
              </a:rPr>
              <a:t>﻿</a:t>
            </a:r>
            <a:r>
              <a:rPr lang="pt-BR" sz="1400" dirty="0" err="1">
                <a:solidFill>
                  <a:srgbClr val="757575"/>
                </a:solidFill>
                <a:latin typeface="Courier"/>
              </a:rPr>
              <a:t>Array</a:t>
            </a:r>
            <a:r>
              <a:rPr lang="pt-BR" sz="1400" dirty="0" smtClean="0">
                <a:solidFill>
                  <a:srgbClr val="757575"/>
                </a:solidFill>
                <a:latin typeface="Courier"/>
              </a:rPr>
              <a:t>(</a:t>
            </a:r>
          </a:p>
          <a:p>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a:t>
            </a:r>
            <a:r>
              <a:rPr lang="cs-CZ" sz="1400" dirty="0" smtClean="0">
                <a:solidFill>
                  <a:srgbClr val="757575"/>
                </a:solidFill>
                <a:latin typeface="Courier"/>
              </a:rPr>
              <a:t>81da510acc4111e387f3600308919594,</a:t>
            </a:r>
            <a:r>
              <a:rPr lang="pt-BR" sz="1400" dirty="0" smtClean="0">
                <a:solidFill>
                  <a:srgbClr val="757575"/>
                </a:solidFill>
                <a:latin typeface="Courier"/>
              </a:rPr>
              <a:t>(</a:t>
            </a:r>
            <a:r>
              <a:rPr lang="pt-BR" sz="1400" dirty="0" err="1" smtClean="0">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 </a:t>
            </a:r>
            <a:endParaRPr lang="pt-BR" sz="1400" dirty="0" smtClean="0">
              <a:solidFill>
                <a:srgbClr val="757575"/>
              </a:solidFill>
              <a:latin typeface="Courier"/>
            </a:endParaRPr>
          </a:p>
          <a:p>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15dfb8e6cc4111e3a5bb600308919594</a:t>
            </a:r>
            <a:r>
              <a:rPr lang="pt-BR" sz="1400" dirty="0" smtClean="0">
                <a:solidFill>
                  <a:srgbClr val="757575"/>
                </a:solidFill>
                <a:latin typeface="Courier"/>
              </a:rPr>
              <a:t>,(</a:t>
            </a:r>
            <a:r>
              <a:rPr lang="pt-BR" sz="1400" dirty="0" err="1">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a:t>
            </a:r>
            <a:r>
              <a:rPr lang="pt-BR" sz="1400" dirty="0" smtClean="0">
                <a:solidFill>
                  <a:srgbClr val="757575"/>
                </a:solidFill>
                <a:latin typeface="Courier"/>
              </a:rPr>
              <a:t>)</a:t>
            </a:r>
          </a:p>
          <a:p>
            <a:r>
              <a:rPr lang="pt-BR" sz="1400" dirty="0">
                <a:solidFill>
                  <a:srgbClr val="757575"/>
                </a:solidFill>
                <a:latin typeface="Courier"/>
              </a:rPr>
              <a:t>	</a:t>
            </a:r>
            <a:r>
              <a:rPr lang="pt-BR" sz="1400" dirty="0" smtClean="0">
                <a:solidFill>
                  <a:srgbClr val="757575"/>
                </a:solidFill>
                <a:latin typeface="Courier"/>
              </a:rPr>
              <a:t>	  )</a:t>
            </a:r>
            <a:endParaRPr lang="en-US" sz="1400" dirty="0">
              <a:solidFill>
                <a:srgbClr val="262626"/>
              </a:solidFill>
              <a:latin typeface="Courier"/>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 (Other Functions)</a:t>
            </a:r>
            <a:endParaRPr lang="en-US" sz="2800" dirty="0"/>
          </a:p>
        </p:txBody>
      </p:sp>
      <p:sp>
        <p:nvSpPr>
          <p:cNvPr id="4" name="TextBox 3"/>
          <p:cNvSpPr txBox="1"/>
          <p:nvPr/>
        </p:nvSpPr>
        <p:spPr>
          <a:xfrm>
            <a:off x="386123" y="1423961"/>
            <a:ext cx="8183770" cy="1546577"/>
          </a:xfrm>
          <a:prstGeom prst="rect">
            <a:avLst/>
          </a:prstGeom>
          <a:noFill/>
        </p:spPr>
        <p:txBody>
          <a:bodyPr wrap="square" lIns="0" rIns="0" rtlCol="0">
            <a:spAutoFit/>
          </a:bodyPr>
          <a:lstStyle/>
          <a:p>
            <a:r>
              <a:rPr lang="en-US" dirty="0" err="1">
                <a:solidFill>
                  <a:srgbClr val="262626"/>
                </a:solidFill>
                <a:latin typeface="Courier"/>
              </a:rPr>
              <a:t>rdd.</a:t>
            </a:r>
            <a:r>
              <a:rPr lang="en-US" dirty="0" err="1">
                <a:solidFill>
                  <a:srgbClr val="0000C0"/>
                </a:solidFill>
                <a:latin typeface="Courier"/>
              </a:rPr>
              <a:t>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 </a:t>
            </a:r>
            <a:r>
              <a:rPr lang="en-US" dirty="0" smtClean="0">
                <a:solidFill>
                  <a:schemeClr val="tx1">
                    <a:lumMod val="50000"/>
                    <a:lumOff val="50000"/>
                  </a:schemeClr>
                </a:solidFill>
                <a:latin typeface="Courier"/>
              </a:rPr>
              <a:t>// </a:t>
            </a:r>
            <a:r>
              <a:rPr lang="en-US" dirty="0">
                <a:solidFill>
                  <a:schemeClr val="tx1">
                    <a:lumMod val="50000"/>
                    <a:lumOff val="50000"/>
                  </a:schemeClr>
                </a:solidFill>
                <a:latin typeface="Courier"/>
              </a:rPr>
              <a:t>inner join</a:t>
            </a:r>
          </a:p>
          <a:p>
            <a:r>
              <a:rPr lang="en-US" dirty="0" err="1">
                <a:solidFill>
                  <a:srgbClr val="262626"/>
                </a:solidFill>
                <a:latin typeface="Courier"/>
              </a:rPr>
              <a:t>rdd.</a:t>
            </a:r>
            <a:r>
              <a:rPr lang="en-US" dirty="0" err="1">
                <a:solidFill>
                  <a:srgbClr val="0000C0"/>
                </a:solidFill>
                <a:latin typeface="Courier"/>
              </a:rPr>
              <a:t>leftOuterJoin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rightOuterJoin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fullOuterJoin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ql-jo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8" y="3004568"/>
            <a:ext cx="4142619" cy="3012813"/>
          </a:xfrm>
          <a:prstGeom prst="rect">
            <a:avLst/>
          </a:prstGeom>
        </p:spPr>
      </p:pic>
      <p:sp>
        <p:nvSpPr>
          <p:cNvPr id="5" name="TextBox 4"/>
          <p:cNvSpPr txBox="1"/>
          <p:nvPr/>
        </p:nvSpPr>
        <p:spPr>
          <a:xfrm>
            <a:off x="3318576" y="6023400"/>
            <a:ext cx="2414017" cy="461665"/>
          </a:xfrm>
          <a:prstGeom prst="rect">
            <a:avLst/>
          </a:prstGeom>
          <a:noFill/>
        </p:spPr>
        <p:txBody>
          <a:bodyPr wrap="none" rtlCol="0">
            <a:spAutoFit/>
          </a:bodyPr>
          <a:lstStyle/>
          <a:p>
            <a:r>
              <a:rPr lang="en-US" sz="1200" dirty="0" err="1" smtClean="0"/>
              <a:t>Dofactory.com</a:t>
            </a:r>
            <a:r>
              <a:rPr lang="en-US" sz="1200" dirty="0" smtClean="0"/>
              <a:t>, </a:t>
            </a:r>
            <a:r>
              <a:rPr lang="en-US" sz="1200" i="1" dirty="0" smtClean="0"/>
              <a:t>SQL Joins</a:t>
            </a:r>
          </a:p>
          <a:p>
            <a:r>
              <a:rPr lang="en-US" sz="1200" dirty="0">
                <a:hlinkClick r:id="rId3"/>
              </a:rPr>
              <a:t>http://www.dofactory.com/sql/</a:t>
            </a:r>
            <a:r>
              <a:rPr lang="en-US" sz="1200" dirty="0" smtClean="0">
                <a:hlinkClick r:id="rId3"/>
              </a:rPr>
              <a:t>join</a:t>
            </a:r>
            <a:endParaRPr lang="en-US" sz="1200" dirty="0"/>
          </a:p>
        </p:txBody>
      </p:sp>
    </p:spTree>
    <p:extLst>
      <p:ext uri="{BB962C8B-B14F-4D97-AF65-F5344CB8AC3E}">
        <p14:creationId xmlns:p14="http://schemas.microsoft.com/office/powerpoint/2010/main" val="2323311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3102388"/>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write code as:</a:t>
            </a:r>
          </a:p>
          <a:p>
            <a:r>
              <a:rPr lang="is-IS" sz="1600" dirty="0">
                <a:solidFill>
                  <a:srgbClr val="262626"/>
                </a:solidFill>
                <a:latin typeface="Courier"/>
              </a:rPr>
              <a:t>var x = </a:t>
            </a:r>
            <a:r>
              <a:rPr lang="is-IS" sz="1600" b="1" dirty="0">
                <a:solidFill>
                  <a:srgbClr val="0000D5"/>
                </a:solidFill>
                <a:latin typeface="Courier-Bold"/>
              </a:rPr>
              <a:t>5</a:t>
            </a:r>
            <a:endParaRPr lang="is-IS" sz="1600" dirty="0">
              <a:solidFill>
                <a:srgbClr val="262626"/>
              </a:solidFill>
              <a:latin typeface="Courier"/>
            </a:endParaRPr>
          </a:p>
          <a:p>
            <a:r>
              <a:rPr lang="en-US" sz="1600" dirty="0" err="1">
                <a:solidFill>
                  <a:srgbClr val="262626"/>
                </a:solidFill>
                <a:latin typeface="Courier"/>
              </a:rPr>
              <a:t>rdd.map</a:t>
            </a:r>
            <a:r>
              <a:rPr lang="en-US" sz="1600" dirty="0">
                <a:solidFill>
                  <a:srgbClr val="262626"/>
                </a:solidFill>
                <a:latin typeface="Courier"/>
              </a:rPr>
              <a:t>( _ + x ) </a:t>
            </a:r>
            <a:r>
              <a:rPr lang="en-US" sz="1600" dirty="0">
                <a:solidFill>
                  <a:srgbClr val="757575"/>
                </a:solidFill>
                <a:latin typeface="Courier"/>
              </a:rPr>
              <a:t># Successfully add 5 to each element of an </a:t>
            </a:r>
            <a:r>
              <a:rPr lang="en-US" sz="1600" dirty="0" smtClean="0">
                <a:solidFill>
                  <a:srgbClr val="757575"/>
                </a:solidFill>
                <a:latin typeface="Courier"/>
              </a:rPr>
              <a:t>RDD</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reflected</a:t>
            </a:r>
          </a:p>
          <a:p>
            <a:r>
              <a:rPr lang="en-US" sz="1600" dirty="0" err="1">
                <a:solidFill>
                  <a:srgbClr val="262626"/>
                </a:solidFill>
                <a:latin typeface="Courier"/>
              </a:rPr>
              <a:t>var</a:t>
            </a:r>
            <a:r>
              <a:rPr lang="en-US" sz="1600" dirty="0">
                <a:solidFill>
                  <a:srgbClr val="262626"/>
                </a:solidFill>
                <a:latin typeface="Courier"/>
              </a:rPr>
              <a:t> counter = </a:t>
            </a:r>
            <a:r>
              <a:rPr lang="en-US" sz="1600" b="1" dirty="0">
                <a:solidFill>
                  <a:srgbClr val="0000D5"/>
                </a:solidFill>
                <a:latin typeface="Courier-Bold"/>
              </a:rPr>
              <a:t>0</a:t>
            </a:r>
            <a:endParaRPr lang="en-US" sz="1600" dirty="0">
              <a:solidFill>
                <a:srgbClr val="262626"/>
              </a:solidFill>
              <a:latin typeface="Courier"/>
            </a:endParaRPr>
          </a:p>
          <a:p>
            <a:r>
              <a:rPr lang="en-US" sz="1600" dirty="0" err="1">
                <a:solidFill>
                  <a:srgbClr val="262626"/>
                </a:solidFill>
                <a:latin typeface="Courier"/>
              </a:rPr>
              <a:t>var</a:t>
            </a:r>
            <a:r>
              <a:rPr lang="en-US" sz="1600" dirty="0">
                <a:solidFill>
                  <a:srgbClr val="262626"/>
                </a:solidFill>
                <a:latin typeface="Courier"/>
              </a:rPr>
              <a:t> </a:t>
            </a:r>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sc.parallelize</a:t>
            </a:r>
            <a:r>
              <a:rPr lang="en-US" sz="1600" dirty="0">
                <a:solidFill>
                  <a:srgbClr val="262626"/>
                </a:solidFill>
                <a:latin typeface="Courier"/>
              </a:rPr>
              <a:t>(data)</a:t>
            </a:r>
          </a:p>
          <a:p>
            <a:r>
              <a:rPr lang="en-US" sz="1600" dirty="0" err="1">
                <a:solidFill>
                  <a:srgbClr val="262626"/>
                </a:solidFill>
                <a:latin typeface="Courier"/>
              </a:rPr>
              <a:t>rdd.foreach</a:t>
            </a:r>
            <a:r>
              <a:rPr lang="en-US" sz="1600" dirty="0">
                <a:solidFill>
                  <a:srgbClr val="262626"/>
                </a:solidFill>
                <a:latin typeface="Courier"/>
              </a:rPr>
              <a:t>( x =&gt; counter += x ) </a:t>
            </a:r>
            <a:r>
              <a:rPr lang="en-US" sz="1600" dirty="0">
                <a:solidFill>
                  <a:srgbClr val="757575"/>
                </a:solidFill>
                <a:latin typeface="Courier"/>
              </a:rPr>
              <a:t># It won’t work!</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2422201"/>
          </a:xfrm>
          <a:prstGeom prst="rect">
            <a:avLst/>
          </a:prstGeom>
          <a:noFill/>
        </p:spPr>
        <p:txBody>
          <a:bodyPr wrap="square" lIns="0" rIns="0" rtlCol="0">
            <a:spAutoFit/>
          </a:bodyPr>
          <a:lstStyle/>
          <a:p>
            <a:pPr>
              <a:lnSpc>
                <a:spcPct val="130000"/>
              </a:lnSpc>
            </a:pPr>
            <a:r>
              <a:rPr lang="en-US"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is-IS" sz="1600" b="1" dirty="0">
                <a:solidFill>
                  <a:srgbClr val="107902"/>
                </a:solidFill>
                <a:latin typeface="Courier-Bold"/>
              </a:rPr>
              <a:t>var</a:t>
            </a:r>
            <a:r>
              <a:rPr lang="is-IS" sz="1600" dirty="0">
                <a:solidFill>
                  <a:srgbClr val="262626"/>
                </a:solidFill>
                <a:latin typeface="Courier"/>
              </a:rPr>
              <a:t> list </a:t>
            </a:r>
            <a:r>
              <a:rPr lang="is-IS" sz="1600" b="1" dirty="0">
                <a:solidFill>
                  <a:srgbClr val="107902"/>
                </a:solidFill>
                <a:latin typeface="Courier-Bold"/>
              </a:rPr>
              <a:t>=</a:t>
            </a:r>
            <a:r>
              <a:rPr lang="is-IS" sz="1600" dirty="0">
                <a:solidFill>
                  <a:srgbClr val="262626"/>
                </a:solidFill>
                <a:latin typeface="Courier"/>
              </a:rPr>
              <a:t> </a:t>
            </a:r>
            <a:r>
              <a:rPr lang="is-IS" sz="1600" b="1" dirty="0">
                <a:solidFill>
                  <a:srgbClr val="AA0053"/>
                </a:solidFill>
                <a:latin typeface="Courier-Bold"/>
              </a:rPr>
              <a:t>List</a:t>
            </a:r>
            <a:r>
              <a:rPr lang="is-IS" sz="1600" dirty="0">
                <a:solidFill>
                  <a:srgbClr val="262626"/>
                </a:solidFill>
                <a:latin typeface="Courier"/>
              </a:rPr>
              <a:t>(</a:t>
            </a:r>
            <a:r>
              <a:rPr lang="is-IS" sz="1600" b="1" dirty="0">
                <a:solidFill>
                  <a:srgbClr val="0000D5"/>
                </a:solidFill>
                <a:latin typeface="Courier-Bold"/>
              </a:rPr>
              <a:t>1</a:t>
            </a:r>
            <a:r>
              <a:rPr lang="is-IS" sz="1600" dirty="0">
                <a:solidFill>
                  <a:srgbClr val="262626"/>
                </a:solidFill>
                <a:latin typeface="Courier"/>
              </a:rPr>
              <a:t>,</a:t>
            </a:r>
            <a:r>
              <a:rPr lang="is-IS" sz="1600" b="1" dirty="0">
                <a:solidFill>
                  <a:srgbClr val="0000D5"/>
                </a:solidFill>
                <a:latin typeface="Courier-Bold"/>
              </a:rPr>
              <a:t>2</a:t>
            </a:r>
            <a:r>
              <a:rPr lang="is-IS" sz="1600" dirty="0">
                <a:solidFill>
                  <a:srgbClr val="262626"/>
                </a:solidFill>
                <a:latin typeface="Courier"/>
              </a:rPr>
              <a:t>,</a:t>
            </a:r>
            <a:r>
              <a:rPr lang="is-IS" sz="1600" b="1" dirty="0">
                <a:solidFill>
                  <a:srgbClr val="0000D5"/>
                </a:solidFill>
                <a:latin typeface="Courier-Bold"/>
              </a:rPr>
              <a:t>3</a:t>
            </a:r>
            <a:r>
              <a:rPr lang="is-IS" sz="1600" dirty="0">
                <a:solidFill>
                  <a:srgbClr val="262626"/>
                </a:solidFill>
                <a:latin typeface="Courier"/>
              </a:rPr>
              <a:t>) </a:t>
            </a: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listBroadcasted</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sc.broadcast</a:t>
            </a:r>
            <a:r>
              <a:rPr lang="en-US" sz="1600" dirty="0">
                <a:solidFill>
                  <a:srgbClr val="262626"/>
                </a:solidFill>
                <a:latin typeface="Courier"/>
              </a:rPr>
              <a:t>(list)</a:t>
            </a:r>
          </a:p>
          <a:p>
            <a:r>
              <a:rPr lang="en-US" sz="1600" dirty="0" err="1">
                <a:solidFill>
                  <a:srgbClr val="262626"/>
                </a:solidFill>
                <a:latin typeface="Courier"/>
              </a:rPr>
              <a:t>sc.textFile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en-US" sz="1600" dirty="0">
                <a:solidFill>
                  <a:srgbClr val="262626"/>
                </a:solidFill>
                <a:latin typeface="Courier"/>
              </a:rPr>
              <a:t>).</a:t>
            </a:r>
            <a:r>
              <a:rPr lang="en-US" sz="1600" dirty="0" err="1">
                <a:solidFill>
                  <a:srgbClr val="262626"/>
                </a:solidFill>
                <a:latin typeface="Courier"/>
              </a:rPr>
              <a:t>foreach</a:t>
            </a:r>
            <a:r>
              <a:rPr lang="en-US" sz="1600" dirty="0">
                <a:solidFill>
                  <a:srgbClr val="262626"/>
                </a:solidFill>
                <a:latin typeface="Courier"/>
              </a:rPr>
              <a:t>( entry </a:t>
            </a:r>
            <a:r>
              <a:rPr lang="en-US" sz="1600" b="1" dirty="0">
                <a:solidFill>
                  <a:srgbClr val="107902"/>
                </a:solidFill>
                <a:latin typeface="Courier-Bold"/>
              </a:rPr>
              <a:t>=&gt;</a:t>
            </a:r>
            <a:endParaRPr lang="en-US" sz="1600" dirty="0">
              <a:solidFill>
                <a:srgbClr val="262626"/>
              </a:solidFill>
              <a:latin typeface="Courier"/>
            </a:endParaRPr>
          </a:p>
          <a:p>
            <a:r>
              <a:rPr lang="en-US" sz="1600" dirty="0">
                <a:solidFill>
                  <a:srgbClr val="262626"/>
                </a:solidFill>
                <a:latin typeface="Courier"/>
              </a:rPr>
              <a:t>	print(</a:t>
            </a:r>
            <a:r>
              <a:rPr lang="en-US" sz="1600" dirty="0" err="1">
                <a:solidFill>
                  <a:srgbClr val="262626"/>
                </a:solidFill>
                <a:latin typeface="Courier"/>
              </a:rPr>
              <a:t>listBroadcasted.value</a:t>
            </a:r>
            <a:r>
              <a:rPr lang="en-US" sz="1600" dirty="0">
                <a:solidFill>
                  <a:srgbClr val="262626"/>
                </a:solidFill>
                <a:latin typeface="Courier"/>
              </a:rPr>
              <a:t>)</a:t>
            </a:r>
          </a:p>
          <a:p>
            <a:r>
              <a:rPr lang="en-US" sz="1600" dirty="0">
                <a:solidFill>
                  <a:srgbClr val="262626"/>
                </a:solidFill>
                <a:latin typeface="Courier"/>
              </a:rPr>
              <a:t>	</a:t>
            </a:r>
            <a:r>
              <a:rPr lang="en-US" sz="1600" dirty="0" smtClean="0">
                <a:solidFill>
                  <a:srgbClr val="757575"/>
                </a:solidFill>
                <a:latin typeface="Courier"/>
              </a:rPr>
              <a:t>//Prints</a:t>
            </a:r>
            <a:r>
              <a:rPr lang="en-US" sz="1600" dirty="0">
                <a:solidFill>
                  <a:srgbClr val="757575"/>
                </a:solidFill>
                <a:latin typeface="Courier"/>
              </a:rPr>
              <a:t>: List(1,2,3</a:t>
            </a:r>
            <a:r>
              <a:rPr lang="en-US" sz="1600" dirty="0" smtClean="0">
                <a:solidFill>
                  <a:srgbClr val="757575"/>
                </a:solidFill>
                <a:latin typeface="Courier"/>
              </a:rPr>
              <a:t>)</a:t>
            </a:r>
            <a:endParaRPr lang="en-US" sz="1600" dirty="0">
              <a:solidFill>
                <a:srgbClr val="262626"/>
              </a:solidFill>
              <a:latin typeface="Courier"/>
            </a:endParaRPr>
          </a:p>
          <a:p>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03014"/>
            <a:ext cx="4182783" cy="2422201"/>
          </a:xfrm>
          <a:prstGeom prst="rect">
            <a:avLst/>
          </a:prstGeom>
          <a:noFill/>
        </p:spPr>
        <p:txBody>
          <a:bodyPr wrap="square" lIns="0" rIns="0" rtlCol="0">
            <a:spAutoFit/>
          </a:bodyPr>
          <a:lstStyle/>
          <a:p>
            <a:pPr>
              <a:lnSpc>
                <a:spcPct val="130000"/>
              </a:lnSpc>
            </a:pPr>
            <a:r>
              <a:rPr lang="en-US"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de-DE" sz="1600" dirty="0" err="1">
                <a:solidFill>
                  <a:srgbClr val="0D5F18"/>
                </a:solidFill>
                <a:latin typeface="Courier"/>
              </a:rPr>
              <a:t>list</a:t>
            </a:r>
            <a:r>
              <a:rPr lang="de-DE" sz="1600" dirty="0">
                <a:solidFill>
                  <a:srgbClr val="262626"/>
                </a:solidFill>
                <a:latin typeface="Courier"/>
              </a:rPr>
              <a:t>  = [</a:t>
            </a:r>
            <a:r>
              <a:rPr lang="de-DE" sz="1600" b="1" dirty="0">
                <a:solidFill>
                  <a:srgbClr val="0000D5"/>
                </a:solidFill>
                <a:latin typeface="Courier-Bold"/>
              </a:rPr>
              <a:t>1</a:t>
            </a:r>
            <a:r>
              <a:rPr lang="de-DE" sz="1600" dirty="0">
                <a:solidFill>
                  <a:srgbClr val="262626"/>
                </a:solidFill>
                <a:latin typeface="Courier"/>
              </a:rPr>
              <a:t>,</a:t>
            </a:r>
            <a:r>
              <a:rPr lang="de-DE" sz="1600" b="1" dirty="0">
                <a:solidFill>
                  <a:srgbClr val="0000D5"/>
                </a:solidFill>
                <a:latin typeface="Courier-Bold"/>
              </a:rPr>
              <a:t>2</a:t>
            </a:r>
            <a:r>
              <a:rPr lang="de-DE" sz="1600" dirty="0">
                <a:solidFill>
                  <a:srgbClr val="262626"/>
                </a:solidFill>
                <a:latin typeface="Courier"/>
              </a:rPr>
              <a:t>,</a:t>
            </a:r>
            <a:r>
              <a:rPr lang="de-DE" sz="1600" b="1" dirty="0">
                <a:solidFill>
                  <a:srgbClr val="0000D5"/>
                </a:solidFill>
                <a:latin typeface="Courier-Bold"/>
              </a:rPr>
              <a:t>3</a:t>
            </a:r>
            <a:r>
              <a:rPr lang="de-DE" sz="1600" dirty="0">
                <a:solidFill>
                  <a:srgbClr val="262626"/>
                </a:solidFill>
                <a:latin typeface="Courier"/>
              </a:rPr>
              <a:t>]</a:t>
            </a:r>
          </a:p>
          <a:p>
            <a:r>
              <a:rPr lang="de-DE" sz="1600" dirty="0" err="1">
                <a:solidFill>
                  <a:srgbClr val="262626"/>
                </a:solidFill>
                <a:latin typeface="Courier"/>
              </a:rPr>
              <a:t>listBroadcasted</a:t>
            </a:r>
            <a:r>
              <a:rPr lang="de-DE" sz="1600" dirty="0">
                <a:solidFill>
                  <a:srgbClr val="262626"/>
                </a:solidFill>
                <a:latin typeface="Courier"/>
              </a:rPr>
              <a:t> = </a:t>
            </a:r>
            <a:r>
              <a:rPr lang="de-DE" sz="1600" dirty="0" err="1">
                <a:solidFill>
                  <a:srgbClr val="262626"/>
                </a:solidFill>
                <a:latin typeface="Courier"/>
              </a:rPr>
              <a:t>sc.broadcast</a:t>
            </a:r>
            <a:r>
              <a:rPr lang="de-DE" sz="1600" dirty="0">
                <a:solidFill>
                  <a:srgbClr val="262626"/>
                </a:solidFill>
                <a:latin typeface="Courier"/>
              </a:rPr>
              <a:t>(</a:t>
            </a:r>
            <a:r>
              <a:rPr lang="de-DE" sz="1600" dirty="0" err="1">
                <a:solidFill>
                  <a:srgbClr val="0D5F18"/>
                </a:solidFill>
                <a:latin typeface="Courier"/>
              </a:rPr>
              <a:t>list</a:t>
            </a:r>
            <a:r>
              <a:rPr lang="de-DE" sz="1600" dirty="0">
                <a:solidFill>
                  <a:srgbClr val="262626"/>
                </a:solidFill>
                <a:latin typeface="Courier"/>
              </a:rPr>
              <a:t>)</a:t>
            </a:r>
          </a:p>
          <a:p>
            <a:r>
              <a:rPr lang="de-DE" sz="1600" dirty="0" err="1">
                <a:solidFill>
                  <a:srgbClr val="262626"/>
                </a:solidFill>
                <a:latin typeface="Courier"/>
              </a:rPr>
              <a:t>sc.textFile</a:t>
            </a:r>
            <a:r>
              <a:rPr lang="de-DE" sz="1600" dirty="0">
                <a:solidFill>
                  <a:srgbClr val="262626"/>
                </a:solidFill>
                <a:latin typeface="Courier"/>
              </a:rPr>
              <a:t>(</a:t>
            </a:r>
            <a:r>
              <a:rPr lang="de-DE" sz="1600" dirty="0">
                <a:solidFill>
                  <a:srgbClr val="77933C"/>
                </a:solidFill>
                <a:latin typeface="Courier"/>
              </a:rPr>
              <a:t>"</a:t>
            </a:r>
            <a:r>
              <a:rPr lang="de-DE" sz="1600" dirty="0" err="1">
                <a:solidFill>
                  <a:srgbClr val="77933C"/>
                </a:solidFill>
                <a:latin typeface="Courier"/>
              </a:rPr>
              <a:t>hdfs</a:t>
            </a:r>
            <a:r>
              <a:rPr lang="de-DE" sz="1600" dirty="0">
                <a:solidFill>
                  <a:srgbClr val="77933C"/>
                </a:solidFill>
                <a:latin typeface="Courier"/>
              </a:rPr>
              <a:t>://…"</a:t>
            </a:r>
            <a:r>
              <a:rPr lang="de-DE" sz="1600" dirty="0">
                <a:solidFill>
                  <a:srgbClr val="262626"/>
                </a:solidFill>
                <a:latin typeface="Courier"/>
              </a:rPr>
              <a:t>).</a:t>
            </a:r>
            <a:r>
              <a:rPr lang="de-DE" sz="1600" dirty="0" err="1">
                <a:solidFill>
                  <a:srgbClr val="262626"/>
                </a:solidFill>
                <a:latin typeface="Courier"/>
              </a:rPr>
              <a:t>foreach</a:t>
            </a:r>
            <a:r>
              <a:rPr lang="de-DE" sz="1600" dirty="0">
                <a:solidFill>
                  <a:srgbClr val="262626"/>
                </a:solidFill>
                <a:latin typeface="Courier"/>
              </a:rPr>
              <a:t>( </a:t>
            </a:r>
            <a:r>
              <a:rPr lang="de-DE" sz="1600" b="1" dirty="0" err="1">
                <a:solidFill>
                  <a:srgbClr val="107902"/>
                </a:solidFill>
                <a:latin typeface="Courier-Bold"/>
              </a:rPr>
              <a:t>lambda</a:t>
            </a:r>
            <a:r>
              <a:rPr lang="de-DE" sz="1600" dirty="0">
                <a:solidFill>
                  <a:srgbClr val="262626"/>
                </a:solidFill>
                <a:latin typeface="Courier"/>
              </a:rPr>
              <a:t> </a:t>
            </a:r>
            <a:r>
              <a:rPr lang="de-DE" sz="1600" dirty="0" err="1">
                <a:solidFill>
                  <a:srgbClr val="262626"/>
                </a:solidFill>
                <a:latin typeface="Courier"/>
              </a:rPr>
              <a:t>entry</a:t>
            </a:r>
            <a:r>
              <a:rPr lang="de-DE" sz="1600" dirty="0">
                <a:solidFill>
                  <a:srgbClr val="262626"/>
                </a:solidFill>
                <a:latin typeface="Courier"/>
              </a:rPr>
              <a:t>: </a:t>
            </a:r>
          </a:p>
          <a:p>
            <a:r>
              <a:rPr lang="de-DE" sz="1600" dirty="0">
                <a:solidFill>
                  <a:srgbClr val="262626"/>
                </a:solidFill>
                <a:latin typeface="Courier"/>
              </a:rPr>
              <a:t>	</a:t>
            </a:r>
            <a:r>
              <a:rPr lang="de-DE" sz="1600" dirty="0" err="1">
                <a:solidFill>
                  <a:srgbClr val="0D5F18"/>
                </a:solidFill>
                <a:latin typeface="Courier"/>
              </a:rPr>
              <a:t>print</a:t>
            </a:r>
            <a:r>
              <a:rPr lang="de-DE" sz="1600" dirty="0">
                <a:solidFill>
                  <a:srgbClr val="262626"/>
                </a:solidFill>
                <a:latin typeface="Courier"/>
              </a:rPr>
              <a:t>(</a:t>
            </a:r>
            <a:r>
              <a:rPr lang="de-DE" sz="1600" dirty="0" err="1">
                <a:solidFill>
                  <a:srgbClr val="262626"/>
                </a:solidFill>
                <a:latin typeface="Courier"/>
              </a:rPr>
              <a:t>listBroadcasted.value</a:t>
            </a:r>
            <a:r>
              <a:rPr lang="de-DE" sz="1600" dirty="0">
                <a:solidFill>
                  <a:srgbClr val="262626"/>
                </a:solidFill>
                <a:latin typeface="Courier"/>
              </a:rPr>
              <a:t>)</a:t>
            </a:r>
          </a:p>
          <a:p>
            <a:r>
              <a:rPr lang="de-DE" sz="1600" dirty="0">
                <a:solidFill>
                  <a:srgbClr val="262626"/>
                </a:solidFill>
                <a:latin typeface="Courier"/>
              </a:rPr>
              <a:t>	</a:t>
            </a:r>
            <a:r>
              <a:rPr lang="de-DE" sz="1600" dirty="0">
                <a:solidFill>
                  <a:srgbClr val="757575"/>
                </a:solidFill>
                <a:latin typeface="Courier"/>
              </a:rPr>
              <a:t># Prints: [1,2,3]</a:t>
            </a:r>
            <a:endParaRPr lang="de-DE" sz="1600" dirty="0">
              <a:solidFill>
                <a:srgbClr val="262626"/>
              </a:solidFill>
              <a:latin typeface="Courier"/>
            </a:endParaRPr>
          </a:p>
          <a:p>
            <a:r>
              <a:rPr lang="de-DE"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2800766"/>
          </a:xfrm>
          <a:prstGeom prst="rect">
            <a:avLst/>
          </a:prstGeom>
          <a:noFill/>
        </p:spPr>
        <p:txBody>
          <a:bodyPr wrap="square" lIns="0" rIns="0" rtlCol="0">
            <a:spAutoFit/>
          </a:bodyPr>
          <a:lstStyle/>
          <a:p>
            <a:r>
              <a:rPr lang="en-US" sz="1600" b="1" dirty="0">
                <a:solidFill>
                  <a:srgbClr val="107902"/>
                </a:solidFill>
                <a:latin typeface="Courier-Bold"/>
              </a:rPr>
              <a:t>final</a:t>
            </a:r>
            <a:r>
              <a:rPr lang="en-US" sz="1600" dirty="0">
                <a:solidFill>
                  <a:srgbClr val="262626"/>
                </a:solidFill>
                <a:latin typeface="Courier"/>
              </a:rPr>
              <a:t> Broadcast </a:t>
            </a:r>
            <a:r>
              <a:rPr lang="en-US" sz="1600" dirty="0" err="1">
                <a:solidFill>
                  <a:srgbClr val="262626"/>
                </a:solidFill>
                <a:latin typeface="Courier"/>
              </a:rPr>
              <a:t>listBroadcasted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broadcast</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ArrayList</a:t>
            </a:r>
            <a:r>
              <a:rPr lang="en-US" sz="1600" dirty="0">
                <a:solidFill>
                  <a:srgbClr val="262626"/>
                </a:solidFill>
                <a:latin typeface="Courier"/>
              </a:rPr>
              <a:t>&lt;String&gt;(){{</a:t>
            </a:r>
          </a:p>
          <a:p>
            <a:r>
              <a:rPr lang="nb-NO" sz="1600" dirty="0">
                <a:solidFill>
                  <a:srgbClr val="262626"/>
                </a:solidFill>
                <a:latin typeface="Courier"/>
              </a:rPr>
              <a:t>	</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1</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2</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3</a:t>
            </a:r>
            <a:r>
              <a:rPr lang="nb-NO" sz="1600" dirty="0">
                <a:solidFill>
                  <a:srgbClr val="262626"/>
                </a:solidFill>
                <a:latin typeface="Courier"/>
              </a:rPr>
              <a:t>);</a:t>
            </a:r>
          </a:p>
          <a:p>
            <a:r>
              <a:rPr lang="nb-NO" sz="1600" dirty="0">
                <a:solidFill>
                  <a:srgbClr val="262626"/>
                </a:solidFill>
                <a:latin typeface="Courier"/>
              </a:rPr>
              <a:t>}});</a:t>
            </a:r>
          </a:p>
          <a:p>
            <a:r>
              <a:rPr lang="nb-NO" sz="1600" dirty="0" err="1">
                <a:solidFill>
                  <a:srgbClr val="262626"/>
                </a:solidFill>
                <a:latin typeface="Courier"/>
              </a:rPr>
              <a:t>sc.</a:t>
            </a:r>
            <a:r>
              <a:rPr lang="nb-NO" sz="1600" dirty="0" err="1">
                <a:solidFill>
                  <a:srgbClr val="0000C0"/>
                </a:solidFill>
                <a:latin typeface="Courier"/>
              </a:rPr>
              <a:t>textFile</a:t>
            </a:r>
            <a:r>
              <a:rPr lang="nb-NO" sz="1600" dirty="0" smtClean="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nb-NO" sz="1600" dirty="0" smtClean="0">
                <a:solidFill>
                  <a:srgbClr val="262626"/>
                </a:solidFill>
                <a:latin typeface="Courier"/>
              </a:rPr>
              <a:t>)</a:t>
            </a:r>
            <a:r>
              <a:rPr lang="nb-NO" sz="1600" dirty="0">
                <a:solidFill>
                  <a:srgbClr val="262626"/>
                </a:solidFill>
                <a:latin typeface="Courier"/>
              </a:rPr>
              <a:t>.</a:t>
            </a:r>
            <a:r>
              <a:rPr lang="nb-NO" sz="1600" dirty="0" err="1">
                <a:solidFill>
                  <a:srgbClr val="0000C0"/>
                </a:solidFill>
                <a:latin typeface="Courier"/>
              </a:rPr>
              <a:t>foreach</a:t>
            </a:r>
            <a:r>
              <a:rPr lang="nb-NO" sz="1600" dirty="0">
                <a:solidFill>
                  <a:srgbClr val="262626"/>
                </a:solidFill>
                <a:latin typeface="Courier"/>
              </a:rPr>
              <a:t>(</a:t>
            </a:r>
            <a:r>
              <a:rPr lang="nb-NO" sz="1600" b="1" dirty="0" err="1">
                <a:solidFill>
                  <a:srgbClr val="107902"/>
                </a:solidFill>
                <a:latin typeface="Courier-Bold"/>
              </a:rPr>
              <a:t>new</a:t>
            </a:r>
            <a:r>
              <a:rPr lang="nb-NO" sz="1600" dirty="0">
                <a:solidFill>
                  <a:srgbClr val="262626"/>
                </a:solidFill>
                <a:latin typeface="Courier"/>
              </a:rPr>
              <a:t> </a:t>
            </a:r>
            <a:r>
              <a:rPr lang="nb-NO" sz="1600" dirty="0" err="1">
                <a:solidFill>
                  <a:srgbClr val="262626"/>
                </a:solidFill>
                <a:latin typeface="Courier"/>
              </a:rPr>
              <a:t>VoidFunction</a:t>
            </a:r>
            <a:r>
              <a:rPr lang="nb-NO" sz="1600" dirty="0">
                <a:solidFill>
                  <a:srgbClr val="262626"/>
                </a:solidFill>
                <a:latin typeface="Courier"/>
              </a:rPr>
              <a:t>&lt;</a:t>
            </a:r>
            <a:r>
              <a:rPr lang="nb-NO" sz="1600" dirty="0" err="1">
                <a:solidFill>
                  <a:srgbClr val="262626"/>
                </a:solidFill>
                <a:latin typeface="Courier"/>
              </a:rPr>
              <a:t>String</a:t>
            </a:r>
            <a:r>
              <a:rPr lang="nb-NO" sz="1600" dirty="0">
                <a:solidFill>
                  <a:srgbClr val="262626"/>
                </a:solidFill>
                <a:latin typeface="Courier"/>
              </a:rPr>
              <a:t>&gt;() {</a:t>
            </a:r>
          </a:p>
          <a:p>
            <a:r>
              <a:rPr lang="nb-NO" sz="1600" dirty="0">
                <a:solidFill>
                  <a:srgbClr val="262626"/>
                </a:solidFill>
                <a:latin typeface="Courier"/>
              </a:rPr>
              <a:t>	</a:t>
            </a:r>
            <a:r>
              <a:rPr lang="nb-NO" sz="1600" b="1" dirty="0" err="1">
                <a:solidFill>
                  <a:srgbClr val="107902"/>
                </a:solidFill>
                <a:latin typeface="Courier-Bold"/>
              </a:rPr>
              <a:t>public</a:t>
            </a:r>
            <a:r>
              <a:rPr lang="nb-NO" sz="1600" dirty="0">
                <a:solidFill>
                  <a:srgbClr val="262626"/>
                </a:solidFill>
                <a:latin typeface="Courier"/>
              </a:rPr>
              <a:t> </a:t>
            </a:r>
            <a:r>
              <a:rPr lang="nb-NO" sz="1600" b="1" dirty="0" err="1">
                <a:solidFill>
                  <a:srgbClr val="262087"/>
                </a:solidFill>
                <a:latin typeface="Courier-Bold"/>
              </a:rPr>
              <a:t>void</a:t>
            </a:r>
            <a:r>
              <a:rPr lang="nb-NO" sz="1600" dirty="0">
                <a:solidFill>
                  <a:srgbClr val="262626"/>
                </a:solidFill>
                <a:latin typeface="Courier"/>
              </a:rPr>
              <a:t> </a:t>
            </a:r>
            <a:r>
              <a:rPr lang="nb-NO" sz="1600" b="1" dirty="0" err="1">
                <a:solidFill>
                  <a:srgbClr val="0950AD"/>
                </a:solidFill>
                <a:latin typeface="Courier-Bold"/>
              </a:rPr>
              <a:t>call</a:t>
            </a:r>
            <a:r>
              <a:rPr lang="nb-NO" sz="1600" dirty="0">
                <a:solidFill>
                  <a:srgbClr val="262626"/>
                </a:solidFill>
                <a:latin typeface="Courier"/>
              </a:rPr>
              <a:t>(</a:t>
            </a:r>
            <a:r>
              <a:rPr lang="nb-NO" sz="1600" dirty="0" err="1">
                <a:solidFill>
                  <a:srgbClr val="262626"/>
                </a:solidFill>
                <a:latin typeface="Courier"/>
              </a:rPr>
              <a:t>String</a:t>
            </a:r>
            <a:r>
              <a:rPr lang="nb-NO" sz="1600" dirty="0">
                <a:solidFill>
                  <a:srgbClr val="262626"/>
                </a:solidFill>
                <a:latin typeface="Courier"/>
              </a:rPr>
              <a:t> </a:t>
            </a:r>
            <a:r>
              <a:rPr lang="nb-NO" sz="1600" dirty="0" err="1">
                <a:solidFill>
                  <a:srgbClr val="262626"/>
                </a:solidFill>
                <a:latin typeface="Courier"/>
              </a:rPr>
              <a:t>entry</a:t>
            </a:r>
            <a:r>
              <a:rPr lang="nb-NO" sz="1600" dirty="0">
                <a:solidFill>
                  <a:srgbClr val="262626"/>
                </a:solidFill>
                <a:latin typeface="Courier"/>
              </a:rPr>
              <a:t>) </a:t>
            </a:r>
            <a:r>
              <a:rPr lang="nb-NO" sz="1600" b="1" dirty="0" err="1">
                <a:solidFill>
                  <a:srgbClr val="107902"/>
                </a:solidFill>
                <a:latin typeface="Courier-Bold"/>
              </a:rPr>
              <a:t>throws</a:t>
            </a:r>
            <a:r>
              <a:rPr lang="nb-NO" sz="1600" dirty="0">
                <a:solidFill>
                  <a:srgbClr val="262626"/>
                </a:solidFill>
                <a:latin typeface="Courier"/>
              </a:rPr>
              <a:t> </a:t>
            </a:r>
            <a:r>
              <a:rPr lang="nb-NO" sz="1600" dirty="0" err="1">
                <a:solidFill>
                  <a:srgbClr val="262626"/>
                </a:solidFill>
                <a:latin typeface="Courier"/>
              </a:rPr>
              <a:t>Exception</a:t>
            </a:r>
            <a:r>
              <a:rPr lang="nb-NO" sz="1600" dirty="0">
                <a:solidFill>
                  <a:srgbClr val="262626"/>
                </a:solidFill>
                <a:latin typeface="Courier"/>
              </a:rPr>
              <a:t> {</a:t>
            </a:r>
          </a:p>
          <a:p>
            <a:r>
              <a:rPr lang="nb-NO" sz="1600" dirty="0">
                <a:solidFill>
                  <a:srgbClr val="262626"/>
                </a:solidFill>
                <a:latin typeface="Courier"/>
              </a:rPr>
              <a:t>		List&lt;</a:t>
            </a:r>
            <a:r>
              <a:rPr lang="nb-NO" sz="1600" dirty="0" err="1">
                <a:solidFill>
                  <a:srgbClr val="262626"/>
                </a:solidFill>
                <a:latin typeface="Courier"/>
              </a:rPr>
              <a:t>String</a:t>
            </a:r>
            <a:r>
              <a:rPr lang="nb-NO" sz="1600" dirty="0">
                <a:solidFill>
                  <a:srgbClr val="262626"/>
                </a:solidFill>
                <a:latin typeface="Courier"/>
              </a:rPr>
              <a:t>&gt; </a:t>
            </a:r>
            <a:r>
              <a:rPr lang="nb-NO" sz="1600" dirty="0" err="1">
                <a:solidFill>
                  <a:srgbClr val="262626"/>
                </a:solidFill>
                <a:latin typeface="Courier"/>
              </a:rPr>
              <a:t>localList</a:t>
            </a:r>
            <a:r>
              <a:rPr lang="nb-NO" sz="1600" dirty="0">
                <a:solidFill>
                  <a:srgbClr val="262626"/>
                </a:solidFill>
                <a:latin typeface="Courier"/>
              </a:rPr>
              <a:t> = (List) </a:t>
            </a:r>
            <a:r>
              <a:rPr lang="nb-NO" sz="1600" dirty="0" err="1">
                <a:solidFill>
                  <a:srgbClr val="262626"/>
                </a:solidFill>
                <a:latin typeface="Courier"/>
              </a:rPr>
              <a:t>listBroadcasted.</a:t>
            </a:r>
            <a:r>
              <a:rPr lang="nb-NO" sz="1600" dirty="0" err="1">
                <a:solidFill>
                  <a:srgbClr val="0000C0"/>
                </a:solidFill>
                <a:latin typeface="Courier"/>
              </a:rPr>
              <a:t>getValue</a:t>
            </a:r>
            <a:r>
              <a:rPr lang="nb-NO" sz="1600" dirty="0">
                <a:solidFill>
                  <a:srgbClr val="262626"/>
                </a:solidFill>
                <a:latin typeface="Courier"/>
              </a:rPr>
              <a:t>();</a:t>
            </a:r>
          </a:p>
          <a:p>
            <a:r>
              <a:rPr lang="nb-NO" sz="1600" dirty="0">
                <a:solidFill>
                  <a:srgbClr val="262626"/>
                </a:solidFill>
                <a:latin typeface="Courier"/>
              </a:rPr>
              <a:t>		</a:t>
            </a:r>
            <a:r>
              <a:rPr lang="nb-NO" sz="1600" dirty="0" err="1">
                <a:solidFill>
                  <a:srgbClr val="262626"/>
                </a:solidFill>
                <a:latin typeface="Courier"/>
              </a:rPr>
              <a:t>System.</a:t>
            </a:r>
            <a:r>
              <a:rPr lang="nb-NO" sz="1600" dirty="0" err="1">
                <a:solidFill>
                  <a:srgbClr val="0000C0"/>
                </a:solidFill>
                <a:latin typeface="Courier"/>
              </a:rPr>
              <a:t>out</a:t>
            </a:r>
            <a:r>
              <a:rPr lang="nb-NO" sz="1600" dirty="0" err="1">
                <a:solidFill>
                  <a:srgbClr val="262626"/>
                </a:solidFill>
                <a:latin typeface="Courier"/>
              </a:rPr>
              <a:t>.</a:t>
            </a:r>
            <a:r>
              <a:rPr lang="nb-NO" sz="1600" dirty="0" err="1">
                <a:solidFill>
                  <a:srgbClr val="0000C0"/>
                </a:solidFill>
                <a:latin typeface="Courier"/>
              </a:rPr>
              <a:t>println</a:t>
            </a:r>
            <a:r>
              <a:rPr lang="nb-NO" sz="1600" dirty="0">
                <a:solidFill>
                  <a:srgbClr val="262626"/>
                </a:solidFill>
                <a:latin typeface="Courier"/>
              </a:rPr>
              <a:t>(</a:t>
            </a:r>
            <a:r>
              <a:rPr lang="nb-NO" sz="1600" dirty="0" err="1">
                <a:solidFill>
                  <a:srgbClr val="262626"/>
                </a:solidFill>
                <a:latin typeface="Courier"/>
              </a:rPr>
              <a:t>localList</a:t>
            </a:r>
            <a:r>
              <a:rPr lang="nb-NO" sz="1600" dirty="0">
                <a:solidFill>
                  <a:srgbClr val="262626"/>
                </a:solidFill>
                <a:latin typeface="Courier"/>
              </a:rPr>
              <a:t>);</a:t>
            </a:r>
          </a:p>
          <a:p>
            <a:r>
              <a:rPr lang="nb-NO" sz="1600" dirty="0">
                <a:solidFill>
                  <a:srgbClr val="262626"/>
                </a:solidFill>
                <a:latin typeface="Courier"/>
              </a:rPr>
              <a:t>		</a:t>
            </a:r>
            <a:r>
              <a:rPr lang="nb-NO" sz="1600" dirty="0">
                <a:solidFill>
                  <a:srgbClr val="757575"/>
                </a:solidFill>
                <a:latin typeface="Courier"/>
              </a:rPr>
              <a:t>// [1,2,3]</a:t>
            </a:r>
            <a:endParaRPr lang="nb-NO" sz="1600" dirty="0">
              <a:solidFill>
                <a:srgbClr val="262626"/>
              </a:solidFill>
              <a:latin typeface="Courier"/>
            </a:endParaRPr>
          </a:p>
          <a:p>
            <a:r>
              <a:rPr lang="nb-NO" sz="1600" dirty="0">
                <a:solidFill>
                  <a:srgbClr val="262626"/>
                </a:solidFill>
                <a:latin typeface="Courier"/>
              </a:rPr>
              <a:t>	}</a:t>
            </a:r>
          </a:p>
          <a:p>
            <a:r>
              <a:rPr lang="nb-NO"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2842316"/>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accum</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rdd.foreach</a:t>
            </a:r>
            <a:r>
              <a:rPr lang="en-US" sz="1600" dirty="0">
                <a:solidFill>
                  <a:srgbClr val="262626"/>
                </a:solidFill>
                <a:latin typeface="Courier"/>
              </a:rPr>
              <a:t>(entry </a:t>
            </a:r>
            <a:r>
              <a:rPr lang="en-US" sz="1600" b="1" dirty="0">
                <a:solidFill>
                  <a:srgbClr val="107902"/>
                </a:solidFill>
                <a:latin typeface="Courier-Bold"/>
              </a:rPr>
              <a:t>=&gt;</a:t>
            </a:r>
            <a:r>
              <a:rPr lang="en-US" sz="1600" dirty="0">
                <a:solidFill>
                  <a:srgbClr val="262626"/>
                </a:solidFill>
                <a:latin typeface="Courier"/>
              </a:rPr>
              <a:t> </a:t>
            </a:r>
          </a:p>
          <a:p>
            <a:r>
              <a:rPr lang="ro-RO" sz="1600" dirty="0">
                <a:solidFill>
                  <a:srgbClr val="262626"/>
                </a:solidFill>
                <a:latin typeface="Courier"/>
              </a:rPr>
              <a:t>	accum += </a:t>
            </a:r>
            <a:r>
              <a:rPr lang="ro-RO" sz="1600" b="1" dirty="0">
                <a:solidFill>
                  <a:srgbClr val="0000D5"/>
                </a:solidFill>
                <a:latin typeface="Courier-Bold"/>
              </a:rPr>
              <a:t>1</a:t>
            </a:r>
            <a:endParaRPr lang="ro-RO" sz="1600" dirty="0">
              <a:solidFill>
                <a:srgbClr val="262626"/>
              </a:solidFill>
              <a:latin typeface="Courier"/>
            </a:endParaRPr>
          </a:p>
          <a:p>
            <a:r>
              <a:rPr lang="ro-RO" sz="1600" dirty="0">
                <a:solidFill>
                  <a:srgbClr val="262626"/>
                </a:solidFill>
                <a:latin typeface="Courier"/>
              </a:rPr>
              <a:t>)</a:t>
            </a:r>
          </a:p>
          <a:p>
            <a:endParaRPr lang="ro-RO" sz="1600" dirty="0">
              <a:solidFill>
                <a:srgbClr val="262626"/>
              </a:solidFill>
              <a:latin typeface="Courier"/>
            </a:endParaRPr>
          </a:p>
          <a:p>
            <a:r>
              <a:rPr lang="ro-RO" sz="1600" dirty="0" smtClean="0">
                <a:solidFill>
                  <a:srgbClr val="262626"/>
                </a:solidFill>
                <a:latin typeface="Courier"/>
              </a:rPr>
              <a:t>println(</a:t>
            </a:r>
            <a:r>
              <a:rPr lang="ro-RO" sz="1600" dirty="0">
                <a:solidFill>
                  <a:srgbClr val="262626"/>
                </a:solidFill>
                <a:latin typeface="Courier"/>
              </a:rPr>
              <a:t>accum.value)</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028521"/>
          </a:xfrm>
          <a:prstGeom prst="rect">
            <a:avLst/>
          </a:prstGeom>
          <a:noFill/>
        </p:spPr>
        <p:txBody>
          <a:bodyPr wrap="square" lIns="0" rIns="0" rtlCol="0">
            <a:spAutoFit/>
          </a:bodyPr>
          <a:lstStyle/>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b="1" dirty="0" err="1">
                <a:solidFill>
                  <a:srgbClr val="107902"/>
                </a:solidFill>
                <a:latin typeface="Courier-Bold"/>
              </a:rPr>
              <a:t>def</a:t>
            </a:r>
            <a:r>
              <a:rPr lang="en-US" sz="1600" dirty="0">
                <a:solidFill>
                  <a:srgbClr val="262626"/>
                </a:solidFill>
                <a:latin typeface="Courier"/>
              </a:rPr>
              <a:t> </a:t>
            </a:r>
            <a:r>
              <a:rPr lang="en-US" sz="1600" b="1" dirty="0" err="1">
                <a:solidFill>
                  <a:srgbClr val="0950AD"/>
                </a:solidFill>
                <a:latin typeface="Courier-Bold"/>
              </a:rPr>
              <a:t>foreachFunction</a:t>
            </a:r>
            <a:r>
              <a:rPr lang="en-US" sz="1600" dirty="0">
                <a:solidFill>
                  <a:srgbClr val="262626"/>
                </a:solidFill>
                <a:latin typeface="Courier"/>
              </a:rPr>
              <a:t>(x):</a:t>
            </a:r>
          </a:p>
          <a:p>
            <a:r>
              <a:rPr lang="en-US" sz="1600" dirty="0">
                <a:solidFill>
                  <a:srgbClr val="262626"/>
                </a:solidFill>
                <a:latin typeface="Courier"/>
              </a:rPr>
              <a:t>	</a:t>
            </a:r>
            <a:r>
              <a:rPr lang="en-US" sz="1600" b="1" dirty="0">
                <a:solidFill>
                  <a:srgbClr val="107902"/>
                </a:solidFill>
                <a:latin typeface="Courier-Bold"/>
              </a:rPr>
              <a:t>global</a:t>
            </a:r>
            <a:r>
              <a:rPr lang="en-US" sz="1600" dirty="0">
                <a:solidFill>
                  <a:srgbClr val="262626"/>
                </a:solidFill>
                <a:latin typeface="Courier"/>
              </a:rPr>
              <a:t> </a:t>
            </a:r>
            <a:r>
              <a:rPr lang="en-US" sz="1600" dirty="0" err="1">
                <a:solidFill>
                  <a:srgbClr val="262626"/>
                </a:solidFill>
                <a:latin typeface="Courier"/>
              </a:rPr>
              <a:t>accum</a:t>
            </a:r>
            <a:endParaRPr lang="en-US" sz="1600" dirty="0">
              <a:solidFill>
                <a:srgbClr val="262626"/>
              </a:solidFill>
              <a:latin typeface="Courier"/>
            </a:endParaRPr>
          </a:p>
          <a:p>
            <a:r>
              <a:rPr lang="ro-RO" sz="1600" dirty="0">
                <a:solidFill>
                  <a:srgbClr val="262626"/>
                </a:solidFill>
                <a:latin typeface="Courier"/>
              </a:rPr>
              <a:t>	accum += x</a:t>
            </a:r>
          </a:p>
          <a:p>
            <a:endParaRPr lang="ro-RO" sz="1600" dirty="0">
              <a:solidFill>
                <a:srgbClr val="262626"/>
              </a:solidFill>
              <a:latin typeface="Courier"/>
            </a:endParaRPr>
          </a:p>
          <a:p>
            <a:r>
              <a:rPr lang="ro-RO" sz="1600" dirty="0">
                <a:solidFill>
                  <a:srgbClr val="262626"/>
                </a:solidFill>
                <a:latin typeface="Courier"/>
              </a:rPr>
              <a:t>rdd.foreach(foreachFunction)</a:t>
            </a:r>
          </a:p>
          <a:p>
            <a:endParaRPr lang="ro-RO" sz="1600" dirty="0">
              <a:solidFill>
                <a:srgbClr val="262626"/>
              </a:solidFill>
              <a:latin typeface="Courier"/>
            </a:endParaRPr>
          </a:p>
          <a:p>
            <a:r>
              <a:rPr lang="ro-RO" sz="1600" dirty="0" smtClean="0">
                <a:solidFill>
                  <a:srgbClr val="0D5F18"/>
                </a:solidFill>
                <a:latin typeface="Courier"/>
              </a:rPr>
              <a:t>print</a:t>
            </a:r>
            <a:r>
              <a:rPr lang="ro-RO" sz="1600" dirty="0" smtClean="0">
                <a:solidFill>
                  <a:srgbClr val="262626"/>
                </a:solidFill>
                <a:latin typeface="Courier"/>
              </a:rPr>
              <a:t>(</a:t>
            </a:r>
            <a:r>
              <a:rPr lang="ro-RO" sz="1600" dirty="0">
                <a:solidFill>
                  <a:srgbClr val="262626"/>
                </a:solidFill>
                <a:latin typeface="Courier"/>
              </a:rPr>
              <a:t>accum.value)</a:t>
            </a: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2628412"/>
          </a:xfrm>
          <a:prstGeom prst="rect">
            <a:avLst/>
          </a:prstGeom>
          <a:noFill/>
        </p:spPr>
        <p:txBody>
          <a:bodyPr wrap="square" lIns="0" rIns="0" rtlCol="0">
            <a:spAutoFit/>
          </a:bodyPr>
          <a:lstStyle/>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final</a:t>
            </a:r>
            <a:r>
              <a:rPr lang="en-US" sz="1600" dirty="0">
                <a:solidFill>
                  <a:srgbClr val="262626"/>
                </a:solidFill>
                <a:latin typeface="Courier"/>
              </a:rPr>
              <a:t> Accumulator </a:t>
            </a:r>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rdd.</a:t>
            </a:r>
            <a:r>
              <a:rPr lang="en-US" sz="1600" dirty="0" err="1">
                <a:solidFill>
                  <a:srgbClr val="0000C0"/>
                </a:solidFill>
                <a:latin typeface="Courier"/>
              </a:rPr>
              <a:t>foreach</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VoidFunction</a:t>
            </a:r>
            <a:r>
              <a:rPr lang="en-US" sz="1600" dirty="0">
                <a:solidFill>
                  <a:srgbClr val="262626"/>
                </a:solidFill>
                <a:latin typeface="Courier"/>
              </a:rPr>
              <a:t>&lt;String&gt;()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b="1" dirty="0">
                <a:solidFill>
                  <a:srgbClr val="262087"/>
                </a:solidFill>
                <a:latin typeface="Courier-Bold"/>
              </a:rPr>
              <a:t>void</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entry)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err="1">
                <a:solidFill>
                  <a:srgbClr val="262626"/>
                </a:solidFill>
                <a:latin typeface="Courier"/>
              </a:rPr>
              <a:t>accum.</a:t>
            </a:r>
            <a:r>
              <a:rPr lang="en-US" sz="1600" dirty="0" err="1">
                <a:solidFill>
                  <a:srgbClr val="0000C0"/>
                </a:solidFill>
                <a:latin typeface="Courier"/>
              </a:rPr>
              <a:t>add</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p>
          <a:p>
            <a:r>
              <a:rPr lang="en-US" sz="1600" dirty="0">
                <a:solidFill>
                  <a:srgbClr val="262626"/>
                </a:solidFill>
                <a:latin typeface="Courier"/>
              </a:rPr>
              <a:t>	}</a:t>
            </a:r>
          </a:p>
          <a:p>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System.</a:t>
            </a:r>
            <a:r>
              <a:rPr lang="en-US" sz="1600" dirty="0" err="1">
                <a:solidFill>
                  <a:srgbClr val="0000C0"/>
                </a:solidFill>
                <a:latin typeface="Courier"/>
              </a:rPr>
              <a:t>out</a:t>
            </a:r>
            <a:r>
              <a:rPr lang="en-US" sz="1600" dirty="0" err="1">
                <a:solidFill>
                  <a:srgbClr val="262626"/>
                </a:solidFill>
                <a:latin typeface="Courier"/>
              </a:rPr>
              <a:t>.</a:t>
            </a:r>
            <a:r>
              <a:rPr lang="en-US" sz="1600" dirty="0" err="1">
                <a:solidFill>
                  <a:srgbClr val="0000C0"/>
                </a:solidFill>
                <a:latin typeface="Courier"/>
              </a:rPr>
              <a:t>println</a:t>
            </a:r>
            <a:r>
              <a:rPr lang="en-US" sz="1600" dirty="0">
                <a:solidFill>
                  <a:srgbClr val="262626"/>
                </a:solidFill>
                <a:latin typeface="Courier"/>
              </a:rPr>
              <a:t>(</a:t>
            </a:r>
            <a:r>
              <a:rPr lang="en-US" sz="1600" dirty="0" err="1">
                <a:solidFill>
                  <a:srgbClr val="262626"/>
                </a:solidFill>
                <a:latin typeface="Courier"/>
              </a:rPr>
              <a:t>accum.</a:t>
            </a:r>
            <a:r>
              <a:rPr lang="en-US" sz="1600" dirty="0" err="1">
                <a:solidFill>
                  <a:srgbClr val="0000C0"/>
                </a:solidFill>
                <a:latin typeface="Courier"/>
              </a:rPr>
              <a:t>value</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February 16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New York City, NY</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San Francisco, CA</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Conference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 2015 @ Charlotte, NC</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Certification</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Certification Organizations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O’Reilly and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atabricks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endParaRP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://www.oreilly.com/data/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sparkcert.html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Additional steps to prepare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Work with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Research Apache Spark Modules</a:t>
            </a:r>
          </a:p>
          <a:p>
            <a:pPr marL="1085850" lvl="2"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SparkSQL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 Streaming,</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514277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latest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/latest/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35674"/>
            <a:ext cx="7438906" cy="120032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p>
          <a:p>
            <a:pPr algn="ctr"/>
            <a:r>
              <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http://svy.mk/</a:t>
            </a:r>
            <a:r>
              <a:rPr lang="en-US" sz="32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1ntbX0Y</a:t>
            </a:r>
            <a:endPar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685579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17674</TotalTime>
  <Words>5212</Words>
  <Application>Microsoft Macintosh PowerPoint</Application>
  <PresentationFormat>On-screen Show (4:3)</PresentationFormat>
  <Paragraphs>676</Paragraphs>
  <Slides>82</Slides>
  <Notes>14</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PowerPoint Presentation</vt:lpstr>
      <vt:lpstr>About Me</vt:lpstr>
      <vt:lpstr>Workshop Objectives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Spark UI (Resource Manager)</vt:lpstr>
      <vt:lpstr>Spark UI (Spark Master)</vt:lpstr>
      <vt:lpstr>Spark UI (Spark Jobs)</vt:lpstr>
      <vt:lpstr>Fault Tolerance</vt:lpstr>
      <vt:lpstr>Scheduler</vt:lpstr>
      <vt:lpstr>Joins</vt:lpstr>
      <vt:lpstr>Joins (Cont.)</vt:lpstr>
      <vt:lpstr>Joins (Lineage Graph)</vt:lpstr>
      <vt:lpstr>Joins (Lineage Graph) (Cont.)</vt:lpstr>
      <vt:lpstr>Join (Other Functions)</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Upcoming Spark Conferences and Events</vt:lpstr>
      <vt:lpstr>Certification</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97</cp:revision>
  <dcterms:created xsi:type="dcterms:W3CDTF">2015-11-06T07:02:11Z</dcterms:created>
  <dcterms:modified xsi:type="dcterms:W3CDTF">2016-02-02T18:37:47Z</dcterms:modified>
</cp:coreProperties>
</file>