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sldIdLst>
    <p:sldId id="257" r:id="rId2"/>
    <p:sldId id="258" r:id="rId3"/>
    <p:sldId id="259" r:id="rId4"/>
    <p:sldId id="261" r:id="rId5"/>
    <p:sldId id="260" r:id="rId6"/>
    <p:sldId id="262" r:id="rId7"/>
    <p:sldId id="263" r:id="rId8"/>
    <p:sldId id="264" r:id="rId9"/>
    <p:sldId id="267" r:id="rId10"/>
    <p:sldId id="265" r:id="rId11"/>
    <p:sldId id="266" r:id="rId12"/>
    <p:sldId id="268" r:id="rId13"/>
    <p:sldId id="272" r:id="rId14"/>
    <p:sldId id="269" r:id="rId15"/>
    <p:sldId id="270" r:id="rId16"/>
    <p:sldId id="271" r:id="rId17"/>
    <p:sldId id="273" r:id="rId18"/>
    <p:sldId id="274" r:id="rId19"/>
    <p:sldId id="275" r:id="rId20"/>
    <p:sldId id="276" r:id="rId21"/>
    <p:sldId id="279" r:id="rId22"/>
    <p:sldId id="280" r:id="rId23"/>
    <p:sldId id="277" r:id="rId24"/>
    <p:sldId id="278"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335"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3" r:id="rId68"/>
    <p:sldId id="324" r:id="rId69"/>
    <p:sldId id="325" r:id="rId70"/>
    <p:sldId id="326" r:id="rId71"/>
    <p:sldId id="327" r:id="rId72"/>
    <p:sldId id="328" r:id="rId73"/>
    <p:sldId id="329" r:id="rId74"/>
    <p:sldId id="330" r:id="rId75"/>
    <p:sldId id="332" r:id="rId76"/>
    <p:sldId id="333"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120" y="-6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56A78-9D04-4B46-BC43-F9F698B0FF59}" type="datetimeFigureOut">
              <a:rPr lang="en-US" smtClean="0"/>
              <a:t>11/6/15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F50AD-5DE1-1C4A-84DF-624CD1E0FE76}" type="slidenum">
              <a:rPr lang="en-US" smtClean="0"/>
              <a:t>‹#›</a:t>
            </a:fld>
            <a:endParaRPr lang="en-US"/>
          </a:p>
        </p:txBody>
      </p:sp>
    </p:spTree>
    <p:extLst>
      <p:ext uri="{BB962C8B-B14F-4D97-AF65-F5344CB8AC3E}">
        <p14:creationId xmlns:p14="http://schemas.microsoft.com/office/powerpoint/2010/main" val="30240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Hadoop?</a:t>
            </a:r>
          </a:p>
          <a:p>
            <a:r>
              <a:rPr lang="en-US" dirty="0" smtClean="0"/>
              <a:t>Languages Used? (java, python, </a:t>
            </a:r>
            <a:r>
              <a:rPr lang="en-US" dirty="0" err="1" smtClean="0"/>
              <a:t>scala</a:t>
            </a:r>
            <a:r>
              <a:rPr lang="en-US" dirty="0" smtClean="0"/>
              <a:t>, r)</a:t>
            </a:r>
          </a:p>
        </p:txBody>
      </p:sp>
      <p:sp>
        <p:nvSpPr>
          <p:cNvPr id="4" name="Slide Number Placeholder 3"/>
          <p:cNvSpPr>
            <a:spLocks noGrp="1"/>
          </p:cNvSpPr>
          <p:nvPr>
            <p:ph type="sldNum" sz="quarter" idx="10"/>
          </p:nvPr>
        </p:nvSpPr>
        <p:spPr/>
        <p:txBody>
          <a:bodyPr/>
          <a:lstStyle/>
          <a:p>
            <a:fld id="{EE5F50AD-5DE1-1C4A-84DF-624CD1E0FE76}" type="slidenum">
              <a:rPr lang="en-US" smtClean="0"/>
              <a:t>4</a:t>
            </a:fld>
            <a:endParaRPr lang="en-US"/>
          </a:p>
        </p:txBody>
      </p:sp>
    </p:spTree>
    <p:extLst>
      <p:ext uri="{BB962C8B-B14F-4D97-AF65-F5344CB8AC3E}">
        <p14:creationId xmlns:p14="http://schemas.microsoft.com/office/powerpoint/2010/main" val="399826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distinction is useful for two reasons. First, narrow dependencies allow for pipelined execution on one cluster node, which can compute all the parent partitions. For example, one can apply a map followed by a filter on an element-by-element basis. In contrast, wide dependencies require data from all parent partitions to be available and to be shuffled across the nodes using a </a:t>
            </a:r>
            <a:r>
              <a:rPr lang="en-US" dirty="0" err="1" smtClean="0"/>
              <a:t>MapReduce</a:t>
            </a:r>
            <a:r>
              <a:rPr lang="en-US" dirty="0" smtClean="0"/>
              <a:t> like operation. Second, recovery after a node failure is more efficient with a narrow dependency, as only the lost parent partitions need to be recomputed, and they can be recomputed in parallel on different nodes. In contrast, in a lineage graph with wide dependencies, a single failed node might cause the loss of some partition from all the ancestors of an RDD, requiring a complete re-execution.</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50</a:t>
            </a:fld>
            <a:endParaRPr lang="en-US"/>
          </a:p>
        </p:txBody>
      </p:sp>
    </p:spTree>
    <p:extLst>
      <p:ext uri="{BB962C8B-B14F-4D97-AF65-F5344CB8AC3E}">
        <p14:creationId xmlns:p14="http://schemas.microsoft.com/office/powerpoint/2010/main" val="286397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main methods of fault tolerance: </a:t>
            </a:r>
            <a:r>
              <a:rPr lang="en-US" dirty="0" err="1" smtClean="0"/>
              <a:t>checkpointing</a:t>
            </a:r>
            <a:r>
              <a:rPr lang="en-US" dirty="0" smtClean="0"/>
              <a:t> the data or logging the updates made to it</a:t>
            </a:r>
          </a:p>
          <a:p>
            <a:r>
              <a:rPr lang="en-US" dirty="0" err="1" smtClean="0"/>
              <a:t>Checkpointing</a:t>
            </a:r>
            <a:r>
              <a:rPr lang="en-US" dirty="0" smtClean="0"/>
              <a:t> is expensive on a large scale so RDDs implement logging.</a:t>
            </a:r>
          </a:p>
          <a:p>
            <a:r>
              <a:rPr lang="en-US" dirty="0" smtClean="0"/>
              <a:t>Logging is through lineage</a:t>
            </a:r>
          </a:p>
          <a:p>
            <a:r>
              <a:rPr lang="en-US" dirty="0" smtClean="0"/>
              <a:t>Coarse Grained </a:t>
            </a:r>
            <a:r>
              <a:rPr lang="en-US" dirty="0" err="1" smtClean="0"/>
              <a:t>vs</a:t>
            </a:r>
            <a:r>
              <a:rPr lang="en-US" dirty="0" smtClean="0"/>
              <a:t> Fine Grained</a:t>
            </a:r>
          </a:p>
          <a:p>
            <a:r>
              <a:rPr lang="en-US" dirty="0" smtClean="0"/>
              <a:t>A fine grained update would be an update to one record in a database whereas coarse grained is generally functional operators (like used in spark) for example map, reduce, </a:t>
            </a:r>
            <a:r>
              <a:rPr lang="en-US" dirty="0" err="1" smtClean="0"/>
              <a:t>flatMap</a:t>
            </a:r>
            <a:r>
              <a:rPr lang="en-US" dirty="0" smtClean="0"/>
              <a:t>, join. Spark's model takes advantage of this because once it saves your small DAG of operations (small compared to the data you are processing) it can use that to </a:t>
            </a:r>
            <a:r>
              <a:rPr lang="en-US" dirty="0" err="1" smtClean="0"/>
              <a:t>recompute</a:t>
            </a:r>
            <a:r>
              <a:rPr lang="en-US" dirty="0" smtClean="0"/>
              <a:t> as long as the original data is still there. With fine grained updates you cannot </a:t>
            </a:r>
            <a:r>
              <a:rPr lang="en-US" dirty="0" err="1" smtClean="0"/>
              <a:t>recompute</a:t>
            </a:r>
            <a:r>
              <a:rPr lang="en-US" dirty="0" smtClean="0"/>
              <a:t> because saving the updates could potentially cost as much as saving the data itself, basically if you update each record out of billions separately you have to save the information to compute each update, whereas with coarse grained you can save one function that updates a billion records. Clearly though this comes at the cost of not being as flexible as a fine grained model.</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71</a:t>
            </a:fld>
            <a:endParaRPr lang="en-US"/>
          </a:p>
        </p:txBody>
      </p:sp>
    </p:spTree>
    <p:extLst>
      <p:ext uri="{BB962C8B-B14F-4D97-AF65-F5344CB8AC3E}">
        <p14:creationId xmlns:p14="http://schemas.microsoft.com/office/powerpoint/2010/main" val="3660251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75</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76</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MapReduce</a:t>
            </a:r>
            <a:r>
              <a:rPr lang="en-US" dirty="0" smtClean="0"/>
              <a:t> Fault Tolerance - Videos of early days of </a:t>
            </a:r>
            <a:r>
              <a:rPr lang="en-US" dirty="0" err="1" smtClean="0"/>
              <a:t>mapreduce</a:t>
            </a:r>
            <a:r>
              <a:rPr lang="en-US" dirty="0" smtClean="0"/>
              <a:t> Jeff Dean 2011 - deployed an app in prod and found the jobs to be running slower. they called down to the data center and found out that the data center was powering down machines, swapping out hardware (racks) and powering them back on and the job still completed but just slower.</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9</a:t>
            </a:fld>
            <a:endParaRPr lang="en-US"/>
          </a:p>
        </p:txBody>
      </p:sp>
    </p:spTree>
    <p:extLst>
      <p:ext uri="{BB962C8B-B14F-4D97-AF65-F5344CB8AC3E}">
        <p14:creationId xmlns:p14="http://schemas.microsoft.com/office/powerpoint/2010/main" val="168563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Linear plot: Dropping exponentially.</a:t>
            </a:r>
          </a:p>
          <a:p>
            <a:r>
              <a:rPr lang="en-US" dirty="0" smtClean="0"/>
              <a:t>2010 = 1 cent per megabyte</a:t>
            </a:r>
          </a:p>
        </p:txBody>
      </p:sp>
      <p:sp>
        <p:nvSpPr>
          <p:cNvPr id="4" name="Slide Number Placeholder 3"/>
          <p:cNvSpPr>
            <a:spLocks noGrp="1"/>
          </p:cNvSpPr>
          <p:nvPr>
            <p:ph type="sldNum" sz="quarter" idx="10"/>
          </p:nvPr>
        </p:nvSpPr>
        <p:spPr/>
        <p:txBody>
          <a:bodyPr/>
          <a:lstStyle/>
          <a:p>
            <a:fld id="{EE5F50AD-5DE1-1C4A-84DF-624CD1E0FE76}" type="slidenum">
              <a:rPr lang="en-US" smtClean="0"/>
              <a:t>15</a:t>
            </a:fld>
            <a:endParaRPr lang="en-US"/>
          </a:p>
        </p:txBody>
      </p:sp>
    </p:spTree>
    <p:extLst>
      <p:ext uri="{BB962C8B-B14F-4D97-AF65-F5344CB8AC3E}">
        <p14:creationId xmlns:p14="http://schemas.microsoft.com/office/powerpoint/2010/main" val="285110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Spark won,</a:t>
            </a:r>
            <a:r>
              <a:rPr lang="en-US" baseline="0" dirty="0" smtClean="0"/>
              <a:t> </a:t>
            </a:r>
            <a:r>
              <a:rPr lang="en-US" baseline="0" dirty="0" err="1" smtClean="0"/>
              <a:t>TritonSort</a:t>
            </a:r>
            <a:r>
              <a:rPr lang="en-US" baseline="0" dirty="0" smtClean="0"/>
              <a:t> has beaten the old record</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18</a:t>
            </a:fld>
            <a:endParaRPr lang="en-US"/>
          </a:p>
        </p:txBody>
      </p:sp>
    </p:spTree>
    <p:extLst>
      <p:ext uri="{BB962C8B-B14F-4D97-AF65-F5344CB8AC3E}">
        <p14:creationId xmlns:p14="http://schemas.microsoft.com/office/powerpoint/2010/main" val="88386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r>
              <a:rPr lang="en-US" dirty="0" smtClean="0"/>
              <a:t>Handles batch, interactive and real-time within a single framework</a:t>
            </a:r>
          </a:p>
          <a:p>
            <a:r>
              <a:rPr lang="en-US" dirty="0" smtClean="0"/>
              <a:t>Native integration with Java, Python, </a:t>
            </a:r>
            <a:r>
              <a:rPr lang="en-US" dirty="0" err="1" smtClean="0"/>
              <a:t>Scala</a:t>
            </a:r>
            <a:endParaRPr lang="en-US" dirty="0" smtClean="0"/>
          </a:p>
          <a:p>
            <a:r>
              <a:rPr lang="en-US" dirty="0" smtClean="0"/>
              <a:t>Programming at a higher level of abstraction</a:t>
            </a:r>
          </a:p>
          <a:p>
            <a:r>
              <a:rPr lang="en-US" dirty="0" smtClean="0"/>
              <a:t>More general: map/reduce is just one set of supported constructs</a:t>
            </a:r>
          </a:p>
        </p:txBody>
      </p:sp>
      <p:sp>
        <p:nvSpPr>
          <p:cNvPr id="4" name="Slide Number Placeholder 3"/>
          <p:cNvSpPr>
            <a:spLocks noGrp="1"/>
          </p:cNvSpPr>
          <p:nvPr>
            <p:ph type="sldNum" sz="quarter" idx="10"/>
          </p:nvPr>
        </p:nvSpPr>
        <p:spPr/>
        <p:txBody>
          <a:bodyPr/>
          <a:lstStyle/>
          <a:p>
            <a:fld id="{EE5F50AD-5DE1-1C4A-84DF-624CD1E0FE76}" type="slidenum">
              <a:rPr lang="en-US" smtClean="0"/>
              <a:t>19</a:t>
            </a:fld>
            <a:endParaRPr lang="en-US"/>
          </a:p>
        </p:txBody>
      </p:sp>
    </p:spTree>
    <p:extLst>
      <p:ext uri="{BB962C8B-B14F-4D97-AF65-F5344CB8AC3E}">
        <p14:creationId xmlns:p14="http://schemas.microsoft.com/office/powerpoint/2010/main" val="193335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the environment with them</a:t>
            </a:r>
          </a:p>
          <a:p>
            <a:r>
              <a:rPr lang="en-US" dirty="0" smtClean="0"/>
              <a:t>Run through and make sure everything is working</a:t>
            </a:r>
          </a:p>
          <a:p>
            <a:r>
              <a:rPr lang="en-US" dirty="0" smtClean="0"/>
              <a:t>Introduce </a:t>
            </a:r>
            <a:r>
              <a:rPr lang="en-US" dirty="0" err="1" smtClean="0"/>
              <a:t>Dev</a:t>
            </a:r>
            <a:r>
              <a:rPr lang="en-US" dirty="0" smtClean="0"/>
              <a:t> Folders and locations</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22</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more about how to execute functions in Java</a:t>
            </a:r>
          </a:p>
          <a:p>
            <a:r>
              <a:rPr lang="en-US" dirty="0" smtClean="0"/>
              <a:t>Types have to be defined with java whereas they are inferred in python and </a:t>
            </a:r>
            <a:r>
              <a:rPr lang="en-US" dirty="0" err="1" smtClean="0"/>
              <a:t>scala</a:t>
            </a:r>
            <a:endParaRPr lang="en-US" dirty="0" smtClean="0"/>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37</a:t>
            </a:fld>
            <a:endParaRPr lang="en-US"/>
          </a:p>
        </p:txBody>
      </p:sp>
    </p:spTree>
    <p:extLst>
      <p:ext uri="{BB962C8B-B14F-4D97-AF65-F5344CB8AC3E}">
        <p14:creationId xmlns:p14="http://schemas.microsoft.com/office/powerpoint/2010/main" val="190675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difference between</a:t>
            </a:r>
            <a:r>
              <a:rPr lang="en-US" baseline="0" dirty="0" smtClean="0"/>
              <a:t> map and </a:t>
            </a:r>
            <a:r>
              <a:rPr lang="en-US" baseline="0" dirty="0" err="1" smtClean="0"/>
              <a:t>flatMap</a:t>
            </a:r>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40</a:t>
            </a:fld>
            <a:endParaRPr lang="en-US"/>
          </a:p>
        </p:txBody>
      </p:sp>
    </p:spTree>
    <p:extLst>
      <p:ext uri="{BB962C8B-B14F-4D97-AF65-F5344CB8AC3E}">
        <p14:creationId xmlns:p14="http://schemas.microsoft.com/office/powerpoint/2010/main" val="3594739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the difference between</a:t>
            </a:r>
            <a:r>
              <a:rPr lang="en-US" baseline="0" dirty="0" smtClean="0"/>
              <a:t> map and </a:t>
            </a:r>
            <a:r>
              <a:rPr lang="en-US" baseline="0" dirty="0" err="1" smtClean="0"/>
              <a:t>flatMap</a:t>
            </a:r>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41</a:t>
            </a:fld>
            <a:endParaRPr lang="en-US"/>
          </a:p>
        </p:txBody>
      </p:sp>
    </p:spTree>
    <p:extLst>
      <p:ext uri="{BB962C8B-B14F-4D97-AF65-F5344CB8AC3E}">
        <p14:creationId xmlns:p14="http://schemas.microsoft.com/office/powerpoint/2010/main" val="359473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392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438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04925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6219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2576072" cy="817561"/>
          </a:xfrm>
        </p:spPr>
        <p:txBody>
          <a:bodyPr>
            <a:normAutofit/>
          </a:bodyPr>
          <a:lstStyle>
            <a:lvl1pPr algn="l">
              <a:defRPr sz="2100">
                <a:latin typeface="Lato Regular"/>
              </a:defRPr>
            </a:lvl1pPr>
          </a:lstStyle>
          <a:p>
            <a:r>
              <a:rPr lang="en-US" dirty="0" smtClean="0"/>
              <a:t>Click to edit Master title style</a:t>
            </a:r>
            <a:endParaRPr lang="en-US" dirty="0"/>
          </a:p>
        </p:txBody>
      </p:sp>
      <p:sp>
        <p:nvSpPr>
          <p:cNvPr id="3" name="Rectangle 2"/>
          <p:cNvSpPr/>
          <p:nvPr userDrawn="1"/>
        </p:nvSpPr>
        <p:spPr>
          <a:xfrm>
            <a:off x="0" y="667873"/>
            <a:ext cx="46104" cy="692202"/>
          </a:xfrm>
          <a:prstGeom prst="rect">
            <a:avLst/>
          </a:prstGeom>
          <a:solidFill>
            <a:srgbClr val="D35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Lato Regular"/>
            </a:endParaRPr>
          </a:p>
        </p:txBody>
      </p:sp>
    </p:spTree>
    <p:extLst>
      <p:ext uri="{BB962C8B-B14F-4D97-AF65-F5344CB8AC3E}">
        <p14:creationId xmlns:p14="http://schemas.microsoft.com/office/powerpoint/2010/main" val="117719612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369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C29D0-FB78-3F4B-BFB1-5AF0CFCAA9D5}"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84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C29D0-FB78-3F4B-BFB1-5AF0CFCAA9D5}"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414951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C29D0-FB78-3F4B-BFB1-5AF0CFCAA9D5}" type="datetimeFigureOut">
              <a:rPr lang="en-US" smtClean="0"/>
              <a:t>11/6/15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5168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C29D0-FB78-3F4B-BFB1-5AF0CFCAA9D5}" type="datetimeFigureOut">
              <a:rPr lang="en-US" smtClean="0"/>
              <a:t>11/6/15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273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C29D0-FB78-3F4B-BFB1-5AF0CFCAA9D5}" type="datetimeFigureOut">
              <a:rPr lang="en-US" smtClean="0"/>
              <a:t>11/6/15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3514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964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394282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C29D0-FB78-3F4B-BFB1-5AF0CFCAA9D5}" type="datetimeFigureOut">
              <a:rPr lang="en-US" smtClean="0"/>
              <a:t>11/6/15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6B9EB-2390-0148-8D1D-404643C04E94}" type="slidenum">
              <a:rPr lang="en-US" smtClean="0"/>
              <a:t>‹#›</a:t>
            </a:fld>
            <a:endParaRPr lang="en-US"/>
          </a:p>
        </p:txBody>
      </p:sp>
    </p:spTree>
    <p:extLst>
      <p:ext uri="{BB962C8B-B14F-4D97-AF65-F5344CB8AC3E}">
        <p14:creationId xmlns:p14="http://schemas.microsoft.com/office/powerpoint/2010/main" val="373377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g"/><Relationship Id="rId3" Type="http://schemas.openxmlformats.org/officeDocument/2006/relationships/hyperlink" Target="http://image.slidesharecdn.com/2015-05-18cs347-stanford-150519052758-lva1-app6891/95/stanford-cs347-guest-lecture-apache-spark-13-638.jpg?cb=143201340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www.jcmit.com/MemoryDiskPriceGraph-2012Feb.jpg" TargetMode="External"/><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databricks.com/blog/2014/10/10/spark-petabyte-sor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 Id="rId3" Type="http://schemas.openxmlformats.org/officeDocument/2006/relationships/hyperlink" Target="http://spark.apache.org/docs/latest/img/cluster-overview.p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spark.apache.org/docs/1.5.1/api/scala/index.html%23org.apache.spark.SparkContex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jpg"/><Relationship Id="rId3" Type="http://schemas.openxmlformats.org/officeDocument/2006/relationships/hyperlink" Target="http://www.tothenew.com/blog/wp-content/uploads/2015/02/580x402xSpark.jpg.pagespeed.ic.KZMzgXwkwB.jp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3" Type="http://schemas.openxmlformats.org/officeDocument/2006/relationships/hyperlink" Target="https://spark.apache.org/docs/1.5.1/api/scala/index.html%23org.apache.spark.rdd.RDD" TargetMode="External"/><Relationship Id="rId4" Type="http://schemas.openxmlformats.org/officeDocument/2006/relationships/hyperlink" Target="https://spark.apache.org/docs/1.5.1/configuration.html" TargetMode="External"/><Relationship Id="rId1" Type="http://schemas.openxmlformats.org/officeDocument/2006/relationships/slideLayout" Target="../slideLayouts/slideLayout13.xml"/><Relationship Id="rId2" Type="http://schemas.openxmlformats.org/officeDocument/2006/relationships/hyperlink" Target="https://spark.apache.org/docs/1.5.1/api/scala/index.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 Id="rId3" Type="http://schemas.openxmlformats.org/officeDocument/2006/relationships/hyperlink" Target="http://www.eecs.berkeley.edu/Pubs/TechRpts/2011/EECS-2011-82.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eecs.berkeley.edu/Pubs/TechRpts/2011/EECS-2011-82.pdf"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hyperlink" Target="http://www.eecs.berkeley.edu/Pubs/TechRpts/2011/EECS-2011-82.pdf" TargetMode="External"/><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 Id="rId3" Type="http://schemas.openxmlformats.org/officeDocument/2006/relationships/hyperlink" Target="http://www.eecs.berkeley.edu/Pubs/TechRpts/2011/EECS-2011-82.pdf"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image.slidesharecdn.com/icmesparktalk-141028221244-conversion-gate02/95/brief-intro-to-apache-spark-stanford-icme-13-638.jpg?cb=1414534463" TargetMode="Externa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hyperlink" Target="http://spark.apache.org/images/spark-stack.p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hyperlink" Target="http://spark.apache.org/news/spark-wins-daytona-gray-sort-100tb-benchmark.html" TargetMode="External"/><Relationship Id="rId4" Type="http://schemas.openxmlformats.org/officeDocument/2006/relationships/hyperlink" Target="http://www.cs.berkeley.edu/~matei/papers/2011/tr_spark.pdf" TargetMode="External"/><Relationship Id="rId5" Type="http://schemas.openxmlformats.org/officeDocument/2006/relationships/hyperlink" Target="http://training.databricks.com/workshop/itas_workshop.pdf" TargetMode="External"/><Relationship Id="rId6" Type="http://schemas.openxmlformats.org/officeDocument/2006/relationships/hyperlink" Target="https://spark.apache.org/docs/1.5.1/api/scala/index.html" TargetMode="External"/><Relationship Id="rId7" Type="http://schemas.openxmlformats.org/officeDocument/2006/relationships/hyperlink" Target="https://spark.apache.org/docs/1.5.1/programming-guide.html" TargetMode="External"/><Relationship Id="rId8" Type="http://schemas.openxmlformats.org/officeDocument/2006/relationships/hyperlink" Target="https://github.com/databricks/learning-spark" TargetMode="External"/><Relationship Id="rId1" Type="http://schemas.openxmlformats.org/officeDocument/2006/relationships/slideLayout" Target="../slideLayouts/slideLayout13.xml"/><Relationship Id="rId2" Type="http://schemas.openxmlformats.org/officeDocument/2006/relationships/hyperlink" Target="https://en.wikipedia.org/wiki/Apache_Spark"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hyperlink" Target="http://xiaochongzhang.me/blog/wp-content/uploads/2013/05/MapReduce_Work_Structure.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xiaochongzhang.me/blog/wp-content/uploads/2013/05/MapReduce_Work_Structure.png" TargetMode="External"/><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41681" y="2719468"/>
            <a:ext cx="6662844" cy="867961"/>
          </a:xfrm>
          <a:prstGeom prst="rect">
            <a:avLst/>
          </a:prstGeom>
        </p:spPr>
        <p:txBody>
          <a:bodyPr vert="horz" lIns="0" tIns="0" rIns="0" bIns="0" rtlCol="0" anchor="t">
            <a:noAutofit/>
          </a:bodyPr>
          <a:lstStyle>
            <a:lvl1pPr algn="l" defTabSz="914377"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algn="ctr"/>
            <a:r>
              <a:rPr lang="en-US" sz="5400" dirty="0" smtClean="0">
                <a:latin typeface="+mn-lt"/>
              </a:rPr>
              <a:t>Intro to Apache Spark</a:t>
            </a:r>
          </a:p>
        </p:txBody>
      </p:sp>
      <p:sp>
        <p:nvSpPr>
          <p:cNvPr id="4" name="TextBox 3"/>
          <p:cNvSpPr txBox="1"/>
          <p:nvPr/>
        </p:nvSpPr>
        <p:spPr>
          <a:xfrm>
            <a:off x="1990644" y="3835751"/>
            <a:ext cx="5209774" cy="361637"/>
          </a:xfrm>
          <a:prstGeom prst="rect">
            <a:avLst/>
          </a:prstGeom>
          <a:noFill/>
        </p:spPr>
        <p:txBody>
          <a:bodyPr wrap="square" lIns="0" rIns="0" rtlCol="0">
            <a:spAutoFit/>
          </a:bodyPr>
          <a:lstStyle/>
          <a:p>
            <a:pPr algn="ctr">
              <a:lnSpc>
                <a:spcPct val="130000"/>
              </a:lnSpc>
            </a:pPr>
            <a:r>
              <a:rPr lang="en-US" sz="1400" dirty="0" smtClean="0"/>
              <a:t>Presented By Robert Sanders</a:t>
            </a:r>
            <a:endParaRPr lang="en-US" sz="1400" dirty="0"/>
          </a:p>
        </p:txBody>
      </p:sp>
      <p:cxnSp>
        <p:nvCxnSpPr>
          <p:cNvPr id="5" name="Straight Connector 4"/>
          <p:cNvCxnSpPr/>
          <p:nvPr/>
        </p:nvCxnSpPr>
        <p:spPr>
          <a:xfrm flipH="1">
            <a:off x="4269820" y="3764619"/>
            <a:ext cx="628562" cy="0"/>
          </a:xfrm>
          <a:prstGeom prst="line">
            <a:avLst/>
          </a:prstGeom>
          <a:ln w="1905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pic>
        <p:nvPicPr>
          <p:cNvPr id="2" name="Picture 1" descr="cv-logo-orange-on-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034" y="4533376"/>
            <a:ext cx="2882069" cy="1098368"/>
          </a:xfrm>
          <a:prstGeom prst="rect">
            <a:avLst/>
          </a:prstGeom>
        </p:spPr>
      </p:pic>
    </p:spTree>
    <p:extLst>
      <p:ext uri="{BB962C8B-B14F-4D97-AF65-F5344CB8AC3E}">
        <p14:creationId xmlns:p14="http://schemas.microsoft.com/office/powerpoint/2010/main" val="30556199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14:bounceEnd="60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Problems with </a:t>
            </a:r>
            <a:r>
              <a:rPr lang="en-US" sz="2800" dirty="0" err="1" smtClean="0"/>
              <a:t>MapReduce</a:t>
            </a:r>
            <a:endParaRPr lang="en-US" sz="2800" dirty="0"/>
          </a:p>
        </p:txBody>
      </p:sp>
      <p:sp>
        <p:nvSpPr>
          <p:cNvPr id="4" name="TextBox 3"/>
          <p:cNvSpPr txBox="1"/>
          <p:nvPr/>
        </p:nvSpPr>
        <p:spPr>
          <a:xfrm>
            <a:off x="386124" y="1821530"/>
            <a:ext cx="8183770" cy="3914918"/>
          </a:xfrm>
          <a:prstGeom prst="rect">
            <a:avLst/>
          </a:prstGeom>
          <a:noFill/>
        </p:spPr>
        <p:txBody>
          <a:bodyPr wrap="square" lIns="0" rIns="0" rtlCol="0">
            <a:spAutoFit/>
          </a:bodyPr>
          <a:lstStyle/>
          <a:p>
            <a:pPr>
              <a:lnSpc>
                <a:spcPct val="130000"/>
              </a:lnSpc>
            </a:pP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 cases showed two major limitations</a:t>
            </a: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Difficulty of programming directly in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 bottlenecks, or batch not fitting the use cases</a:t>
            </a:r>
          </a:p>
          <a:p>
            <a:pPr marL="800100" lvl="1"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Trying to be real time</a:t>
            </a:r>
          </a:p>
          <a:p>
            <a:pPr marL="171450" indent="-171450">
              <a:lnSpc>
                <a:spcPct val="130000"/>
              </a:lnSpc>
              <a:buFont typeface="Arial"/>
              <a:buChar char="•"/>
            </a:pP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People often create specialized systems to avoid using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2" y="606400"/>
            <a:ext cx="8183771" cy="817561"/>
          </a:xfrm>
        </p:spPr>
        <p:txBody>
          <a:bodyPr>
            <a:normAutofit/>
          </a:bodyPr>
          <a:lstStyle/>
          <a:p>
            <a:r>
              <a:rPr lang="en-US" sz="2800" dirty="0" smtClean="0"/>
              <a:t>Problems with </a:t>
            </a:r>
            <a:r>
              <a:rPr lang="en-US" sz="2800" dirty="0" err="1" smtClean="0"/>
              <a:t>MapReduce</a:t>
            </a:r>
            <a:r>
              <a:rPr lang="en-US" sz="2800" dirty="0" smtClean="0"/>
              <a:t> (Specialized Systems)</a:t>
            </a:r>
            <a:endParaRPr lang="en-US" sz="2800" dirty="0"/>
          </a:p>
        </p:txBody>
      </p:sp>
      <p:pic>
        <p:nvPicPr>
          <p:cNvPr id="5" name="Picture 4" descr="stanford-cs347-guest-lecture-apache-spark-13-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908280"/>
            <a:ext cx="7975600" cy="3975100"/>
          </a:xfrm>
          <a:prstGeom prst="rect">
            <a:avLst/>
          </a:prstGeom>
        </p:spPr>
      </p:pic>
      <p:sp>
        <p:nvSpPr>
          <p:cNvPr id="4" name="TextBox 3"/>
          <p:cNvSpPr txBox="1"/>
          <p:nvPr/>
        </p:nvSpPr>
        <p:spPr>
          <a:xfrm>
            <a:off x="386122" y="5883380"/>
            <a:ext cx="8183771"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Specialized Systems</a:t>
            </a:r>
            <a:endParaRPr lang="en-US" sz="1200" dirty="0" smtClean="0"/>
          </a:p>
          <a:p>
            <a:r>
              <a:rPr lang="en-US" sz="1200" dirty="0">
                <a:hlinkClick r:id="rId3"/>
              </a:rPr>
              <a:t>http://image.slidesharecdn.com/2015-05-18cs347-stanford-150519052758-lva1-app6891/95/stanford-cs347-guest-lecture-apache-spark-13-638.jpg?cb=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very I/O heavy operation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phase needs to read from disk then write back out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phase needs to read from disk and then write back out</a:t>
            </a:r>
          </a:p>
        </p:txBody>
      </p:sp>
      <p:pic>
        <p:nvPicPr>
          <p:cNvPr id="3" name="Picture 2" descr="Screen Shot 2015-11-06 at 9.30.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9353"/>
            <a:ext cx="9144000" cy="2560320"/>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 (Cont.)</a:t>
            </a:r>
            <a:endParaRPr lang="en-US" sz="2800" dirty="0"/>
          </a:p>
        </p:txBody>
      </p:sp>
      <p:sp>
        <p:nvSpPr>
          <p:cNvPr id="4" name="TextBox 3"/>
          <p:cNvSpPr txBox="1"/>
          <p:nvPr/>
        </p:nvSpPr>
        <p:spPr>
          <a:xfrm>
            <a:off x="386124" y="1821530"/>
            <a:ext cx="8183770" cy="877163"/>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often don’t just use one job. Many times we are running jobs back to back.</a:t>
            </a:r>
          </a:p>
        </p:txBody>
      </p:sp>
      <p:pic>
        <p:nvPicPr>
          <p:cNvPr id="5" name="Picture 4" descr="Screen Shot 2015-11-06 at 9.33.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7499"/>
            <a:ext cx="9144000" cy="1577199"/>
          </a:xfrm>
          <a:prstGeom prst="rect">
            <a:avLst/>
          </a:prstGeom>
        </p:spPr>
      </p:pic>
    </p:spTree>
    <p:extLst>
      <p:ext uri="{BB962C8B-B14F-4D97-AF65-F5344CB8AC3E}">
        <p14:creationId xmlns:p14="http://schemas.microsoft.com/office/powerpoint/2010/main" val="4073267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Compared to where we were at when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adoop was first around:</a:t>
            </a:r>
          </a:p>
          <a:p>
            <a:pPr>
              <a:lnSpc>
                <a:spcPct val="130000"/>
              </a:lnSpc>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now have SSD’s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Networking has improved</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RAM is becoming very cheap and abundant</a:t>
            </a:r>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 (RAM)</a:t>
            </a:r>
            <a:endParaRPr lang="en-US" sz="2800" dirty="0"/>
          </a:p>
        </p:txBody>
      </p:sp>
      <p:pic>
        <p:nvPicPr>
          <p:cNvPr id="3" name="Picture 2"/>
          <p:cNvPicPr>
            <a:picLocks noChangeAspect="1"/>
          </p:cNvPicPr>
          <p:nvPr/>
        </p:nvPicPr>
        <p:blipFill>
          <a:blip r:embed="rId3"/>
          <a:stretch>
            <a:fillRect/>
          </a:stretch>
        </p:blipFill>
        <p:spPr>
          <a:xfrm>
            <a:off x="890690" y="1423961"/>
            <a:ext cx="7065724" cy="4817184"/>
          </a:xfrm>
          <a:prstGeom prst="rect">
            <a:avLst/>
          </a:prstGeom>
        </p:spPr>
      </p:pic>
      <p:sp>
        <p:nvSpPr>
          <p:cNvPr id="4" name="TextBox 3"/>
          <p:cNvSpPr txBox="1"/>
          <p:nvPr/>
        </p:nvSpPr>
        <p:spPr>
          <a:xfrm>
            <a:off x="1055633" y="6241145"/>
            <a:ext cx="6469890" cy="646331"/>
          </a:xfrm>
          <a:prstGeom prst="rect">
            <a:avLst/>
          </a:prstGeom>
          <a:noFill/>
        </p:spPr>
        <p:txBody>
          <a:bodyPr wrap="none" rtlCol="0">
            <a:spAutoFit/>
          </a:bodyPr>
          <a:lstStyle/>
          <a:p>
            <a:r>
              <a:rPr lang="en-US" dirty="0"/>
              <a:t>John C. McCallum, </a:t>
            </a:r>
            <a:r>
              <a:rPr lang="en-US" i="1" dirty="0" smtClean="0"/>
              <a:t>Historical cost of computer memory and storage</a:t>
            </a:r>
            <a:endParaRPr lang="en-US" dirty="0" smtClean="0"/>
          </a:p>
          <a:p>
            <a:r>
              <a:rPr lang="en-US" dirty="0">
                <a:hlinkClick r:id="rId4"/>
              </a:rPr>
              <a:t>http://www.jcmit.com/MemoryDiskPriceGraph-</a:t>
            </a:r>
            <a:r>
              <a:rPr lang="en-US" dirty="0" smtClean="0">
                <a:hlinkClick r:id="rId4"/>
              </a:rPr>
              <a:t>2012Feb.jpg</a:t>
            </a:r>
            <a:r>
              <a:rPr lang="en-US" dirty="0" smtClean="0"/>
              <a:t> </a:t>
            </a:r>
            <a:endParaRPr lang="en-US" dirty="0"/>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How can </a:t>
            </a:r>
            <a:r>
              <a:rPr lang="en-US" sz="2800" dirty="0" err="1" smtClean="0"/>
              <a:t>MapReduce</a:t>
            </a:r>
            <a:r>
              <a:rPr lang="en-US" sz="2800" dirty="0" smtClean="0"/>
              <a:t> be improved?</a:t>
            </a:r>
            <a:endParaRPr lang="en-US" sz="2800" dirty="0"/>
          </a:p>
        </p:txBody>
      </p:sp>
      <p:sp>
        <p:nvSpPr>
          <p:cNvPr id="4" name="TextBox 3"/>
          <p:cNvSpPr txBox="1"/>
          <p:nvPr/>
        </p:nvSpPr>
        <p:spPr>
          <a:xfrm>
            <a:off x="386124" y="1821530"/>
            <a:ext cx="8183770" cy="477054"/>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RAM for in-data sharing</a:t>
            </a:r>
          </a:p>
        </p:txBody>
      </p:sp>
      <p:pic>
        <p:nvPicPr>
          <p:cNvPr id="3" name="Picture 2" descr="Screen Shot 2015-11-06 at 9.3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01159"/>
            <a:ext cx="9144000" cy="1345259"/>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a:t>
            </a:r>
            <a:endParaRPr lang="en-US" sz="2800" dirty="0"/>
          </a:p>
        </p:txBody>
      </p:sp>
      <p:pic>
        <p:nvPicPr>
          <p:cNvPr id="5" name="Picture 4" descr="Screen Shot 2015-11-06 at 9.5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2067038"/>
            <a:ext cx="7442200" cy="3898900"/>
          </a:xfrm>
          <a:prstGeom prst="rect">
            <a:avLst/>
          </a:prstGeom>
        </p:spPr>
      </p:pic>
      <p:sp>
        <p:nvSpPr>
          <p:cNvPr id="4" name="TextBox 3"/>
          <p:cNvSpPr txBox="1"/>
          <p:nvPr/>
        </p:nvSpPr>
        <p:spPr>
          <a:xfrm>
            <a:off x="386123" y="5965938"/>
            <a:ext cx="8289853"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LR/K-Means Performance</a:t>
            </a:r>
            <a:endParaRPr lang="en-US" sz="1200" dirty="0" smtClean="0"/>
          </a:p>
          <a:p>
            <a:r>
              <a:rPr lang="en-US" sz="1200" dirty="0"/>
              <a:t>http://</a:t>
            </a:r>
            <a:r>
              <a:rPr lang="en-US" sz="1200" dirty="0" err="1"/>
              <a:t>image.slidesharecdn.com</a:t>
            </a:r>
            <a:r>
              <a:rPr lang="en-US" sz="1200" dirty="0"/>
              <a:t>/2015-05-18cs347-stanford-150519052758-lva1-app6891/95/stanford-cs347-guest-lecture-apache-spark-52-638.jpg?cb=1432013408</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Dayton Gray 100 TB sorting results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https://databricks.com/blog/2014/10/10/spark-petabyte-sort.html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32484759"/>
              </p:ext>
            </p:extLst>
          </p:nvPr>
        </p:nvGraphicFramePr>
        <p:xfrm>
          <a:off x="204687" y="2714066"/>
          <a:ext cx="8537264" cy="2595880"/>
        </p:xfrm>
        <a:graphic>
          <a:graphicData uri="http://schemas.openxmlformats.org/drawingml/2006/table">
            <a:tbl>
              <a:tblPr firstRow="1" bandRow="1">
                <a:tableStyleId>{5C22544A-7EE6-4342-B048-85BDC9FD1C3A}</a:tableStyleId>
              </a:tblPr>
              <a:tblGrid>
                <a:gridCol w="2134316"/>
                <a:gridCol w="2134316"/>
                <a:gridCol w="2134316"/>
                <a:gridCol w="2134316"/>
              </a:tblGrid>
              <a:tr h="370840">
                <a:tc>
                  <a:txBody>
                    <a:bodyPr/>
                    <a:lstStyle/>
                    <a:p>
                      <a:endParaRPr lang="en-US" dirty="0"/>
                    </a:p>
                  </a:txBody>
                  <a:tcPr/>
                </a:tc>
                <a:tc>
                  <a:txBody>
                    <a:bodyPr/>
                    <a:lstStyle/>
                    <a:p>
                      <a:r>
                        <a:rPr lang="en-US" dirty="0" err="1" smtClean="0"/>
                        <a:t>MapReduce</a:t>
                      </a:r>
                      <a:r>
                        <a:rPr lang="en-US" dirty="0" smtClean="0"/>
                        <a:t> Record</a:t>
                      </a:r>
                      <a:endParaRPr lang="en-US" dirty="0"/>
                    </a:p>
                  </a:txBody>
                  <a:tcPr/>
                </a:tc>
                <a:tc>
                  <a:txBody>
                    <a:bodyPr/>
                    <a:lstStyle/>
                    <a:p>
                      <a:r>
                        <a:rPr lang="en-US" dirty="0" smtClean="0"/>
                        <a:t>Spark Record</a:t>
                      </a:r>
                      <a:endParaRPr lang="en-US" dirty="0"/>
                    </a:p>
                  </a:txBody>
                  <a:tcPr/>
                </a:tc>
                <a:tc>
                  <a:txBody>
                    <a:bodyPr/>
                    <a:lstStyle/>
                    <a:p>
                      <a:r>
                        <a:rPr lang="en-US" dirty="0" smtClean="0"/>
                        <a:t>Spark Record</a:t>
                      </a:r>
                      <a:r>
                        <a:rPr lang="en-US" baseline="0" dirty="0" smtClean="0"/>
                        <a:t> </a:t>
                      </a:r>
                      <a:r>
                        <a:rPr lang="en-US" dirty="0" smtClean="0"/>
                        <a:t>1PB</a:t>
                      </a:r>
                      <a:endParaRPr lang="en-US" dirty="0"/>
                    </a:p>
                  </a:txBody>
                  <a:tcPr/>
                </a:tc>
              </a:tr>
              <a:tr h="370840">
                <a:tc>
                  <a:txBody>
                    <a:bodyPr/>
                    <a:lstStyle/>
                    <a:p>
                      <a:r>
                        <a:rPr lang="en-US" dirty="0" smtClean="0"/>
                        <a:t>Data</a:t>
                      </a:r>
                      <a:r>
                        <a:rPr lang="en-US" baseline="0" dirty="0" smtClean="0"/>
                        <a:t> Size</a:t>
                      </a:r>
                      <a:endParaRPr lang="en-US" dirty="0"/>
                    </a:p>
                  </a:txBody>
                  <a:tcPr/>
                </a:tc>
                <a:tc>
                  <a:txBody>
                    <a:bodyPr/>
                    <a:lstStyle/>
                    <a:p>
                      <a:r>
                        <a:rPr lang="en-US" dirty="0" smtClean="0"/>
                        <a:t>102.5 TB</a:t>
                      </a:r>
                      <a:endParaRPr lang="en-US" dirty="0"/>
                    </a:p>
                  </a:txBody>
                  <a:tcPr/>
                </a:tc>
                <a:tc>
                  <a:txBody>
                    <a:bodyPr/>
                    <a:lstStyle/>
                    <a:p>
                      <a:r>
                        <a:rPr lang="en-US" dirty="0" smtClean="0"/>
                        <a:t>100 TB</a:t>
                      </a:r>
                      <a:endParaRPr lang="en-US" dirty="0"/>
                    </a:p>
                  </a:txBody>
                  <a:tcPr/>
                </a:tc>
                <a:tc>
                  <a:txBody>
                    <a:bodyPr/>
                    <a:lstStyle/>
                    <a:p>
                      <a:r>
                        <a:rPr lang="en-US" dirty="0" smtClean="0"/>
                        <a:t>1000 TB</a:t>
                      </a:r>
                      <a:endParaRPr lang="en-US" dirty="0"/>
                    </a:p>
                  </a:txBody>
                  <a:tcPr/>
                </a:tc>
              </a:tr>
              <a:tr h="370840">
                <a:tc>
                  <a:txBody>
                    <a:bodyPr/>
                    <a:lstStyle/>
                    <a:p>
                      <a:r>
                        <a:rPr lang="en-US" dirty="0" smtClean="0"/>
                        <a:t># Nodes</a:t>
                      </a:r>
                      <a:endParaRPr lang="en-US" dirty="0"/>
                    </a:p>
                  </a:txBody>
                  <a:tcPr/>
                </a:tc>
                <a:tc>
                  <a:txBody>
                    <a:bodyPr/>
                    <a:lstStyle/>
                    <a:p>
                      <a:r>
                        <a:rPr lang="en-US" dirty="0" smtClean="0"/>
                        <a:t>2100</a:t>
                      </a:r>
                      <a:endParaRPr lang="en-US" dirty="0"/>
                    </a:p>
                  </a:txBody>
                  <a:tcPr/>
                </a:tc>
                <a:tc>
                  <a:txBody>
                    <a:bodyPr/>
                    <a:lstStyle/>
                    <a:p>
                      <a:r>
                        <a:rPr lang="en-US" dirty="0" smtClean="0"/>
                        <a:t>206</a:t>
                      </a:r>
                      <a:endParaRPr lang="en-US" dirty="0"/>
                    </a:p>
                  </a:txBody>
                  <a:tcPr/>
                </a:tc>
                <a:tc>
                  <a:txBody>
                    <a:bodyPr/>
                    <a:lstStyle/>
                    <a:p>
                      <a:r>
                        <a:rPr lang="en-US" dirty="0" smtClean="0"/>
                        <a:t>190</a:t>
                      </a:r>
                      <a:endParaRPr lang="en-US" dirty="0"/>
                    </a:p>
                  </a:txBody>
                  <a:tcPr/>
                </a:tc>
              </a:tr>
              <a:tr h="370840">
                <a:tc>
                  <a:txBody>
                    <a:bodyPr/>
                    <a:lstStyle/>
                    <a:p>
                      <a:r>
                        <a:rPr lang="en-US" dirty="0" smtClean="0"/>
                        <a:t># Cores</a:t>
                      </a:r>
                      <a:endParaRPr lang="en-US" dirty="0"/>
                    </a:p>
                  </a:txBody>
                  <a:tcPr/>
                </a:tc>
                <a:tc>
                  <a:txBody>
                    <a:bodyPr/>
                    <a:lstStyle/>
                    <a:p>
                      <a:r>
                        <a:rPr lang="en-US" dirty="0" smtClean="0"/>
                        <a:t>50400 physical</a:t>
                      </a:r>
                      <a:endParaRPr lang="en-US" dirty="0"/>
                    </a:p>
                  </a:txBody>
                  <a:tcPr/>
                </a:tc>
                <a:tc>
                  <a:txBody>
                    <a:bodyPr/>
                    <a:lstStyle/>
                    <a:p>
                      <a:r>
                        <a:rPr lang="en-US" dirty="0" smtClean="0"/>
                        <a:t>6592 virtualized</a:t>
                      </a:r>
                      <a:endParaRPr lang="en-US" dirty="0"/>
                    </a:p>
                  </a:txBody>
                  <a:tcPr/>
                </a:tc>
                <a:tc>
                  <a:txBody>
                    <a:bodyPr/>
                    <a:lstStyle/>
                    <a:p>
                      <a:r>
                        <a:rPr lang="en-US" dirty="0" smtClean="0"/>
                        <a:t>6080 virtualized</a:t>
                      </a:r>
                      <a:endParaRPr lang="en-US" dirty="0"/>
                    </a:p>
                  </a:txBody>
                  <a:tcPr/>
                </a:tc>
              </a:tr>
              <a:tr h="370840">
                <a:tc>
                  <a:txBody>
                    <a:bodyPr/>
                    <a:lstStyle/>
                    <a:p>
                      <a:r>
                        <a:rPr lang="en-US" dirty="0" smtClean="0"/>
                        <a:t>Elapsed</a:t>
                      </a:r>
                      <a:r>
                        <a:rPr lang="en-US" baseline="0" dirty="0" smtClean="0"/>
                        <a:t> Time</a:t>
                      </a:r>
                      <a:endParaRPr lang="en-US" dirty="0"/>
                    </a:p>
                  </a:txBody>
                  <a:tcPr/>
                </a:tc>
                <a:tc>
                  <a:txBody>
                    <a:bodyPr/>
                    <a:lstStyle/>
                    <a:p>
                      <a:r>
                        <a:rPr lang="en-US" dirty="0" smtClean="0"/>
                        <a:t>72 </a:t>
                      </a:r>
                      <a:r>
                        <a:rPr lang="en-US" dirty="0" err="1" smtClean="0"/>
                        <a:t>mins</a:t>
                      </a:r>
                      <a:endParaRPr lang="en-US" dirty="0"/>
                    </a:p>
                  </a:txBody>
                  <a:tcPr/>
                </a:tc>
                <a:tc>
                  <a:txBody>
                    <a:bodyPr/>
                    <a:lstStyle/>
                    <a:p>
                      <a:r>
                        <a:rPr lang="en-US" dirty="0" smtClean="0"/>
                        <a:t>23 </a:t>
                      </a:r>
                      <a:r>
                        <a:rPr lang="en-US" dirty="0" err="1" smtClean="0"/>
                        <a:t>mins</a:t>
                      </a:r>
                      <a:endParaRPr lang="en-US" dirty="0"/>
                    </a:p>
                  </a:txBody>
                  <a:tcPr/>
                </a:tc>
                <a:tc>
                  <a:txBody>
                    <a:bodyPr/>
                    <a:lstStyle/>
                    <a:p>
                      <a:r>
                        <a:rPr lang="en-US" dirty="0" smtClean="0"/>
                        <a:t>234</a:t>
                      </a:r>
                      <a:r>
                        <a:rPr lang="en-US" baseline="0" dirty="0" smtClean="0"/>
                        <a:t> </a:t>
                      </a:r>
                      <a:r>
                        <a:rPr lang="en-US" baseline="0" dirty="0" err="1" smtClean="0"/>
                        <a:t>mins</a:t>
                      </a:r>
                      <a:endParaRPr lang="en-US" dirty="0"/>
                    </a:p>
                  </a:txBody>
                  <a:tcPr/>
                </a:tc>
              </a:tr>
              <a:tr h="370840">
                <a:tc>
                  <a:txBody>
                    <a:bodyPr/>
                    <a:lstStyle/>
                    <a:p>
                      <a:r>
                        <a:rPr lang="en-US" dirty="0" smtClean="0"/>
                        <a:t>Sort rate</a:t>
                      </a:r>
                      <a:endParaRPr lang="en-US" dirty="0"/>
                    </a:p>
                  </a:txBody>
                  <a:tcPr/>
                </a:tc>
                <a:tc>
                  <a:txBody>
                    <a:bodyPr/>
                    <a:lstStyle/>
                    <a:p>
                      <a:r>
                        <a:rPr lang="en-US" dirty="0" smtClean="0"/>
                        <a:t>1.42 TB/min</a:t>
                      </a:r>
                      <a:endParaRPr lang="en-US" dirty="0"/>
                    </a:p>
                  </a:txBody>
                  <a:tcPr/>
                </a:tc>
                <a:tc>
                  <a:txBody>
                    <a:bodyPr/>
                    <a:lstStyle/>
                    <a:p>
                      <a:r>
                        <a:rPr lang="en-US" dirty="0" smtClean="0"/>
                        <a:t>4.27 TB/min</a:t>
                      </a:r>
                      <a:endParaRPr lang="en-US" dirty="0"/>
                    </a:p>
                  </a:txBody>
                  <a:tcPr/>
                </a:tc>
                <a:tc>
                  <a:txBody>
                    <a:bodyPr/>
                    <a:lstStyle/>
                    <a:p>
                      <a:r>
                        <a:rPr lang="en-US" dirty="0" smtClean="0"/>
                        <a:t>4.27</a:t>
                      </a:r>
                      <a:r>
                        <a:rPr lang="en-US" baseline="0" dirty="0" smtClean="0"/>
                        <a:t> TB/min</a:t>
                      </a:r>
                      <a:endParaRPr lang="en-US" dirty="0"/>
                    </a:p>
                  </a:txBody>
                  <a:tcPr/>
                </a:tc>
              </a:tr>
              <a:tr h="370840">
                <a:tc>
                  <a:txBody>
                    <a:bodyPr/>
                    <a:lstStyle/>
                    <a:p>
                      <a:r>
                        <a:rPr lang="en-US" dirty="0" smtClean="0"/>
                        <a:t>Sort rate/node</a:t>
                      </a:r>
                      <a:endParaRPr lang="en-US" dirty="0"/>
                    </a:p>
                  </a:txBody>
                  <a:tcPr/>
                </a:tc>
                <a:tc>
                  <a:txBody>
                    <a:bodyPr/>
                    <a:lstStyle/>
                    <a:p>
                      <a:r>
                        <a:rPr lang="en-US" dirty="0" smtClean="0"/>
                        <a:t>0.67 GB/min</a:t>
                      </a:r>
                      <a:endParaRPr lang="en-US" dirty="0"/>
                    </a:p>
                  </a:txBody>
                  <a:tcPr/>
                </a:tc>
                <a:tc>
                  <a:txBody>
                    <a:bodyPr/>
                    <a:lstStyle/>
                    <a:p>
                      <a:r>
                        <a:rPr lang="en-US" dirty="0" smtClean="0"/>
                        <a:t>20.7 GB/min</a:t>
                      </a:r>
                      <a:endParaRPr lang="en-US" dirty="0"/>
                    </a:p>
                  </a:txBody>
                  <a:tcPr/>
                </a:tc>
                <a:tc>
                  <a:txBody>
                    <a:bodyPr/>
                    <a:lstStyle/>
                    <a:p>
                      <a:r>
                        <a:rPr lang="en-US" dirty="0" smtClean="0"/>
                        <a:t>22.5 GB/min</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(Implementation)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932868776"/>
              </p:ext>
            </p:extLst>
          </p:nvPr>
        </p:nvGraphicFramePr>
        <p:xfrm>
          <a:off x="1402010" y="2078430"/>
          <a:ext cx="6712818" cy="3915774"/>
        </p:xfrm>
        <a:graphic>
          <a:graphicData uri="http://schemas.openxmlformats.org/drawingml/2006/table">
            <a:tbl>
              <a:tblPr firstRow="1" bandRow="1">
                <a:tableStyleId>{5C22544A-7EE6-4342-B048-85BDC9FD1C3A}</a:tableStyleId>
              </a:tblPr>
              <a:tblGrid>
                <a:gridCol w="2237606"/>
                <a:gridCol w="2237606"/>
                <a:gridCol w="2237606"/>
              </a:tblGrid>
              <a:tr h="495410">
                <a:tc>
                  <a:txBody>
                    <a:bodyPr/>
                    <a:lstStyle/>
                    <a:p>
                      <a:endParaRPr lang="en-US" dirty="0"/>
                    </a:p>
                  </a:txBody>
                  <a:tcPr/>
                </a:tc>
                <a:tc>
                  <a:txBody>
                    <a:bodyPr/>
                    <a:lstStyle/>
                    <a:p>
                      <a:r>
                        <a:rPr lang="en-US" dirty="0" err="1" smtClean="0"/>
                        <a:t>MapReduce</a:t>
                      </a:r>
                      <a:endParaRPr lang="en-US" dirty="0"/>
                    </a:p>
                  </a:txBody>
                  <a:tcPr/>
                </a:tc>
                <a:tc>
                  <a:txBody>
                    <a:bodyPr/>
                    <a:lstStyle/>
                    <a:p>
                      <a:r>
                        <a:rPr lang="en-US" dirty="0" smtClean="0"/>
                        <a:t>Spark</a:t>
                      </a:r>
                      <a:endParaRPr lang="en-US" dirty="0"/>
                    </a:p>
                  </a:txBody>
                  <a:tcPr/>
                </a:tc>
              </a:tr>
              <a:tr h="855091">
                <a:tc>
                  <a:txBody>
                    <a:bodyPr/>
                    <a:lstStyle/>
                    <a:p>
                      <a:r>
                        <a:rPr lang="en-US" dirty="0" smtClean="0"/>
                        <a:t>Storage</a:t>
                      </a:r>
                      <a:endParaRPr lang="en-US" dirty="0"/>
                    </a:p>
                  </a:txBody>
                  <a:tcPr/>
                </a:tc>
                <a:tc>
                  <a:txBody>
                    <a:bodyPr/>
                    <a:lstStyle/>
                    <a:p>
                      <a:r>
                        <a:rPr lang="en-US" dirty="0" smtClean="0"/>
                        <a:t>Disk Only</a:t>
                      </a:r>
                      <a:endParaRPr lang="en-US" dirty="0"/>
                    </a:p>
                  </a:txBody>
                  <a:tcPr/>
                </a:tc>
                <a:tc>
                  <a:txBody>
                    <a:bodyPr/>
                    <a:lstStyle/>
                    <a:p>
                      <a:r>
                        <a:rPr lang="en-US" dirty="0" smtClean="0"/>
                        <a:t>In</a:t>
                      </a:r>
                      <a:r>
                        <a:rPr lang="en-US" baseline="0" dirty="0" smtClean="0"/>
                        <a:t> Memory and Disk</a:t>
                      </a:r>
                      <a:endParaRPr lang="en-US" dirty="0"/>
                    </a:p>
                  </a:txBody>
                  <a:tcPr/>
                </a:tc>
              </a:tr>
              <a:tr h="855091">
                <a:tc>
                  <a:txBody>
                    <a:bodyPr/>
                    <a:lstStyle/>
                    <a:p>
                      <a:r>
                        <a:rPr lang="en-US" dirty="0" smtClean="0"/>
                        <a:t>Operations</a:t>
                      </a:r>
                      <a:endParaRPr lang="en-US" dirty="0"/>
                    </a:p>
                  </a:txBody>
                  <a:tcPr/>
                </a:tc>
                <a:tc>
                  <a:txBody>
                    <a:bodyPr/>
                    <a:lstStyle/>
                    <a:p>
                      <a:r>
                        <a:rPr lang="en-US" dirty="0" err="1" smtClean="0"/>
                        <a:t>MapReduce</a:t>
                      </a:r>
                      <a:endParaRPr lang="en-US" dirty="0"/>
                    </a:p>
                  </a:txBody>
                  <a:tcPr/>
                </a:tc>
                <a:tc>
                  <a:txBody>
                    <a:bodyPr/>
                    <a:lstStyle/>
                    <a:p>
                      <a:r>
                        <a:rPr lang="en-US" dirty="0" smtClean="0"/>
                        <a:t>Map </a:t>
                      </a:r>
                      <a:r>
                        <a:rPr lang="en-US" dirty="0" err="1" smtClean="0"/>
                        <a:t>Reducde</a:t>
                      </a:r>
                      <a:r>
                        <a:rPr lang="en-US" dirty="0" smtClean="0"/>
                        <a:t>, Joins, Sample, </a:t>
                      </a:r>
                      <a:r>
                        <a:rPr lang="en-US" dirty="0" err="1" smtClean="0"/>
                        <a:t>etc</a:t>
                      </a:r>
                      <a:endParaRPr lang="en-US" dirty="0"/>
                    </a:p>
                  </a:txBody>
                  <a:tcPr/>
                </a:tc>
              </a:tr>
              <a:tr h="855091">
                <a:tc>
                  <a:txBody>
                    <a:bodyPr/>
                    <a:lstStyle/>
                    <a:p>
                      <a:r>
                        <a:rPr lang="en-US" dirty="0" smtClean="0"/>
                        <a:t>Execution</a:t>
                      </a:r>
                      <a:r>
                        <a:rPr lang="en-US" baseline="0" dirty="0" smtClean="0"/>
                        <a:t> Model</a:t>
                      </a:r>
                      <a:endParaRPr lang="en-US" dirty="0"/>
                    </a:p>
                  </a:txBody>
                  <a:tcPr/>
                </a:tc>
                <a:tc>
                  <a:txBody>
                    <a:bodyPr/>
                    <a:lstStyle/>
                    <a:p>
                      <a:r>
                        <a:rPr lang="en-US" dirty="0" smtClean="0"/>
                        <a:t>Batch</a:t>
                      </a:r>
                      <a:endParaRPr lang="en-US" dirty="0"/>
                    </a:p>
                  </a:txBody>
                  <a:tcPr/>
                </a:tc>
                <a:tc>
                  <a:txBody>
                    <a:bodyPr/>
                    <a:lstStyle/>
                    <a:p>
                      <a:r>
                        <a:rPr lang="en-US" dirty="0" smtClean="0"/>
                        <a:t>Batch,</a:t>
                      </a:r>
                      <a:r>
                        <a:rPr lang="en-US" baseline="0" dirty="0" smtClean="0"/>
                        <a:t> Streaming, Interactive</a:t>
                      </a:r>
                      <a:endParaRPr lang="en-US" dirty="0"/>
                    </a:p>
                  </a:txBody>
                  <a:tcPr/>
                </a:tc>
              </a:tr>
              <a:tr h="855091">
                <a:tc>
                  <a:txBody>
                    <a:bodyPr/>
                    <a:lstStyle/>
                    <a:p>
                      <a:r>
                        <a:rPr lang="en-US" dirty="0" smtClean="0"/>
                        <a:t>Programming Environment</a:t>
                      </a:r>
                      <a:endParaRPr lang="en-US" dirty="0"/>
                    </a:p>
                  </a:txBody>
                  <a:tcPr/>
                </a:tc>
                <a:tc>
                  <a:txBody>
                    <a:bodyPr/>
                    <a:lstStyle/>
                    <a:p>
                      <a:r>
                        <a:rPr lang="en-US" dirty="0" smtClean="0"/>
                        <a:t>Java</a:t>
                      </a:r>
                      <a:endParaRPr lang="en-US" dirty="0"/>
                    </a:p>
                  </a:txBody>
                  <a:tcPr/>
                </a:tc>
                <a:tc>
                  <a:txBody>
                    <a:bodyPr/>
                    <a:lstStyle/>
                    <a:p>
                      <a:r>
                        <a:rPr lang="en-US" dirty="0" smtClean="0"/>
                        <a:t>Java</a:t>
                      </a:r>
                      <a:r>
                        <a:rPr lang="en-US" baseline="0" dirty="0" smtClean="0"/>
                        <a:t>, Python, </a:t>
                      </a:r>
                      <a:r>
                        <a:rPr lang="en-US" baseline="0" dirty="0" err="1" smtClean="0"/>
                        <a:t>Scala</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Workshop Objectives</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Introduce the Apache Spark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EcoSystem</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Apache Spark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Provide an in depth look at Core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Implementation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API’s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Give you experience with Apache Spark through examples and exercises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5763439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When not to use Apache Spark</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is best  suited  for applications that perform bulk transformations that apply the same operation to all the elements of a dataset.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would be less suitable for applications that make asynchronous fine-grained updates to shared state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torage system for a web applications or an incremental web crawler and indexer.</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Is Spark a replacement for </a:t>
            </a:r>
            <a:r>
              <a:rPr lang="en-US" sz="4000"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529020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14651"/>
            <a:ext cx="7438906" cy="984885"/>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VM Installation and Setup</a:t>
            </a:r>
          </a:p>
          <a:p>
            <a:pPr algn="ct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Directions available in “Intro to Apache Spark Setup and </a:t>
            </a:r>
            <a:r>
              <a:rPr lang="en-US"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Exercises.md</a:t>
            </a: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2326490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Running Spark Jobs</a:t>
            </a:r>
            <a:endParaRPr lang="en-US" sz="2800" dirty="0"/>
          </a:p>
        </p:txBody>
      </p:sp>
      <p:sp>
        <p:nvSpPr>
          <p:cNvPr id="4" name="TextBox 3"/>
          <p:cNvSpPr txBox="1"/>
          <p:nvPr/>
        </p:nvSpPr>
        <p:spPr>
          <a:xfrm>
            <a:off x="386124" y="1821530"/>
            <a:ext cx="8183770" cy="327782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Code</a:t>
            </a:r>
          </a:p>
          <a:p>
            <a:pPr lvl="2">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Python Code</a:t>
            </a:r>
          </a:p>
          <a:p>
            <a:pPr lvl="2">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a:t>
            </a:r>
          </a:p>
          <a:p>
            <a:pPr lvl="1">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--class {MAIN_CLASS} {PATH_TO_FILE} {ARG[0]} {ARG[1]} … {ARG[N]}</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Drivers and Workers</a:t>
            </a:r>
            <a:endParaRPr lang="en-US" sz="2800" dirty="0"/>
          </a:p>
        </p:txBody>
      </p:sp>
      <p:pic>
        <p:nvPicPr>
          <p:cNvPr id="3" name="Picture 2"/>
          <p:cNvPicPr>
            <a:picLocks noChangeAspect="1"/>
          </p:cNvPicPr>
          <p:nvPr/>
        </p:nvPicPr>
        <p:blipFill>
          <a:blip r:embed="rId2"/>
          <a:stretch>
            <a:fillRect/>
          </a:stretch>
        </p:blipFill>
        <p:spPr>
          <a:xfrm>
            <a:off x="605964" y="2091269"/>
            <a:ext cx="7569200" cy="3632200"/>
          </a:xfrm>
          <a:prstGeom prst="rect">
            <a:avLst/>
          </a:prstGeom>
        </p:spPr>
      </p:pic>
      <p:sp>
        <p:nvSpPr>
          <p:cNvPr id="4" name="TextBox 3"/>
          <p:cNvSpPr txBox="1"/>
          <p:nvPr/>
        </p:nvSpPr>
        <p:spPr>
          <a:xfrm>
            <a:off x="605964" y="5723469"/>
            <a:ext cx="7569200" cy="461665"/>
          </a:xfrm>
          <a:prstGeom prst="rect">
            <a:avLst/>
          </a:prstGeom>
          <a:noFill/>
        </p:spPr>
        <p:txBody>
          <a:bodyPr wrap="square" rtlCol="0">
            <a:spAutoFit/>
          </a:bodyPr>
          <a:lstStyle/>
          <a:p>
            <a:r>
              <a:rPr lang="en-US" sz="1200" dirty="0" smtClean="0"/>
              <a:t>Apache Spark, </a:t>
            </a:r>
            <a:r>
              <a:rPr lang="en-US" sz="1200" i="1" dirty="0" smtClean="0"/>
              <a:t>Cluster Mode Overview</a:t>
            </a:r>
            <a:endParaRPr lang="en-US" sz="1200" dirty="0" smtClean="0"/>
          </a:p>
          <a:p>
            <a:r>
              <a:rPr lang="en-US" sz="1200" dirty="0">
                <a:hlinkClick r:id="rId3"/>
              </a:rPr>
              <a:t>http://spark.apache.org/docs/latest/img/cluster-</a:t>
            </a:r>
            <a:r>
              <a:rPr lang="en-US" sz="1200" dirty="0" smtClean="0">
                <a:hlinkClick r:id="rId3"/>
              </a:rPr>
              <a:t>overview.png</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Spark program first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object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Shell automatically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as the </a:t>
            </a:r>
            <a:r>
              <a:rPr lang="en-US" sz="2000"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sz="2000"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variable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Tells spark how and where to access a cluster</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create RDDs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Documentation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https://spark.apache.org/docs/1.5.1/api/scala/index.html#org.apache.spark.SparkContext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SparkContect</a:t>
            </a:r>
            <a:r>
              <a:rPr lang="en-US" sz="2800" dirty="0" smtClean="0"/>
              <a:t> (Creation)</a:t>
            </a:r>
            <a:endParaRPr lang="en-US" sz="2800" dirty="0"/>
          </a:p>
        </p:txBody>
      </p:sp>
      <p:sp>
        <p:nvSpPr>
          <p:cNvPr id="4" name="TextBox 3"/>
          <p:cNvSpPr txBox="1"/>
          <p:nvPr/>
        </p:nvSpPr>
        <p:spPr>
          <a:xfrm>
            <a:off x="386124" y="1821530"/>
            <a:ext cx="8183770" cy="4479688"/>
          </a:xfrm>
          <a:prstGeom prst="rect">
            <a:avLst/>
          </a:prstGeom>
          <a:noFill/>
        </p:spPr>
        <p:txBody>
          <a:bodyPr wrap="square" lIns="0" rIns="0" rtlCol="0">
            <a:spAutoFit/>
          </a:bodyPr>
          <a:lstStyle/>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setAppName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("App Name").</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setAppName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(“App Name”).</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setAppName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("App Name").</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a:t>
            </a:r>
            <a:endParaRPr lang="en-US" sz="2800" dirty="0"/>
          </a:p>
        </p:txBody>
      </p:sp>
      <p:sp>
        <p:nvSpPr>
          <p:cNvPr id="4" name="TextBox 3"/>
          <p:cNvSpPr txBox="1"/>
          <p:nvPr/>
        </p:nvSpPr>
        <p:spPr>
          <a:xfrm>
            <a:off x="386124" y="1821530"/>
            <a:ext cx="8183770" cy="115877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master parameter for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determines which type and size of cluster to use.</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Default: Determined by spark configurations</a:t>
            </a:r>
          </a:p>
        </p:txBody>
      </p:sp>
      <p:graphicFrame>
        <p:nvGraphicFramePr>
          <p:cNvPr id="3" name="Table 2"/>
          <p:cNvGraphicFramePr>
            <a:graphicFrameLocks noGrp="1"/>
          </p:cNvGraphicFramePr>
          <p:nvPr>
            <p:extLst>
              <p:ext uri="{D42A27DB-BD31-4B8C-83A1-F6EECF244321}">
                <p14:modId xmlns:p14="http://schemas.microsoft.com/office/powerpoint/2010/main" val="19847327"/>
              </p:ext>
            </p:extLst>
          </p:nvPr>
        </p:nvGraphicFramePr>
        <p:xfrm>
          <a:off x="386121" y="3310477"/>
          <a:ext cx="8183772" cy="3235960"/>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 (one worker)</a:t>
                      </a:r>
                      <a:endParaRPr lang="en-US" dirty="0"/>
                    </a:p>
                  </a:txBody>
                  <a:tcPr/>
                </a:tc>
              </a:tr>
              <a:tr h="370840">
                <a:tc>
                  <a:txBody>
                    <a:bodyPr/>
                    <a:lstStyle/>
                    <a:p>
                      <a:r>
                        <a:rPr lang="en-US" dirty="0" smtClean="0"/>
                        <a:t>local[k]</a:t>
                      </a:r>
                      <a:endParaRPr lang="en-US" dirty="0"/>
                    </a:p>
                  </a:txBody>
                  <a:tcPr/>
                </a:tc>
                <a:tc>
                  <a:txBody>
                    <a:bodyPr/>
                    <a:lstStyle/>
                    <a:p>
                      <a:r>
                        <a:rPr lang="en-US" dirty="0" smtClean="0"/>
                        <a:t>Run locally</a:t>
                      </a:r>
                      <a:r>
                        <a:rPr lang="en-US" baseline="0" dirty="0" smtClean="0"/>
                        <a:t> (k workers)</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a:t>
                      </a:r>
                      <a:r>
                        <a:rPr lang="en-US" baseline="0" dirty="0" smtClean="0"/>
                        <a:t> with as many worker threads as logical cores</a:t>
                      </a:r>
                      <a:endParaRPr lang="en-US" dirty="0"/>
                    </a:p>
                  </a:txBody>
                  <a:tcPr/>
                </a:tc>
              </a:tr>
              <a:tr h="370840">
                <a:tc>
                  <a:txBody>
                    <a:bodyPr/>
                    <a:lstStyle/>
                    <a:p>
                      <a:r>
                        <a:rPr lang="en-US" dirty="0" smtClean="0"/>
                        <a:t>spark://{host}:{port}</a:t>
                      </a:r>
                      <a:endParaRPr lang="en-US" dirty="0"/>
                    </a:p>
                  </a:txBody>
                  <a:tcPr/>
                </a:tc>
                <a:tc>
                  <a:txBody>
                    <a:bodyPr/>
                    <a:lstStyle/>
                    <a:p>
                      <a:r>
                        <a:rPr lang="en-US" dirty="0" smtClean="0"/>
                        <a:t>Connect</a:t>
                      </a:r>
                      <a:r>
                        <a:rPr lang="en-US" baseline="0" dirty="0" smtClean="0"/>
                        <a:t> to spark standalone cluster</a:t>
                      </a:r>
                      <a:endParaRPr lang="en-US" dirty="0"/>
                    </a:p>
                  </a:txBody>
                  <a:tcPr/>
                </a:tc>
              </a:tr>
              <a:tr h="370840">
                <a:tc>
                  <a:txBody>
                    <a:bodyPr/>
                    <a:lstStyle/>
                    <a:p>
                      <a:r>
                        <a:rPr lang="en-US" dirty="0" err="1" smtClean="0"/>
                        <a:t>mesos</a:t>
                      </a:r>
                      <a:r>
                        <a:rPr lang="en-US" dirty="0" smtClean="0"/>
                        <a:t>://{host}:{port}</a:t>
                      </a:r>
                      <a:endParaRPr lang="en-US" dirty="0"/>
                    </a:p>
                  </a:txBody>
                  <a:tcPr/>
                </a:tc>
                <a:tc>
                  <a:txBody>
                    <a:bodyPr/>
                    <a:lstStyle/>
                    <a:p>
                      <a:r>
                        <a:rPr lang="en-US" dirty="0" smtClean="0"/>
                        <a:t>Connect to </a:t>
                      </a:r>
                      <a:r>
                        <a:rPr lang="en-US" dirty="0" err="1" smtClean="0"/>
                        <a:t>Mesos</a:t>
                      </a:r>
                      <a:r>
                        <a:rPr lang="en-US" dirty="0" smtClean="0"/>
                        <a:t> cluster</a:t>
                      </a:r>
                      <a:endParaRPr lang="en-US" dirty="0"/>
                    </a:p>
                  </a:txBody>
                  <a:tcPr/>
                </a:tc>
              </a:tr>
              <a:tr h="370840">
                <a:tc>
                  <a:txBody>
                    <a:bodyPr/>
                    <a:lstStyle/>
                    <a:p>
                      <a:r>
                        <a:rPr lang="en-US" dirty="0" smtClean="0"/>
                        <a:t>yarn-client</a:t>
                      </a:r>
                      <a:endParaRPr lang="en-US" dirty="0"/>
                    </a:p>
                  </a:txBody>
                  <a:tcPr/>
                </a:tc>
                <a:tc>
                  <a:txBody>
                    <a:bodyPr/>
                    <a:lstStyle/>
                    <a:p>
                      <a:r>
                        <a:rPr lang="en-US" dirty="0" smtClean="0"/>
                        <a:t>Connect to YARN cluster in client mode</a:t>
                      </a:r>
                      <a:endParaRPr lang="en-US" dirty="0"/>
                    </a:p>
                  </a:txBody>
                  <a:tcPr/>
                </a:tc>
              </a:tr>
              <a:tr h="370840">
                <a:tc>
                  <a:txBody>
                    <a:bodyPr/>
                    <a:lstStyle/>
                    <a:p>
                      <a:r>
                        <a:rPr lang="en-US" dirty="0" smtClean="0"/>
                        <a:t>yarn-cluster</a:t>
                      </a:r>
                      <a:endParaRPr lang="en-US" dirty="0"/>
                    </a:p>
                  </a:txBody>
                  <a:tcPr/>
                </a:tc>
                <a:tc>
                  <a:txBody>
                    <a:bodyPr/>
                    <a:lstStyle/>
                    <a:p>
                      <a:r>
                        <a:rPr lang="en-US" dirty="0" smtClean="0"/>
                        <a:t>Connect to</a:t>
                      </a:r>
                      <a:r>
                        <a:rPr lang="en-US" baseline="0" dirty="0" smtClean="0"/>
                        <a:t> YARN cluster in cluster mode</a:t>
                      </a:r>
                      <a:endParaRPr lang="en-US" dirty="0"/>
                    </a:p>
                  </a:txBody>
                  <a:tcPr/>
                </a:tc>
              </a:tr>
            </a:tbl>
          </a:graphicData>
        </a:graphic>
      </p:graphicFrame>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(Cont.)</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How to set master:</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--master {YOUR-VALUE}</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Primary abstraction object used by Apache Spark</a:t>
            </a:r>
          </a:p>
          <a:p>
            <a:pPr marL="171450" indent="-171450">
              <a:lnSpc>
                <a:spcPct val="130000"/>
              </a:lnSpc>
              <a:buFont typeface="Arial"/>
              <a:buChar char="•"/>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esilient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istributed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Fault-tolerant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Collection of elements that can be operated on in parallel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Distributed collection of data from any source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Contained in an RDD:</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partitions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Atomic pieces of a dataset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dependencies on parent RDDs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Lineage (Directed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Acyclical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Graph - DAG)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function for computing the RDD based on its parents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Metadata about its partitioning scheme and data placement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Presenter: Robert Sanders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Senior Software Engineer at Clairvoyant LLC</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LinkedIn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https://</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www.linkedin.com</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/pub/</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robert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-sanders/32/467/614</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048216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are immutable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Allows for more effective 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Intended to support abstract datasets while also maintain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properties like automatic fault tolerance, locality-aware scheduling and scalability.</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Lazy Evaluation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Waits for action to be called before distributing actions to worker nodes</a:t>
            </a:r>
          </a:p>
        </p:txBody>
      </p:sp>
      <p:pic>
        <p:nvPicPr>
          <p:cNvPr id="3" name="Picture 2" descr="580x402xSpark.jpg.pagespeed.ic.KZMzgXwkw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022" y="2620211"/>
            <a:ext cx="6003907" cy="3736914"/>
          </a:xfrm>
          <a:prstGeom prst="rect">
            <a:avLst/>
          </a:prstGeom>
        </p:spPr>
      </p:pic>
      <p:sp>
        <p:nvSpPr>
          <p:cNvPr id="5" name="TextBox 4"/>
          <p:cNvSpPr txBox="1"/>
          <p:nvPr/>
        </p:nvSpPr>
        <p:spPr>
          <a:xfrm>
            <a:off x="1369022" y="6357125"/>
            <a:ext cx="7603850" cy="461665"/>
          </a:xfrm>
          <a:prstGeom prst="rect">
            <a:avLst/>
          </a:prstGeom>
          <a:noFill/>
        </p:spPr>
        <p:txBody>
          <a:bodyPr wrap="square" rtlCol="0">
            <a:spAutoFit/>
          </a:bodyPr>
          <a:lstStyle/>
          <a:p>
            <a:r>
              <a:rPr lang="en-US" sz="1200" dirty="0" err="1"/>
              <a:t>Surendra</a:t>
            </a:r>
            <a:r>
              <a:rPr lang="en-US" sz="1200" dirty="0"/>
              <a:t> </a:t>
            </a:r>
            <a:r>
              <a:rPr lang="en-US" sz="1200" dirty="0" err="1"/>
              <a:t>Pratap</a:t>
            </a:r>
            <a:r>
              <a:rPr lang="en-US" sz="1200" dirty="0"/>
              <a:t> </a:t>
            </a:r>
            <a:r>
              <a:rPr lang="en-US" sz="1200" dirty="0" smtClean="0"/>
              <a:t>Singh - To The New, </a:t>
            </a:r>
            <a:r>
              <a:rPr lang="en-US" sz="1200" i="1" dirty="0" smtClean="0"/>
              <a:t>Working with RDDs</a:t>
            </a:r>
            <a:endParaRPr lang="en-US" sz="1200" dirty="0" smtClean="0"/>
          </a:p>
          <a:p>
            <a:r>
              <a:rPr lang="en-US" sz="1200" dirty="0">
                <a:hlinkClick r:id="rId3"/>
              </a:rPr>
              <a:t>http://www.tothenew.com/blog/wp-content/uploads/2015/02/</a:t>
            </a:r>
            <a:r>
              <a:rPr lang="en-US" sz="1200" dirty="0" smtClean="0">
                <a:hlinkClick r:id="rId3"/>
              </a:rPr>
              <a:t>580x402xSpark.jpg.pagespeed.ic.KZMzgXwkwB.jpg</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Create RDD</a:t>
            </a:r>
            <a:endParaRPr lang="en-US" sz="2800" dirty="0"/>
          </a:p>
        </p:txBody>
      </p:sp>
      <p:sp>
        <p:nvSpPr>
          <p:cNvPr id="4" name="TextBox 3"/>
          <p:cNvSpPr txBox="1"/>
          <p:nvPr/>
        </p:nvSpPr>
        <p:spPr>
          <a:xfrm>
            <a:off x="386124" y="1821530"/>
            <a:ext cx="8183770" cy="475976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only be created 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by adding a Transformation to an existing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parallelized collections – take an existing collection and run functions on it in parallel</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“some”, ”list”, “to”, “parallelize”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 datasets – run functions on each record of a file in Hadoop distributed file system or any other storage system supported by Hadoop</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(“/path/to/file”,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sc.objectFile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(“/path/to/file”,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in Action (Shell)</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shell</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Execute commands</a:t>
            </a:r>
          </a:p>
        </p:txBody>
      </p:sp>
      <p:sp>
        <p:nvSpPr>
          <p:cNvPr id="3" name="TextBox 2"/>
          <p:cNvSpPr txBox="1"/>
          <p:nvPr/>
        </p:nvSpPr>
        <p:spPr>
          <a:xfrm>
            <a:off x="386124" y="2936197"/>
            <a:ext cx="4182783" cy="2959272"/>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err="1" smtClean="0"/>
              <a:t>Scala</a:t>
            </a:r>
            <a:endParaRPr lang="en-US" b="1" dirty="0"/>
          </a:p>
          <a:p>
            <a:endParaRPr lang="en-US" dirty="0"/>
          </a:p>
          <a:p>
            <a:pPr marL="0" indent="0">
              <a:buNone/>
            </a:pPr>
            <a:r>
              <a:rPr lang="en-US" dirty="0"/>
              <a:t>	</a:t>
            </a:r>
            <a:r>
              <a:rPr lang="en-US" dirty="0" err="1"/>
              <a:t>val</a:t>
            </a:r>
            <a:r>
              <a:rPr lang="en-US" dirty="0"/>
              <a:t> data = 1 to 5</a:t>
            </a:r>
          </a:p>
          <a:p>
            <a:pPr marL="0" indent="0">
              <a:buNone/>
            </a:pPr>
            <a:r>
              <a:rPr lang="en-US" dirty="0"/>
              <a:t>	</a:t>
            </a:r>
            <a:r>
              <a:rPr lang="en-US" dirty="0" err="1"/>
              <a:t>val</a:t>
            </a:r>
            <a:r>
              <a:rPr lang="en-US" dirty="0"/>
              <a:t> </a:t>
            </a:r>
            <a:r>
              <a:rPr lang="en-US" dirty="0" err="1"/>
              <a:t>dataRDD</a:t>
            </a:r>
            <a:r>
              <a:rPr lang="en-US" dirty="0"/>
              <a:t> = </a:t>
            </a:r>
            <a:r>
              <a:rPr lang="en-US" dirty="0" err="1"/>
              <a:t>sc.parallelize</a:t>
            </a:r>
            <a:r>
              <a:rPr lang="en-US" dirty="0"/>
              <a:t>(data)</a:t>
            </a:r>
          </a:p>
          <a:p>
            <a:pPr marL="0" indent="0">
              <a:buNone/>
            </a:pPr>
            <a:r>
              <a:rPr lang="en-US" dirty="0"/>
              <a:t>	</a:t>
            </a:r>
            <a:r>
              <a:rPr lang="en-US" dirty="0" err="1"/>
              <a:t>val</a:t>
            </a:r>
            <a:r>
              <a:rPr lang="en-US" dirty="0"/>
              <a:t> </a:t>
            </a:r>
            <a:r>
              <a:rPr lang="en-US" dirty="0" err="1"/>
              <a:t>filteredDataRDD</a:t>
            </a:r>
            <a:r>
              <a:rPr lang="en-US" dirty="0"/>
              <a:t> = 	</a:t>
            </a:r>
            <a:r>
              <a:rPr lang="en-US" dirty="0" err="1"/>
              <a:t>dataRDD.filter</a:t>
            </a:r>
            <a:r>
              <a:rPr lang="en-US" dirty="0"/>
              <a:t>(_ &lt; 3)</a:t>
            </a:r>
          </a:p>
          <a:p>
            <a:pPr marL="0" indent="0">
              <a:buNone/>
            </a:pPr>
            <a:r>
              <a:rPr lang="en-US" dirty="0"/>
              <a:t>	</a:t>
            </a:r>
            <a:r>
              <a:rPr lang="en-US" dirty="0" err="1"/>
              <a:t>filteredDataRDD.collect</a:t>
            </a:r>
            <a:r>
              <a:rPr lang="en-US" dirty="0"/>
              <a:t>()</a:t>
            </a:r>
          </a:p>
          <a:p>
            <a:endParaRPr lang="en-US" dirty="0"/>
          </a:p>
        </p:txBody>
      </p:sp>
      <p:sp>
        <p:nvSpPr>
          <p:cNvPr id="5" name="TextBox 4"/>
          <p:cNvSpPr txBox="1"/>
          <p:nvPr/>
        </p:nvSpPr>
        <p:spPr>
          <a:xfrm>
            <a:off x="4568907" y="2936197"/>
            <a:ext cx="4000987" cy="2599173"/>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a:t>Python</a:t>
            </a:r>
          </a:p>
          <a:p>
            <a:endParaRPr lang="en-US" dirty="0"/>
          </a:p>
          <a:p>
            <a:pPr marL="0" indent="0">
              <a:buNone/>
            </a:pPr>
            <a:r>
              <a:rPr lang="en-US" dirty="0"/>
              <a:t>	data = range(1,6)</a:t>
            </a:r>
          </a:p>
          <a:p>
            <a:pPr marL="0" indent="0">
              <a:buNone/>
            </a:pPr>
            <a:r>
              <a:rPr lang="en-US" dirty="0"/>
              <a:t>	</a:t>
            </a:r>
            <a:r>
              <a:rPr lang="en-US" dirty="0" err="1"/>
              <a:t>dataRDD</a:t>
            </a:r>
            <a:r>
              <a:rPr lang="en-US" dirty="0"/>
              <a:t> = </a:t>
            </a:r>
            <a:r>
              <a:rPr lang="en-US" dirty="0" err="1"/>
              <a:t>sc.parallelize</a:t>
            </a:r>
            <a:r>
              <a:rPr lang="en-US" dirty="0"/>
              <a:t>(data)</a:t>
            </a:r>
          </a:p>
          <a:p>
            <a:pPr marL="0" indent="0">
              <a:buNone/>
            </a:pPr>
            <a:r>
              <a:rPr lang="en-US" dirty="0"/>
              <a:t>	</a:t>
            </a:r>
            <a:r>
              <a:rPr lang="en-US" dirty="0" err="1"/>
              <a:t>filteredDataRDD</a:t>
            </a:r>
            <a:r>
              <a:rPr lang="en-US" dirty="0"/>
              <a:t> = 	</a:t>
            </a:r>
            <a:r>
              <a:rPr lang="en-US" dirty="0" err="1"/>
              <a:t>dataRDD.filter</a:t>
            </a:r>
            <a:r>
              <a:rPr lang="en-US" dirty="0"/>
              <a:t>(lambda x : x &lt; 3)</a:t>
            </a:r>
          </a:p>
          <a:p>
            <a:pPr marL="0" indent="0">
              <a:buNone/>
            </a:pPr>
            <a:r>
              <a:rPr lang="en-US" dirty="0"/>
              <a:t>	</a:t>
            </a:r>
            <a:r>
              <a:rPr lang="en-US" dirty="0" err="1"/>
              <a:t>filteredDataRDD.collect</a:t>
            </a:r>
            <a:r>
              <a:rPr lang="en-US" dirty="0"/>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Spark in Action </a:t>
            </a:r>
            <a:r>
              <a:rPr lang="en-US" sz="2800" dirty="0" smtClean="0"/>
              <a:t>(Submitting)</a:t>
            </a:r>
            <a:endParaRPr lang="en-US" sz="2800" dirty="0"/>
          </a:p>
        </p:txBody>
      </p:sp>
      <p:sp>
        <p:nvSpPr>
          <p:cNvPr id="4" name="TextBox 3"/>
          <p:cNvSpPr txBox="1"/>
          <p:nvPr/>
        </p:nvSpPr>
        <p:spPr>
          <a:xfrm>
            <a:off x="386124" y="1821530"/>
            <a:ext cx="8183770" cy="4562787"/>
          </a:xfrm>
          <a:prstGeom prst="rect">
            <a:avLst/>
          </a:prstGeom>
          <a:noFill/>
        </p:spPr>
        <p:txBody>
          <a:bodyPr wrap="square" lIns="0" rIns="0" rtlCol="0">
            <a:spAutoFit/>
          </a:bodyPr>
          <a:lstStyle/>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Code</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List&lt;Integer&gt; data = 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ArrayList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{{add(1); add(2); add(3); add(4); add(5);}};</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filteredDataRDD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dataRDD.filter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Function&lt;Integer, Boolean&gt;()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Boolean call(Integer integer) throws Exception {</a:t>
            </a:r>
          </a:p>
          <a:p>
            <a:pPr lvl="2">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integer &lt; 3;</a:t>
            </a:r>
          </a:p>
          <a:p>
            <a:pPr lvl="2">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filteredDataRDD.collect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From Command Line:</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cd /home/</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spark_workshop_codebase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/playground/target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spark-submit --class com.clairvoyant.spark_workshop.playground.java.PlaygroundJavaSparkApp com.clairvoyant.spark_workshop.playground-jar-with-dependencies.jar</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1 – Running Spark Jobs</a:t>
            </a:r>
            <a:endParaRPr lang="en-US" sz="2800" dirty="0"/>
          </a:p>
        </p:txBody>
      </p:sp>
      <p:sp>
        <p:nvSpPr>
          <p:cNvPr id="4" name="TextBox 3"/>
          <p:cNvSpPr txBox="1"/>
          <p:nvPr/>
        </p:nvSpPr>
        <p:spPr>
          <a:xfrm>
            <a:off x="386124" y="1821530"/>
            <a:ext cx="8183770" cy="1034129"/>
          </a:xfrm>
          <a:prstGeom prst="rect">
            <a:avLst/>
          </a:prstGeom>
          <a:noFill/>
        </p:spPr>
        <p:txBody>
          <a:bodyPr wrap="square" lIns="0" rIns="0" rtlCol="0">
            <a:spAutoFit/>
          </a:bodyPr>
          <a:lstStyle/>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up the “Intro to Apache Spark Setup and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Exercises.docx</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file and follow Exercise 1 Directions</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a:t>
            </a:r>
            <a:endParaRPr lang="en-US" sz="2800" dirty="0"/>
          </a:p>
        </p:txBody>
      </p:sp>
      <p:sp>
        <p:nvSpPr>
          <p:cNvPr id="4" name="TextBox 3"/>
          <p:cNvSpPr txBox="1"/>
          <p:nvPr/>
        </p:nvSpPr>
        <p:spPr>
          <a:xfrm>
            <a:off x="386124" y="1821530"/>
            <a:ext cx="4083818" cy="2762295"/>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.map(word =&gt; (word, 1))</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_)</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622342" y="1821530"/>
            <a:ext cx="4083818" cy="3399392"/>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text_file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text_file</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(lambda line: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.map(lambda word: (word, 1))</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(lambda a, b: a + b)</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 (Java 7)</a:t>
            </a:r>
            <a:endParaRPr lang="en-US" sz="2800" dirty="0"/>
          </a:p>
        </p:txBody>
      </p:sp>
      <p:sp>
        <p:nvSpPr>
          <p:cNvPr id="4" name="TextBox 3"/>
          <p:cNvSpPr txBox="1"/>
          <p:nvPr/>
        </p:nvSpPr>
        <p:spPr>
          <a:xfrm>
            <a:off x="386123" y="1427483"/>
            <a:ext cx="8183770" cy="6243247"/>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words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String&gt;() {</a:t>
            </a:r>
          </a:p>
          <a:p>
            <a:pPr lvl="1">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public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call(String line) { </a:t>
            </a:r>
          </a:p>
          <a:p>
            <a:pPr lvl="1">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p>
          <a:p>
            <a:pPr lvl="1">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Integer&gt; pairs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words.mapToPair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 Integer&gt;()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Tuple2&lt;String, Integer&gt; call(String word) {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new Tuple2&lt;String, Integer&gt;(word, 1);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Integer&gt;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pairs.reduceByKey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Function2&lt;Integer, Integer, Integer&gt;()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Integer call(Integer a, Integer b) {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 + b;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(Documentation)</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General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https://spark.apache.org/docs/1.5.1/api/scala/index.html#org.apache.spark.rdd.RDD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Configuration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https://spark.apache.org/docs/1.5.1/configuration.html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(Overview)</a:t>
            </a:r>
            <a:endParaRPr lang="en-US" sz="2800" dirty="0"/>
          </a:p>
        </p:txBody>
      </p:sp>
      <p:pic>
        <p:nvPicPr>
          <p:cNvPr id="5" name="Picture 4"/>
          <p:cNvPicPr>
            <a:picLocks noChangeAspect="1"/>
          </p:cNvPicPr>
          <p:nvPr/>
        </p:nvPicPr>
        <p:blipFill>
          <a:blip r:embed="rId2"/>
          <a:stretch>
            <a:fillRect/>
          </a:stretch>
        </p:blipFill>
        <p:spPr>
          <a:xfrm>
            <a:off x="0" y="1636697"/>
            <a:ext cx="9144000" cy="4342190"/>
          </a:xfrm>
          <a:prstGeom prst="rect">
            <a:avLst/>
          </a:prstGeom>
        </p:spPr>
      </p:pic>
      <p:sp>
        <p:nvSpPr>
          <p:cNvPr id="3" name="TextBox 2"/>
          <p:cNvSpPr txBox="1"/>
          <p:nvPr/>
        </p:nvSpPr>
        <p:spPr>
          <a:xfrm>
            <a:off x="2094770" y="6301277"/>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Transformations and Actions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Background of people</a:t>
            </a:r>
            <a:r>
              <a:rPr lang="en-US" sz="4000" dirty="0" smtClean="0">
                <a:solidFill>
                  <a:schemeClr val="bg1"/>
                </a:solidFill>
              </a:rPr>
              <a:t> </a:t>
            </a: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Workshop</a:t>
            </a:r>
          </a:p>
        </p:txBody>
      </p:sp>
    </p:spTree>
    <p:extLst>
      <p:ext uri="{BB962C8B-B14F-4D97-AF65-F5344CB8AC3E}">
        <p14:creationId xmlns:p14="http://schemas.microsoft.com/office/powerpoint/2010/main" val="11199343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 Function&lt;T&gt; =&gt; Boolean): RDD[T]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containing only the elements that satisfy a predicate.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Function&lt;T&gt; =&gt; 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applying a function to all elements of this RDD.</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Function&lt;T&gt;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TraversableOnce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first applying a function to all elements of this RDD, and then flattening the results.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 T&gt; =&gt; R ): RDD[ U, R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a dataset of (K, V) pairs, returns a dataset of (K, V) pairs where the values for each key are aggregated using the given reduce function, which must be of type (V,V) =&gt; V</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 (map </a:t>
            </a:r>
            <a:r>
              <a:rPr lang="en-US" sz="2800" dirty="0" err="1" smtClean="0"/>
              <a:t>vs</a:t>
            </a:r>
            <a:r>
              <a:rPr lang="en-US" sz="2800" dirty="0" smtClean="0"/>
              <a:t> </a:t>
            </a:r>
            <a:r>
              <a:rPr lang="en-US" sz="2800" dirty="0" err="1" smtClean="0"/>
              <a:t>flatMap</a:t>
            </a:r>
            <a:r>
              <a:rPr lang="en-US" sz="2800" dirty="0" smtClean="0"/>
              <a:t>)</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Contents:</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Bear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Car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Array(Deer, Bear, River, Car, Car, River, Deer, Car, Bear)</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Array(Array(Deer, Bear, River), Array(Car, Car, River), Array(Deer,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9260299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Actions (API)</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 Long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the number of elements in the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 Array[T]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an array that contains all of the elements in this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Function&lt;T, T&gt; =&gt; R ): 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Reduces the elements of this RDD using the specified commutative and associative binary operator. </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saveAsTextFile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“&lt;PATH&gt;”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 this RDD as a text file, using string representations of elements.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a:t>MapReduce</a:t>
            </a:r>
            <a:r>
              <a:rPr lang="en-US" sz="2800" dirty="0"/>
              <a:t> using Spark</a:t>
            </a:r>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Basic:</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groupByKey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With Combiner:</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myCombiner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.map((k, v)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 v))</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JavaRDDLike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Parent Java RDD object for all Java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Regular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RDD with &lt;key, value&gt;</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JavaDoubleRDD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RDD of only Double entries</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older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1.0</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JavaNewHadoopRDD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a:t>
            </a:r>
            <a:endParaRPr lang="en-US" sz="2800" dirty="0"/>
          </a:p>
        </p:txBody>
      </p:sp>
      <p:sp>
        <p:nvSpPr>
          <p:cNvPr id="4" name="TextBox 3"/>
          <p:cNvSpPr txBox="1"/>
          <p:nvPr/>
        </p:nvSpPr>
        <p:spPr>
          <a:xfrm>
            <a:off x="386123" y="1423961"/>
            <a:ext cx="8183770" cy="5521513"/>
          </a:xfrm>
          <a:prstGeom prst="rect">
            <a:avLst/>
          </a:prstGeom>
          <a:noFill/>
        </p:spPr>
        <p:txBody>
          <a:bodyPr wrap="square" lIns="0" rIns="0" rtlCol="0">
            <a:spAutoFit/>
          </a:bodyPr>
          <a:lstStyle/>
          <a:p>
            <a:pPr marL="171450" indent="-171450">
              <a:lnSpc>
                <a:spcPct val="130000"/>
              </a:lnSpc>
              <a:buFont typeface="Arial"/>
              <a:buChar char="•"/>
            </a:pP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Input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Return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Key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Value Type</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Doubles</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Double</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R&gt;, FlatMapFunction2&lt;T1, T2,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type R</a:t>
            </a:r>
          </a:p>
          <a:p>
            <a:pPr marL="171450"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Function0&lt;R&gt;, Function&lt;T, R&gt;, Function2&lt;T1, T2, R&gt;, Function3&lt;T1, T2, T3,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value of type R</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Tuple with type &lt;K, T&gt;</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single Tuple with type &lt;K, T&gt;</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void</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 (Cont.)</a:t>
            </a:r>
            <a:endParaRPr lang="en-US" sz="2800" dirty="0"/>
          </a:p>
        </p:txBody>
      </p:sp>
      <p:sp>
        <p:nvSpPr>
          <p:cNvPr id="4" name="TextBox 3"/>
          <p:cNvSpPr txBox="1"/>
          <p:nvPr/>
        </p:nvSpPr>
        <p:spPr>
          <a:xfrm>
            <a:off x="386124" y="1821530"/>
            <a:ext cx="8183770" cy="5119865"/>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call(String s)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Function&lt;String, 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String call(String s)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s.trim</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Versions</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7</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Map each line to multiple words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words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call(String line) {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8</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words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2 – Access Logs</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 in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access.log</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file (/user/</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/data/log/</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access.log</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and do the following:</a:t>
            </a:r>
          </a:p>
          <a:p>
            <a:pPr marL="285750" indent="-2857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 how many times the “/health“ URL was hit</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Get all events that occurred on “19 May 2014” and save to HDFS</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Lineage Graph</a:t>
            </a:r>
            <a:endParaRPr lang="en-US" sz="2800" dirty="0"/>
          </a:p>
        </p:txBody>
      </p:sp>
      <p:sp>
        <p:nvSpPr>
          <p:cNvPr id="4" name="TextBox 3"/>
          <p:cNvSpPr txBox="1"/>
          <p:nvPr/>
        </p:nvSpPr>
        <p:spPr>
          <a:xfrm>
            <a:off x="386124" y="1821530"/>
            <a:ext cx="8183770" cy="3799502"/>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")).map(word =&gt; (word, 1)).</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_)</a:t>
            </a:r>
          </a:p>
          <a:p>
            <a:pPr>
              <a:lnSpc>
                <a:spcPct val="130000"/>
              </a:lnSpc>
            </a:pPr>
            <a:r>
              <a:rPr lang="en-US" sz="14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counts.toDebugString</a:t>
            </a:r>
            <a:endPar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res1: String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ShuffledRDD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5-11-06 at 11.30.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47740"/>
            <a:ext cx="9144000" cy="1511588"/>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Initially started by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Matei</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Zaharia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UC Berkeley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AMPLab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in 2009</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Version 1 finished and open sourced in 2010 under a BSD license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White paper was released</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http://www.eecs.berkeley.edu/Pubs/TechRpts/2011/EECS-2011-82.pdf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2013, the project was donated to the Apache Software Foundation and switched its license to Apache 2.0</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February 2014, Spark became a Top-Level Apache Project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November 2014, the engineering team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used Spark and set a new world record in large scale sorting</a:t>
            </a:r>
          </a:p>
          <a:p>
            <a:pPr marL="628650" lvl="1"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company that was founded by the creators of Apache Spark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197613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a:t>
            </a:r>
            <a:endParaRPr lang="en-US" sz="2800" dirty="0"/>
          </a:p>
        </p:txBody>
      </p:sp>
      <p:sp>
        <p:nvSpPr>
          <p:cNvPr id="4" name="TextBox 3"/>
          <p:cNvSpPr txBox="1"/>
          <p:nvPr/>
        </p:nvSpPr>
        <p:spPr>
          <a:xfrm>
            <a:off x="386124" y="1821530"/>
            <a:ext cx="4083818" cy="531991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Narrow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 pipelined execution on one cluster node</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Recovery after a node failure is more efficient. Only the lost parent partitions need to be recomputed which can be done in parallel on different nodes.</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Wide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data from all parent partitions to be available and to be shuffled across the nodes using a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like shuffling algorithm.</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single failed node might cause the loss of a partition from all the ancestors of an RDD, requiring a complete re-execution.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3"/>
          <a:stretch>
            <a:fillRect/>
          </a:stretch>
        </p:blipFill>
        <p:spPr>
          <a:xfrm>
            <a:off x="4469942" y="2309369"/>
            <a:ext cx="4530135" cy="2952692"/>
          </a:xfrm>
          <a:prstGeom prst="rect">
            <a:avLst/>
          </a:prstGeom>
        </p:spPr>
      </p:pic>
      <p:sp>
        <p:nvSpPr>
          <p:cNvPr id="6" name="TextBox 5"/>
          <p:cNvSpPr txBox="1"/>
          <p:nvPr/>
        </p:nvSpPr>
        <p:spPr>
          <a:xfrm>
            <a:off x="4469942" y="5262269"/>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4"/>
              </a:rPr>
              <a:t>http://www.eecs.berkeley.edu/Pubs/TechRpts/2011/EECS-2011-82.</a:t>
            </a:r>
            <a:r>
              <a:rPr lang="en-US" sz="1200" dirty="0" smtClean="0">
                <a:hlinkClick r:id="rId4"/>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 (Cont.)</a:t>
            </a:r>
            <a:endParaRPr lang="en-US" sz="2800" dirty="0"/>
          </a:p>
        </p:txBody>
      </p:sp>
      <p:pic>
        <p:nvPicPr>
          <p:cNvPr id="3" name="Picture 2"/>
          <p:cNvPicPr>
            <a:picLocks noChangeAspect="1"/>
          </p:cNvPicPr>
          <p:nvPr/>
        </p:nvPicPr>
        <p:blipFill>
          <a:blip r:embed="rId2"/>
          <a:stretch>
            <a:fillRect/>
          </a:stretch>
        </p:blipFill>
        <p:spPr>
          <a:xfrm>
            <a:off x="1830862" y="1588458"/>
            <a:ext cx="4863985" cy="4405942"/>
          </a:xfrm>
          <a:prstGeom prst="rect">
            <a:avLst/>
          </a:prstGeom>
        </p:spPr>
      </p:pic>
      <p:sp>
        <p:nvSpPr>
          <p:cNvPr id="5" name="TextBox 4"/>
          <p:cNvSpPr txBox="1"/>
          <p:nvPr/>
        </p:nvSpPr>
        <p:spPr>
          <a:xfrm>
            <a:off x="1830862" y="6023400"/>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Each node stores any partitions of it that it computes in memory and reuses them in other actions on that dataset.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After making an RDD to be persisted, the first time the dataset is computed in an action, it will be kept in memory on the nodes.</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llows future actions to be much faster (often by more than 10x) since you’re not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recomputing</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some data every time you perform an action.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data is too big to be cached, then it will spill to disk and memory will gradually degrade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Least Recently Used (LRU) replacement policy</a:t>
            </a: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 (Storage Levels)</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3957411307"/>
              </p:ext>
            </p:extLst>
          </p:nvPr>
        </p:nvGraphicFramePr>
        <p:xfrm>
          <a:off x="386121" y="1423961"/>
          <a:ext cx="8183772" cy="5161279"/>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Storage Level</a:t>
                      </a:r>
                      <a:endParaRPr lang="en-US" dirty="0"/>
                    </a:p>
                  </a:txBody>
                  <a:tcPr/>
                </a:tc>
                <a:tc>
                  <a:txBody>
                    <a:bodyPr/>
                    <a:lstStyle/>
                    <a:p>
                      <a:r>
                        <a:rPr lang="en-US" dirty="0" smtClean="0"/>
                        <a:t>MEANING</a:t>
                      </a:r>
                      <a:endParaRPr lang="en-US" dirty="0"/>
                    </a:p>
                  </a:txBody>
                  <a:tcPr/>
                </a:tc>
              </a:tr>
              <a:tr h="370840">
                <a:tc>
                  <a:txBody>
                    <a:bodyPr/>
                    <a:lstStyle/>
                    <a:p>
                      <a:r>
                        <a:rPr lang="en-US" dirty="0" smtClean="0"/>
                        <a:t>MEMORY</a:t>
                      </a:r>
                      <a:r>
                        <a:rPr lang="en-US" baseline="0" dirty="0" smtClean="0"/>
                        <a:t>_ONLY</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some partitions will not be cached and will be recomputed on the fly each time they're needed. This is the default level.</a:t>
                      </a:r>
                      <a:endParaRPr lang="en-US" sz="1400" dirty="0"/>
                    </a:p>
                  </a:txBody>
                  <a:tcPr/>
                </a:tc>
              </a:tr>
              <a:tr h="370840">
                <a:tc>
                  <a:txBody>
                    <a:bodyPr/>
                    <a:lstStyle/>
                    <a:p>
                      <a:r>
                        <a:rPr lang="en-US" dirty="0" smtClean="0"/>
                        <a:t>MEMORY_AND_DISK</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store the partitions that don't fit on disk, and read them from there when they're needed.</a:t>
                      </a:r>
                      <a:endParaRPr lang="en-US" sz="1400" dirty="0"/>
                    </a:p>
                  </a:txBody>
                  <a:tcPr/>
                </a:tc>
              </a:tr>
              <a:tr h="370840">
                <a:tc>
                  <a:txBody>
                    <a:bodyPr/>
                    <a:lstStyle/>
                    <a:p>
                      <a:r>
                        <a:rPr lang="en-US" dirty="0" smtClean="0"/>
                        <a:t>MEMORY_ONLY_SER</a:t>
                      </a:r>
                      <a:endParaRPr lang="en-US" dirty="0"/>
                    </a:p>
                  </a:txBody>
                  <a:tcPr/>
                </a:tc>
                <a:tc>
                  <a:txBody>
                    <a:bodyPr/>
                    <a:lstStyle/>
                    <a:p>
                      <a:r>
                        <a:rPr lang="en-US" sz="1400" dirty="0" smtClean="0"/>
                        <a:t>Store RDD as serialized Java objects (one byte array per partition). This is generally more space-efficient than </a:t>
                      </a:r>
                      <a:r>
                        <a:rPr lang="en-US" sz="1400" dirty="0" err="1" smtClean="0"/>
                        <a:t>deserialized</a:t>
                      </a:r>
                      <a:r>
                        <a:rPr lang="en-US" sz="1400" dirty="0" smtClean="0"/>
                        <a:t> objects, especially when using a fast </a:t>
                      </a:r>
                      <a:r>
                        <a:rPr lang="en-US" sz="1400" dirty="0" err="1" smtClean="0"/>
                        <a:t>serializer</a:t>
                      </a:r>
                      <a:r>
                        <a:rPr lang="en-US" sz="1400" dirty="0" smtClean="0"/>
                        <a:t>, but more CPU-intensive to read.</a:t>
                      </a:r>
                      <a:endParaRPr lang="en-US" sz="1400" dirty="0"/>
                    </a:p>
                  </a:txBody>
                  <a:tcPr/>
                </a:tc>
              </a:tr>
              <a:tr h="370840">
                <a:tc>
                  <a:txBody>
                    <a:bodyPr/>
                    <a:lstStyle/>
                    <a:p>
                      <a:r>
                        <a:rPr lang="en-US" dirty="0" smtClean="0"/>
                        <a:t>MEMORY</a:t>
                      </a:r>
                      <a:r>
                        <a:rPr lang="en-US" baseline="0" dirty="0" smtClean="0"/>
                        <a:t>_AND_DISK_SER</a:t>
                      </a:r>
                      <a:endParaRPr lang="en-US" dirty="0"/>
                    </a:p>
                  </a:txBody>
                  <a:tcPr/>
                </a:tc>
                <a:tc>
                  <a:txBody>
                    <a:bodyPr/>
                    <a:lstStyle/>
                    <a:p>
                      <a:r>
                        <a:rPr lang="en-US" sz="1400" dirty="0" smtClean="0"/>
                        <a:t>Similar to MEMORY_ONLY_SER, but spill partitions that don't fit in memory to disk instead of </a:t>
                      </a:r>
                      <a:r>
                        <a:rPr lang="en-US" sz="1400" dirty="0" err="1" smtClean="0"/>
                        <a:t>recomputing</a:t>
                      </a:r>
                      <a:r>
                        <a:rPr lang="en-US" sz="1400" dirty="0" smtClean="0"/>
                        <a:t> them on the fly each time they're needed.</a:t>
                      </a:r>
                      <a:endParaRPr lang="en-US" sz="1400" dirty="0"/>
                    </a:p>
                  </a:txBody>
                  <a:tcPr/>
                </a:tc>
              </a:tr>
              <a:tr h="370840">
                <a:tc>
                  <a:txBody>
                    <a:bodyPr/>
                    <a:lstStyle/>
                    <a:p>
                      <a:r>
                        <a:rPr lang="en-US" dirty="0" smtClean="0"/>
                        <a:t>DISK_ONLY</a:t>
                      </a:r>
                      <a:endParaRPr lang="en-US" dirty="0"/>
                    </a:p>
                  </a:txBody>
                  <a:tcPr/>
                </a:tc>
                <a:tc>
                  <a:txBody>
                    <a:bodyPr/>
                    <a:lstStyle/>
                    <a:p>
                      <a:r>
                        <a:rPr lang="en-US" sz="1400" dirty="0" smtClean="0"/>
                        <a:t>Store the RDD partitions only on disk.</a:t>
                      </a:r>
                      <a:endParaRPr lang="en-US" sz="1400" dirty="0"/>
                    </a:p>
                  </a:txBody>
                  <a:tcPr/>
                </a:tc>
              </a:tr>
              <a:tr h="370840">
                <a:tc>
                  <a:txBody>
                    <a:bodyPr/>
                    <a:lstStyle/>
                    <a:p>
                      <a:r>
                        <a:rPr lang="en-US" dirty="0" smtClean="0"/>
                        <a:t>MEMORY_ONLY_2, MEMORY_AND_DISK_2, etc.</a:t>
                      </a:r>
                      <a:endParaRPr lang="en-US" dirty="0"/>
                    </a:p>
                  </a:txBody>
                  <a:tcPr/>
                </a:tc>
                <a:tc>
                  <a:txBody>
                    <a:bodyPr/>
                    <a:lstStyle/>
                    <a:p>
                      <a:r>
                        <a:rPr lang="en-US" sz="1400" dirty="0" smtClean="0"/>
                        <a:t>Same as the levels above, but replicate each partition on two cluster nodes.</a:t>
                      </a:r>
                      <a:endParaRPr lang="en-US" sz="1400" dirty="0"/>
                    </a:p>
                  </a:txBody>
                  <a:tcPr/>
                </a:tc>
              </a:tr>
            </a:tbl>
          </a:graphicData>
        </a:graphic>
      </p:graphicFrame>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 (API)</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 this RDD with the default storage level (MEMORY_ONLY).</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override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 fine grain control over persistence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Caching (API)</a:t>
            </a:r>
            <a:endParaRPr lang="en-US" sz="2800" dirty="0"/>
          </a:p>
        </p:txBody>
      </p:sp>
      <p:sp>
        <p:nvSpPr>
          <p:cNvPr id="4" name="TextBox 3"/>
          <p:cNvSpPr txBox="1"/>
          <p:nvPr/>
        </p:nvSpPr>
        <p:spPr>
          <a:xfrm>
            <a:off x="386124" y="1821530"/>
            <a:ext cx="8183770" cy="151887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rdd.cache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Persists the RDD with the default storage level (MEMORY_ONLY)</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Checkpoint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rdd.checkpoint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will be saved to a file inside the checkpoint directory set with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SparkContext#setCheckpointDir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for RDDs with long lineage chains with wide dependencies since it would be expensive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now it is left to the user when to checkpoint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the future spark will automatically checkpoint for you</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be expensive to replicate a large amount of data</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Writing data to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Unpersist</a:t>
            </a:r>
            <a:r>
              <a:rPr lang="en-US" sz="2800" dirty="0" smtClean="0"/>
              <a:t> (API)</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rdd.unpersist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Marks it as non-persistent and/or removes all blocks of it from memory and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datasets of type (K, V) and (K, W), returns a dataset of (K, (V, W)) pairs with all pairs of elements for each key.</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create compound keys to join over more variables</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inner join</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leftOuterJoin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rightOuterJoin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fullOuterJoin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(Cont.)</a:t>
            </a:r>
            <a:endParaRPr lang="en-US" sz="2800" dirty="0"/>
          </a:p>
        </p:txBody>
      </p:sp>
      <p:sp>
        <p:nvSpPr>
          <p:cNvPr id="4" name="TextBox 3"/>
          <p:cNvSpPr txBox="1"/>
          <p:nvPr/>
        </p:nvSpPr>
        <p:spPr>
          <a:xfrm>
            <a:off x="386124" y="1821530"/>
            <a:ext cx="8183770" cy="4562787"/>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format = 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java.text.SimpleDateFormat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yyyy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-MM-</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case class Register (date: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java.util.Date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uuid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cust_id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Float,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lng</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Float)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case class Click (date: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java.util.Date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uuid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landing_page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").map(_.split("\t")).map(</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=&gt; (r(1), Register(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format.parse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(r(0)), r(1), r(2), r(3).</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toFloat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r(4).</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toFloat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").map(_.split("\t")).map(</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 =&gt; (c(1), Click(</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format.parse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(c(0)), c(1), c(2).</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trim.toInt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joined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reg.join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joined.take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 (Timeline)</a:t>
            </a:r>
            <a:endParaRPr lang="en-US" sz="2800" dirty="0"/>
          </a:p>
        </p:txBody>
      </p:sp>
      <p:sp>
        <p:nvSpPr>
          <p:cNvPr id="4" name="TextBox 3"/>
          <p:cNvSpPr txBox="1"/>
          <p:nvPr/>
        </p:nvSpPr>
        <p:spPr>
          <a:xfrm>
            <a:off x="386123" y="5459541"/>
            <a:ext cx="8148277" cy="646331"/>
          </a:xfrm>
          <a:prstGeom prst="rect">
            <a:avLst/>
          </a:prstGeom>
          <a:noFill/>
        </p:spPr>
        <p:txBody>
          <a:bodyPr wrap="square" rtlCol="0">
            <a:spAutoFit/>
          </a:bodyPr>
          <a:lstStyle/>
          <a:p>
            <a:r>
              <a:rPr lang="en-US" sz="1200" dirty="0" err="1" smtClean="0"/>
              <a:t>Paco</a:t>
            </a:r>
            <a:r>
              <a:rPr lang="en-US" sz="1200" dirty="0" smtClean="0"/>
              <a:t> </a:t>
            </a:r>
            <a:r>
              <a:rPr lang="en-US" sz="1200" dirty="0"/>
              <a:t>Nathan, O'Reilly </a:t>
            </a:r>
            <a:r>
              <a:rPr lang="en-US" sz="1200" dirty="0" smtClean="0"/>
              <a:t>Learning, </a:t>
            </a:r>
            <a:r>
              <a:rPr lang="en-US" sz="1200" i="1" dirty="0" smtClean="0"/>
              <a:t>A Brief History: Functional Programming for Big Data</a:t>
            </a:r>
          </a:p>
          <a:p>
            <a:r>
              <a:rPr lang="en-US" sz="1200" dirty="0">
                <a:hlinkClick r:id="rId2"/>
              </a:rPr>
              <a:t>http://image.slidesharecdn.com/icmesparktalk-141028221244-conversion-gate02/95/brief-intro-to-apache-spark-stanford-icme-13-638.jpg?cb=</a:t>
            </a:r>
            <a:r>
              <a:rPr lang="en-US" sz="1200" dirty="0" smtClean="0">
                <a:hlinkClick r:id="rId2"/>
              </a:rPr>
              <a:t>1414534463</a:t>
            </a:r>
            <a:endParaRPr lang="en-US" sz="1200" dirty="0" smtClean="0"/>
          </a:p>
        </p:txBody>
      </p:sp>
      <p:pic>
        <p:nvPicPr>
          <p:cNvPr id="5" name="Picture 4" descr="brief-intro-to-apache-spark-stanford-icme-13-63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7341"/>
            <a:ext cx="7924800" cy="3632200"/>
          </a:xfrm>
          <a:prstGeom prst="rect">
            <a:avLst/>
          </a:prstGeom>
        </p:spPr>
      </p:pic>
    </p:spTree>
    <p:extLst>
      <p:ext uri="{BB962C8B-B14F-4D97-AF65-F5344CB8AC3E}">
        <p14:creationId xmlns:p14="http://schemas.microsoft.com/office/powerpoint/2010/main" val="17481471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(Lineage Graph)</a:t>
            </a:r>
            <a:endParaRPr lang="en-US" sz="2800" dirty="0"/>
          </a:p>
        </p:txBody>
      </p:sp>
      <p:sp>
        <p:nvSpPr>
          <p:cNvPr id="4" name="TextBox 3"/>
          <p:cNvSpPr txBox="1"/>
          <p:nvPr/>
        </p:nvSpPr>
        <p:spPr>
          <a:xfrm>
            <a:off x="386124" y="1423961"/>
            <a:ext cx="8183770" cy="3882601"/>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joined.toDebugString</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[10]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[9]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CoGroupedRDD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[8]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Joins (Lineage Graph</a:t>
            </a:r>
            <a:r>
              <a:rPr lang="en-US" sz="2800" dirty="0" smtClean="0"/>
              <a:t>) (Cont.)</a:t>
            </a:r>
            <a:endParaRPr lang="en-US" sz="2800" dirty="0"/>
          </a:p>
        </p:txBody>
      </p:sp>
      <p:pic>
        <p:nvPicPr>
          <p:cNvPr id="3" name="Picture 2" descr="Screen Shot 2015-11-06 at 12.08.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6887"/>
            <a:ext cx="9144000" cy="3048000"/>
          </a:xfrm>
          <a:prstGeom prst="rect">
            <a:avLst/>
          </a:prstGeom>
        </p:spPr>
      </p:pic>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3 – Joining Datasets</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CHANGES.txt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Create RDD’s to filter each file for the keyword “Spark”</a:t>
            </a:r>
          </a:p>
          <a:p>
            <a:pPr marL="342900" indent="-342900">
              <a:lnSpc>
                <a:spcPct val="130000"/>
              </a:lnSpc>
              <a:buFont typeface="+mj-lt"/>
              <a:buAutoNum type="arabicPeriod"/>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 a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WordCount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on each so the results are (K, V) pairs of (word, count)</a:t>
            </a:r>
          </a:p>
          <a:p>
            <a:pPr marL="342900" indent="-342900">
              <a:lnSpc>
                <a:spcPct val="130000"/>
              </a:lnSpc>
              <a:buFont typeface="+mj-lt"/>
              <a:buAutoNum type="arabicPeriod"/>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 the two RDDs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Closures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write code as:</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x = 5</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x)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 add 5 to each element of an RDD</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But if you do </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counter = 0</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 =&gt; counter += x)</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 won’t work!</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Broadcast variables let programmer keep a read-only variable cached on each machine rather than shipping a copy of it with tasks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example, to give every node a copy of a large input dataset efficiently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also attempts to distribute broadcast variables using efficient broadcast algorithms to reduce communication cost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a:t>
            </a:r>
            <a:endParaRPr lang="en-US" sz="2800" dirty="0"/>
          </a:p>
        </p:txBody>
      </p:sp>
      <p:sp>
        <p:nvSpPr>
          <p:cNvPr id="4" name="TextBox 3"/>
          <p:cNvSpPr txBox="1"/>
          <p:nvPr/>
        </p:nvSpPr>
        <p:spPr>
          <a:xfrm>
            <a:off x="386124" y="1821530"/>
            <a:ext cx="4182783" cy="3319370"/>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list = List(1,2,3) </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entry =&gt;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Prints: List(1,2,3)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331937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  = [1,2,3]</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lambda entry: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Prints: [1,2,3]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 (Java)</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final Broadcast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ArrayList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add(1);add(2);add(3);</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void call(String entry)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List&lt;String&gt;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localList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transactionCodeMapBroadcast.getValue</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localList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a:t>
            </a:r>
            <a:endParaRPr lang="en-US" sz="2800" dirty="0"/>
          </a:p>
        </p:txBody>
      </p:sp>
      <p:sp>
        <p:nvSpPr>
          <p:cNvPr id="4" name="TextBox 3"/>
          <p:cNvSpPr txBox="1"/>
          <p:nvPr/>
        </p:nvSpPr>
        <p:spPr>
          <a:xfrm>
            <a:off x="386124" y="1821530"/>
            <a:ext cx="8183770" cy="287771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Accumulators are variables that can only be “added” to through an associative operation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to implement counters and sums, efficiently in parallel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natively supports accumulators of numeric value types and standard mutable collections, and programmers can extend for new types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driver program can read an accumulator’s value, not the tasks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a:t>
            </a:r>
            <a:endParaRPr lang="en-US" sz="2800" dirty="0"/>
          </a:p>
        </p:txBody>
      </p:sp>
      <p:sp>
        <p:nvSpPr>
          <p:cNvPr id="4" name="TextBox 3"/>
          <p:cNvSpPr txBox="1"/>
          <p:nvPr/>
        </p:nvSpPr>
        <p:spPr>
          <a:xfrm>
            <a:off x="386124" y="1821530"/>
            <a:ext cx="4182783" cy="4039568"/>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(entry =&gt;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4399667"/>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 </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x</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 (Java)</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final Accumulator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void call(String entry)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Apache Spark </a:t>
            </a:r>
            <a:r>
              <a:rPr lang="en-US" sz="2800" dirty="0" err="1" smtClean="0"/>
              <a:t>EcoSystem</a:t>
            </a:r>
            <a:endParaRPr lang="en-US" sz="2800" dirty="0"/>
          </a:p>
        </p:txBody>
      </p:sp>
      <p:sp>
        <p:nvSpPr>
          <p:cNvPr id="4" name="TextBox 3"/>
          <p:cNvSpPr txBox="1"/>
          <p:nvPr/>
        </p:nvSpPr>
        <p:spPr>
          <a:xfrm>
            <a:off x="386124" y="1821530"/>
            <a:ext cx="4083818"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SQL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SQL and unstructured data processing</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Streaming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Processing of live data streams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Machine Learning Algorithms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 Processing</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2"/>
          <a:stretch>
            <a:fillRect/>
          </a:stretch>
        </p:blipFill>
        <p:spPr>
          <a:xfrm>
            <a:off x="4469942" y="2467385"/>
            <a:ext cx="4115258" cy="2339130"/>
          </a:xfrm>
          <a:prstGeom prst="rect">
            <a:avLst/>
          </a:prstGeom>
        </p:spPr>
      </p:pic>
      <p:sp>
        <p:nvSpPr>
          <p:cNvPr id="5" name="TextBox 4"/>
          <p:cNvSpPr txBox="1"/>
          <p:nvPr/>
        </p:nvSpPr>
        <p:spPr>
          <a:xfrm>
            <a:off x="4469943" y="5047620"/>
            <a:ext cx="4115258" cy="646331"/>
          </a:xfrm>
          <a:prstGeom prst="rect">
            <a:avLst/>
          </a:prstGeom>
          <a:noFill/>
        </p:spPr>
        <p:txBody>
          <a:bodyPr wrap="square" rtlCol="0">
            <a:spAutoFit/>
          </a:bodyPr>
          <a:lstStyle/>
          <a:p>
            <a:r>
              <a:rPr lang="en-US" sz="1200" dirty="0" smtClean="0"/>
              <a:t>Apache Spark, </a:t>
            </a:r>
            <a:r>
              <a:rPr lang="en-US" sz="1200" i="1" dirty="0" smtClean="0"/>
              <a:t>Apache Spark Ecosystem</a:t>
            </a:r>
            <a:endParaRPr lang="en-US" sz="1200" dirty="0" smtClean="0"/>
          </a:p>
          <a:p>
            <a:r>
              <a:rPr lang="en-US" sz="1200" dirty="0">
                <a:hlinkClick r:id="rId3"/>
              </a:rPr>
              <a:t>http://spark.apache.org/images/spark-</a:t>
            </a:r>
            <a:r>
              <a:rPr lang="en-US" sz="1200" dirty="0" smtClean="0">
                <a:hlinkClick r:id="rId3"/>
              </a:rPr>
              <a:t>stack.png</a:t>
            </a:r>
            <a:endParaRPr lang="en-US" sz="1200" dirty="0" smtClean="0"/>
          </a:p>
          <a:p>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4 – Shared Variables</a:t>
            </a:r>
            <a:endParaRPr lang="en-US" sz="2800" dirty="0"/>
          </a:p>
        </p:txBody>
      </p:sp>
      <p:sp>
        <p:nvSpPr>
          <p:cNvPr id="4" name="TextBox 3"/>
          <p:cNvSpPr txBox="1"/>
          <p:nvPr/>
        </p:nvSpPr>
        <p:spPr>
          <a:xfrm>
            <a:off x="386124" y="1649185"/>
            <a:ext cx="8183770" cy="5199885"/>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this exercise you will take a file with mock bank transaction data and process it using Shared Variables. (See exercise document for more details on data)</a:t>
            </a:r>
          </a:p>
          <a:p>
            <a:pPr marL="342900" indent="-342900">
              <a:lnSpc>
                <a:spcPct val="130000"/>
              </a:lnSpc>
              <a:buFont typeface="+mj-lt"/>
              <a:buAutoNum type="arabicPeriod"/>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Create a map with the following key value pairs (where the key is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TransactionCode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and the value is a translated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TransactionCode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and Broadcast it to the nodes:</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 -&gt; CASH_ADVANCE</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pt-BR"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BALANCE_INQUIRY</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pt-BR"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t>
            </a: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BALANCE_TRANSFER</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 -&gt; OTHER</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V -&gt; OTHER</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 -&gt; OTHER</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pt-BR"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
            </a: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PREAUTHORIZED</a:t>
            </a:r>
          </a:p>
          <a:p>
            <a:pPr marL="800100" lvl="1" indent="-342900">
              <a:lnSpc>
                <a:spcPct val="130000"/>
              </a:lnSpc>
              <a:buFont typeface="+mj-lt"/>
              <a:buAutoNum type="arabicPeriod"/>
            </a:pP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pt-BR"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pt-BR"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AUTHORIZED</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an Accumulator to count how many transactions from Bank “A” were of type “OTHER”.</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Fault Tolerance</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contain lineage graphs (coarse grained updates/transformations) to help it rebuild partitions that were lost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lost partitions of an RDD need to be recomputed upon failure.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They can be recomputed in parallel on different nodes without having to roll back the entire app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Also lets a system tolerate slow nodes (stragglers) by running a backup copy of the troubled task.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Original process on straggling node will be killed when new process is complete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Cached/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Checkpointed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partitions are also used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lost partitions if available in shared memory</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Scheduler</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Uses RDD lineage to find efficient execution plan for action</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Schedules tasks based on data locality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Takes into account which RDDs are in cache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a task needs to process a cached partition, then the task is started on the node where the data is cached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Tasks are launched to compute missing partitions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Upcoming Spark Conferences and Events</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East 2016</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New York City</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 February 16</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18</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San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Francisco</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 June 6</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- 8</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References</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https://en.wikipedia.org/wiki/Apache_Spark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http://spark.apache.org/news/spark-wins-daytona-gray-sort-100tb-benchmark.html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http://www.cs.berkeley.edu/~matei/papers/2011/tr_spark.pdf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5"/>
              </a:rPr>
              <a:t>http://training.databricks.com/workshop/itas_workshop.pdf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https://spark.apache.org/docs/1.5.1/api/scala/index.html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7"/>
              </a:rPr>
              <a:t>https://spark.apache.org/docs/1.5.1/programming-guide.html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8"/>
              </a:rPr>
              <a:t>https://github.com/databricks/learning-spark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Q&amp;A</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592442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Survey</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41632318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endParaRPr lang="en-US" sz="2800" dirty="0"/>
          </a:p>
        </p:txBody>
      </p:sp>
      <p:pic>
        <p:nvPicPr>
          <p:cNvPr id="3" name="Picture 2" descr="Screen Shot 2015-11-06 at 9.1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78"/>
            <a:ext cx="9144000" cy="3704545"/>
          </a:xfrm>
          <a:prstGeom prst="rect">
            <a:avLst/>
          </a:prstGeom>
        </p:spPr>
      </p:pic>
      <p:sp>
        <p:nvSpPr>
          <p:cNvPr id="4" name="TextBox 3"/>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3"/>
              </a:rPr>
              <a:t>http://xiaochongzhang.me/blog/wp-content/uploads/2013/05/</a:t>
            </a:r>
            <a:r>
              <a:rPr lang="en-US" sz="1200" dirty="0" smtClean="0">
                <a:hlinkClick r:id="rId3"/>
              </a:rPr>
              <a:t>MapReduce_Work_Structure.png</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(Hadoop)</a:t>
            </a:r>
            <a:endParaRPr lang="en-US" sz="2800" dirty="0"/>
          </a:p>
        </p:txBody>
      </p:sp>
      <p:pic>
        <p:nvPicPr>
          <p:cNvPr id="4" name="Picture 3" descr="Screen Shot 2015-11-06 at 9.16.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265"/>
            <a:ext cx="9144000" cy="3750865"/>
          </a:xfrm>
          <a:prstGeom prst="rect">
            <a:avLst/>
          </a:prstGeom>
        </p:spPr>
      </p:pic>
      <p:sp>
        <p:nvSpPr>
          <p:cNvPr id="6" name="TextBox 5"/>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4"/>
              </a:rPr>
              <a:t>http://xiaochongzhang.me/blog/wp-content/uploads/2013/05/</a:t>
            </a:r>
            <a:r>
              <a:rPr lang="en-US" sz="1200" dirty="0" smtClean="0">
                <a:hlinkClick r:id="rId4"/>
              </a:rPr>
              <a:t>MapReduce_Work_Structure.png</a:t>
            </a:r>
            <a:r>
              <a:rPr lang="en-US" sz="1200" dirty="0" smtClean="0"/>
              <a:t> </a:t>
            </a:r>
            <a:endParaRPr lang="en-US" sz="1200" dirty="0"/>
          </a:p>
        </p:txBody>
      </p:sp>
    </p:spTree>
    <p:extLst>
      <p:ext uri="{BB962C8B-B14F-4D97-AF65-F5344CB8AC3E}">
        <p14:creationId xmlns:p14="http://schemas.microsoft.com/office/powerpoint/2010/main" val="2110957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927</TotalTime>
  <Words>5089</Words>
  <Application>Microsoft Macintosh PowerPoint</Application>
  <PresentationFormat>On-screen Show (4:3)</PresentationFormat>
  <Paragraphs>662</Paragraphs>
  <Slides>76</Slides>
  <Notes>13</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PowerPoint Presentation</vt:lpstr>
      <vt:lpstr>Workshop Objectives</vt:lpstr>
      <vt:lpstr>Presenter: Robert Sanders</vt:lpstr>
      <vt:lpstr>PowerPoint Presentation</vt:lpstr>
      <vt:lpstr>History of Apache Spark</vt:lpstr>
      <vt:lpstr>History of Apache Spark (Timeline)</vt:lpstr>
      <vt:lpstr>Apache Spark EcoSystem</vt:lpstr>
      <vt:lpstr>MapReduce</vt:lpstr>
      <vt:lpstr>MapReduce (Hadoop)</vt:lpstr>
      <vt:lpstr>Problems with MapReduce</vt:lpstr>
      <vt:lpstr>Problems with MapReduce (Specialized Systems)</vt:lpstr>
      <vt:lpstr>MapReduce Performance Bottlenecks</vt:lpstr>
      <vt:lpstr>MapReduce Performance Bottlenecks (Cont.)</vt:lpstr>
      <vt:lpstr>Tech Trends</vt:lpstr>
      <vt:lpstr>Tech Trends (RAM)</vt:lpstr>
      <vt:lpstr>How can MapReduce be improved?</vt:lpstr>
      <vt:lpstr>MapReduce vs Spark (Performance)</vt:lpstr>
      <vt:lpstr>MapReduce vs Spark (Performance) (Cont.)</vt:lpstr>
      <vt:lpstr>MapReduce vs Spark (Implementation)</vt:lpstr>
      <vt:lpstr>When not to use Apache Spark</vt:lpstr>
      <vt:lpstr>PowerPoint Presentation</vt:lpstr>
      <vt:lpstr>PowerPoint Presentation</vt:lpstr>
      <vt:lpstr>Running Spark Jobs</vt:lpstr>
      <vt:lpstr>Spark Drivers and Workers</vt:lpstr>
      <vt:lpstr>SparkContext</vt:lpstr>
      <vt:lpstr>SparkContect (Creation)</vt:lpstr>
      <vt:lpstr>Cluster vs Local</vt:lpstr>
      <vt:lpstr>Cluster vs Local (Cont.)</vt:lpstr>
      <vt:lpstr>RDDS</vt:lpstr>
      <vt:lpstr>RDDs (Cont.)</vt:lpstr>
      <vt:lpstr>RDDs (Cont.)</vt:lpstr>
      <vt:lpstr>Create RDD</vt:lpstr>
      <vt:lpstr>Spark in Action (Shell)</vt:lpstr>
      <vt:lpstr>Spark in Action (Submitting)</vt:lpstr>
      <vt:lpstr>Exercise 1 – Running Spark Jobs</vt:lpstr>
      <vt:lpstr>Word Count Example</vt:lpstr>
      <vt:lpstr>Word Count Example (Java 7)</vt:lpstr>
      <vt:lpstr>API (Documentation)</vt:lpstr>
      <vt:lpstr>API (Overview)</vt:lpstr>
      <vt:lpstr>Transformations (API)</vt:lpstr>
      <vt:lpstr>Transformations (API) (map vs flatMap)</vt:lpstr>
      <vt:lpstr>Actions (API)</vt:lpstr>
      <vt:lpstr>MapReduce using Spark</vt:lpstr>
      <vt:lpstr>Java RDDs</vt:lpstr>
      <vt:lpstr>Java RDD Functions</vt:lpstr>
      <vt:lpstr>Java RDD Functions (Cont.)</vt:lpstr>
      <vt:lpstr>Java Versions</vt:lpstr>
      <vt:lpstr>Exercise 2 – Access Logs</vt:lpstr>
      <vt:lpstr>RDD Lineage Graph</vt:lpstr>
      <vt:lpstr>RDD Dependencies</vt:lpstr>
      <vt:lpstr>RDD Dependencies (Cont.)</vt:lpstr>
      <vt:lpstr>RDD Persistence</vt:lpstr>
      <vt:lpstr>RDD Persistence (Storage Levels)</vt:lpstr>
      <vt:lpstr>Persist (API)</vt:lpstr>
      <vt:lpstr>Caching (API)</vt:lpstr>
      <vt:lpstr>Checkpoint (API)</vt:lpstr>
      <vt:lpstr>Unpersist (API)</vt:lpstr>
      <vt:lpstr>Joins</vt:lpstr>
      <vt:lpstr>Joins (Cont.)</vt:lpstr>
      <vt:lpstr>Joins (Lineage Graph)</vt:lpstr>
      <vt:lpstr>Joins (Lineage Graph) (Cont.)</vt:lpstr>
      <vt:lpstr>Exercise 3 – Joining Datasets</vt:lpstr>
      <vt:lpstr>Closures</vt:lpstr>
      <vt:lpstr>Broadcast Variables</vt:lpstr>
      <vt:lpstr>Broadcast Variables (Code)</vt:lpstr>
      <vt:lpstr>Broadcast Variables (Code) (Java)</vt:lpstr>
      <vt:lpstr>Accumulators</vt:lpstr>
      <vt:lpstr>Accumulators (Code)</vt:lpstr>
      <vt:lpstr>Accumulators (Code) (Java)</vt:lpstr>
      <vt:lpstr>Exercise 4 – Shared Variables</vt:lpstr>
      <vt:lpstr>Fault Tolerance</vt:lpstr>
      <vt:lpstr>Scheduler</vt:lpstr>
      <vt:lpstr>Upcoming Spark Conferences and Events</vt:lpstr>
      <vt:lpstr>References</vt:lpstr>
      <vt:lpstr>PowerPoint Presentation</vt:lpstr>
      <vt:lpstr>PowerPoint Presentation</vt:lpstr>
    </vt:vector>
  </TitlesOfParts>
  <Company>Clairvoyant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Sanders</dc:creator>
  <cp:lastModifiedBy>Robert Sanders</cp:lastModifiedBy>
  <cp:revision>36</cp:revision>
  <dcterms:created xsi:type="dcterms:W3CDTF">2015-11-06T07:02:11Z</dcterms:created>
  <dcterms:modified xsi:type="dcterms:W3CDTF">2015-11-06T23:41:47Z</dcterms:modified>
</cp:coreProperties>
</file>