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3"/>
  </p:notesMasterIdLst>
  <p:sldIdLst>
    <p:sldId id="257" r:id="rId2"/>
    <p:sldId id="258" r:id="rId3"/>
    <p:sldId id="259" r:id="rId4"/>
    <p:sldId id="261" r:id="rId5"/>
    <p:sldId id="260" r:id="rId6"/>
    <p:sldId id="262" r:id="rId7"/>
    <p:sldId id="263" r:id="rId8"/>
    <p:sldId id="264" r:id="rId9"/>
    <p:sldId id="267" r:id="rId10"/>
    <p:sldId id="265" r:id="rId11"/>
    <p:sldId id="266" r:id="rId12"/>
    <p:sldId id="268" r:id="rId13"/>
    <p:sldId id="272" r:id="rId14"/>
    <p:sldId id="269" r:id="rId15"/>
    <p:sldId id="270" r:id="rId16"/>
    <p:sldId id="271" r:id="rId17"/>
    <p:sldId id="273" r:id="rId18"/>
    <p:sldId id="274" r:id="rId19"/>
    <p:sldId id="275" r:id="rId20"/>
    <p:sldId id="276" r:id="rId21"/>
    <p:sldId id="279" r:id="rId22"/>
    <p:sldId id="280" r:id="rId23"/>
    <p:sldId id="277" r:id="rId24"/>
    <p:sldId id="278" r:id="rId25"/>
    <p:sldId id="281" r:id="rId26"/>
    <p:sldId id="282" r:id="rId27"/>
    <p:sldId id="283" r:id="rId28"/>
    <p:sldId id="284" r:id="rId29"/>
    <p:sldId id="337"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335"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42" r:id="rId60"/>
    <p:sldId id="339" r:id="rId61"/>
    <p:sldId id="341" r:id="rId62"/>
    <p:sldId id="327" r:id="rId63"/>
    <p:sldId id="328" r:id="rId64"/>
    <p:sldId id="313" r:id="rId65"/>
    <p:sldId id="314" r:id="rId66"/>
    <p:sldId id="315" r:id="rId67"/>
    <p:sldId id="316" r:id="rId68"/>
    <p:sldId id="340" r:id="rId69"/>
    <p:sldId id="317" r:id="rId70"/>
    <p:sldId id="318" r:id="rId71"/>
    <p:sldId id="319" r:id="rId72"/>
    <p:sldId id="320" r:id="rId73"/>
    <p:sldId id="321" r:id="rId74"/>
    <p:sldId id="323" r:id="rId75"/>
    <p:sldId id="324" r:id="rId76"/>
    <p:sldId id="325" r:id="rId77"/>
    <p:sldId id="326" r:id="rId78"/>
    <p:sldId id="329" r:id="rId79"/>
    <p:sldId id="330" r:id="rId80"/>
    <p:sldId id="332" r:id="rId81"/>
    <p:sldId id="338" r:id="rId8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55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3" d="100"/>
          <a:sy n="103" d="100"/>
        </p:scale>
        <p:origin x="-180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notesMaster" Target="notesMasters/notesMaster1.xml"/><Relationship Id="rId84" Type="http://schemas.openxmlformats.org/officeDocument/2006/relationships/printerSettings" Target="printerSettings/printerSettings1.bin"/><Relationship Id="rId85" Type="http://schemas.openxmlformats.org/officeDocument/2006/relationships/presProps" Target="presProps.xml"/><Relationship Id="rId86" Type="http://schemas.openxmlformats.org/officeDocument/2006/relationships/viewProps" Target="viewProps.xml"/><Relationship Id="rId87" Type="http://schemas.openxmlformats.org/officeDocument/2006/relationships/theme" Target="theme/theme1.xml"/><Relationship Id="rId8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56A78-9D04-4B46-BC43-F9F698B0FF59}" type="datetimeFigureOut">
              <a:rPr lang="en-US" smtClean="0"/>
              <a:t>1/31/16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5F50AD-5DE1-1C4A-84DF-624CD1E0FE76}" type="slidenum">
              <a:rPr lang="en-US" smtClean="0"/>
              <a:t>‹#›</a:t>
            </a:fld>
            <a:endParaRPr lang="en-US"/>
          </a:p>
        </p:txBody>
      </p:sp>
    </p:spTree>
    <p:extLst>
      <p:ext uri="{BB962C8B-B14F-4D97-AF65-F5344CB8AC3E}">
        <p14:creationId xmlns:p14="http://schemas.microsoft.com/office/powerpoint/2010/main" val="30240755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Familiar with Hadoop?</a:t>
            </a:r>
          </a:p>
          <a:p>
            <a:r>
              <a:rPr lang="en-US" dirty="0" smtClean="0"/>
              <a:t>Languages Used? (java, python, </a:t>
            </a:r>
            <a:r>
              <a:rPr lang="en-US" dirty="0" err="1" smtClean="0"/>
              <a:t>scala</a:t>
            </a:r>
            <a:r>
              <a:rPr lang="en-US" dirty="0" smtClean="0"/>
              <a:t>, r)</a:t>
            </a:r>
          </a:p>
        </p:txBody>
      </p:sp>
      <p:sp>
        <p:nvSpPr>
          <p:cNvPr id="4" name="Slide Number Placeholder 3"/>
          <p:cNvSpPr>
            <a:spLocks noGrp="1"/>
          </p:cNvSpPr>
          <p:nvPr>
            <p:ph type="sldNum" sz="quarter" idx="10"/>
          </p:nvPr>
        </p:nvSpPr>
        <p:spPr/>
        <p:txBody>
          <a:bodyPr/>
          <a:lstStyle/>
          <a:p>
            <a:fld id="{EE5F50AD-5DE1-1C4A-84DF-624CD1E0FE76}" type="slidenum">
              <a:rPr lang="en-US" smtClean="0"/>
              <a:t>4</a:t>
            </a:fld>
            <a:endParaRPr lang="en-US"/>
          </a:p>
        </p:txBody>
      </p:sp>
    </p:spTree>
    <p:extLst>
      <p:ext uri="{BB962C8B-B14F-4D97-AF65-F5344CB8AC3E}">
        <p14:creationId xmlns:p14="http://schemas.microsoft.com/office/powerpoint/2010/main" val="3998268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42</a:t>
            </a:fld>
            <a:endParaRPr lang="en-US"/>
          </a:p>
        </p:txBody>
      </p:sp>
    </p:spTree>
    <p:extLst>
      <p:ext uri="{BB962C8B-B14F-4D97-AF65-F5344CB8AC3E}">
        <p14:creationId xmlns:p14="http://schemas.microsoft.com/office/powerpoint/2010/main" val="3594739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distinction is useful for two reasons. First, narrow dependencies allow for pipelined execution on one cluster node, which can compute all the parent partitions. For example, one can apply a map followed by a filter on an element-by-element basis. In contrast, wide dependencies require data from all parent partitions to be available and to be shuffled across the nodes using a </a:t>
            </a:r>
            <a:r>
              <a:rPr lang="en-US" dirty="0" err="1" smtClean="0"/>
              <a:t>MapReduce</a:t>
            </a:r>
            <a:r>
              <a:rPr lang="en-US" dirty="0" smtClean="0"/>
              <a:t> like operation. Second, recovery after a node failure is more efficient with a narrow dependency, as only the lost parent partitions need to be recomputed, and they can be recomputed in parallel on different nodes. In contrast, in a lineage graph with wide dependencies, a single failed node might cause the loss of some partition from all the ancestors of an RDD, requiring a complete re-execution.</a:t>
            </a:r>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51</a:t>
            </a:fld>
            <a:endParaRPr lang="en-US"/>
          </a:p>
        </p:txBody>
      </p:sp>
    </p:spTree>
    <p:extLst>
      <p:ext uri="{BB962C8B-B14F-4D97-AF65-F5344CB8AC3E}">
        <p14:creationId xmlns:p14="http://schemas.microsoft.com/office/powerpoint/2010/main" val="2863974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main methods of fault tolerance: </a:t>
            </a:r>
            <a:r>
              <a:rPr lang="en-US" dirty="0" err="1" smtClean="0"/>
              <a:t>checkpointing</a:t>
            </a:r>
            <a:r>
              <a:rPr lang="en-US" dirty="0" smtClean="0"/>
              <a:t> the data or logging the updates made to it</a:t>
            </a:r>
          </a:p>
          <a:p>
            <a:r>
              <a:rPr lang="en-US" dirty="0" err="1" smtClean="0"/>
              <a:t>Checkpointing</a:t>
            </a:r>
            <a:r>
              <a:rPr lang="en-US" dirty="0" smtClean="0"/>
              <a:t> is expensive on a large scale so RDDs implement logging.</a:t>
            </a:r>
          </a:p>
          <a:p>
            <a:r>
              <a:rPr lang="en-US" dirty="0" smtClean="0"/>
              <a:t>Logging is through lineage</a:t>
            </a:r>
          </a:p>
          <a:p>
            <a:r>
              <a:rPr lang="en-US" dirty="0" smtClean="0"/>
              <a:t>Coarse Grained </a:t>
            </a:r>
            <a:r>
              <a:rPr lang="en-US" dirty="0" err="1" smtClean="0"/>
              <a:t>vs</a:t>
            </a:r>
            <a:r>
              <a:rPr lang="en-US" dirty="0" smtClean="0"/>
              <a:t> Fine Grained</a:t>
            </a:r>
          </a:p>
          <a:p>
            <a:r>
              <a:rPr lang="en-US" dirty="0" smtClean="0"/>
              <a:t>A fine grained update would be an update to one record in a database whereas coarse grained is generally functional operators (like used in spark) for example map, reduce, </a:t>
            </a:r>
            <a:r>
              <a:rPr lang="en-US" dirty="0" err="1" smtClean="0"/>
              <a:t>flatMap</a:t>
            </a:r>
            <a:r>
              <a:rPr lang="en-US" dirty="0" smtClean="0"/>
              <a:t>, join. Spark's model takes advantage of this because once it saves your small DAG of operations (small compared to the data you are processing) it can use that to </a:t>
            </a:r>
            <a:r>
              <a:rPr lang="en-US" dirty="0" err="1" smtClean="0"/>
              <a:t>recompute</a:t>
            </a:r>
            <a:r>
              <a:rPr lang="en-US" dirty="0" smtClean="0"/>
              <a:t> as long as the original data is still there. With fine grained updates you cannot </a:t>
            </a:r>
            <a:r>
              <a:rPr lang="en-US" dirty="0" err="1" smtClean="0"/>
              <a:t>recompute</a:t>
            </a:r>
            <a:r>
              <a:rPr lang="en-US" dirty="0" smtClean="0"/>
              <a:t> because saving the updates could potentially cost as much as saving the data itself, basically if you update each record out of billions separately you have to save the information to compute each update, whereas with coarse grained you can save one function that updates a billion records. Clearly though this comes at the cost of not being as flexible as a fine grained model.</a:t>
            </a:r>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62</a:t>
            </a:fld>
            <a:endParaRPr lang="en-US"/>
          </a:p>
        </p:txBody>
      </p:sp>
    </p:spTree>
    <p:extLst>
      <p:ext uri="{BB962C8B-B14F-4D97-AF65-F5344CB8AC3E}">
        <p14:creationId xmlns:p14="http://schemas.microsoft.com/office/powerpoint/2010/main" val="3660251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80</a:t>
            </a:fld>
            <a:endParaRPr lang="en-US"/>
          </a:p>
        </p:txBody>
      </p:sp>
    </p:spTree>
    <p:extLst>
      <p:ext uri="{BB962C8B-B14F-4D97-AF65-F5344CB8AC3E}">
        <p14:creationId xmlns:p14="http://schemas.microsoft.com/office/powerpoint/2010/main" val="2527879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81</a:t>
            </a:fld>
            <a:endParaRPr lang="en-US"/>
          </a:p>
        </p:txBody>
      </p:sp>
    </p:spTree>
    <p:extLst>
      <p:ext uri="{BB962C8B-B14F-4D97-AF65-F5344CB8AC3E}">
        <p14:creationId xmlns:p14="http://schemas.microsoft.com/office/powerpoint/2010/main" val="2527879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MapReduce</a:t>
            </a:r>
            <a:r>
              <a:rPr lang="en-US" dirty="0" smtClean="0"/>
              <a:t> Fault Tolerance - Videos of early days of </a:t>
            </a:r>
            <a:r>
              <a:rPr lang="en-US" dirty="0" err="1" smtClean="0"/>
              <a:t>mapreduce</a:t>
            </a:r>
            <a:r>
              <a:rPr lang="en-US" dirty="0" smtClean="0"/>
              <a:t> Jeff Dean 2011 - deployed an app in prod and found the jobs to be running slower. they called down to the data center and found out that the data center was powering down machines, swapping out hardware (racks) and powering them back on and the job still completed but just slower.</a:t>
            </a:r>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9</a:t>
            </a:fld>
            <a:endParaRPr lang="en-US"/>
          </a:p>
        </p:txBody>
      </p:sp>
    </p:spTree>
    <p:extLst>
      <p:ext uri="{BB962C8B-B14F-4D97-AF65-F5344CB8AC3E}">
        <p14:creationId xmlns:p14="http://schemas.microsoft.com/office/powerpoint/2010/main" val="1685635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 Linear plot: Dropping exponentially.</a:t>
            </a:r>
          </a:p>
          <a:p>
            <a:r>
              <a:rPr lang="en-US" dirty="0" smtClean="0"/>
              <a:t>2010 = 1 cent per megabyte</a:t>
            </a:r>
          </a:p>
          <a:p>
            <a:r>
              <a:rPr lang="en-US" dirty="0" smtClean="0"/>
              <a:t>Moore’s Law</a:t>
            </a:r>
          </a:p>
        </p:txBody>
      </p:sp>
      <p:sp>
        <p:nvSpPr>
          <p:cNvPr id="4" name="Slide Number Placeholder 3"/>
          <p:cNvSpPr>
            <a:spLocks noGrp="1"/>
          </p:cNvSpPr>
          <p:nvPr>
            <p:ph type="sldNum" sz="quarter" idx="10"/>
          </p:nvPr>
        </p:nvSpPr>
        <p:spPr/>
        <p:txBody>
          <a:bodyPr/>
          <a:lstStyle/>
          <a:p>
            <a:fld id="{EE5F50AD-5DE1-1C4A-84DF-624CD1E0FE76}" type="slidenum">
              <a:rPr lang="en-US" smtClean="0"/>
              <a:t>15</a:t>
            </a:fld>
            <a:endParaRPr lang="en-US"/>
          </a:p>
        </p:txBody>
      </p:sp>
    </p:spTree>
    <p:extLst>
      <p:ext uri="{BB962C8B-B14F-4D97-AF65-F5344CB8AC3E}">
        <p14:creationId xmlns:p14="http://schemas.microsoft.com/office/powerpoint/2010/main" val="2851105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Spark won,</a:t>
            </a:r>
            <a:r>
              <a:rPr lang="en-US" baseline="0" dirty="0" smtClean="0"/>
              <a:t> </a:t>
            </a:r>
            <a:r>
              <a:rPr lang="en-US" baseline="0" dirty="0" err="1" smtClean="0"/>
              <a:t>TritonSort</a:t>
            </a:r>
            <a:r>
              <a:rPr lang="en-US" baseline="0" dirty="0" smtClean="0"/>
              <a:t> has beaten the old record</a:t>
            </a:r>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18</a:t>
            </a:fld>
            <a:endParaRPr lang="en-US"/>
          </a:p>
        </p:txBody>
      </p:sp>
    </p:spTree>
    <p:extLst>
      <p:ext uri="{BB962C8B-B14F-4D97-AF65-F5344CB8AC3E}">
        <p14:creationId xmlns:p14="http://schemas.microsoft.com/office/powerpoint/2010/main" val="883868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 Points</a:t>
            </a:r>
          </a:p>
          <a:p>
            <a:r>
              <a:rPr lang="en-US" dirty="0" smtClean="0"/>
              <a:t>Handles batch, interactive and real-time within a single framework</a:t>
            </a:r>
          </a:p>
          <a:p>
            <a:r>
              <a:rPr lang="en-US" dirty="0" smtClean="0"/>
              <a:t>Native integration with Java, Python, </a:t>
            </a:r>
            <a:r>
              <a:rPr lang="en-US" dirty="0" err="1" smtClean="0"/>
              <a:t>Scala</a:t>
            </a:r>
            <a:endParaRPr lang="en-US" dirty="0" smtClean="0"/>
          </a:p>
          <a:p>
            <a:r>
              <a:rPr lang="en-US" dirty="0" smtClean="0"/>
              <a:t>Programming at a higher level of abstraction</a:t>
            </a:r>
          </a:p>
          <a:p>
            <a:r>
              <a:rPr lang="en-US" dirty="0" smtClean="0"/>
              <a:t>More general: map/reduce is just one set of supported constructs</a:t>
            </a:r>
          </a:p>
        </p:txBody>
      </p:sp>
      <p:sp>
        <p:nvSpPr>
          <p:cNvPr id="4" name="Slide Number Placeholder 3"/>
          <p:cNvSpPr>
            <a:spLocks noGrp="1"/>
          </p:cNvSpPr>
          <p:nvPr>
            <p:ph type="sldNum" sz="quarter" idx="10"/>
          </p:nvPr>
        </p:nvSpPr>
        <p:spPr/>
        <p:txBody>
          <a:bodyPr/>
          <a:lstStyle/>
          <a:p>
            <a:fld id="{EE5F50AD-5DE1-1C4A-84DF-624CD1E0FE76}" type="slidenum">
              <a:rPr lang="en-US" smtClean="0"/>
              <a:t>19</a:t>
            </a:fld>
            <a:endParaRPr lang="en-US"/>
          </a:p>
        </p:txBody>
      </p:sp>
    </p:spTree>
    <p:extLst>
      <p:ext uri="{BB962C8B-B14F-4D97-AF65-F5344CB8AC3E}">
        <p14:creationId xmlns:p14="http://schemas.microsoft.com/office/powerpoint/2010/main" val="1933359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Setup the environment with them</a:t>
            </a:r>
          </a:p>
          <a:p>
            <a:r>
              <a:rPr lang="en-US" dirty="0" smtClean="0"/>
              <a:t>Run through and make sure everything is working</a:t>
            </a:r>
          </a:p>
          <a:p>
            <a:r>
              <a:rPr lang="en-US" dirty="0" smtClean="0"/>
              <a:t>Introduce </a:t>
            </a:r>
            <a:r>
              <a:rPr lang="en-US" dirty="0" err="1" smtClean="0"/>
              <a:t>Dev</a:t>
            </a:r>
            <a:r>
              <a:rPr lang="en-US" dirty="0" smtClean="0"/>
              <a:t> Folders and locations</a:t>
            </a:r>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22</a:t>
            </a:fld>
            <a:endParaRPr lang="en-US"/>
          </a:p>
        </p:txBody>
      </p:sp>
    </p:spTree>
    <p:extLst>
      <p:ext uri="{BB962C8B-B14F-4D97-AF65-F5344CB8AC3E}">
        <p14:creationId xmlns:p14="http://schemas.microsoft.com/office/powerpoint/2010/main" val="2527879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24</a:t>
            </a:fld>
            <a:endParaRPr lang="en-US"/>
          </a:p>
        </p:txBody>
      </p:sp>
    </p:spTree>
    <p:extLst>
      <p:ext uri="{BB962C8B-B14F-4D97-AF65-F5344CB8AC3E}">
        <p14:creationId xmlns:p14="http://schemas.microsoft.com/office/powerpoint/2010/main" val="2854002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more about how to execute functions in Java</a:t>
            </a:r>
          </a:p>
          <a:p>
            <a:r>
              <a:rPr lang="en-US" dirty="0" smtClean="0"/>
              <a:t>Types have to be defined with java whereas they are inferred in python and </a:t>
            </a:r>
            <a:r>
              <a:rPr lang="en-US" dirty="0" err="1" smtClean="0"/>
              <a:t>scala</a:t>
            </a:r>
            <a:endParaRPr lang="en-US" dirty="0" smtClean="0"/>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38</a:t>
            </a:fld>
            <a:endParaRPr lang="en-US"/>
          </a:p>
        </p:txBody>
      </p:sp>
    </p:spTree>
    <p:extLst>
      <p:ext uri="{BB962C8B-B14F-4D97-AF65-F5344CB8AC3E}">
        <p14:creationId xmlns:p14="http://schemas.microsoft.com/office/powerpoint/2010/main" val="1906752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41</a:t>
            </a:fld>
            <a:endParaRPr lang="en-US"/>
          </a:p>
        </p:txBody>
      </p:sp>
    </p:spTree>
    <p:extLst>
      <p:ext uri="{BB962C8B-B14F-4D97-AF65-F5344CB8AC3E}">
        <p14:creationId xmlns:p14="http://schemas.microsoft.com/office/powerpoint/2010/main" val="3594739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1/31/16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339224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1/31/16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54386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1/31/16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3049250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5162191"/>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2576072" cy="817561"/>
          </a:xfrm>
        </p:spPr>
        <p:txBody>
          <a:bodyPr>
            <a:normAutofit/>
          </a:bodyPr>
          <a:lstStyle>
            <a:lvl1pPr algn="l">
              <a:defRPr sz="2100">
                <a:latin typeface="Lato Regular"/>
              </a:defRPr>
            </a:lvl1pPr>
          </a:lstStyle>
          <a:p>
            <a:r>
              <a:rPr lang="en-US" dirty="0" smtClean="0"/>
              <a:t>Click to edit Master title style</a:t>
            </a:r>
            <a:endParaRPr lang="en-US" dirty="0"/>
          </a:p>
        </p:txBody>
      </p:sp>
      <p:sp>
        <p:nvSpPr>
          <p:cNvPr id="3" name="Rectangle 2"/>
          <p:cNvSpPr/>
          <p:nvPr userDrawn="1"/>
        </p:nvSpPr>
        <p:spPr>
          <a:xfrm>
            <a:off x="0" y="667873"/>
            <a:ext cx="46104" cy="692202"/>
          </a:xfrm>
          <a:prstGeom prst="rect">
            <a:avLst/>
          </a:prstGeom>
          <a:solidFill>
            <a:srgbClr val="D35C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Lato Regular"/>
            </a:endParaRPr>
          </a:p>
        </p:txBody>
      </p:sp>
    </p:spTree>
    <p:extLst>
      <p:ext uri="{BB962C8B-B14F-4D97-AF65-F5344CB8AC3E}">
        <p14:creationId xmlns:p14="http://schemas.microsoft.com/office/powerpoint/2010/main" val="1177196124"/>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1/31/16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136997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7C29D0-FB78-3F4B-BFB1-5AF0CFCAA9D5}" type="datetimeFigureOut">
              <a:rPr lang="en-US" smtClean="0"/>
              <a:t>1/31/16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6284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7C29D0-FB78-3F4B-BFB1-5AF0CFCAA9D5}" type="datetimeFigureOut">
              <a:rPr lang="en-US" smtClean="0"/>
              <a:t>1/31/16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4149519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7C29D0-FB78-3F4B-BFB1-5AF0CFCAA9D5}" type="datetimeFigureOut">
              <a:rPr lang="en-US" smtClean="0"/>
              <a:t>1/31/16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551680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7C29D0-FB78-3F4B-BFB1-5AF0CFCAA9D5}" type="datetimeFigureOut">
              <a:rPr lang="en-US" smtClean="0"/>
              <a:t>1/31/16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127329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7C29D0-FB78-3F4B-BFB1-5AF0CFCAA9D5}" type="datetimeFigureOut">
              <a:rPr lang="en-US" smtClean="0"/>
              <a:t>1/31/16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535141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7C29D0-FB78-3F4B-BFB1-5AF0CFCAA9D5}" type="datetimeFigureOut">
              <a:rPr lang="en-US" smtClean="0"/>
              <a:t>1/31/16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629647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7C29D0-FB78-3F4B-BFB1-5AF0CFCAA9D5}" type="datetimeFigureOut">
              <a:rPr lang="en-US" smtClean="0"/>
              <a:t>1/31/16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3942823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7C29D0-FB78-3F4B-BFB1-5AF0CFCAA9D5}" type="datetimeFigureOut">
              <a:rPr lang="en-US" smtClean="0"/>
              <a:t>1/31/16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66B9EB-2390-0148-8D1D-404643C04E94}" type="slidenum">
              <a:rPr lang="en-US" smtClean="0"/>
              <a:t>‹#›</a:t>
            </a:fld>
            <a:endParaRPr lang="en-US"/>
          </a:p>
        </p:txBody>
      </p:sp>
    </p:spTree>
    <p:extLst>
      <p:ext uri="{BB962C8B-B14F-4D97-AF65-F5344CB8AC3E}">
        <p14:creationId xmlns:p14="http://schemas.microsoft.com/office/powerpoint/2010/main" val="3733774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jpg"/><Relationship Id="rId3" Type="http://schemas.openxmlformats.org/officeDocument/2006/relationships/hyperlink" Target="http://image.slidesharecdn.com/2015-05-18cs347-stanford-150519052758-lva1-app6891/95/stanford-cs347-guest-lecture-apache-spark-13-638.jpg?cb=1432013408"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hyperlink" Target="http://www.jcmit.com/MemoryDiskPriceGraph-2012Feb.jpg" TargetMode="External"/><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 Id="rId3" Type="http://schemas.openxmlformats.org/officeDocument/2006/relationships/hyperlink" Target="http://image.slidesharecdn.com/2015-05-18cs347-stanford-150519052758-lva1-app6891/95/stanford-cs347-guest-lecture-apache-spark-52-638.jpg?cb=1432013408"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databricks.com/blog/2014/10/10/spark-petabyte-sort.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hyperlink" Target="http://spark.apache.org/docs/latest/img/cluster-overview.png" TargetMode="External"/><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spark.apache.org/docs/1.5.1/api/scala/index.html%23org.apache.spark.SparkContex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mailto:robert.sanders@clairvoyantsoft.com" TargetMode="External"/><Relationship Id="rId3" Type="http://schemas.openxmlformats.org/officeDocument/2006/relationships/hyperlink" Target="https://www.linkedin.com/pub/robert-sanders/32/467/614"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jpg"/><Relationship Id="rId3" Type="http://schemas.openxmlformats.org/officeDocument/2006/relationships/hyperlink" Target="http://www.tothenew.com/blog/wp-content/uploads/2015/02/580x402xSpark.jpg.pagespeed.ic.KZMzgXwkwB.jpg"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39.xml.rels><?xml version="1.0" encoding="UTF-8" standalone="yes"?>
<Relationships xmlns="http://schemas.openxmlformats.org/package/2006/relationships"><Relationship Id="rId3" Type="http://schemas.openxmlformats.org/officeDocument/2006/relationships/hyperlink" Target="https://spark.apache.org/docs/1.5.1/api/scala/index.html%23org.apache.spark.rdd.RDD" TargetMode="External"/><Relationship Id="rId4" Type="http://schemas.openxmlformats.org/officeDocument/2006/relationships/hyperlink" Target="https://spark.apache.org/docs/1.5.1/configuration.html" TargetMode="External"/><Relationship Id="rId1" Type="http://schemas.openxmlformats.org/officeDocument/2006/relationships/slideLayout" Target="../slideLayouts/slideLayout13.xml"/><Relationship Id="rId2" Type="http://schemas.openxmlformats.org/officeDocument/2006/relationships/hyperlink" Target="https://spark.apache.org/docs/1.5.1/api/scala/index.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png"/><Relationship Id="rId3" Type="http://schemas.openxmlformats.org/officeDocument/2006/relationships/hyperlink" Target="http://www.eecs.berkeley.edu/Pubs/TechRpts/2011/EECS-2011-82.pdf"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www.eecs.berkeley.edu/Pubs/TechRpts/2011/EECS-2011-82.pdf"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hyperlink" Target="http://www.eecs.berkeley.edu/Pubs/TechRpts/2011/EECS-2011-82.pdf" TargetMode="External"/><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7.png"/><Relationship Id="rId3" Type="http://schemas.openxmlformats.org/officeDocument/2006/relationships/hyperlink" Target="http://www.eecs.berkeley.edu/Pubs/TechRpts/2011/EECS-2011-82.pdf"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image.slidesharecdn.com/icmesparktalk-141028221244-conversion-gate02/95/brief-intro-to-apache-spark-stanford-icme-13-638.jpg?cb=1414534463" TargetMode="External"/><Relationship Id="rId3" Type="http://schemas.openxmlformats.org/officeDocument/2006/relationships/image" Target="../media/image2.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2.png"/><Relationship Id="rId3" Type="http://schemas.openxmlformats.org/officeDocument/2006/relationships/hyperlink" Target="http://www.dofactory.com/sql/join"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 Id="rId3" Type="http://schemas.openxmlformats.org/officeDocument/2006/relationships/hyperlink" Target="http://spark.apache.org/images/spark-stack.png"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3" Type="http://schemas.openxmlformats.org/officeDocument/2006/relationships/hyperlink" Target="http://spark.apache.org/news/spark-wins-daytona-gray-sort-100tb-benchmark.html" TargetMode="External"/><Relationship Id="rId4" Type="http://schemas.openxmlformats.org/officeDocument/2006/relationships/hyperlink" Target="http://www.cs.berkeley.edu/~matei/papers/2011/tr_spark.pdf" TargetMode="External"/><Relationship Id="rId5" Type="http://schemas.openxmlformats.org/officeDocument/2006/relationships/hyperlink" Target="http://training.databricks.com/workshop/itas_workshop.pdf" TargetMode="External"/><Relationship Id="rId6" Type="http://schemas.openxmlformats.org/officeDocument/2006/relationships/hyperlink" Target="https://spark.apache.org/docs/1.5.1/api/scala/index.html" TargetMode="External"/><Relationship Id="rId7" Type="http://schemas.openxmlformats.org/officeDocument/2006/relationships/hyperlink" Target="https://spark.apache.org/docs/1.5.1/programming-guide.html" TargetMode="External"/><Relationship Id="rId8" Type="http://schemas.openxmlformats.org/officeDocument/2006/relationships/hyperlink" Target="https://github.com/databricks/learning-spark" TargetMode="External"/><Relationship Id="rId1" Type="http://schemas.openxmlformats.org/officeDocument/2006/relationships/slideLayout" Target="../slideLayouts/slideLayout13.xml"/><Relationship Id="rId2" Type="http://schemas.openxmlformats.org/officeDocument/2006/relationships/hyperlink" Target="https://en.wikipedia.org/wiki/Apache_Spark"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 Id="rId3" Type="http://schemas.openxmlformats.org/officeDocument/2006/relationships/hyperlink" Target="http://xiaochongzhang.me/blog/wp-content/uploads/2013/05/MapReduce_Work_Structure.png"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hyperlink" Target="http://svy.mk/1ntbX0Y"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xiaochongzhang.me/blog/wp-content/uploads/2013/05/MapReduce_Work_Structure.png" TargetMode="External"/><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241681" y="2719468"/>
            <a:ext cx="6662844" cy="867961"/>
          </a:xfrm>
          <a:prstGeom prst="rect">
            <a:avLst/>
          </a:prstGeom>
        </p:spPr>
        <p:txBody>
          <a:bodyPr vert="horz" lIns="0" tIns="0" rIns="0" bIns="0" rtlCol="0" anchor="t">
            <a:noAutofit/>
          </a:bodyPr>
          <a:lstStyle>
            <a:lvl1pPr algn="l" defTabSz="914377" rtl="0" eaLnBrk="1" latinLnBrk="0" hangingPunct="1">
              <a:lnSpc>
                <a:spcPct val="80000"/>
              </a:lnSpc>
              <a:spcBef>
                <a:spcPct val="0"/>
              </a:spcBef>
              <a:buNone/>
              <a:defRPr sz="4800" kern="1200">
                <a:solidFill>
                  <a:schemeClr val="tx1"/>
                </a:solidFill>
                <a:latin typeface="Open Sans bold" panose="020B0806030504020204" pitchFamily="34" charset="0"/>
                <a:ea typeface="Open Sans bold" panose="020B0806030504020204" pitchFamily="34" charset="0"/>
                <a:cs typeface="Open Sans bold" panose="020B0806030504020204" pitchFamily="34" charset="0"/>
              </a:defRPr>
            </a:lvl1pPr>
          </a:lstStyle>
          <a:p>
            <a:pPr algn="ctr"/>
            <a:r>
              <a:rPr lang="en-US" sz="5400" dirty="0" smtClean="0">
                <a:latin typeface="+mn-lt"/>
              </a:rPr>
              <a:t>Intro to Apache Spark</a:t>
            </a:r>
          </a:p>
        </p:txBody>
      </p:sp>
      <p:sp>
        <p:nvSpPr>
          <p:cNvPr id="4" name="TextBox 3"/>
          <p:cNvSpPr txBox="1"/>
          <p:nvPr/>
        </p:nvSpPr>
        <p:spPr>
          <a:xfrm>
            <a:off x="1990644" y="3835751"/>
            <a:ext cx="5209774" cy="361637"/>
          </a:xfrm>
          <a:prstGeom prst="rect">
            <a:avLst/>
          </a:prstGeom>
          <a:noFill/>
        </p:spPr>
        <p:txBody>
          <a:bodyPr wrap="square" lIns="0" rIns="0" rtlCol="0">
            <a:spAutoFit/>
          </a:bodyPr>
          <a:lstStyle/>
          <a:p>
            <a:pPr algn="ctr">
              <a:lnSpc>
                <a:spcPct val="130000"/>
              </a:lnSpc>
            </a:pPr>
            <a:r>
              <a:rPr lang="en-US" sz="1400" dirty="0" smtClean="0"/>
              <a:t>Presented By Robert Sanders</a:t>
            </a:r>
            <a:endParaRPr lang="en-US" sz="1400" dirty="0"/>
          </a:p>
        </p:txBody>
      </p:sp>
      <p:cxnSp>
        <p:nvCxnSpPr>
          <p:cNvPr id="5" name="Straight Connector 4"/>
          <p:cNvCxnSpPr/>
          <p:nvPr/>
        </p:nvCxnSpPr>
        <p:spPr>
          <a:xfrm flipH="1">
            <a:off x="4269820" y="3764619"/>
            <a:ext cx="628562" cy="0"/>
          </a:xfrm>
          <a:prstGeom prst="line">
            <a:avLst/>
          </a:prstGeom>
          <a:ln w="1905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pic>
        <p:nvPicPr>
          <p:cNvPr id="2" name="Picture 1" descr="cv-logo-orange-on-whi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3034" y="4533376"/>
            <a:ext cx="2882069" cy="1098368"/>
          </a:xfrm>
          <a:prstGeom prst="rect">
            <a:avLst/>
          </a:prstGeom>
        </p:spPr>
      </p:pic>
    </p:spTree>
    <p:extLst>
      <p:ext uri="{BB962C8B-B14F-4D97-AF65-F5344CB8AC3E}">
        <p14:creationId xmlns:p14="http://schemas.microsoft.com/office/powerpoint/2010/main" val="30556199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60000">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14:bounceEnd="60000">
                                          <p:cBhvr additive="base">
                                            <p:cTn id="7" dur="1000" fill="hold"/>
                                            <p:tgtEl>
                                              <p:spTgt spid="5"/>
                                            </p:tgtEl>
                                            <p:attrNameLst>
                                              <p:attrName>ppt_x</p:attrName>
                                            </p:attrNameLst>
                                          </p:cBhvr>
                                          <p:tavLst>
                                            <p:tav tm="0">
                                              <p:val>
                                                <p:strVal val="#ppt_x"/>
                                              </p:val>
                                            </p:tav>
                                            <p:tav tm="100000">
                                              <p:val>
                                                <p:strVal val="#ppt_x"/>
                                              </p:val>
                                            </p:tav>
                                          </p:tavLst>
                                        </p:anim>
                                        <p:anim calcmode="lin" valueType="num" p14:bounceEnd="60000">
                                          <p:cBhvr additive="base">
                                            <p:cTn id="8" dur="10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60000">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14:bounceEnd="60000">
                                          <p:cBhvr additive="base">
                                            <p:cTn id="11" dur="10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12"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ppt_x"/>
                                              </p:val>
                                            </p:tav>
                                            <p:tav tm="100000">
                                              <p:val>
                                                <p:strVal val="#ppt_x"/>
                                              </p:val>
                                            </p:tav>
                                          </p:tavLst>
                                        </p:anim>
                                        <p:anim calcmode="lin" valueType="num">
                                          <p:cBhvr additive="base">
                                            <p:cTn id="12"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Problems with </a:t>
            </a:r>
            <a:r>
              <a:rPr lang="en-US" sz="2800" dirty="0" err="1" smtClean="0"/>
              <a:t>MapReduce</a:t>
            </a:r>
            <a:endParaRPr lang="en-US" sz="2800" dirty="0"/>
          </a:p>
        </p:txBody>
      </p:sp>
      <p:sp>
        <p:nvSpPr>
          <p:cNvPr id="4" name="TextBox 3"/>
          <p:cNvSpPr txBox="1"/>
          <p:nvPr/>
        </p:nvSpPr>
        <p:spPr>
          <a:xfrm>
            <a:off x="386124" y="1821530"/>
            <a:ext cx="8183770" cy="3914918"/>
          </a:xfrm>
          <a:prstGeom prst="rect">
            <a:avLst/>
          </a:prstGeom>
          <a:noFill/>
        </p:spPr>
        <p:txBody>
          <a:bodyPr wrap="square" lIns="0" rIns="0" rtlCol="0">
            <a:spAutoFit/>
          </a:bodyPr>
          <a:lstStyle/>
          <a:p>
            <a:pPr>
              <a:lnSpc>
                <a:spcPct val="130000"/>
              </a:lnSpc>
            </a:pPr>
            <a:r>
              <a:rPr lang="en-US" sz="2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use cases showed two major limitations</a:t>
            </a:r>
          </a:p>
          <a:p>
            <a:pPr marL="342900" indent="-342900">
              <a:lnSpc>
                <a:spcPct val="130000"/>
              </a:lnSpc>
              <a:buFont typeface="+mj-lt"/>
              <a:buAutoNum type="arabicPeriod"/>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Difficulty of programming directly in </a:t>
            </a:r>
            <a:r>
              <a:rPr lang="en-US" sz="2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endPar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342900" indent="-342900">
              <a:lnSpc>
                <a:spcPct val="130000"/>
              </a:lnSpc>
              <a:buFont typeface="+mj-lt"/>
              <a:buAutoNum type="arabicPeriod"/>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Performance bottlenecks, or batch not fitting the use cases</a:t>
            </a:r>
          </a:p>
          <a:p>
            <a:pPr marL="800100" lvl="1" indent="-342900">
              <a:lnSpc>
                <a:spcPct val="130000"/>
              </a:lnSpc>
              <a:buFont typeface="+mj-lt"/>
              <a:buAutoNum type="arabicPeriod"/>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Trying to be real time</a:t>
            </a:r>
          </a:p>
          <a:p>
            <a:pPr marL="171450" indent="-171450">
              <a:lnSpc>
                <a:spcPct val="130000"/>
              </a:lnSpc>
              <a:buFont typeface="Arial"/>
              <a:buChar char="•"/>
            </a:pPr>
            <a:endPar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People often create specialized systems to avoid using </a:t>
            </a:r>
            <a:r>
              <a:rPr lang="en-US" sz="2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endPar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484652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2" y="606400"/>
            <a:ext cx="8183771" cy="817561"/>
          </a:xfrm>
        </p:spPr>
        <p:txBody>
          <a:bodyPr>
            <a:normAutofit/>
          </a:bodyPr>
          <a:lstStyle/>
          <a:p>
            <a:r>
              <a:rPr lang="en-US" sz="2800" dirty="0" smtClean="0"/>
              <a:t>Problems with </a:t>
            </a:r>
            <a:r>
              <a:rPr lang="en-US" sz="2800" dirty="0" err="1" smtClean="0"/>
              <a:t>MapReduce</a:t>
            </a:r>
            <a:r>
              <a:rPr lang="en-US" sz="2800" dirty="0" smtClean="0"/>
              <a:t> (Specialized Systems)</a:t>
            </a:r>
            <a:endParaRPr lang="en-US" sz="2800" dirty="0"/>
          </a:p>
        </p:txBody>
      </p:sp>
      <p:pic>
        <p:nvPicPr>
          <p:cNvPr id="5" name="Picture 4" descr="stanford-cs347-guest-lecture-apache-spark-13-63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200" y="1908280"/>
            <a:ext cx="7975600" cy="3975100"/>
          </a:xfrm>
          <a:prstGeom prst="rect">
            <a:avLst/>
          </a:prstGeom>
        </p:spPr>
      </p:pic>
      <p:sp>
        <p:nvSpPr>
          <p:cNvPr id="4" name="TextBox 3"/>
          <p:cNvSpPr txBox="1"/>
          <p:nvPr/>
        </p:nvSpPr>
        <p:spPr>
          <a:xfrm>
            <a:off x="386122" y="5883380"/>
            <a:ext cx="8183771" cy="646331"/>
          </a:xfrm>
          <a:prstGeom prst="rect">
            <a:avLst/>
          </a:prstGeom>
          <a:noFill/>
        </p:spPr>
        <p:txBody>
          <a:bodyPr wrap="square" rtlCol="0">
            <a:spAutoFit/>
          </a:bodyPr>
          <a:lstStyle/>
          <a:p>
            <a:r>
              <a:rPr lang="en-US" sz="1200" dirty="0" err="1"/>
              <a:t>Reynold</a:t>
            </a:r>
            <a:r>
              <a:rPr lang="en-US" sz="1200" dirty="0"/>
              <a:t> </a:t>
            </a:r>
            <a:r>
              <a:rPr lang="en-US" sz="1200" dirty="0" err="1"/>
              <a:t>Xin</a:t>
            </a:r>
            <a:r>
              <a:rPr lang="en-US" sz="1200" dirty="0"/>
              <a:t>, Working at </a:t>
            </a:r>
            <a:r>
              <a:rPr lang="en-US" sz="1200" dirty="0" err="1"/>
              <a:t>Databricks</a:t>
            </a:r>
            <a:r>
              <a:rPr lang="en-US" sz="1200" dirty="0"/>
              <a:t>, </a:t>
            </a:r>
            <a:r>
              <a:rPr lang="en-US" sz="1200" i="1" dirty="0" smtClean="0"/>
              <a:t>Specialized Systems</a:t>
            </a:r>
            <a:endParaRPr lang="en-US" sz="1200" dirty="0" smtClean="0"/>
          </a:p>
          <a:p>
            <a:r>
              <a:rPr lang="en-US" sz="1200" dirty="0">
                <a:hlinkClick r:id="rId3"/>
              </a:rPr>
              <a:t>http://image.slidesharecdn.com/2015-05-18cs347-stanford-150519052758-lva1-app6891/95/stanford-cs347-guest-lecture-apache-spark-13-638.jpg?cb=</a:t>
            </a:r>
            <a:r>
              <a:rPr lang="en-US" sz="1200" dirty="0" smtClean="0">
                <a:hlinkClick r:id="rId3"/>
              </a:rPr>
              <a:t>1432013408</a:t>
            </a:r>
            <a:r>
              <a:rPr lang="en-US" sz="1200" dirty="0" smtClean="0"/>
              <a:t> </a:t>
            </a:r>
            <a:endParaRPr lang="en-US" sz="1200" dirty="0"/>
          </a:p>
        </p:txBody>
      </p:sp>
    </p:spTree>
    <p:extLst>
      <p:ext uri="{BB962C8B-B14F-4D97-AF65-F5344CB8AC3E}">
        <p14:creationId xmlns:p14="http://schemas.microsoft.com/office/powerpoint/2010/main" val="2484652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Performance Bottlenecks</a:t>
            </a:r>
            <a:endParaRPr lang="en-US" sz="2800" dirty="0"/>
          </a:p>
        </p:txBody>
      </p:sp>
      <p:sp>
        <p:nvSpPr>
          <p:cNvPr id="4" name="TextBox 3"/>
          <p:cNvSpPr txBox="1"/>
          <p:nvPr/>
        </p:nvSpPr>
        <p:spPr>
          <a:xfrm>
            <a:off x="386124" y="1821530"/>
            <a:ext cx="8183770" cy="1277273"/>
          </a:xfrm>
          <a:prstGeom prst="rect">
            <a:avLst/>
          </a:prstGeom>
          <a:noFill/>
        </p:spPr>
        <p:txBody>
          <a:bodyPr wrap="square" lIns="0" rIns="0" rtlCol="0">
            <a:spAutoFit/>
          </a:bodyPr>
          <a:lstStyle/>
          <a:p>
            <a:pPr marL="171450" indent="-171450">
              <a:lnSpc>
                <a:spcPct val="130000"/>
              </a:lnSpc>
              <a:buFont typeface="Arial"/>
              <a:buChar char="•"/>
            </a:pP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is a very I/O heavy operation</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 phase needs to read from disk then write back out</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 phase needs to read from disk and then write back out</a:t>
            </a:r>
          </a:p>
        </p:txBody>
      </p:sp>
      <p:pic>
        <p:nvPicPr>
          <p:cNvPr id="3" name="Picture 2" descr="Screen Shot 2015-11-06 at 9.30.5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9353"/>
            <a:ext cx="9144000" cy="2560320"/>
          </a:xfrm>
          <a:prstGeom prst="rect">
            <a:avLst/>
          </a:prstGeom>
        </p:spPr>
      </p:pic>
    </p:spTree>
    <p:extLst>
      <p:ext uri="{BB962C8B-B14F-4D97-AF65-F5344CB8AC3E}">
        <p14:creationId xmlns:p14="http://schemas.microsoft.com/office/powerpoint/2010/main" val="2288223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Performance Bottlenecks (Cont.)</a:t>
            </a:r>
            <a:endParaRPr lang="en-US" sz="2800" dirty="0"/>
          </a:p>
        </p:txBody>
      </p:sp>
      <p:sp>
        <p:nvSpPr>
          <p:cNvPr id="4" name="TextBox 3"/>
          <p:cNvSpPr txBox="1"/>
          <p:nvPr/>
        </p:nvSpPr>
        <p:spPr>
          <a:xfrm>
            <a:off x="386124" y="1821530"/>
            <a:ext cx="8183770" cy="877163"/>
          </a:xfrm>
          <a:prstGeom prst="rect">
            <a:avLst/>
          </a:prstGeom>
          <a:noFill/>
        </p:spPr>
        <p:txBody>
          <a:bodyPr wrap="square" lIns="0" rIns="0" rtlCol="0">
            <a:spAutoFit/>
          </a:bodyPr>
          <a:lstStyle/>
          <a:p>
            <a:pPr>
              <a:lnSpc>
                <a:spcPct val="130000"/>
              </a:lnSpc>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We often don’t just use one job. Many times we are running jobs back to back.</a:t>
            </a:r>
          </a:p>
        </p:txBody>
      </p:sp>
      <p:pic>
        <p:nvPicPr>
          <p:cNvPr id="5" name="Picture 4" descr="Screen Shot 2015-11-06 at 9.33.1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17499"/>
            <a:ext cx="9144000" cy="1577199"/>
          </a:xfrm>
          <a:prstGeom prst="rect">
            <a:avLst/>
          </a:prstGeom>
        </p:spPr>
      </p:pic>
    </p:spTree>
    <p:extLst>
      <p:ext uri="{BB962C8B-B14F-4D97-AF65-F5344CB8AC3E}">
        <p14:creationId xmlns:p14="http://schemas.microsoft.com/office/powerpoint/2010/main" val="407326709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Tech Trends</a:t>
            </a:r>
            <a:endParaRPr lang="en-US" sz="2800" dirty="0"/>
          </a:p>
        </p:txBody>
      </p:sp>
      <p:sp>
        <p:nvSpPr>
          <p:cNvPr id="4" name="TextBox 3"/>
          <p:cNvSpPr txBox="1"/>
          <p:nvPr/>
        </p:nvSpPr>
        <p:spPr>
          <a:xfrm>
            <a:off x="386124" y="1821530"/>
            <a:ext cx="8183770" cy="2077492"/>
          </a:xfrm>
          <a:prstGeom prst="rect">
            <a:avLst/>
          </a:prstGeom>
          <a:noFill/>
        </p:spPr>
        <p:txBody>
          <a:bodyPr wrap="square" lIns="0" rIns="0" rtlCol="0">
            <a:spAutoFit/>
          </a:bodyPr>
          <a:lstStyle/>
          <a:p>
            <a:pPr>
              <a:lnSpc>
                <a:spcPct val="130000"/>
              </a:lnSpc>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Compared to where we were at when </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adoop was first around:</a:t>
            </a:r>
          </a:p>
          <a:p>
            <a:pPr>
              <a:lnSpc>
                <a:spcPct val="130000"/>
              </a:lnSpc>
            </a:pP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We now have SSD’s</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Networking has improved</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RAM is becoming very cheap and abundant</a:t>
            </a:r>
          </a:p>
        </p:txBody>
      </p:sp>
    </p:spTree>
    <p:extLst>
      <p:ext uri="{BB962C8B-B14F-4D97-AF65-F5344CB8AC3E}">
        <p14:creationId xmlns:p14="http://schemas.microsoft.com/office/powerpoint/2010/main" val="2288223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Tech Trends (RAM)</a:t>
            </a:r>
            <a:endParaRPr lang="en-US" sz="2800" dirty="0"/>
          </a:p>
        </p:txBody>
      </p:sp>
      <p:pic>
        <p:nvPicPr>
          <p:cNvPr id="3" name="Picture 2"/>
          <p:cNvPicPr>
            <a:picLocks noChangeAspect="1"/>
          </p:cNvPicPr>
          <p:nvPr/>
        </p:nvPicPr>
        <p:blipFill>
          <a:blip r:embed="rId3"/>
          <a:stretch>
            <a:fillRect/>
          </a:stretch>
        </p:blipFill>
        <p:spPr>
          <a:xfrm>
            <a:off x="890690" y="1423961"/>
            <a:ext cx="7065724" cy="4817184"/>
          </a:xfrm>
          <a:prstGeom prst="rect">
            <a:avLst/>
          </a:prstGeom>
        </p:spPr>
      </p:pic>
      <p:sp>
        <p:nvSpPr>
          <p:cNvPr id="4" name="TextBox 3"/>
          <p:cNvSpPr txBox="1"/>
          <p:nvPr/>
        </p:nvSpPr>
        <p:spPr>
          <a:xfrm>
            <a:off x="1055633" y="6241145"/>
            <a:ext cx="6469890" cy="646331"/>
          </a:xfrm>
          <a:prstGeom prst="rect">
            <a:avLst/>
          </a:prstGeom>
          <a:noFill/>
        </p:spPr>
        <p:txBody>
          <a:bodyPr wrap="none" rtlCol="0">
            <a:spAutoFit/>
          </a:bodyPr>
          <a:lstStyle/>
          <a:p>
            <a:r>
              <a:rPr lang="en-US" dirty="0"/>
              <a:t>John C. McCallum, </a:t>
            </a:r>
            <a:r>
              <a:rPr lang="en-US" i="1" dirty="0" smtClean="0"/>
              <a:t>Historical cost of computer memory and storage</a:t>
            </a:r>
            <a:endParaRPr lang="en-US" dirty="0" smtClean="0"/>
          </a:p>
          <a:p>
            <a:r>
              <a:rPr lang="en-US" dirty="0">
                <a:hlinkClick r:id="rId4"/>
              </a:rPr>
              <a:t>http://www.jcmit.com/MemoryDiskPriceGraph-</a:t>
            </a:r>
            <a:r>
              <a:rPr lang="en-US" dirty="0" smtClean="0">
                <a:hlinkClick r:id="rId4"/>
              </a:rPr>
              <a:t>2012Feb.jpg</a:t>
            </a:r>
            <a:r>
              <a:rPr lang="en-US" dirty="0" smtClean="0"/>
              <a:t> </a:t>
            </a:r>
            <a:endParaRPr lang="en-US" dirty="0"/>
          </a:p>
        </p:txBody>
      </p:sp>
    </p:spTree>
    <p:extLst>
      <p:ext uri="{BB962C8B-B14F-4D97-AF65-F5344CB8AC3E}">
        <p14:creationId xmlns:p14="http://schemas.microsoft.com/office/powerpoint/2010/main" val="2288223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How can </a:t>
            </a:r>
            <a:r>
              <a:rPr lang="en-US" sz="2800" dirty="0" err="1" smtClean="0"/>
              <a:t>MapReduce</a:t>
            </a:r>
            <a:r>
              <a:rPr lang="en-US" sz="2800" dirty="0" smtClean="0"/>
              <a:t> be improved?</a:t>
            </a:r>
            <a:endParaRPr lang="en-US" sz="2800" dirty="0"/>
          </a:p>
        </p:txBody>
      </p:sp>
      <p:sp>
        <p:nvSpPr>
          <p:cNvPr id="4" name="TextBox 3"/>
          <p:cNvSpPr txBox="1"/>
          <p:nvPr/>
        </p:nvSpPr>
        <p:spPr>
          <a:xfrm>
            <a:off x="386124" y="1821530"/>
            <a:ext cx="8183770" cy="477054"/>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 RAM for in-data sharing</a:t>
            </a:r>
          </a:p>
        </p:txBody>
      </p:sp>
      <p:pic>
        <p:nvPicPr>
          <p:cNvPr id="3" name="Picture 2" descr="Screen Shot 2015-11-06 at 9.39.1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01159"/>
            <a:ext cx="9144000" cy="1345259"/>
          </a:xfrm>
          <a:prstGeom prst="rect">
            <a:avLst/>
          </a:prstGeom>
        </p:spPr>
      </p:pic>
    </p:spTree>
    <p:extLst>
      <p:ext uri="{BB962C8B-B14F-4D97-AF65-F5344CB8AC3E}">
        <p14:creationId xmlns:p14="http://schemas.microsoft.com/office/powerpoint/2010/main" val="2288223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a:t>
            </a:r>
            <a:r>
              <a:rPr lang="en-US" sz="2800" dirty="0" err="1" smtClean="0"/>
              <a:t>vs</a:t>
            </a:r>
            <a:r>
              <a:rPr lang="en-US" sz="2800" dirty="0" smtClean="0"/>
              <a:t> Spark (Performance)</a:t>
            </a:r>
            <a:endParaRPr lang="en-US" sz="2800" dirty="0"/>
          </a:p>
        </p:txBody>
      </p:sp>
      <p:pic>
        <p:nvPicPr>
          <p:cNvPr id="5" name="Picture 4" descr="Screen Shot 2015-11-06 at 9.51.3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900" y="2067038"/>
            <a:ext cx="7442200" cy="3898900"/>
          </a:xfrm>
          <a:prstGeom prst="rect">
            <a:avLst/>
          </a:prstGeom>
        </p:spPr>
      </p:pic>
      <p:sp>
        <p:nvSpPr>
          <p:cNvPr id="4" name="TextBox 3"/>
          <p:cNvSpPr txBox="1"/>
          <p:nvPr/>
        </p:nvSpPr>
        <p:spPr>
          <a:xfrm>
            <a:off x="386123" y="5965938"/>
            <a:ext cx="8289853" cy="646331"/>
          </a:xfrm>
          <a:prstGeom prst="rect">
            <a:avLst/>
          </a:prstGeom>
          <a:noFill/>
        </p:spPr>
        <p:txBody>
          <a:bodyPr wrap="square" rtlCol="0">
            <a:spAutoFit/>
          </a:bodyPr>
          <a:lstStyle/>
          <a:p>
            <a:r>
              <a:rPr lang="en-US" sz="1200" dirty="0" err="1"/>
              <a:t>Reynold</a:t>
            </a:r>
            <a:r>
              <a:rPr lang="en-US" sz="1200" dirty="0"/>
              <a:t> </a:t>
            </a:r>
            <a:r>
              <a:rPr lang="en-US" sz="1200" dirty="0" err="1"/>
              <a:t>Xin</a:t>
            </a:r>
            <a:r>
              <a:rPr lang="en-US" sz="1200" dirty="0"/>
              <a:t>, Working at </a:t>
            </a:r>
            <a:r>
              <a:rPr lang="en-US" sz="1200" dirty="0" err="1"/>
              <a:t>Databricks</a:t>
            </a:r>
            <a:r>
              <a:rPr lang="en-US" sz="1200" dirty="0"/>
              <a:t>, </a:t>
            </a:r>
            <a:r>
              <a:rPr lang="en-US" sz="1200" i="1" dirty="0" smtClean="0"/>
              <a:t>LR/K-Means Performance</a:t>
            </a:r>
            <a:endParaRPr lang="en-US" sz="1200" dirty="0" smtClean="0"/>
          </a:p>
          <a:p>
            <a:r>
              <a:rPr lang="en-US" sz="1200" dirty="0">
                <a:hlinkClick r:id="rId3"/>
              </a:rPr>
              <a:t>http://image.slidesharecdn.com/2015-05-18cs347-stanford-150519052758-lva1-app6891/95/stanford-cs347-guest-lecture-apache-spark-52-638.jpg?cb=</a:t>
            </a:r>
            <a:r>
              <a:rPr lang="en-US" sz="1200" dirty="0" smtClean="0">
                <a:hlinkClick r:id="rId3"/>
              </a:rPr>
              <a:t>1432013408</a:t>
            </a:r>
            <a:r>
              <a:rPr lang="en-US" sz="1200" dirty="0" smtClean="0"/>
              <a:t> </a:t>
            </a:r>
            <a:endParaRPr lang="en-US" sz="1200" dirty="0"/>
          </a:p>
        </p:txBody>
      </p:sp>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a:t>
            </a:r>
            <a:r>
              <a:rPr lang="en-US" sz="2800" dirty="0" err="1" smtClean="0"/>
              <a:t>vs</a:t>
            </a:r>
            <a:r>
              <a:rPr lang="en-US" sz="2800" dirty="0" smtClean="0"/>
              <a:t> Spark (Performance) (Cont.)</a:t>
            </a:r>
            <a:endParaRPr lang="en-US" sz="2800" dirty="0"/>
          </a:p>
        </p:txBody>
      </p:sp>
      <p:sp>
        <p:nvSpPr>
          <p:cNvPr id="4" name="TextBox 3"/>
          <p:cNvSpPr txBox="1"/>
          <p:nvPr/>
        </p:nvSpPr>
        <p:spPr>
          <a:xfrm>
            <a:off x="386124" y="1821530"/>
            <a:ext cx="8183770" cy="79868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Dayton Gray 100 TB sorting results</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https://databricks.com/blog/2014/10/10/spark-petabyte-sort.html</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732484759"/>
              </p:ext>
            </p:extLst>
          </p:nvPr>
        </p:nvGraphicFramePr>
        <p:xfrm>
          <a:off x="204687" y="2714066"/>
          <a:ext cx="8537264" cy="2595880"/>
        </p:xfrm>
        <a:graphic>
          <a:graphicData uri="http://schemas.openxmlformats.org/drawingml/2006/table">
            <a:tbl>
              <a:tblPr firstRow="1" bandRow="1">
                <a:tableStyleId>{5C22544A-7EE6-4342-B048-85BDC9FD1C3A}</a:tableStyleId>
              </a:tblPr>
              <a:tblGrid>
                <a:gridCol w="2134316"/>
                <a:gridCol w="2134316"/>
                <a:gridCol w="2134316"/>
                <a:gridCol w="2134316"/>
              </a:tblGrid>
              <a:tr h="370840">
                <a:tc>
                  <a:txBody>
                    <a:bodyPr/>
                    <a:lstStyle/>
                    <a:p>
                      <a:endParaRPr lang="en-US" dirty="0"/>
                    </a:p>
                  </a:txBody>
                  <a:tcPr/>
                </a:tc>
                <a:tc>
                  <a:txBody>
                    <a:bodyPr/>
                    <a:lstStyle/>
                    <a:p>
                      <a:r>
                        <a:rPr lang="en-US" dirty="0" err="1" smtClean="0"/>
                        <a:t>MapReduce</a:t>
                      </a:r>
                      <a:r>
                        <a:rPr lang="en-US" dirty="0" smtClean="0"/>
                        <a:t> Record</a:t>
                      </a:r>
                      <a:endParaRPr lang="en-US" dirty="0"/>
                    </a:p>
                  </a:txBody>
                  <a:tcPr/>
                </a:tc>
                <a:tc>
                  <a:txBody>
                    <a:bodyPr/>
                    <a:lstStyle/>
                    <a:p>
                      <a:r>
                        <a:rPr lang="en-US" dirty="0" smtClean="0"/>
                        <a:t>Spark Record</a:t>
                      </a:r>
                      <a:endParaRPr lang="en-US" dirty="0"/>
                    </a:p>
                  </a:txBody>
                  <a:tcPr/>
                </a:tc>
                <a:tc>
                  <a:txBody>
                    <a:bodyPr/>
                    <a:lstStyle/>
                    <a:p>
                      <a:r>
                        <a:rPr lang="en-US" dirty="0" smtClean="0"/>
                        <a:t>Spark Record</a:t>
                      </a:r>
                      <a:r>
                        <a:rPr lang="en-US" baseline="0" dirty="0" smtClean="0"/>
                        <a:t> </a:t>
                      </a:r>
                      <a:r>
                        <a:rPr lang="en-US" dirty="0" smtClean="0"/>
                        <a:t>1PB</a:t>
                      </a:r>
                      <a:endParaRPr lang="en-US" dirty="0"/>
                    </a:p>
                  </a:txBody>
                  <a:tcPr/>
                </a:tc>
              </a:tr>
              <a:tr h="370840">
                <a:tc>
                  <a:txBody>
                    <a:bodyPr/>
                    <a:lstStyle/>
                    <a:p>
                      <a:r>
                        <a:rPr lang="en-US" dirty="0" smtClean="0"/>
                        <a:t>Data</a:t>
                      </a:r>
                      <a:r>
                        <a:rPr lang="en-US" baseline="0" dirty="0" smtClean="0"/>
                        <a:t> Size</a:t>
                      </a:r>
                      <a:endParaRPr lang="en-US" dirty="0"/>
                    </a:p>
                  </a:txBody>
                  <a:tcPr/>
                </a:tc>
                <a:tc>
                  <a:txBody>
                    <a:bodyPr/>
                    <a:lstStyle/>
                    <a:p>
                      <a:r>
                        <a:rPr lang="en-US" dirty="0" smtClean="0"/>
                        <a:t>102.5 TB</a:t>
                      </a:r>
                      <a:endParaRPr lang="en-US" dirty="0"/>
                    </a:p>
                  </a:txBody>
                  <a:tcPr/>
                </a:tc>
                <a:tc>
                  <a:txBody>
                    <a:bodyPr/>
                    <a:lstStyle/>
                    <a:p>
                      <a:r>
                        <a:rPr lang="en-US" dirty="0" smtClean="0"/>
                        <a:t>100 TB</a:t>
                      </a:r>
                      <a:endParaRPr lang="en-US" dirty="0"/>
                    </a:p>
                  </a:txBody>
                  <a:tcPr/>
                </a:tc>
                <a:tc>
                  <a:txBody>
                    <a:bodyPr/>
                    <a:lstStyle/>
                    <a:p>
                      <a:r>
                        <a:rPr lang="en-US" dirty="0" smtClean="0"/>
                        <a:t>1000 TB</a:t>
                      </a:r>
                      <a:endParaRPr lang="en-US" dirty="0"/>
                    </a:p>
                  </a:txBody>
                  <a:tcPr/>
                </a:tc>
              </a:tr>
              <a:tr h="370840">
                <a:tc>
                  <a:txBody>
                    <a:bodyPr/>
                    <a:lstStyle/>
                    <a:p>
                      <a:r>
                        <a:rPr lang="en-US" dirty="0" smtClean="0"/>
                        <a:t># Nodes</a:t>
                      </a:r>
                      <a:endParaRPr lang="en-US" dirty="0"/>
                    </a:p>
                  </a:txBody>
                  <a:tcPr/>
                </a:tc>
                <a:tc>
                  <a:txBody>
                    <a:bodyPr/>
                    <a:lstStyle/>
                    <a:p>
                      <a:r>
                        <a:rPr lang="en-US" dirty="0" smtClean="0"/>
                        <a:t>2100</a:t>
                      </a:r>
                      <a:endParaRPr lang="en-US" dirty="0"/>
                    </a:p>
                  </a:txBody>
                  <a:tcPr/>
                </a:tc>
                <a:tc>
                  <a:txBody>
                    <a:bodyPr/>
                    <a:lstStyle/>
                    <a:p>
                      <a:r>
                        <a:rPr lang="en-US" dirty="0" smtClean="0"/>
                        <a:t>206</a:t>
                      </a:r>
                      <a:endParaRPr lang="en-US" dirty="0"/>
                    </a:p>
                  </a:txBody>
                  <a:tcPr/>
                </a:tc>
                <a:tc>
                  <a:txBody>
                    <a:bodyPr/>
                    <a:lstStyle/>
                    <a:p>
                      <a:r>
                        <a:rPr lang="en-US" dirty="0" smtClean="0"/>
                        <a:t>190</a:t>
                      </a:r>
                      <a:endParaRPr lang="en-US" dirty="0"/>
                    </a:p>
                  </a:txBody>
                  <a:tcPr/>
                </a:tc>
              </a:tr>
              <a:tr h="370840">
                <a:tc>
                  <a:txBody>
                    <a:bodyPr/>
                    <a:lstStyle/>
                    <a:p>
                      <a:r>
                        <a:rPr lang="en-US" dirty="0" smtClean="0"/>
                        <a:t># Cores</a:t>
                      </a:r>
                      <a:endParaRPr lang="en-US" dirty="0"/>
                    </a:p>
                  </a:txBody>
                  <a:tcPr/>
                </a:tc>
                <a:tc>
                  <a:txBody>
                    <a:bodyPr/>
                    <a:lstStyle/>
                    <a:p>
                      <a:r>
                        <a:rPr lang="en-US" dirty="0" smtClean="0"/>
                        <a:t>50400 physical</a:t>
                      </a:r>
                      <a:endParaRPr lang="en-US" dirty="0"/>
                    </a:p>
                  </a:txBody>
                  <a:tcPr/>
                </a:tc>
                <a:tc>
                  <a:txBody>
                    <a:bodyPr/>
                    <a:lstStyle/>
                    <a:p>
                      <a:r>
                        <a:rPr lang="en-US" dirty="0" smtClean="0"/>
                        <a:t>6592 virtualized</a:t>
                      </a:r>
                      <a:endParaRPr lang="en-US" dirty="0"/>
                    </a:p>
                  </a:txBody>
                  <a:tcPr/>
                </a:tc>
                <a:tc>
                  <a:txBody>
                    <a:bodyPr/>
                    <a:lstStyle/>
                    <a:p>
                      <a:r>
                        <a:rPr lang="en-US" dirty="0" smtClean="0"/>
                        <a:t>6080 virtualized</a:t>
                      </a:r>
                      <a:endParaRPr lang="en-US" dirty="0"/>
                    </a:p>
                  </a:txBody>
                  <a:tcPr/>
                </a:tc>
              </a:tr>
              <a:tr h="370840">
                <a:tc>
                  <a:txBody>
                    <a:bodyPr/>
                    <a:lstStyle/>
                    <a:p>
                      <a:r>
                        <a:rPr lang="en-US" dirty="0" smtClean="0"/>
                        <a:t>Elapsed</a:t>
                      </a:r>
                      <a:r>
                        <a:rPr lang="en-US" baseline="0" dirty="0" smtClean="0"/>
                        <a:t> Time</a:t>
                      </a:r>
                      <a:endParaRPr lang="en-US" dirty="0"/>
                    </a:p>
                  </a:txBody>
                  <a:tcPr/>
                </a:tc>
                <a:tc>
                  <a:txBody>
                    <a:bodyPr/>
                    <a:lstStyle/>
                    <a:p>
                      <a:r>
                        <a:rPr lang="en-US" dirty="0" smtClean="0"/>
                        <a:t>72 </a:t>
                      </a:r>
                      <a:r>
                        <a:rPr lang="en-US" dirty="0" err="1" smtClean="0"/>
                        <a:t>mins</a:t>
                      </a:r>
                      <a:endParaRPr lang="en-US" dirty="0"/>
                    </a:p>
                  </a:txBody>
                  <a:tcPr/>
                </a:tc>
                <a:tc>
                  <a:txBody>
                    <a:bodyPr/>
                    <a:lstStyle/>
                    <a:p>
                      <a:r>
                        <a:rPr lang="en-US" dirty="0" smtClean="0"/>
                        <a:t>23 </a:t>
                      </a:r>
                      <a:r>
                        <a:rPr lang="en-US" dirty="0" err="1" smtClean="0"/>
                        <a:t>mins</a:t>
                      </a:r>
                      <a:endParaRPr lang="en-US" dirty="0"/>
                    </a:p>
                  </a:txBody>
                  <a:tcPr/>
                </a:tc>
                <a:tc>
                  <a:txBody>
                    <a:bodyPr/>
                    <a:lstStyle/>
                    <a:p>
                      <a:r>
                        <a:rPr lang="en-US" dirty="0" smtClean="0"/>
                        <a:t>234</a:t>
                      </a:r>
                      <a:r>
                        <a:rPr lang="en-US" baseline="0" dirty="0" smtClean="0"/>
                        <a:t> </a:t>
                      </a:r>
                      <a:r>
                        <a:rPr lang="en-US" baseline="0" dirty="0" err="1" smtClean="0"/>
                        <a:t>mins</a:t>
                      </a:r>
                      <a:endParaRPr lang="en-US" dirty="0"/>
                    </a:p>
                  </a:txBody>
                  <a:tcPr/>
                </a:tc>
              </a:tr>
              <a:tr h="370840">
                <a:tc>
                  <a:txBody>
                    <a:bodyPr/>
                    <a:lstStyle/>
                    <a:p>
                      <a:r>
                        <a:rPr lang="en-US" dirty="0" smtClean="0"/>
                        <a:t>Sort rate</a:t>
                      </a:r>
                      <a:endParaRPr lang="en-US" dirty="0"/>
                    </a:p>
                  </a:txBody>
                  <a:tcPr/>
                </a:tc>
                <a:tc>
                  <a:txBody>
                    <a:bodyPr/>
                    <a:lstStyle/>
                    <a:p>
                      <a:r>
                        <a:rPr lang="en-US" dirty="0" smtClean="0"/>
                        <a:t>1.42 TB/min</a:t>
                      </a:r>
                      <a:endParaRPr lang="en-US" dirty="0"/>
                    </a:p>
                  </a:txBody>
                  <a:tcPr/>
                </a:tc>
                <a:tc>
                  <a:txBody>
                    <a:bodyPr/>
                    <a:lstStyle/>
                    <a:p>
                      <a:r>
                        <a:rPr lang="en-US" dirty="0" smtClean="0"/>
                        <a:t>4.27 TB/min</a:t>
                      </a:r>
                      <a:endParaRPr lang="en-US" dirty="0"/>
                    </a:p>
                  </a:txBody>
                  <a:tcPr/>
                </a:tc>
                <a:tc>
                  <a:txBody>
                    <a:bodyPr/>
                    <a:lstStyle/>
                    <a:p>
                      <a:r>
                        <a:rPr lang="en-US" dirty="0" smtClean="0"/>
                        <a:t>4.27</a:t>
                      </a:r>
                      <a:r>
                        <a:rPr lang="en-US" baseline="0" dirty="0" smtClean="0"/>
                        <a:t> TB/min</a:t>
                      </a:r>
                      <a:endParaRPr lang="en-US" dirty="0"/>
                    </a:p>
                  </a:txBody>
                  <a:tcPr/>
                </a:tc>
              </a:tr>
              <a:tr h="370840">
                <a:tc>
                  <a:txBody>
                    <a:bodyPr/>
                    <a:lstStyle/>
                    <a:p>
                      <a:r>
                        <a:rPr lang="en-US" dirty="0" smtClean="0"/>
                        <a:t>Sort rate/node</a:t>
                      </a:r>
                      <a:endParaRPr lang="en-US" dirty="0"/>
                    </a:p>
                  </a:txBody>
                  <a:tcPr/>
                </a:tc>
                <a:tc>
                  <a:txBody>
                    <a:bodyPr/>
                    <a:lstStyle/>
                    <a:p>
                      <a:r>
                        <a:rPr lang="en-US" dirty="0" smtClean="0"/>
                        <a:t>0.67 GB/min</a:t>
                      </a:r>
                      <a:endParaRPr lang="en-US" dirty="0"/>
                    </a:p>
                  </a:txBody>
                  <a:tcPr/>
                </a:tc>
                <a:tc>
                  <a:txBody>
                    <a:bodyPr/>
                    <a:lstStyle/>
                    <a:p>
                      <a:r>
                        <a:rPr lang="en-US" dirty="0" smtClean="0"/>
                        <a:t>20.7 GB/min</a:t>
                      </a:r>
                      <a:endParaRPr lang="en-US" dirty="0"/>
                    </a:p>
                  </a:txBody>
                  <a:tcPr/>
                </a:tc>
                <a:tc>
                  <a:txBody>
                    <a:bodyPr/>
                    <a:lstStyle/>
                    <a:p>
                      <a:r>
                        <a:rPr lang="en-US" dirty="0" smtClean="0"/>
                        <a:t>22.5 GB/min</a:t>
                      </a:r>
                      <a:endParaRPr lang="en-US" dirty="0"/>
                    </a:p>
                  </a:txBody>
                  <a:tcPr/>
                </a:tc>
              </a:tr>
            </a:tbl>
          </a:graphicData>
        </a:graphic>
      </p:graphicFrame>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a:t>
            </a:r>
            <a:r>
              <a:rPr lang="en-US" sz="2800" dirty="0" err="1" smtClean="0"/>
              <a:t>vs</a:t>
            </a:r>
            <a:r>
              <a:rPr lang="en-US" sz="2800" dirty="0" smtClean="0"/>
              <a:t> Spark (Implementation)</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932868776"/>
              </p:ext>
            </p:extLst>
          </p:nvPr>
        </p:nvGraphicFramePr>
        <p:xfrm>
          <a:off x="1402010" y="2078430"/>
          <a:ext cx="6712818" cy="3915774"/>
        </p:xfrm>
        <a:graphic>
          <a:graphicData uri="http://schemas.openxmlformats.org/drawingml/2006/table">
            <a:tbl>
              <a:tblPr firstRow="1" bandRow="1">
                <a:tableStyleId>{5C22544A-7EE6-4342-B048-85BDC9FD1C3A}</a:tableStyleId>
              </a:tblPr>
              <a:tblGrid>
                <a:gridCol w="2237606"/>
                <a:gridCol w="2237606"/>
                <a:gridCol w="2237606"/>
              </a:tblGrid>
              <a:tr h="495410">
                <a:tc>
                  <a:txBody>
                    <a:bodyPr/>
                    <a:lstStyle/>
                    <a:p>
                      <a:endParaRPr lang="en-US" dirty="0"/>
                    </a:p>
                  </a:txBody>
                  <a:tcPr/>
                </a:tc>
                <a:tc>
                  <a:txBody>
                    <a:bodyPr/>
                    <a:lstStyle/>
                    <a:p>
                      <a:r>
                        <a:rPr lang="en-US" dirty="0" err="1" smtClean="0"/>
                        <a:t>MapReduce</a:t>
                      </a:r>
                      <a:endParaRPr lang="en-US" dirty="0"/>
                    </a:p>
                  </a:txBody>
                  <a:tcPr/>
                </a:tc>
                <a:tc>
                  <a:txBody>
                    <a:bodyPr/>
                    <a:lstStyle/>
                    <a:p>
                      <a:r>
                        <a:rPr lang="en-US" dirty="0" smtClean="0"/>
                        <a:t>Spark</a:t>
                      </a:r>
                      <a:endParaRPr lang="en-US" dirty="0"/>
                    </a:p>
                  </a:txBody>
                  <a:tcPr/>
                </a:tc>
              </a:tr>
              <a:tr h="855091">
                <a:tc>
                  <a:txBody>
                    <a:bodyPr/>
                    <a:lstStyle/>
                    <a:p>
                      <a:r>
                        <a:rPr lang="en-US" dirty="0" smtClean="0"/>
                        <a:t>Storage</a:t>
                      </a:r>
                      <a:endParaRPr lang="en-US" dirty="0"/>
                    </a:p>
                  </a:txBody>
                  <a:tcPr/>
                </a:tc>
                <a:tc>
                  <a:txBody>
                    <a:bodyPr/>
                    <a:lstStyle/>
                    <a:p>
                      <a:r>
                        <a:rPr lang="en-US" dirty="0" smtClean="0"/>
                        <a:t>Disk Only</a:t>
                      </a:r>
                      <a:endParaRPr lang="en-US" dirty="0"/>
                    </a:p>
                  </a:txBody>
                  <a:tcPr/>
                </a:tc>
                <a:tc>
                  <a:txBody>
                    <a:bodyPr/>
                    <a:lstStyle/>
                    <a:p>
                      <a:r>
                        <a:rPr lang="en-US" dirty="0" smtClean="0"/>
                        <a:t>In</a:t>
                      </a:r>
                      <a:r>
                        <a:rPr lang="en-US" baseline="0" dirty="0" smtClean="0"/>
                        <a:t> Memory and Disk</a:t>
                      </a:r>
                      <a:endParaRPr lang="en-US" dirty="0"/>
                    </a:p>
                  </a:txBody>
                  <a:tcPr/>
                </a:tc>
              </a:tr>
              <a:tr h="855091">
                <a:tc>
                  <a:txBody>
                    <a:bodyPr/>
                    <a:lstStyle/>
                    <a:p>
                      <a:r>
                        <a:rPr lang="en-US" dirty="0" smtClean="0"/>
                        <a:t>Operations</a:t>
                      </a:r>
                      <a:endParaRPr lang="en-US" dirty="0"/>
                    </a:p>
                  </a:txBody>
                  <a:tcPr/>
                </a:tc>
                <a:tc>
                  <a:txBody>
                    <a:bodyPr/>
                    <a:lstStyle/>
                    <a:p>
                      <a:r>
                        <a:rPr lang="en-US" dirty="0" err="1" smtClean="0"/>
                        <a:t>MapReduce</a:t>
                      </a:r>
                      <a:endParaRPr lang="en-US" dirty="0"/>
                    </a:p>
                  </a:txBody>
                  <a:tcPr/>
                </a:tc>
                <a:tc>
                  <a:txBody>
                    <a:bodyPr/>
                    <a:lstStyle/>
                    <a:p>
                      <a:r>
                        <a:rPr lang="en-US" dirty="0" smtClean="0"/>
                        <a:t>Map </a:t>
                      </a:r>
                      <a:r>
                        <a:rPr lang="en-US" dirty="0" err="1" smtClean="0"/>
                        <a:t>Reducde</a:t>
                      </a:r>
                      <a:r>
                        <a:rPr lang="en-US" dirty="0" smtClean="0"/>
                        <a:t>, Joins, Sample, </a:t>
                      </a:r>
                      <a:r>
                        <a:rPr lang="en-US" dirty="0" err="1" smtClean="0"/>
                        <a:t>etc</a:t>
                      </a:r>
                      <a:endParaRPr lang="en-US" dirty="0"/>
                    </a:p>
                  </a:txBody>
                  <a:tcPr/>
                </a:tc>
              </a:tr>
              <a:tr h="855091">
                <a:tc>
                  <a:txBody>
                    <a:bodyPr/>
                    <a:lstStyle/>
                    <a:p>
                      <a:r>
                        <a:rPr lang="en-US" dirty="0" smtClean="0"/>
                        <a:t>Execution</a:t>
                      </a:r>
                      <a:r>
                        <a:rPr lang="en-US" baseline="0" dirty="0" smtClean="0"/>
                        <a:t> Model</a:t>
                      </a:r>
                      <a:endParaRPr lang="en-US" dirty="0"/>
                    </a:p>
                  </a:txBody>
                  <a:tcPr/>
                </a:tc>
                <a:tc>
                  <a:txBody>
                    <a:bodyPr/>
                    <a:lstStyle/>
                    <a:p>
                      <a:r>
                        <a:rPr lang="en-US" dirty="0" smtClean="0"/>
                        <a:t>Batch</a:t>
                      </a:r>
                      <a:endParaRPr lang="en-US" dirty="0"/>
                    </a:p>
                  </a:txBody>
                  <a:tcPr/>
                </a:tc>
                <a:tc>
                  <a:txBody>
                    <a:bodyPr/>
                    <a:lstStyle/>
                    <a:p>
                      <a:r>
                        <a:rPr lang="en-US" dirty="0" smtClean="0"/>
                        <a:t>Batch,</a:t>
                      </a:r>
                      <a:r>
                        <a:rPr lang="en-US" baseline="0" dirty="0" smtClean="0"/>
                        <a:t> Streaming, Interactive</a:t>
                      </a:r>
                      <a:endParaRPr lang="en-US" dirty="0"/>
                    </a:p>
                  </a:txBody>
                  <a:tcPr/>
                </a:tc>
              </a:tr>
              <a:tr h="855091">
                <a:tc>
                  <a:txBody>
                    <a:bodyPr/>
                    <a:lstStyle/>
                    <a:p>
                      <a:r>
                        <a:rPr lang="en-US" dirty="0" smtClean="0"/>
                        <a:t>Programming Environment</a:t>
                      </a:r>
                      <a:endParaRPr lang="en-US" dirty="0"/>
                    </a:p>
                  </a:txBody>
                  <a:tcPr/>
                </a:tc>
                <a:tc>
                  <a:txBody>
                    <a:bodyPr/>
                    <a:lstStyle/>
                    <a:p>
                      <a:r>
                        <a:rPr lang="en-US" dirty="0" smtClean="0"/>
                        <a:t>Java</a:t>
                      </a:r>
                      <a:endParaRPr lang="en-US" dirty="0"/>
                    </a:p>
                  </a:txBody>
                  <a:tcPr/>
                </a:tc>
                <a:tc>
                  <a:txBody>
                    <a:bodyPr/>
                    <a:lstStyle/>
                    <a:p>
                      <a:r>
                        <a:rPr lang="en-US" dirty="0" smtClean="0"/>
                        <a:t>Java</a:t>
                      </a:r>
                      <a:r>
                        <a:rPr lang="en-US" baseline="0" dirty="0" smtClean="0"/>
                        <a:t>, Python, </a:t>
                      </a:r>
                      <a:r>
                        <a:rPr lang="en-US" baseline="0" dirty="0" err="1" smtClean="0"/>
                        <a:t>Scala</a:t>
                      </a:r>
                      <a:endParaRPr lang="en-US" dirty="0"/>
                    </a:p>
                  </a:txBody>
                  <a:tcPr/>
                </a:tc>
              </a:tr>
            </a:tbl>
          </a:graphicData>
        </a:graphic>
      </p:graphicFrame>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Workshop Objectives</a:t>
            </a:r>
            <a:endParaRPr lang="en-US" sz="2800" dirty="0"/>
          </a:p>
        </p:txBody>
      </p:sp>
      <p:sp>
        <p:nvSpPr>
          <p:cNvPr id="4" name="TextBox 3"/>
          <p:cNvSpPr txBox="1"/>
          <p:nvPr/>
        </p:nvSpPr>
        <p:spPr>
          <a:xfrm>
            <a:off x="386124" y="1821530"/>
            <a:ext cx="8183770" cy="2959272"/>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Introduce the Apache Spark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EcoSystem</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Compare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to Apache Spark</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Provide an in depth look at Core Apache Spark</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Implementation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RDDs</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API’s</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Fault Tolerance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Give you experience with Apache Spark through examples and exercises</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57634392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When not to use Apache Spark</a:t>
            </a:r>
            <a:endParaRPr lang="en-US" sz="2800" dirty="0"/>
          </a:p>
        </p:txBody>
      </p:sp>
      <p:sp>
        <p:nvSpPr>
          <p:cNvPr id="4" name="TextBox 3"/>
          <p:cNvSpPr txBox="1"/>
          <p:nvPr/>
        </p:nvSpPr>
        <p:spPr>
          <a:xfrm>
            <a:off x="386124" y="1821530"/>
            <a:ext cx="8183770" cy="2239074"/>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Apache Spark is best  suited  for applications that perform bulk transformations that apply the same operation to all the elements of a dataset.</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Apache Spark would be less suitable for applications that make asynchronous fine-grained updates to shared state</a:t>
            </a:r>
          </a:p>
          <a:p>
            <a:pPr marL="628650" lvl="1"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torage system for a web applications or an incremental web crawler and indexer.</a:t>
            </a:r>
          </a:p>
        </p:txBody>
      </p:sp>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1319540" y="2914651"/>
            <a:ext cx="6707453" cy="1323439"/>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Is Spark a replacement for </a:t>
            </a:r>
            <a:r>
              <a:rPr lang="en-US" sz="4000" dirty="0" err="1"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52902069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973162" y="2914651"/>
            <a:ext cx="7438906" cy="984885"/>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VM Installation and Setup</a:t>
            </a:r>
          </a:p>
          <a:p>
            <a:pPr algn="ctr"/>
            <a:r>
              <a:rPr lang="en-US"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Directions available in “Setup and Exercises” Document</a:t>
            </a:r>
            <a:endParaRPr lang="en-US"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23264903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Running Spark Jobs</a:t>
            </a:r>
            <a:endParaRPr lang="en-US" sz="2800" dirty="0"/>
          </a:p>
        </p:txBody>
      </p:sp>
      <p:sp>
        <p:nvSpPr>
          <p:cNvPr id="4" name="TextBox 3"/>
          <p:cNvSpPr txBox="1"/>
          <p:nvPr/>
        </p:nvSpPr>
        <p:spPr>
          <a:xfrm>
            <a:off x="386124" y="1821530"/>
            <a:ext cx="8183770" cy="3277820"/>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Shell</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Shell for running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Code</a:t>
            </a:r>
          </a:p>
          <a:p>
            <a:pPr lvl="2">
              <a:lnSpc>
                <a:spcPct val="130000"/>
              </a:lnSpc>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spark-shell</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Shell for running Python Code</a:t>
            </a:r>
          </a:p>
          <a:p>
            <a:pPr lvl="2">
              <a:lnSpc>
                <a:spcPct val="130000"/>
              </a:lnSpc>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pyspark</a:t>
            </a: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Submitting</a:t>
            </a:r>
          </a:p>
          <a:p>
            <a:pPr lvl="1">
              <a:lnSpc>
                <a:spcPct val="130000"/>
              </a:lnSpc>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spark-submit --class {MAIN_CLASS} {PATH_TO_FILE} {ARG[0]} {ARG[1]} … {ARG[N]}</a:t>
            </a:r>
          </a:p>
        </p:txBody>
      </p:sp>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Spark Drivers and Workers</a:t>
            </a:r>
            <a:endParaRPr lang="en-US" sz="2800" dirty="0"/>
          </a:p>
        </p:txBody>
      </p:sp>
      <p:pic>
        <p:nvPicPr>
          <p:cNvPr id="3" name="Picture 2"/>
          <p:cNvPicPr>
            <a:picLocks noChangeAspect="1"/>
          </p:cNvPicPr>
          <p:nvPr/>
        </p:nvPicPr>
        <p:blipFill>
          <a:blip r:embed="rId3"/>
          <a:stretch>
            <a:fillRect/>
          </a:stretch>
        </p:blipFill>
        <p:spPr>
          <a:xfrm>
            <a:off x="605964" y="2091269"/>
            <a:ext cx="7569200" cy="3632200"/>
          </a:xfrm>
          <a:prstGeom prst="rect">
            <a:avLst/>
          </a:prstGeom>
        </p:spPr>
      </p:pic>
      <p:sp>
        <p:nvSpPr>
          <p:cNvPr id="4" name="TextBox 3"/>
          <p:cNvSpPr txBox="1"/>
          <p:nvPr/>
        </p:nvSpPr>
        <p:spPr>
          <a:xfrm>
            <a:off x="605964" y="5723469"/>
            <a:ext cx="7569200" cy="461665"/>
          </a:xfrm>
          <a:prstGeom prst="rect">
            <a:avLst/>
          </a:prstGeom>
          <a:noFill/>
        </p:spPr>
        <p:txBody>
          <a:bodyPr wrap="square" rtlCol="0">
            <a:spAutoFit/>
          </a:bodyPr>
          <a:lstStyle/>
          <a:p>
            <a:r>
              <a:rPr lang="en-US" sz="1200" dirty="0" smtClean="0"/>
              <a:t>Apache Spark, </a:t>
            </a:r>
            <a:r>
              <a:rPr lang="en-US" sz="1200" i="1" dirty="0" smtClean="0"/>
              <a:t>Cluster Mode Overview</a:t>
            </a:r>
            <a:endParaRPr lang="en-US" sz="1200" dirty="0" smtClean="0"/>
          </a:p>
          <a:p>
            <a:r>
              <a:rPr lang="en-US" sz="1200" dirty="0">
                <a:hlinkClick r:id="rId4"/>
              </a:rPr>
              <a:t>http://spark.apache.org/docs/latest/img/cluster-</a:t>
            </a:r>
            <a:r>
              <a:rPr lang="en-US" sz="1200" dirty="0" smtClean="0">
                <a:hlinkClick r:id="rId4"/>
              </a:rPr>
              <a:t>overview.png</a:t>
            </a:r>
            <a:r>
              <a:rPr lang="en-US" sz="1200" dirty="0" smtClean="0"/>
              <a:t> </a:t>
            </a:r>
            <a:endParaRPr lang="en-US" sz="1200" dirty="0"/>
          </a:p>
        </p:txBody>
      </p:sp>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SparkContext</a:t>
            </a:r>
            <a:endParaRPr lang="en-US" sz="2800" dirty="0"/>
          </a:p>
        </p:txBody>
      </p:sp>
      <p:sp>
        <p:nvSpPr>
          <p:cNvPr id="4" name="TextBox 3"/>
          <p:cNvSpPr txBox="1"/>
          <p:nvPr/>
        </p:nvSpPr>
        <p:spPr>
          <a:xfrm>
            <a:off x="386124" y="1821530"/>
            <a:ext cx="8183770" cy="3677930"/>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 Spark program first creates a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object</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Shell automatically creates a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as the </a:t>
            </a:r>
            <a:r>
              <a:rPr lang="en-US" sz="2000" b="1" dirty="0" err="1" smtClean="0">
                <a:latin typeface="Roboto Condensed Light" panose="02000000000000000000" pitchFamily="2" charset="0"/>
                <a:ea typeface="Roboto Condensed Light" panose="02000000000000000000" pitchFamily="2" charset="0"/>
                <a:cs typeface="Roboto Condensed Light" panose="02000000000000000000" pitchFamily="2" charset="0"/>
              </a:rPr>
              <a:t>sc</a:t>
            </a:r>
            <a:r>
              <a:rPr lang="en-US" sz="2000" dirty="0" smtClean="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variable</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Tells spark how and where to access a cluster</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to create RDDs</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Documentation</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https://spark.apache.org/docs/1.5.1/api/scala/index.html#org.apache.spark.SparkContext</a:t>
            </a: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SparkContext</a:t>
            </a:r>
            <a:r>
              <a:rPr lang="en-US" sz="2800" dirty="0" smtClean="0"/>
              <a:t> (Creation)</a:t>
            </a:r>
            <a:endParaRPr lang="en-US" sz="2800" dirty="0"/>
          </a:p>
        </p:txBody>
      </p:sp>
      <p:sp>
        <p:nvSpPr>
          <p:cNvPr id="4" name="TextBox 3"/>
          <p:cNvSpPr txBox="1"/>
          <p:nvPr/>
        </p:nvSpPr>
        <p:spPr>
          <a:xfrm>
            <a:off x="386124" y="1821530"/>
            <a:ext cx="8183770" cy="5059847"/>
          </a:xfrm>
          <a:prstGeom prst="rect">
            <a:avLst/>
          </a:prstGeom>
          <a:noFill/>
        </p:spPr>
        <p:txBody>
          <a:bodyPr wrap="square" lIns="0" rIns="0" rtlCol="0">
            <a:spAutoFit/>
          </a:bodyPr>
          <a:lstStyle/>
          <a:p>
            <a:pPr>
              <a:lnSpc>
                <a:spcPct val="130000"/>
              </a:lnSpc>
            </a:pPr>
            <a:r>
              <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Python</a:t>
            </a:r>
          </a:p>
          <a:p>
            <a:r>
              <a:rPr lang="en-US" b="1" dirty="0"/>
              <a:t>from </a:t>
            </a:r>
            <a:r>
              <a:rPr lang="en-US" b="1" dirty="0" err="1"/>
              <a:t>pyspark</a:t>
            </a:r>
            <a:r>
              <a:rPr lang="en-US" b="1" dirty="0"/>
              <a:t> import </a:t>
            </a:r>
            <a:r>
              <a:rPr lang="en-US" dirty="0" err="1"/>
              <a:t>SparkConf</a:t>
            </a:r>
            <a:r>
              <a:rPr lang="en-US" dirty="0"/>
              <a:t>, </a:t>
            </a:r>
            <a:r>
              <a:rPr lang="en-US" dirty="0" err="1"/>
              <a:t>SparkContext</a:t>
            </a:r>
            <a:r>
              <a:rPr lang="en-US" dirty="0"/>
              <a:t> </a:t>
            </a:r>
          </a:p>
          <a:p>
            <a:r>
              <a:rPr lang="en-US" dirty="0" err="1"/>
              <a:t>conf</a:t>
            </a:r>
            <a:r>
              <a:rPr lang="en-US" dirty="0"/>
              <a:t> = </a:t>
            </a:r>
            <a:r>
              <a:rPr lang="en-US" dirty="0" err="1"/>
              <a:t>SparkConf</a:t>
            </a:r>
            <a:r>
              <a:rPr lang="en-US" dirty="0"/>
              <a:t>().</a:t>
            </a:r>
            <a:r>
              <a:rPr lang="en-US" dirty="0" err="1"/>
              <a:t>setMaster</a:t>
            </a:r>
            <a:r>
              <a:rPr lang="en-US" dirty="0"/>
              <a:t>("local").</a:t>
            </a:r>
            <a:r>
              <a:rPr lang="en-US" dirty="0" err="1"/>
              <a:t>setAppName</a:t>
            </a:r>
            <a:r>
              <a:rPr lang="en-US" dirty="0"/>
              <a:t>("My App") </a:t>
            </a:r>
            <a:endParaRPr lang="en-US" dirty="0" smtClean="0"/>
          </a:p>
          <a:p>
            <a:r>
              <a:rPr lang="en-US" dirty="0" err="1" smtClean="0"/>
              <a:t>sc</a:t>
            </a:r>
            <a:r>
              <a:rPr lang="en-US" dirty="0" smtClean="0"/>
              <a:t> </a:t>
            </a:r>
            <a:r>
              <a:rPr lang="en-US" dirty="0"/>
              <a:t>= </a:t>
            </a:r>
            <a:r>
              <a:rPr lang="en-US" dirty="0" err="1"/>
              <a:t>SparkContext</a:t>
            </a:r>
            <a:r>
              <a:rPr lang="en-US" dirty="0"/>
              <a:t>(</a:t>
            </a:r>
            <a:r>
              <a:rPr lang="en-US" dirty="0" err="1"/>
              <a:t>conf</a:t>
            </a:r>
            <a:r>
              <a:rPr lang="en-US" dirty="0"/>
              <a:t> = </a:t>
            </a:r>
            <a:r>
              <a:rPr lang="en-US" dirty="0" err="1"/>
              <a:t>conf</a:t>
            </a:r>
            <a:r>
              <a:rPr lang="en-US" dirty="0"/>
              <a:t>) </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2000"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b="1" dirty="0"/>
              <a:t>import </a:t>
            </a:r>
            <a:r>
              <a:rPr lang="en-US" b="1" dirty="0" err="1"/>
              <a:t>org.apache.spark.SparkConf</a:t>
            </a:r>
            <a:r>
              <a:rPr lang="en-US" b="1" dirty="0"/>
              <a:t> import </a:t>
            </a:r>
            <a:r>
              <a:rPr lang="en-US" b="1" dirty="0" err="1"/>
              <a:t>org.apache.spark.SparkContext</a:t>
            </a:r>
            <a:r>
              <a:rPr lang="en-US" b="1" dirty="0"/>
              <a:t> import </a:t>
            </a:r>
            <a:r>
              <a:rPr lang="en-US" b="1" dirty="0" err="1"/>
              <a:t>org.apache.spark.SparkContext</a:t>
            </a:r>
            <a:r>
              <a:rPr lang="en-US" b="1" dirty="0"/>
              <a:t>._ </a:t>
            </a:r>
            <a:r>
              <a:rPr lang="en-US" b="1" dirty="0" err="1"/>
              <a:t>val</a:t>
            </a:r>
            <a:r>
              <a:rPr lang="en-US" b="1" dirty="0"/>
              <a:t> </a:t>
            </a:r>
            <a:r>
              <a:rPr lang="en-US" dirty="0" err="1"/>
              <a:t>conf</a:t>
            </a:r>
            <a:r>
              <a:rPr lang="en-US" dirty="0"/>
              <a:t> </a:t>
            </a:r>
            <a:r>
              <a:rPr lang="en-US" b="1" dirty="0"/>
              <a:t>= new </a:t>
            </a:r>
            <a:r>
              <a:rPr lang="en-US" b="1" dirty="0" err="1"/>
              <a:t>SparkConf</a:t>
            </a:r>
            <a:r>
              <a:rPr lang="en-US" dirty="0"/>
              <a:t>().</a:t>
            </a:r>
            <a:r>
              <a:rPr lang="en-US" dirty="0" err="1"/>
              <a:t>setMaster</a:t>
            </a:r>
            <a:r>
              <a:rPr lang="en-US" dirty="0"/>
              <a:t>("local").</a:t>
            </a:r>
            <a:r>
              <a:rPr lang="en-US" dirty="0" err="1"/>
              <a:t>setAppName</a:t>
            </a:r>
            <a:r>
              <a:rPr lang="en-US" dirty="0"/>
              <a:t>("My App") </a:t>
            </a:r>
            <a:r>
              <a:rPr lang="en-US" b="1" dirty="0" err="1"/>
              <a:t>val</a:t>
            </a:r>
            <a:r>
              <a:rPr lang="en-US" b="1" dirty="0"/>
              <a:t> </a:t>
            </a:r>
            <a:r>
              <a:rPr lang="en-US" dirty="0" err="1"/>
              <a:t>sc</a:t>
            </a:r>
            <a:r>
              <a:rPr lang="en-US" dirty="0"/>
              <a:t> </a:t>
            </a:r>
            <a:r>
              <a:rPr lang="en-US" b="1" dirty="0"/>
              <a:t>= new </a:t>
            </a:r>
            <a:r>
              <a:rPr lang="en-US" b="1" dirty="0" err="1"/>
              <a:t>SparkContext</a:t>
            </a:r>
            <a:r>
              <a:rPr lang="en-US" dirty="0"/>
              <a:t>(</a:t>
            </a:r>
            <a:r>
              <a:rPr lang="en-US" dirty="0" err="1"/>
              <a:t>conf</a:t>
            </a:r>
            <a:r>
              <a:rPr lang="en-US" dirty="0"/>
              <a:t>) </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a:t>
            </a:r>
          </a:p>
          <a:p>
            <a:r>
              <a:rPr lang="en-US" b="1" dirty="0"/>
              <a:t>import </a:t>
            </a:r>
            <a:r>
              <a:rPr lang="en-US" b="1" dirty="0" err="1"/>
              <a:t>org.apache.spark.SparkConf</a:t>
            </a:r>
            <a:r>
              <a:rPr lang="en-US" dirty="0"/>
              <a:t>;</a:t>
            </a:r>
            <a:br>
              <a:rPr lang="en-US" dirty="0"/>
            </a:br>
            <a:r>
              <a:rPr lang="en-US" b="1" dirty="0"/>
              <a:t>import </a:t>
            </a:r>
            <a:r>
              <a:rPr lang="en-US" b="1" dirty="0" err="1"/>
              <a:t>org.apache.spark.api.Java.JavaSparkContext</a:t>
            </a:r>
            <a:r>
              <a:rPr lang="en-US" dirty="0"/>
              <a:t>; </a:t>
            </a:r>
          </a:p>
          <a:p>
            <a:r>
              <a:rPr lang="en-US" dirty="0" err="1"/>
              <a:t>SparkConf</a:t>
            </a:r>
            <a:r>
              <a:rPr lang="en-US" dirty="0"/>
              <a:t> </a:t>
            </a:r>
            <a:r>
              <a:rPr lang="en-US" dirty="0" err="1"/>
              <a:t>conf</a:t>
            </a:r>
            <a:r>
              <a:rPr lang="en-US" dirty="0"/>
              <a:t> = </a:t>
            </a:r>
            <a:r>
              <a:rPr lang="en-US" b="1" dirty="0"/>
              <a:t>new </a:t>
            </a:r>
            <a:r>
              <a:rPr lang="en-US" dirty="0" err="1"/>
              <a:t>SparkConf</a:t>
            </a:r>
            <a:r>
              <a:rPr lang="en-US" dirty="0"/>
              <a:t>().</a:t>
            </a:r>
            <a:r>
              <a:rPr lang="en-US" dirty="0" err="1"/>
              <a:t>setMaster</a:t>
            </a:r>
            <a:r>
              <a:rPr lang="en-US" dirty="0"/>
              <a:t>("local").</a:t>
            </a:r>
            <a:r>
              <a:rPr lang="en-US" dirty="0" err="1"/>
              <a:t>setAppName</a:t>
            </a:r>
            <a:r>
              <a:rPr lang="en-US" dirty="0"/>
              <a:t>("My App"); </a:t>
            </a:r>
            <a:r>
              <a:rPr lang="en-US" dirty="0" err="1"/>
              <a:t>JavaSparkContext</a:t>
            </a:r>
            <a:r>
              <a:rPr lang="en-US" dirty="0"/>
              <a:t> </a:t>
            </a:r>
            <a:r>
              <a:rPr lang="en-US" dirty="0" err="1"/>
              <a:t>sc</a:t>
            </a:r>
            <a:r>
              <a:rPr lang="en-US" dirty="0"/>
              <a:t> = </a:t>
            </a:r>
            <a:r>
              <a:rPr lang="en-US" b="1" dirty="0"/>
              <a:t>new </a:t>
            </a:r>
            <a:r>
              <a:rPr lang="en-US" dirty="0" err="1"/>
              <a:t>JavaSparkContext</a:t>
            </a:r>
            <a:r>
              <a:rPr lang="en-US" dirty="0"/>
              <a:t>(</a:t>
            </a:r>
            <a:r>
              <a:rPr lang="en-US" dirty="0" err="1"/>
              <a:t>conf</a:t>
            </a:r>
            <a:r>
              <a:rPr lang="en-US" dirty="0"/>
              <a:t>); </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Cluster </a:t>
            </a:r>
            <a:r>
              <a:rPr lang="en-US" sz="2800" dirty="0" err="1" smtClean="0"/>
              <a:t>vs</a:t>
            </a:r>
            <a:r>
              <a:rPr lang="en-US" sz="2800" dirty="0" smtClean="0"/>
              <a:t> Local</a:t>
            </a:r>
            <a:endParaRPr lang="en-US" sz="2800" dirty="0"/>
          </a:p>
        </p:txBody>
      </p:sp>
      <p:sp>
        <p:nvSpPr>
          <p:cNvPr id="4" name="TextBox 3"/>
          <p:cNvSpPr txBox="1"/>
          <p:nvPr/>
        </p:nvSpPr>
        <p:spPr>
          <a:xfrm>
            <a:off x="386124" y="1821530"/>
            <a:ext cx="8183770" cy="1158779"/>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The master parameter for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determines which type and size of cluster to use.</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Default: Determined by spark configurations</a:t>
            </a:r>
          </a:p>
        </p:txBody>
      </p:sp>
      <p:graphicFrame>
        <p:nvGraphicFramePr>
          <p:cNvPr id="3" name="Table 2"/>
          <p:cNvGraphicFramePr>
            <a:graphicFrameLocks noGrp="1"/>
          </p:cNvGraphicFramePr>
          <p:nvPr>
            <p:extLst>
              <p:ext uri="{D42A27DB-BD31-4B8C-83A1-F6EECF244321}">
                <p14:modId xmlns:p14="http://schemas.microsoft.com/office/powerpoint/2010/main" val="19847327"/>
              </p:ext>
            </p:extLst>
          </p:nvPr>
        </p:nvGraphicFramePr>
        <p:xfrm>
          <a:off x="386121" y="3310477"/>
          <a:ext cx="8183772" cy="3235960"/>
        </p:xfrm>
        <a:graphic>
          <a:graphicData uri="http://schemas.openxmlformats.org/drawingml/2006/table">
            <a:tbl>
              <a:tblPr firstRow="1" bandRow="1">
                <a:tableStyleId>{5C22544A-7EE6-4342-B048-85BDC9FD1C3A}</a:tableStyleId>
              </a:tblPr>
              <a:tblGrid>
                <a:gridCol w="4091886"/>
                <a:gridCol w="4091886"/>
              </a:tblGrid>
              <a:tr h="370840">
                <a:tc>
                  <a:txBody>
                    <a:bodyPr/>
                    <a:lstStyle/>
                    <a:p>
                      <a:r>
                        <a:rPr lang="en-US" dirty="0" smtClean="0"/>
                        <a:t>Value</a:t>
                      </a:r>
                      <a:endParaRPr lang="en-US" dirty="0"/>
                    </a:p>
                  </a:txBody>
                  <a:tcPr/>
                </a:tc>
                <a:tc>
                  <a:txBody>
                    <a:bodyPr/>
                    <a:lstStyle/>
                    <a:p>
                      <a:r>
                        <a:rPr lang="en-US" dirty="0" smtClean="0"/>
                        <a:t>Description</a:t>
                      </a:r>
                      <a:endParaRPr lang="en-US" dirty="0"/>
                    </a:p>
                  </a:txBody>
                  <a:tcPr/>
                </a:tc>
              </a:tr>
              <a:tr h="370840">
                <a:tc>
                  <a:txBody>
                    <a:bodyPr/>
                    <a:lstStyle/>
                    <a:p>
                      <a:r>
                        <a:rPr lang="en-US" dirty="0" smtClean="0"/>
                        <a:t>local</a:t>
                      </a:r>
                      <a:endParaRPr lang="en-US" dirty="0"/>
                    </a:p>
                  </a:txBody>
                  <a:tcPr/>
                </a:tc>
                <a:tc>
                  <a:txBody>
                    <a:bodyPr/>
                    <a:lstStyle/>
                    <a:p>
                      <a:r>
                        <a:rPr lang="en-US" dirty="0" smtClean="0"/>
                        <a:t>Run locally (one worker)</a:t>
                      </a:r>
                      <a:endParaRPr lang="en-US" dirty="0"/>
                    </a:p>
                  </a:txBody>
                  <a:tcPr/>
                </a:tc>
              </a:tr>
              <a:tr h="370840">
                <a:tc>
                  <a:txBody>
                    <a:bodyPr/>
                    <a:lstStyle/>
                    <a:p>
                      <a:r>
                        <a:rPr lang="en-US" dirty="0" smtClean="0"/>
                        <a:t>local[k]</a:t>
                      </a:r>
                      <a:endParaRPr lang="en-US" dirty="0"/>
                    </a:p>
                  </a:txBody>
                  <a:tcPr/>
                </a:tc>
                <a:tc>
                  <a:txBody>
                    <a:bodyPr/>
                    <a:lstStyle/>
                    <a:p>
                      <a:r>
                        <a:rPr lang="en-US" dirty="0" smtClean="0"/>
                        <a:t>Run locally</a:t>
                      </a:r>
                      <a:r>
                        <a:rPr lang="en-US" baseline="0" dirty="0" smtClean="0"/>
                        <a:t> (k workers)</a:t>
                      </a:r>
                      <a:endParaRPr lang="en-US" dirty="0"/>
                    </a:p>
                  </a:txBody>
                  <a:tcPr/>
                </a:tc>
              </a:tr>
              <a:tr h="370840">
                <a:tc>
                  <a:txBody>
                    <a:bodyPr/>
                    <a:lstStyle/>
                    <a:p>
                      <a:r>
                        <a:rPr lang="en-US" dirty="0" smtClean="0"/>
                        <a:t>local[*]</a:t>
                      </a:r>
                      <a:endParaRPr lang="en-US" dirty="0"/>
                    </a:p>
                  </a:txBody>
                  <a:tcPr/>
                </a:tc>
                <a:tc>
                  <a:txBody>
                    <a:bodyPr/>
                    <a:lstStyle/>
                    <a:p>
                      <a:r>
                        <a:rPr lang="en-US" dirty="0" smtClean="0"/>
                        <a:t>Run locally</a:t>
                      </a:r>
                      <a:r>
                        <a:rPr lang="en-US" baseline="0" dirty="0" smtClean="0"/>
                        <a:t> with as many worker threads as logical cores</a:t>
                      </a:r>
                      <a:endParaRPr lang="en-US" dirty="0"/>
                    </a:p>
                  </a:txBody>
                  <a:tcPr/>
                </a:tc>
              </a:tr>
              <a:tr h="370840">
                <a:tc>
                  <a:txBody>
                    <a:bodyPr/>
                    <a:lstStyle/>
                    <a:p>
                      <a:r>
                        <a:rPr lang="en-US" dirty="0" smtClean="0"/>
                        <a:t>spark://{host}:{port}</a:t>
                      </a:r>
                      <a:endParaRPr lang="en-US" dirty="0"/>
                    </a:p>
                  </a:txBody>
                  <a:tcPr/>
                </a:tc>
                <a:tc>
                  <a:txBody>
                    <a:bodyPr/>
                    <a:lstStyle/>
                    <a:p>
                      <a:r>
                        <a:rPr lang="en-US" dirty="0" smtClean="0"/>
                        <a:t>Connect</a:t>
                      </a:r>
                      <a:r>
                        <a:rPr lang="en-US" baseline="0" dirty="0" smtClean="0"/>
                        <a:t> to spark standalone cluster</a:t>
                      </a:r>
                      <a:endParaRPr lang="en-US" dirty="0"/>
                    </a:p>
                  </a:txBody>
                  <a:tcPr/>
                </a:tc>
              </a:tr>
              <a:tr h="370840">
                <a:tc>
                  <a:txBody>
                    <a:bodyPr/>
                    <a:lstStyle/>
                    <a:p>
                      <a:r>
                        <a:rPr lang="en-US" dirty="0" err="1" smtClean="0"/>
                        <a:t>mesos</a:t>
                      </a:r>
                      <a:r>
                        <a:rPr lang="en-US" dirty="0" smtClean="0"/>
                        <a:t>://{host}:{port}</a:t>
                      </a:r>
                      <a:endParaRPr lang="en-US" dirty="0"/>
                    </a:p>
                  </a:txBody>
                  <a:tcPr/>
                </a:tc>
                <a:tc>
                  <a:txBody>
                    <a:bodyPr/>
                    <a:lstStyle/>
                    <a:p>
                      <a:r>
                        <a:rPr lang="en-US" dirty="0" smtClean="0"/>
                        <a:t>Connect to </a:t>
                      </a:r>
                      <a:r>
                        <a:rPr lang="en-US" dirty="0" err="1" smtClean="0"/>
                        <a:t>Mesos</a:t>
                      </a:r>
                      <a:r>
                        <a:rPr lang="en-US" dirty="0" smtClean="0"/>
                        <a:t> cluster</a:t>
                      </a:r>
                      <a:endParaRPr lang="en-US" dirty="0"/>
                    </a:p>
                  </a:txBody>
                  <a:tcPr/>
                </a:tc>
              </a:tr>
              <a:tr h="370840">
                <a:tc>
                  <a:txBody>
                    <a:bodyPr/>
                    <a:lstStyle/>
                    <a:p>
                      <a:r>
                        <a:rPr lang="en-US" dirty="0" smtClean="0"/>
                        <a:t>yarn-client</a:t>
                      </a:r>
                      <a:endParaRPr lang="en-US" dirty="0"/>
                    </a:p>
                  </a:txBody>
                  <a:tcPr/>
                </a:tc>
                <a:tc>
                  <a:txBody>
                    <a:bodyPr/>
                    <a:lstStyle/>
                    <a:p>
                      <a:r>
                        <a:rPr lang="en-US" dirty="0" smtClean="0"/>
                        <a:t>Connect to YARN cluster in client mode</a:t>
                      </a:r>
                      <a:endParaRPr lang="en-US" dirty="0"/>
                    </a:p>
                  </a:txBody>
                  <a:tcPr/>
                </a:tc>
              </a:tr>
              <a:tr h="370840">
                <a:tc>
                  <a:txBody>
                    <a:bodyPr/>
                    <a:lstStyle/>
                    <a:p>
                      <a:r>
                        <a:rPr lang="en-US" dirty="0" smtClean="0"/>
                        <a:t>yarn-cluster</a:t>
                      </a:r>
                      <a:endParaRPr lang="en-US" dirty="0"/>
                    </a:p>
                  </a:txBody>
                  <a:tcPr/>
                </a:tc>
                <a:tc>
                  <a:txBody>
                    <a:bodyPr/>
                    <a:lstStyle/>
                    <a:p>
                      <a:r>
                        <a:rPr lang="en-US" dirty="0" smtClean="0"/>
                        <a:t>Connect to</a:t>
                      </a:r>
                      <a:r>
                        <a:rPr lang="en-US" baseline="0" dirty="0" smtClean="0"/>
                        <a:t> YARN cluster in cluster mode</a:t>
                      </a:r>
                      <a:endParaRPr lang="en-US" dirty="0"/>
                    </a:p>
                  </a:txBody>
                  <a:tcPr/>
                </a:tc>
              </a:tr>
            </a:tbl>
          </a:graphicData>
        </a:graphic>
      </p:graphicFrame>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Cluster </a:t>
            </a:r>
            <a:r>
              <a:rPr lang="en-US" sz="2800" dirty="0" err="1" smtClean="0"/>
              <a:t>vs</a:t>
            </a:r>
            <a:r>
              <a:rPr lang="en-US" sz="2800" dirty="0" smtClean="0"/>
              <a:t> Local (Cont.)</a:t>
            </a:r>
            <a:endParaRPr lang="en-US" sz="2800" dirty="0"/>
          </a:p>
        </p:txBody>
      </p:sp>
      <p:sp>
        <p:nvSpPr>
          <p:cNvPr id="4" name="TextBox 3"/>
          <p:cNvSpPr txBox="1"/>
          <p:nvPr/>
        </p:nvSpPr>
        <p:spPr>
          <a:xfrm>
            <a:off x="386124" y="1821530"/>
            <a:ext cx="8183770" cy="2077492"/>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How to set master:</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SparkConf</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setMaster</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(“{YOUR-VALUE}”)</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spark-submit --master {YOUR-VALUE}</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spark-shell --master {YOUR-VALUE}</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pyspark</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--master {YOUR-VALUE}</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Cluster </a:t>
            </a:r>
            <a:r>
              <a:rPr lang="en-US" sz="2800" dirty="0" err="1" smtClean="0"/>
              <a:t>vs</a:t>
            </a:r>
            <a:r>
              <a:rPr lang="en-US" sz="2800" dirty="0" smtClean="0"/>
              <a:t> Local (yarn-client </a:t>
            </a:r>
            <a:r>
              <a:rPr lang="en-US" sz="2800" dirty="0" err="1" smtClean="0"/>
              <a:t>vs</a:t>
            </a:r>
            <a:r>
              <a:rPr lang="en-US" sz="2800" dirty="0" smtClean="0"/>
              <a:t> yarn-cluster)</a:t>
            </a:r>
            <a:endParaRPr lang="en-US" sz="2800" dirty="0"/>
          </a:p>
        </p:txBody>
      </p:sp>
      <p:sp>
        <p:nvSpPr>
          <p:cNvPr id="4" name="TextBox 3"/>
          <p:cNvSpPr txBox="1"/>
          <p:nvPr/>
        </p:nvSpPr>
        <p:spPr>
          <a:xfrm>
            <a:off x="386124" y="1821530"/>
            <a:ext cx="8183770" cy="2077492"/>
          </a:xfrm>
          <a:prstGeom prst="rect">
            <a:avLst/>
          </a:prstGeom>
          <a:noFill/>
        </p:spPr>
        <p:txBody>
          <a:bodyPr wrap="square" lIns="0" rIns="0" rtlCol="0">
            <a:spAutoFit/>
          </a:bodyPr>
          <a:lstStyle/>
          <a:p>
            <a:pPr marL="171450" indent="-171450">
              <a:lnSpc>
                <a:spcPct val="130000"/>
              </a:lnSpc>
              <a:buFont typeface="Arial"/>
              <a:buChar char="•"/>
            </a:pP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a:t>
            </a:r>
            <a:r>
              <a:rPr lang="en-US" sz="2000"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yarn-client </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mode, the driver runs in the client process, and the application master is only used for requesting resources from YARN.</a:t>
            </a:r>
          </a:p>
          <a:p>
            <a:pPr marL="171450" indent="-171450">
              <a:lnSpc>
                <a:spcPct val="130000"/>
              </a:lnSpc>
              <a:buFont typeface="Arial"/>
              <a:buChar char="•"/>
            </a:pP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a:t>
            </a:r>
            <a:r>
              <a:rPr lang="en-US" sz="2000"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yarn-cluster </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mode, the Spark driver runs inside an application master process which is managed by YARN on the cluster, and the client can go away after initiating the application.</a:t>
            </a: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11997340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Presenter: Robert Sanders</a:t>
            </a:r>
            <a:endParaRPr lang="en-US" sz="2800" dirty="0"/>
          </a:p>
        </p:txBody>
      </p:sp>
      <p:sp>
        <p:nvSpPr>
          <p:cNvPr id="4" name="TextBox 3"/>
          <p:cNvSpPr txBox="1"/>
          <p:nvPr/>
        </p:nvSpPr>
        <p:spPr>
          <a:xfrm>
            <a:off x="386124" y="1821530"/>
            <a:ext cx="8183770" cy="2077492"/>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Senior Software Engineer at Clairvoyant LLC</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Email</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robert.sanders@clairvoyantsoft.com</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LinkedIn</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https://www.linkedin.com/pub/robert-sanders/32/467/614</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endPar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04821660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RDDs</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Primary abstraction object used by Apache Spark</a:t>
            </a:r>
          </a:p>
          <a:p>
            <a:pPr marL="171450" indent="-171450">
              <a:lnSpc>
                <a:spcPct val="130000"/>
              </a:lnSpc>
              <a:buFont typeface="Arial"/>
              <a:buChar char="•"/>
            </a:pPr>
            <a:r>
              <a:rPr lang="en-US" b="1" dirty="0" smtClean="0">
                <a:latin typeface="Roboto Condensed Light" panose="02000000000000000000" pitchFamily="2" charset="0"/>
                <a:ea typeface="Roboto Condensed Light" panose="02000000000000000000" pitchFamily="2" charset="0"/>
                <a:cs typeface="Roboto Condensed Light" panose="02000000000000000000" pitchFamily="2" charset="0"/>
              </a:rPr>
              <a:t>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esilient </a:t>
            </a:r>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istributed </a:t>
            </a:r>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ataset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Fault-tolerant </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Collection of elements that can be operated on in parallel</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Distributed collection of data from any source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Contained in an RDD:</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 of partitions</a:t>
            </a:r>
          </a:p>
          <a:p>
            <a:pPr marL="1085850" lvl="2"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Atomic pieces of a dataset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 of dependencies on parent RDDs</a:t>
            </a:r>
          </a:p>
          <a:p>
            <a:pPr marL="1085850" lvl="2"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Lineage (Directed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Acyclical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Graph - DAG)</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 function for computing the RDD based on its parents</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Metadata about its partitioning scheme and data placement</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RDDs (Cont.)</a:t>
            </a:r>
            <a:endParaRPr lang="en-US" sz="2800" dirty="0"/>
          </a:p>
        </p:txBody>
      </p:sp>
      <p:sp>
        <p:nvSpPr>
          <p:cNvPr id="4" name="TextBox 3"/>
          <p:cNvSpPr txBox="1"/>
          <p:nvPr/>
        </p:nvSpPr>
        <p:spPr>
          <a:xfrm>
            <a:off x="386124" y="1821530"/>
            <a:ext cx="8183770" cy="1878976"/>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RDDs are immutable</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Allows for more effective fault tolerance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Intended to support abstract datasets while also maintain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properties like automatic fault tolerance, locality-aware scheduling and scalability.</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RDDs (Cont.)</a:t>
            </a:r>
            <a:endParaRPr lang="en-US" sz="2800" dirty="0"/>
          </a:p>
        </p:txBody>
      </p:sp>
      <p:sp>
        <p:nvSpPr>
          <p:cNvPr id="4" name="TextBox 3"/>
          <p:cNvSpPr txBox="1"/>
          <p:nvPr/>
        </p:nvSpPr>
        <p:spPr>
          <a:xfrm>
            <a:off x="386124" y="1821530"/>
            <a:ext cx="8183770" cy="79868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Lazy Evaluation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Waits for action to be called before distributing actions to worker nodes</a:t>
            </a:r>
          </a:p>
        </p:txBody>
      </p:sp>
      <p:pic>
        <p:nvPicPr>
          <p:cNvPr id="3" name="Picture 2" descr="580x402xSpark.jpg.pagespeed.ic.KZMzgXwkw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022" y="2620211"/>
            <a:ext cx="6003907" cy="3736914"/>
          </a:xfrm>
          <a:prstGeom prst="rect">
            <a:avLst/>
          </a:prstGeom>
        </p:spPr>
      </p:pic>
      <p:sp>
        <p:nvSpPr>
          <p:cNvPr id="5" name="TextBox 4"/>
          <p:cNvSpPr txBox="1"/>
          <p:nvPr/>
        </p:nvSpPr>
        <p:spPr>
          <a:xfrm>
            <a:off x="1369022" y="6357125"/>
            <a:ext cx="7603850" cy="461665"/>
          </a:xfrm>
          <a:prstGeom prst="rect">
            <a:avLst/>
          </a:prstGeom>
          <a:noFill/>
        </p:spPr>
        <p:txBody>
          <a:bodyPr wrap="square" rtlCol="0">
            <a:spAutoFit/>
          </a:bodyPr>
          <a:lstStyle/>
          <a:p>
            <a:r>
              <a:rPr lang="en-US" sz="1200" dirty="0" err="1"/>
              <a:t>Surendra</a:t>
            </a:r>
            <a:r>
              <a:rPr lang="en-US" sz="1200" dirty="0"/>
              <a:t> </a:t>
            </a:r>
            <a:r>
              <a:rPr lang="en-US" sz="1200" dirty="0" err="1"/>
              <a:t>Pratap</a:t>
            </a:r>
            <a:r>
              <a:rPr lang="en-US" sz="1200" dirty="0"/>
              <a:t> </a:t>
            </a:r>
            <a:r>
              <a:rPr lang="en-US" sz="1200" dirty="0" smtClean="0"/>
              <a:t>Singh - To The New, </a:t>
            </a:r>
            <a:r>
              <a:rPr lang="en-US" sz="1200" i="1" dirty="0" smtClean="0"/>
              <a:t>Working with RDDs</a:t>
            </a:r>
            <a:endParaRPr lang="en-US" sz="1200" dirty="0" smtClean="0"/>
          </a:p>
          <a:p>
            <a:r>
              <a:rPr lang="en-US" sz="1200" dirty="0">
                <a:hlinkClick r:id="rId3"/>
              </a:rPr>
              <a:t>http://www.tothenew.com/blog/wp-content/uploads/2015/02/</a:t>
            </a:r>
            <a:r>
              <a:rPr lang="en-US" sz="1200" dirty="0" smtClean="0">
                <a:hlinkClick r:id="rId3"/>
              </a:rPr>
              <a:t>580x402xSpark.jpg.pagespeed.ic.KZMzgXwkwB.jpg</a:t>
            </a:r>
            <a:r>
              <a:rPr lang="en-US" sz="1200" dirty="0" smtClean="0"/>
              <a:t> </a:t>
            </a:r>
            <a:endParaRPr lang="en-US" sz="1200" dirty="0"/>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Create RDD</a:t>
            </a:r>
            <a:endParaRPr lang="en-US" sz="2800" dirty="0"/>
          </a:p>
        </p:txBody>
      </p:sp>
      <p:sp>
        <p:nvSpPr>
          <p:cNvPr id="4" name="TextBox 3"/>
          <p:cNvSpPr txBox="1"/>
          <p:nvPr/>
        </p:nvSpPr>
        <p:spPr>
          <a:xfrm>
            <a:off x="386124" y="1821530"/>
            <a:ext cx="8183770" cy="4759766"/>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Can only be created using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or by adding a Transformation to an existing RDD</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Using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parallelized collections – take an existing collection and run functions on it in parallel</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sc.parallelize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“some”, ”list”, “to”, “parallelize”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 datasets – run functions on each record of a file in Hadoop distributed file system or any other storage system supported by Hadoop</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(“/path/to/file”,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sc.objectFile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(“/path/to/file”,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Spark in Action (Shell)</a:t>
            </a:r>
            <a:endParaRPr lang="en-US" sz="2800" dirty="0"/>
          </a:p>
        </p:txBody>
      </p:sp>
      <p:sp>
        <p:nvSpPr>
          <p:cNvPr id="4" name="TextBox 3"/>
          <p:cNvSpPr txBox="1"/>
          <p:nvPr/>
        </p:nvSpPr>
        <p:spPr>
          <a:xfrm>
            <a:off x="386124" y="1821530"/>
            <a:ext cx="8183770" cy="79868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Open shell</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Execute commands</a:t>
            </a:r>
          </a:p>
        </p:txBody>
      </p:sp>
      <p:sp>
        <p:nvSpPr>
          <p:cNvPr id="3" name="TextBox 2"/>
          <p:cNvSpPr txBox="1"/>
          <p:nvPr/>
        </p:nvSpPr>
        <p:spPr>
          <a:xfrm>
            <a:off x="386124" y="2936197"/>
            <a:ext cx="4182783" cy="2959272"/>
          </a:xfrm>
          <a:prstGeom prst="rect">
            <a:avLst/>
          </a:prstGeom>
          <a:noFill/>
        </p:spPr>
        <p:txBody>
          <a:bodyPr wrap="square" lIns="0" rIns="0" rtlCol="0">
            <a:spAutoFit/>
          </a:bodyPr>
          <a:lstStyle>
            <a:defPPr>
              <a:defRPr lang="en-US"/>
            </a:defPPr>
            <a:lvl1pPr marL="171450" indent="-171450">
              <a:lnSpc>
                <a:spcPct val="130000"/>
              </a:lnSpc>
              <a:buFont typeface="Arial"/>
              <a:buChar char="•"/>
              <a:defRPr>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stStyle>
          <a:p>
            <a:pPr marL="0" indent="0">
              <a:buNone/>
            </a:pPr>
            <a:r>
              <a:rPr lang="en-US" b="1" dirty="0" err="1" smtClean="0"/>
              <a:t>Scala</a:t>
            </a:r>
            <a:endParaRPr lang="en-US" b="1" dirty="0"/>
          </a:p>
          <a:p>
            <a:endParaRPr lang="en-US" dirty="0"/>
          </a:p>
          <a:p>
            <a:pPr marL="0" indent="0">
              <a:buNone/>
            </a:pPr>
            <a:r>
              <a:rPr lang="en-US" dirty="0"/>
              <a:t>	</a:t>
            </a:r>
            <a:r>
              <a:rPr lang="en-US" dirty="0" err="1"/>
              <a:t>val</a:t>
            </a:r>
            <a:r>
              <a:rPr lang="en-US" dirty="0"/>
              <a:t> data = 1 to 5</a:t>
            </a:r>
          </a:p>
          <a:p>
            <a:pPr marL="0" indent="0">
              <a:buNone/>
            </a:pPr>
            <a:r>
              <a:rPr lang="en-US" dirty="0"/>
              <a:t>	</a:t>
            </a:r>
            <a:r>
              <a:rPr lang="en-US" dirty="0" err="1"/>
              <a:t>val</a:t>
            </a:r>
            <a:r>
              <a:rPr lang="en-US" dirty="0"/>
              <a:t> </a:t>
            </a:r>
            <a:r>
              <a:rPr lang="en-US" dirty="0" err="1"/>
              <a:t>dataRDD</a:t>
            </a:r>
            <a:r>
              <a:rPr lang="en-US" dirty="0"/>
              <a:t> = </a:t>
            </a:r>
            <a:r>
              <a:rPr lang="en-US" dirty="0" err="1"/>
              <a:t>sc.parallelize</a:t>
            </a:r>
            <a:r>
              <a:rPr lang="en-US" dirty="0"/>
              <a:t>(data)</a:t>
            </a:r>
          </a:p>
          <a:p>
            <a:pPr marL="0" indent="0">
              <a:buNone/>
            </a:pPr>
            <a:r>
              <a:rPr lang="en-US" dirty="0"/>
              <a:t>	</a:t>
            </a:r>
            <a:r>
              <a:rPr lang="en-US" dirty="0" err="1"/>
              <a:t>val</a:t>
            </a:r>
            <a:r>
              <a:rPr lang="en-US" dirty="0"/>
              <a:t> </a:t>
            </a:r>
            <a:r>
              <a:rPr lang="en-US" dirty="0" err="1"/>
              <a:t>filteredDataRDD</a:t>
            </a:r>
            <a:r>
              <a:rPr lang="en-US" dirty="0"/>
              <a:t> = 	</a:t>
            </a:r>
            <a:r>
              <a:rPr lang="en-US" dirty="0" err="1"/>
              <a:t>dataRDD.filter</a:t>
            </a:r>
            <a:r>
              <a:rPr lang="en-US" dirty="0"/>
              <a:t>(_ &lt; 3)</a:t>
            </a:r>
          </a:p>
          <a:p>
            <a:pPr marL="0" indent="0">
              <a:buNone/>
            </a:pPr>
            <a:r>
              <a:rPr lang="en-US" dirty="0"/>
              <a:t>	</a:t>
            </a:r>
            <a:r>
              <a:rPr lang="en-US" dirty="0" err="1"/>
              <a:t>filteredDataRDD.collect</a:t>
            </a:r>
            <a:r>
              <a:rPr lang="en-US" dirty="0"/>
              <a:t>()</a:t>
            </a:r>
          </a:p>
          <a:p>
            <a:endParaRPr lang="en-US" dirty="0"/>
          </a:p>
        </p:txBody>
      </p:sp>
      <p:sp>
        <p:nvSpPr>
          <p:cNvPr id="5" name="TextBox 4"/>
          <p:cNvSpPr txBox="1"/>
          <p:nvPr/>
        </p:nvSpPr>
        <p:spPr>
          <a:xfrm>
            <a:off x="4568907" y="2936197"/>
            <a:ext cx="4000987" cy="2599173"/>
          </a:xfrm>
          <a:prstGeom prst="rect">
            <a:avLst/>
          </a:prstGeom>
          <a:noFill/>
        </p:spPr>
        <p:txBody>
          <a:bodyPr wrap="square" lIns="0" rIns="0" rtlCol="0">
            <a:spAutoFit/>
          </a:bodyPr>
          <a:lstStyle>
            <a:defPPr>
              <a:defRPr lang="en-US"/>
            </a:defPPr>
            <a:lvl1pPr marL="171450" indent="-171450">
              <a:lnSpc>
                <a:spcPct val="130000"/>
              </a:lnSpc>
              <a:buFont typeface="Arial"/>
              <a:buChar char="•"/>
              <a:defRPr>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stStyle>
          <a:p>
            <a:pPr marL="0" indent="0">
              <a:buNone/>
            </a:pPr>
            <a:r>
              <a:rPr lang="en-US" b="1" dirty="0"/>
              <a:t>Python</a:t>
            </a:r>
          </a:p>
          <a:p>
            <a:endParaRPr lang="en-US" dirty="0"/>
          </a:p>
          <a:p>
            <a:pPr marL="0" indent="0">
              <a:buNone/>
            </a:pPr>
            <a:r>
              <a:rPr lang="en-US" dirty="0"/>
              <a:t>	data = range(1,6)</a:t>
            </a:r>
          </a:p>
          <a:p>
            <a:pPr marL="0" indent="0">
              <a:buNone/>
            </a:pPr>
            <a:r>
              <a:rPr lang="en-US" dirty="0"/>
              <a:t>	</a:t>
            </a:r>
            <a:r>
              <a:rPr lang="en-US" dirty="0" err="1"/>
              <a:t>dataRDD</a:t>
            </a:r>
            <a:r>
              <a:rPr lang="en-US" dirty="0"/>
              <a:t> = </a:t>
            </a:r>
            <a:r>
              <a:rPr lang="en-US" dirty="0" err="1"/>
              <a:t>sc.parallelize</a:t>
            </a:r>
            <a:r>
              <a:rPr lang="en-US" dirty="0"/>
              <a:t>(data)</a:t>
            </a:r>
          </a:p>
          <a:p>
            <a:pPr marL="0" indent="0">
              <a:buNone/>
            </a:pPr>
            <a:r>
              <a:rPr lang="en-US" dirty="0"/>
              <a:t>	</a:t>
            </a:r>
            <a:r>
              <a:rPr lang="en-US" dirty="0" err="1"/>
              <a:t>filteredDataRDD</a:t>
            </a:r>
            <a:r>
              <a:rPr lang="en-US" dirty="0"/>
              <a:t> = 	</a:t>
            </a:r>
            <a:r>
              <a:rPr lang="en-US" dirty="0" err="1"/>
              <a:t>dataRDD.filter</a:t>
            </a:r>
            <a:r>
              <a:rPr lang="en-US" dirty="0"/>
              <a:t>(lambda x : x &lt; 3)</a:t>
            </a:r>
          </a:p>
          <a:p>
            <a:pPr marL="0" indent="0">
              <a:buNone/>
            </a:pPr>
            <a:r>
              <a:rPr lang="en-US" dirty="0"/>
              <a:t>	</a:t>
            </a:r>
            <a:r>
              <a:rPr lang="en-US" dirty="0" err="1"/>
              <a:t>filteredDataRDD.collect</a:t>
            </a:r>
            <a:r>
              <a:rPr lang="en-US" dirty="0"/>
              <a:t>()</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a:t>Spark in Action </a:t>
            </a:r>
            <a:r>
              <a:rPr lang="en-US" sz="2800" dirty="0" smtClean="0"/>
              <a:t>(Submitting)</a:t>
            </a:r>
            <a:endParaRPr lang="en-US" sz="2800" dirty="0"/>
          </a:p>
        </p:txBody>
      </p:sp>
      <p:sp>
        <p:nvSpPr>
          <p:cNvPr id="4" name="TextBox 3"/>
          <p:cNvSpPr txBox="1"/>
          <p:nvPr/>
        </p:nvSpPr>
        <p:spPr>
          <a:xfrm>
            <a:off x="386124" y="1821530"/>
            <a:ext cx="8183770" cy="4562787"/>
          </a:xfrm>
          <a:prstGeom prst="rect">
            <a:avLst/>
          </a:prstGeom>
          <a:noFill/>
        </p:spPr>
        <p:txBody>
          <a:bodyPr wrap="square" lIns="0" rIns="0" rtlCol="0">
            <a:spAutoFit/>
          </a:bodyPr>
          <a:lstStyle/>
          <a:p>
            <a:pPr>
              <a:lnSpc>
                <a:spcPct val="130000"/>
              </a:lnSpc>
            </a:pPr>
            <a:r>
              <a:rPr lang="en-US" sz="14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 Code</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List&lt;Integer&gt; data = new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ArrayList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&lt;Integer&gt;() {{add(1); add(2); add(3); add(4); add(5);}};</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&lt;Integer&gt;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sc.parallelize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&lt;Integer&gt;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filteredDataRDD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dataRDD.filter</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Function&lt;Integer, Boolean&gt;()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Boolean call(Integer integer) throws Exception {</a:t>
            </a:r>
          </a:p>
          <a:p>
            <a:pPr lvl="2">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return integer &lt; 3;</a:t>
            </a:r>
          </a:p>
          <a:p>
            <a:pPr lvl="2">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System.out.println</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filteredDataRDD.collect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From Command Line:</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cd /home/</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spark_workshop_codebase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/playground/target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spark-submit --class com.clairvoyant.spark_workshop.playground.java.PlaygroundJavaSparkApp com.clairvoyant.spark_workshop.playground-jar-with-dependencies.jar</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1 – Running Spark Jobs</a:t>
            </a:r>
            <a:endParaRPr lang="en-US" sz="2800" dirty="0"/>
          </a:p>
        </p:txBody>
      </p:sp>
      <p:sp>
        <p:nvSpPr>
          <p:cNvPr id="4" name="TextBox 3"/>
          <p:cNvSpPr txBox="1"/>
          <p:nvPr/>
        </p:nvSpPr>
        <p:spPr>
          <a:xfrm>
            <a:off x="386124" y="1821530"/>
            <a:ext cx="8183770" cy="553998"/>
          </a:xfrm>
          <a:prstGeom prst="rect">
            <a:avLst/>
          </a:prstGeom>
          <a:noFill/>
        </p:spPr>
        <p:txBody>
          <a:bodyPr wrap="square" lIns="0" rIns="0" rtlCol="0">
            <a:spAutoFit/>
          </a:bodyPr>
          <a:lstStyle/>
          <a:p>
            <a:pPr>
              <a:lnSpc>
                <a:spcPct val="130000"/>
              </a:lnSpc>
            </a:pPr>
            <a:r>
              <a:rPr lang="en-US" sz="2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See “Setup and Exercise” </a:t>
            </a: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Document</a:t>
            </a:r>
            <a:endParaRPr lang="en-US" sz="2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Word Count Example</a:t>
            </a:r>
            <a:endParaRPr lang="en-US" sz="2800" dirty="0"/>
          </a:p>
        </p:txBody>
      </p:sp>
      <p:sp>
        <p:nvSpPr>
          <p:cNvPr id="4" name="TextBox 3"/>
          <p:cNvSpPr txBox="1"/>
          <p:nvPr/>
        </p:nvSpPr>
        <p:spPr>
          <a:xfrm>
            <a:off x="386124" y="1821530"/>
            <a:ext cx="4083818" cy="2762295"/>
          </a:xfrm>
          <a:prstGeom prst="rect">
            <a:avLst/>
          </a:prstGeom>
          <a:noFill/>
        </p:spPr>
        <p:txBody>
          <a:bodyPr wrap="square" lIns="0" rIns="0" rtlCol="0">
            <a:spAutoFit/>
          </a:bodyPr>
          <a:lstStyle/>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file.txt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counts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textFile.flatMap</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 =&gt;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.map(word =&gt; (word, 1))</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(_ + _)</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counts.saveAsTextFile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output_folder</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5" name="TextBox 4"/>
          <p:cNvSpPr txBox="1"/>
          <p:nvPr/>
        </p:nvSpPr>
        <p:spPr>
          <a:xfrm>
            <a:off x="4622342" y="1821530"/>
            <a:ext cx="4083818" cy="3399392"/>
          </a:xfrm>
          <a:prstGeom prst="rect">
            <a:avLst/>
          </a:prstGeom>
          <a:noFill/>
        </p:spPr>
        <p:txBody>
          <a:bodyPr wrap="square" lIns="0" rIns="0" rtlCol="0">
            <a:spAutoFit/>
          </a:bodyPr>
          <a:lstStyle/>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Python</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text_file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file.txt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counts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text_file</a:t>
            </a: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(lambda line: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.map(lambda word: (word, 1))</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(lambda a, b: a + b)</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counts.saveAsTextFile</a:t>
            </a: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output_folder</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5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50" fill="hold"/>
                                            <p:tgtEl>
                                              <p:spTgt spid="5"/>
                                            </p:tgtEl>
                                            <p:attrNameLst>
                                              <p:attrName>ppt_x</p:attrName>
                                            </p:attrNameLst>
                                          </p:cBhvr>
                                          <p:tavLst>
                                            <p:tav tm="0">
                                              <p:val>
                                                <p:strVal val="#ppt_x"/>
                                              </p:val>
                                            </p:tav>
                                            <p:tav tm="100000">
                                              <p:val>
                                                <p:strVal val="#ppt_x"/>
                                              </p:val>
                                            </p:tav>
                                          </p:tavLst>
                                        </p:anim>
                                        <p:anim calcmode="lin" valueType="num">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Word Count Example (Java 7)</a:t>
            </a:r>
            <a:endParaRPr lang="en-US" sz="2800" dirty="0"/>
          </a:p>
        </p:txBody>
      </p:sp>
      <p:sp>
        <p:nvSpPr>
          <p:cNvPr id="4" name="TextBox 3"/>
          <p:cNvSpPr txBox="1"/>
          <p:nvPr/>
        </p:nvSpPr>
        <p:spPr>
          <a:xfrm>
            <a:off x="386123" y="1427483"/>
            <a:ext cx="8183770" cy="6243247"/>
          </a:xfrm>
          <a:prstGeom prst="rect">
            <a:avLst/>
          </a:prstGeom>
          <a:noFill/>
        </p:spPr>
        <p:txBody>
          <a:bodyPr wrap="square" lIns="0" rIns="0" rtlCol="0">
            <a:spAutoFit/>
          </a:bodyPr>
          <a:lstStyle/>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file.txt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words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textFile.flatMap</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FlatMapFunction</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 String&gt;() {</a:t>
            </a:r>
          </a:p>
          <a:p>
            <a:pPr lvl="1">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public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Iterable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call(String line) { </a:t>
            </a:r>
          </a:p>
          <a:p>
            <a:pPr lvl="1">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Arrays.asList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p>
          <a:p>
            <a:pPr lvl="1">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JavaPairRDD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 Integer&gt; pairs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words.mapToPair</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PairFunction</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 String, Integer&gt;()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Tuple2&lt;String, Integer&gt; call(String word) { </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return new Tuple2&lt;String, Integer&gt;(word, 1); </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JavaPairRDD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 Integer&gt; counts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pairs.reduceByKey</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Function2&lt;Integer, Integer, Integer&gt;()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Integer call(Integer a, Integer b) { </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return a + b; </a:t>
            </a:r>
          </a:p>
          <a:p>
            <a:pPr>
              <a:lnSpc>
                <a:spcPct val="130000"/>
              </a:lnSpc>
            </a:pP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counts.saveAsTextFile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output_folder</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API (Documentation)</a:t>
            </a:r>
            <a:endParaRPr lang="en-US" sz="2800" dirty="0"/>
          </a:p>
        </p:txBody>
      </p:sp>
      <p:sp>
        <p:nvSpPr>
          <p:cNvPr id="4" name="TextBox 3"/>
          <p:cNvSpPr txBox="1"/>
          <p:nvPr/>
        </p:nvSpPr>
        <p:spPr>
          <a:xfrm>
            <a:off x="386124" y="1821530"/>
            <a:ext cx="8183770" cy="331937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General Documentation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https://spark.apache.org/docs/1.5.1/api/scala/index.html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 Documentation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https://spark.apache.org/docs/1.5.1/api/scala/index.html#org.apache.spark.rdd.RDD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Configuration Documentation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4"/>
              </a:rPr>
              <a:t>https://spark.apache.org/docs/1.5.1/configuration.html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1319540" y="2914651"/>
            <a:ext cx="6707453" cy="1323439"/>
          </a:xfrm>
          <a:prstGeom prst="rect">
            <a:avLst/>
          </a:prstGeom>
          <a:noFill/>
        </p:spPr>
        <p:txBody>
          <a:bodyPr wrap="square" rtlCol="0">
            <a:spAutoFit/>
          </a:bodyPr>
          <a:lstStyle/>
          <a:p>
            <a:pPr algn="ctr"/>
            <a:r>
              <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Background of people</a:t>
            </a:r>
            <a:r>
              <a:rPr lang="en-US" sz="4000" dirty="0" smtClean="0">
                <a:solidFill>
                  <a:schemeClr val="bg1"/>
                </a:solidFill>
              </a:rPr>
              <a:t> </a:t>
            </a:r>
            <a:r>
              <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at Workshop</a:t>
            </a:r>
          </a:p>
        </p:txBody>
      </p:sp>
    </p:spTree>
    <p:extLst>
      <p:ext uri="{BB962C8B-B14F-4D97-AF65-F5344CB8AC3E}">
        <p14:creationId xmlns:p14="http://schemas.microsoft.com/office/powerpoint/2010/main" val="111993431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API (Overview)</a:t>
            </a:r>
            <a:endParaRPr lang="en-US" sz="2800" dirty="0"/>
          </a:p>
        </p:txBody>
      </p:sp>
      <p:pic>
        <p:nvPicPr>
          <p:cNvPr id="5" name="Picture 4"/>
          <p:cNvPicPr>
            <a:picLocks noChangeAspect="1"/>
          </p:cNvPicPr>
          <p:nvPr/>
        </p:nvPicPr>
        <p:blipFill>
          <a:blip r:embed="rId2"/>
          <a:stretch>
            <a:fillRect/>
          </a:stretch>
        </p:blipFill>
        <p:spPr>
          <a:xfrm>
            <a:off x="0" y="1636697"/>
            <a:ext cx="9144000" cy="4342190"/>
          </a:xfrm>
          <a:prstGeom prst="rect">
            <a:avLst/>
          </a:prstGeom>
        </p:spPr>
      </p:pic>
      <p:sp>
        <p:nvSpPr>
          <p:cNvPr id="3" name="TextBox 2"/>
          <p:cNvSpPr txBox="1"/>
          <p:nvPr/>
        </p:nvSpPr>
        <p:spPr>
          <a:xfrm>
            <a:off x="2094770" y="6301277"/>
            <a:ext cx="4647426" cy="461665"/>
          </a:xfrm>
          <a:prstGeom prst="rect">
            <a:avLst/>
          </a:prstGeom>
          <a:noFill/>
        </p:spPr>
        <p:txBody>
          <a:bodyPr wrap="none" rtlCol="0">
            <a:spAutoFit/>
          </a:bodyPr>
          <a:lstStyle/>
          <a:p>
            <a:r>
              <a:rPr lang="en-US" sz="1200" dirty="0" err="1" smtClean="0"/>
              <a:t>Berkely.edu</a:t>
            </a:r>
            <a:r>
              <a:rPr lang="en-US" sz="1200" dirty="0" smtClean="0"/>
              <a:t>, </a:t>
            </a:r>
            <a:r>
              <a:rPr lang="en-US" sz="1200" i="1" dirty="0" smtClean="0"/>
              <a:t>Transformations and Actions</a:t>
            </a:r>
          </a:p>
          <a:p>
            <a:r>
              <a:rPr lang="en-US" sz="1200" dirty="0">
                <a:hlinkClick r:id="rId3"/>
              </a:rPr>
              <a:t>http://www.eecs.berkeley.edu/Pubs/TechRpts/2011/EECS-2011-82.</a:t>
            </a:r>
            <a:r>
              <a:rPr lang="en-US" sz="1200" dirty="0" smtClean="0">
                <a:hlinkClick r:id="rId3"/>
              </a:rPr>
              <a:t>pdf</a:t>
            </a:r>
            <a:r>
              <a:rPr lang="en-US" sz="1200" dirty="0" smtClean="0"/>
              <a:t> </a:t>
            </a:r>
            <a:endParaRPr lang="en-US" sz="1200" dirty="0"/>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Transformations (API)</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filter( Function&lt;T&gt; =&gt; Boolean): RDD[T]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 new RDD containing only the elements that satisfy a predicate.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 Function&lt;T&gt; =&gt; R ): RDD[R]</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 new RDD by applying a function to all elements of this RDD.</a:t>
            </a:r>
          </a:p>
          <a:p>
            <a:pPr marL="171450"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Function&lt;T&gt; =&gt;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TraversableOnce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 ): RDD[R]</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 new RDD by first applying a function to all elements of this RDD, and then flattening the results.</a:t>
            </a:r>
          </a:p>
          <a:p>
            <a:pPr marL="171450"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Function&lt;T, T&gt; =&gt; R ): RDD[ U, R ]</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When called on a dataset of (K, V) pairs, returns a dataset of (K, V) pairs where the values for each key are aggregated using the given reduce function, which must be of type (V,V) =&gt; V</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Transformations (API) (map </a:t>
            </a:r>
            <a:r>
              <a:rPr lang="en-US" sz="2800" dirty="0" err="1" smtClean="0"/>
              <a:t>vs</a:t>
            </a:r>
            <a:r>
              <a:rPr lang="en-US" sz="2800" dirty="0" smtClean="0"/>
              <a:t> </a:t>
            </a:r>
            <a:r>
              <a:rPr lang="en-US" sz="2800" dirty="0" err="1" smtClean="0"/>
              <a:t>flatMap</a:t>
            </a:r>
            <a:r>
              <a:rPr lang="en-US" sz="2800" dirty="0" smtClean="0"/>
              <a:t>)</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Contents:</a:t>
            </a:r>
          </a:p>
          <a:p>
            <a:pPr>
              <a:lnSpc>
                <a:spcPct val="130000"/>
              </a:lnSpc>
            </a:pP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Deer Bear River</a:t>
            </a:r>
          </a:p>
          <a:p>
            <a:pPr>
              <a:lnSpc>
                <a:spcPct val="130000"/>
              </a:lnSpc>
            </a:pP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Car Car River</a:t>
            </a:r>
          </a:p>
          <a:p>
            <a:pPr>
              <a:lnSpc>
                <a:spcPct val="130000"/>
              </a:lnSpc>
            </a:pP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Deer Car Bear</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 =&gt; </a:t>
            </a:r>
            <a:r>
              <a:rPr lang="en-US" dirty="0" err="1">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)).collect(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Array(Deer, Bear, River, Car, Car, River, Deer, Car, Bear)</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ata.</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 =&gt; </a:t>
            </a:r>
            <a:r>
              <a:rPr lang="en-US" dirty="0" err="1">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)).collect(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Array(Array(Deer, Bear, River), Array(Car, Car, River), Array(Deer, Car, Bear))</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9260299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Actions (API)</a:t>
            </a:r>
            <a:endParaRPr lang="en-US" sz="2800" dirty="0"/>
          </a:p>
        </p:txBody>
      </p:sp>
      <p:sp>
        <p:nvSpPr>
          <p:cNvPr id="4" name="TextBox 3"/>
          <p:cNvSpPr txBox="1"/>
          <p:nvPr/>
        </p:nvSpPr>
        <p:spPr>
          <a:xfrm>
            <a:off x="386124" y="1821530"/>
            <a:ext cx="8183770" cy="3679469"/>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count(): Long</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the number of elements in the RDD.</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collect(): Array[T]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an array that contains all of the elements in this RDD.</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 Function&lt;T, T&gt; =&gt; R ): R</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Reduces the elements of this RDD using the specified commutative and associative binary operator. </a:t>
            </a:r>
          </a:p>
          <a:p>
            <a:pPr marL="171450"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saveAsTextFile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“&lt;PATH&gt;” )</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Save this RDD as a text file, using string representations of elements.</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a:t>MapReduce</a:t>
            </a:r>
            <a:r>
              <a:rPr lang="en-US" sz="2800" dirty="0"/>
              <a:t> using Spark</a:t>
            </a:r>
          </a:p>
        </p:txBody>
      </p:sp>
      <p:sp>
        <p:nvSpPr>
          <p:cNvPr id="4" name="TextBox 3"/>
          <p:cNvSpPr txBox="1"/>
          <p:nvPr/>
        </p:nvSpPr>
        <p:spPr>
          <a:xfrm>
            <a:off x="386124" y="1821530"/>
            <a:ext cx="8183770" cy="3679469"/>
          </a:xfrm>
          <a:prstGeom prst="rect">
            <a:avLst/>
          </a:prstGeom>
          <a:noFill/>
        </p:spPr>
        <p:txBody>
          <a:bodyPr wrap="square" lIns="0" rIns="0" rtlCol="0">
            <a:spAutoFit/>
          </a:bodyPr>
          <a:lstStyle/>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Basic</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myMap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groupByKey</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.map((k,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myReduce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(k,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With Combiner</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myMap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myCombiner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.map((k, v) =&gt;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myReduce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(k, v))</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RDDs</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JavaRDDLike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Parent Java RDD object for all Java RDD</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Regular RDD</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JavaPairRDD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RDD with &lt;key, value&gt;</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JavaDoubleRDD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RDD of only Double entries</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JavaHadoopRDD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An RDD that provides core functionality for reading data stored in Hadoop (e.g., files in HDFS, sources in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HBase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or S3), using the older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API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org.apache.hadoop.mapred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1.0</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JavaNewHadoopRDD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An RDD that provides core functionality for reading data stored in Hadoop (e.g., files in HDFS, sources in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HBase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or S3), using the 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API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org.apache.hadoop.mapreduce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2.0</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RDD Functions</a:t>
            </a:r>
            <a:endParaRPr lang="en-US" sz="2800" dirty="0"/>
          </a:p>
        </p:txBody>
      </p:sp>
      <p:sp>
        <p:nvSpPr>
          <p:cNvPr id="4" name="TextBox 3"/>
          <p:cNvSpPr txBox="1"/>
          <p:nvPr/>
        </p:nvSpPr>
        <p:spPr>
          <a:xfrm>
            <a:off x="386123" y="1423961"/>
            <a:ext cx="8183770" cy="5521513"/>
          </a:xfrm>
          <a:prstGeom prst="rect">
            <a:avLst/>
          </a:prstGeom>
          <a:noFill/>
        </p:spPr>
        <p:txBody>
          <a:bodyPr wrap="square" lIns="0" rIns="0" rtlCol="0">
            <a:spAutoFit/>
          </a:bodyPr>
          <a:lstStyle/>
          <a:p>
            <a:pPr marL="171450" indent="-171450">
              <a:lnSpc>
                <a:spcPct val="130000"/>
              </a:lnSpc>
              <a:buFont typeface="Arial"/>
              <a:buChar char="•"/>
            </a:pPr>
            <a:r>
              <a:rPr lang="en-US" sz="16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Input Type, </a:t>
            </a:r>
            <a:r>
              <a:rPr lang="en-US" sz="16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Return Type, </a:t>
            </a:r>
            <a:r>
              <a:rPr lang="en-US" sz="16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K</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Key Type, </a:t>
            </a:r>
            <a:r>
              <a:rPr lang="en-US" sz="16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Value Type</a:t>
            </a:r>
          </a:p>
          <a:p>
            <a:pPr marL="171450" indent="-171450">
              <a:lnSpc>
                <a:spcPct val="130000"/>
              </a:lnSpc>
              <a:buFont typeface="Arial"/>
              <a:buChar char="•"/>
            </a:pP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DoubleFlatMapFunction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Iteratable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of Doubles</a:t>
            </a: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DoubleFunction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Double</a:t>
            </a: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R&gt;, FlatMapFunction2&lt;T1, T2, R&gt;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Iteratable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of type R</a:t>
            </a:r>
          </a:p>
          <a:p>
            <a:pPr marL="171450"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Function0&lt;R&gt;, Function&lt;T, R&gt;, Function2&lt;T1, T2, R&gt;, Function3&lt;T1, T2, T3, R&gt;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value of type R</a:t>
            </a: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PairFlatMapFunction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K, V&gt;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Iteratable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of Tuple with type &lt;K, V&gt;</a:t>
            </a: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PairFunction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 K, V&gt;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single Tuple with type &lt;K, V&gt;</a:t>
            </a:r>
          </a:p>
          <a:p>
            <a:pPr marL="171450" indent="-171450">
              <a:lnSpc>
                <a:spcPct val="130000"/>
              </a:lnSpc>
              <a:buFont typeface="Arial"/>
              <a:buChar char="•"/>
            </a:pP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VoidFunction</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void</a:t>
            </a:r>
          </a:p>
          <a:p>
            <a:pPr marL="171450" indent="-171450">
              <a:lnSpc>
                <a:spcPct val="130000"/>
              </a:lnSpc>
              <a:buFont typeface="Arial"/>
              <a:buChar char="•"/>
            </a:pP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RDD Functions (Cont.)</a:t>
            </a:r>
            <a:endParaRPr lang="en-US" sz="2800" dirty="0"/>
          </a:p>
        </p:txBody>
      </p:sp>
      <p:sp>
        <p:nvSpPr>
          <p:cNvPr id="4" name="TextBox 3"/>
          <p:cNvSpPr txBox="1"/>
          <p:nvPr/>
        </p:nvSpPr>
        <p:spPr>
          <a:xfrm>
            <a:off x="386124" y="1821530"/>
            <a:ext cx="8183770" cy="5119865"/>
          </a:xfrm>
          <a:prstGeom prst="rect">
            <a:avLst/>
          </a:prstGeom>
          <a:noFill/>
        </p:spPr>
        <p:txBody>
          <a:bodyPr wrap="square" lIns="0" rIns="0" rtlCol="0">
            <a:spAutoFit/>
          </a:bodyPr>
          <a:lstStyle/>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outputData</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FlatMapFunction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 String&gt;()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Iterable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call(String s) throws Exception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return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Arrays.asList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s.split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outputData</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Function&lt;String, String&gt;()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String call(String s) throws Exception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return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s.trim</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Versions</a:t>
            </a:r>
            <a:endParaRPr lang="en-US" sz="2800" dirty="0"/>
          </a:p>
        </p:txBody>
      </p:sp>
      <p:sp>
        <p:nvSpPr>
          <p:cNvPr id="4" name="TextBox 3"/>
          <p:cNvSpPr txBox="1"/>
          <p:nvPr/>
        </p:nvSpPr>
        <p:spPr>
          <a:xfrm>
            <a:off x="386124" y="1821530"/>
            <a:ext cx="8183770" cy="3679469"/>
          </a:xfrm>
          <a:prstGeom prst="rect">
            <a:avLst/>
          </a:prstGeom>
          <a:noFill/>
        </p:spPr>
        <p:txBody>
          <a:bodyPr wrap="square" lIns="0" rIns="0" rtlCol="0">
            <a:spAutoFit/>
          </a:bodyPr>
          <a:lstStyle/>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 7</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distFile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README.md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Map each line to multiple words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words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distFile.flatMap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FlatMapFunction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Iterable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call(String line) { return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Arrays.asList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 8</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distFile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README.md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words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distFile.flatMap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 -&gt;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Arrays.asList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2 – Access Logs</a:t>
            </a:r>
            <a:endParaRPr lang="en-US" sz="2800" dirty="0"/>
          </a:p>
        </p:txBody>
      </p:sp>
      <p:sp>
        <p:nvSpPr>
          <p:cNvPr id="4" name="TextBox 3"/>
          <p:cNvSpPr txBox="1"/>
          <p:nvPr/>
        </p:nvSpPr>
        <p:spPr>
          <a:xfrm>
            <a:off x="386124" y="1821530"/>
            <a:ext cx="8183770" cy="798680"/>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See “Setup and Exercise” Document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History of Apache Spark</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Initially started by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Matei</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Zaharia</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UC Berkeley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AMPLab</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in 2009</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Version 1 finished and open sourced in 2010 under a BSD license</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 White paper was released</a:t>
            </a:r>
          </a:p>
          <a:p>
            <a:pPr marL="1085850" lvl="2"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http://www.eecs.berkeley.edu/Pubs/TechRpts/2011/EECS-2011-82.pdf</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2013, the project was donated to the Apache Software Foundation and switched its license to Apache 2.0</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February 2014, Spark became a Top-Level Apache Project</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November 2014, the engineering team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Databricks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used Spark and set a new world record in large scale sorting</a:t>
            </a:r>
          </a:p>
          <a:p>
            <a:pPr marL="628650" lvl="1"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Databricks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is a company that was founded by the creators of Apache Spark</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1976134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Lineage Graph</a:t>
            </a:r>
            <a:endParaRPr lang="en-US" sz="2800" dirty="0"/>
          </a:p>
        </p:txBody>
      </p:sp>
      <p:sp>
        <p:nvSpPr>
          <p:cNvPr id="4" name="TextBox 3"/>
          <p:cNvSpPr txBox="1"/>
          <p:nvPr/>
        </p:nvSpPr>
        <p:spPr>
          <a:xfrm>
            <a:off x="386124" y="1821530"/>
            <a:ext cx="8183770" cy="3799502"/>
          </a:xfrm>
          <a:prstGeom prst="rect">
            <a:avLst/>
          </a:prstGeom>
          <a:noFill/>
        </p:spPr>
        <p:txBody>
          <a:bodyPr wrap="square" lIns="0" rIns="0" rtlCol="0">
            <a:spAutoFit/>
          </a:bodyPr>
          <a:lstStyle/>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file.txt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counts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textFile.flatMap</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 =&gt;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line.split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")).map(word =&gt; (word, 1)).</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(_ + _)</a:t>
            </a:r>
          </a:p>
          <a:p>
            <a:pPr>
              <a:lnSpc>
                <a:spcPct val="130000"/>
              </a:lnSpc>
            </a:pPr>
            <a:r>
              <a:rPr lang="en-US" sz="1400"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counts.toDebugString</a:t>
            </a:r>
            <a:endParaRPr lang="en-US" sz="14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res1: String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(1)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ShuffledRDD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[7]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&lt;console&gt;:23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+-(1)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[6] at map at &lt;console&gt;:23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[5]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&lt;console&gt;:23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/path/to/</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file.txt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[3]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&lt;console&gt;:21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/path/to/</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file.txt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[2]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&lt;console&gt;:21 []</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3" name="Picture 2" descr="Screen Shot 2015-11-06 at 11.30.4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47740"/>
            <a:ext cx="9144000" cy="1511588"/>
          </a:xfrm>
          <a:prstGeom prst="rect">
            <a:avLst/>
          </a:prstGeom>
        </p:spPr>
      </p:pic>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Dependencies</a:t>
            </a:r>
            <a:endParaRPr lang="en-US" sz="2800" dirty="0"/>
          </a:p>
        </p:txBody>
      </p:sp>
      <p:sp>
        <p:nvSpPr>
          <p:cNvPr id="4" name="TextBox 3"/>
          <p:cNvSpPr txBox="1"/>
          <p:nvPr/>
        </p:nvSpPr>
        <p:spPr>
          <a:xfrm>
            <a:off x="386124" y="1821530"/>
            <a:ext cx="4083818" cy="5319919"/>
          </a:xfrm>
          <a:prstGeom prst="rect">
            <a:avLst/>
          </a:prstGeom>
          <a:noFill/>
        </p:spPr>
        <p:txBody>
          <a:bodyPr wrap="square" lIns="0" rIns="0" rtlCol="0">
            <a:spAutoFit/>
          </a:bodyPr>
          <a:lstStyle/>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Narrow Dependencies</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Allow pipelined execution on one cluster node</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Recovery after a node failure is more efficient. Only the lost parent partitions need to be recomputed which can be done in parallel on different nodes.</a:t>
            </a: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Wide Dependencies</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Requires data from all parent partitions to be available and to be shuffled across the nodes using a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like shuffling algorithm.</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 single failed node might cause the loss of a partition from all the ancestors of an RDD, requiring a complete re-execution.</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3" name="Picture 2"/>
          <p:cNvPicPr>
            <a:picLocks noChangeAspect="1"/>
          </p:cNvPicPr>
          <p:nvPr/>
        </p:nvPicPr>
        <p:blipFill>
          <a:blip r:embed="rId3"/>
          <a:stretch>
            <a:fillRect/>
          </a:stretch>
        </p:blipFill>
        <p:spPr>
          <a:xfrm>
            <a:off x="4469942" y="2309369"/>
            <a:ext cx="4530135" cy="2952692"/>
          </a:xfrm>
          <a:prstGeom prst="rect">
            <a:avLst/>
          </a:prstGeom>
        </p:spPr>
      </p:pic>
      <p:sp>
        <p:nvSpPr>
          <p:cNvPr id="6" name="TextBox 5"/>
          <p:cNvSpPr txBox="1"/>
          <p:nvPr/>
        </p:nvSpPr>
        <p:spPr>
          <a:xfrm>
            <a:off x="4469942" y="5262269"/>
            <a:ext cx="4647426" cy="461665"/>
          </a:xfrm>
          <a:prstGeom prst="rect">
            <a:avLst/>
          </a:prstGeom>
          <a:noFill/>
        </p:spPr>
        <p:txBody>
          <a:bodyPr wrap="none" rtlCol="0">
            <a:spAutoFit/>
          </a:bodyPr>
          <a:lstStyle/>
          <a:p>
            <a:r>
              <a:rPr lang="en-US" sz="1200" dirty="0" err="1" smtClean="0"/>
              <a:t>Berkely.edu</a:t>
            </a:r>
            <a:r>
              <a:rPr lang="en-US" sz="1200" dirty="0" smtClean="0"/>
              <a:t>, </a:t>
            </a:r>
            <a:r>
              <a:rPr lang="en-US" sz="1200" i="1" dirty="0" smtClean="0"/>
              <a:t>RDD Dependencies</a:t>
            </a:r>
          </a:p>
          <a:p>
            <a:r>
              <a:rPr lang="en-US" sz="1200" dirty="0">
                <a:hlinkClick r:id="rId4"/>
              </a:rPr>
              <a:t>http://www.eecs.berkeley.edu/Pubs/TechRpts/2011/EECS-2011-82.</a:t>
            </a:r>
            <a:r>
              <a:rPr lang="en-US" sz="1200" dirty="0" smtClean="0">
                <a:hlinkClick r:id="rId4"/>
              </a:rPr>
              <a:t>pdf</a:t>
            </a:r>
            <a:r>
              <a:rPr lang="en-US" sz="1200" dirty="0" smtClean="0"/>
              <a:t> </a:t>
            </a:r>
            <a:endParaRPr lang="en-US" sz="1200" dirty="0"/>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Dependencies (Cont.)</a:t>
            </a:r>
            <a:endParaRPr lang="en-US" sz="2800" dirty="0"/>
          </a:p>
        </p:txBody>
      </p:sp>
      <p:pic>
        <p:nvPicPr>
          <p:cNvPr id="3" name="Picture 2"/>
          <p:cNvPicPr>
            <a:picLocks noChangeAspect="1"/>
          </p:cNvPicPr>
          <p:nvPr/>
        </p:nvPicPr>
        <p:blipFill>
          <a:blip r:embed="rId2"/>
          <a:stretch>
            <a:fillRect/>
          </a:stretch>
        </p:blipFill>
        <p:spPr>
          <a:xfrm>
            <a:off x="1830862" y="1588458"/>
            <a:ext cx="4863985" cy="4405942"/>
          </a:xfrm>
          <a:prstGeom prst="rect">
            <a:avLst/>
          </a:prstGeom>
        </p:spPr>
      </p:pic>
      <p:sp>
        <p:nvSpPr>
          <p:cNvPr id="5" name="TextBox 4"/>
          <p:cNvSpPr txBox="1"/>
          <p:nvPr/>
        </p:nvSpPr>
        <p:spPr>
          <a:xfrm>
            <a:off x="1830862" y="6023400"/>
            <a:ext cx="4647426" cy="461665"/>
          </a:xfrm>
          <a:prstGeom prst="rect">
            <a:avLst/>
          </a:prstGeom>
          <a:noFill/>
        </p:spPr>
        <p:txBody>
          <a:bodyPr wrap="none" rtlCol="0">
            <a:spAutoFit/>
          </a:bodyPr>
          <a:lstStyle/>
          <a:p>
            <a:r>
              <a:rPr lang="en-US" sz="1200" dirty="0" err="1" smtClean="0"/>
              <a:t>Berkely.edu</a:t>
            </a:r>
            <a:r>
              <a:rPr lang="en-US" sz="1200" dirty="0" smtClean="0"/>
              <a:t>, </a:t>
            </a:r>
            <a:r>
              <a:rPr lang="en-US" sz="1200" i="1" dirty="0" smtClean="0"/>
              <a:t>RDD Dependencies</a:t>
            </a:r>
          </a:p>
          <a:p>
            <a:r>
              <a:rPr lang="en-US" sz="1200" dirty="0">
                <a:hlinkClick r:id="rId3"/>
              </a:rPr>
              <a:t>http://www.eecs.berkeley.edu/Pubs/TechRpts/2011/EECS-2011-82.</a:t>
            </a:r>
            <a:r>
              <a:rPr lang="en-US" sz="1200" dirty="0" smtClean="0">
                <a:hlinkClick r:id="rId3"/>
              </a:rPr>
              <a:t>pdf</a:t>
            </a:r>
            <a:r>
              <a:rPr lang="en-US" sz="1200" dirty="0" smtClean="0"/>
              <a:t> </a:t>
            </a:r>
            <a:endParaRPr lang="en-US" sz="1200" dirty="0"/>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Persistence</a:t>
            </a:r>
            <a:endParaRPr lang="en-US" sz="2800" dirty="0"/>
          </a:p>
        </p:txBody>
      </p:sp>
      <p:sp>
        <p:nvSpPr>
          <p:cNvPr id="4" name="TextBox 3"/>
          <p:cNvSpPr txBox="1"/>
          <p:nvPr/>
        </p:nvSpPr>
        <p:spPr>
          <a:xfrm>
            <a:off x="386124" y="1821530"/>
            <a:ext cx="8183770" cy="3677930"/>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Each node stores any partitions of it that it computes in memory and reuses them in other actions on that dataset.</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After making an RDD to be persisted, the first time the dataset is computed in an action, it will be kept in memory on the nodes.</a:t>
            </a:r>
          </a:p>
          <a:p>
            <a:pPr marL="171450" indent="-171450">
              <a:lnSpc>
                <a:spcPct val="130000"/>
              </a:lnSpc>
              <a:buFont typeface="Arial"/>
              <a:buChar char="•"/>
            </a:pP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llows future actions to be much faster (often by more than 10x) since you’re not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recomputing</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some data every time you perform an action.</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If data is too big to be cached, then it will spill to disk and memory will gradually degrade</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Least Recently Used (LRU) replacement policy</a:t>
            </a: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Persistence (Storage Levels)</a:t>
            </a:r>
            <a:endParaRPr lang="en-US" sz="2800" dirty="0"/>
          </a:p>
        </p:txBody>
      </p:sp>
      <p:graphicFrame>
        <p:nvGraphicFramePr>
          <p:cNvPr id="6" name="Table 5"/>
          <p:cNvGraphicFramePr>
            <a:graphicFrameLocks noGrp="1"/>
          </p:cNvGraphicFramePr>
          <p:nvPr>
            <p:extLst>
              <p:ext uri="{D42A27DB-BD31-4B8C-83A1-F6EECF244321}">
                <p14:modId xmlns:p14="http://schemas.microsoft.com/office/powerpoint/2010/main" val="3957411307"/>
              </p:ext>
            </p:extLst>
          </p:nvPr>
        </p:nvGraphicFramePr>
        <p:xfrm>
          <a:off x="386121" y="1423961"/>
          <a:ext cx="8183772" cy="5161279"/>
        </p:xfrm>
        <a:graphic>
          <a:graphicData uri="http://schemas.openxmlformats.org/drawingml/2006/table">
            <a:tbl>
              <a:tblPr firstRow="1" bandRow="1">
                <a:tableStyleId>{5C22544A-7EE6-4342-B048-85BDC9FD1C3A}</a:tableStyleId>
              </a:tblPr>
              <a:tblGrid>
                <a:gridCol w="4091886"/>
                <a:gridCol w="4091886"/>
              </a:tblGrid>
              <a:tr h="370840">
                <a:tc>
                  <a:txBody>
                    <a:bodyPr/>
                    <a:lstStyle/>
                    <a:p>
                      <a:r>
                        <a:rPr lang="en-US" dirty="0" smtClean="0"/>
                        <a:t>Storage Level</a:t>
                      </a:r>
                      <a:endParaRPr lang="en-US" dirty="0"/>
                    </a:p>
                  </a:txBody>
                  <a:tcPr/>
                </a:tc>
                <a:tc>
                  <a:txBody>
                    <a:bodyPr/>
                    <a:lstStyle/>
                    <a:p>
                      <a:r>
                        <a:rPr lang="en-US" dirty="0" smtClean="0"/>
                        <a:t>MEANING</a:t>
                      </a:r>
                      <a:endParaRPr lang="en-US" dirty="0"/>
                    </a:p>
                  </a:txBody>
                  <a:tcPr/>
                </a:tc>
              </a:tr>
              <a:tr h="370840">
                <a:tc>
                  <a:txBody>
                    <a:bodyPr/>
                    <a:lstStyle/>
                    <a:p>
                      <a:r>
                        <a:rPr lang="en-US" dirty="0" smtClean="0"/>
                        <a:t>MEMORY</a:t>
                      </a:r>
                      <a:r>
                        <a:rPr lang="en-US" baseline="0" dirty="0" smtClean="0"/>
                        <a:t>_ONLY</a:t>
                      </a:r>
                      <a:endParaRPr lang="en-US" dirty="0"/>
                    </a:p>
                  </a:txBody>
                  <a:tcPr/>
                </a:tc>
                <a:tc>
                  <a:txBody>
                    <a:bodyPr/>
                    <a:lstStyle/>
                    <a:p>
                      <a:r>
                        <a:rPr lang="en-US" sz="1400" dirty="0" smtClean="0"/>
                        <a:t>Store RDD as </a:t>
                      </a:r>
                      <a:r>
                        <a:rPr lang="en-US" sz="1400" dirty="0" err="1" smtClean="0"/>
                        <a:t>deserialized</a:t>
                      </a:r>
                      <a:r>
                        <a:rPr lang="en-US" sz="1400" dirty="0" smtClean="0"/>
                        <a:t> Java objects in the JVM. If the RDD does not fit in memory, some partitions will not be cached and will be recomputed on the fly each time they're needed. This is the default level.</a:t>
                      </a:r>
                      <a:endParaRPr lang="en-US" sz="1400" dirty="0"/>
                    </a:p>
                  </a:txBody>
                  <a:tcPr/>
                </a:tc>
              </a:tr>
              <a:tr h="370840">
                <a:tc>
                  <a:txBody>
                    <a:bodyPr/>
                    <a:lstStyle/>
                    <a:p>
                      <a:r>
                        <a:rPr lang="en-US" dirty="0" smtClean="0"/>
                        <a:t>MEMORY_AND_DISK</a:t>
                      </a:r>
                      <a:endParaRPr lang="en-US" dirty="0"/>
                    </a:p>
                  </a:txBody>
                  <a:tcPr/>
                </a:tc>
                <a:tc>
                  <a:txBody>
                    <a:bodyPr/>
                    <a:lstStyle/>
                    <a:p>
                      <a:r>
                        <a:rPr lang="en-US" sz="1400" dirty="0" smtClean="0"/>
                        <a:t>Store RDD as </a:t>
                      </a:r>
                      <a:r>
                        <a:rPr lang="en-US" sz="1400" dirty="0" err="1" smtClean="0"/>
                        <a:t>deserialized</a:t>
                      </a:r>
                      <a:r>
                        <a:rPr lang="en-US" sz="1400" dirty="0" smtClean="0"/>
                        <a:t> Java objects in the JVM. If the RDD does not fit in memory, store the partitions that don't fit on disk, and read them from there when they're needed.</a:t>
                      </a:r>
                      <a:endParaRPr lang="en-US" sz="1400" dirty="0"/>
                    </a:p>
                  </a:txBody>
                  <a:tcPr/>
                </a:tc>
              </a:tr>
              <a:tr h="370840">
                <a:tc>
                  <a:txBody>
                    <a:bodyPr/>
                    <a:lstStyle/>
                    <a:p>
                      <a:r>
                        <a:rPr lang="en-US" dirty="0" smtClean="0"/>
                        <a:t>MEMORY_ONLY_SER</a:t>
                      </a:r>
                      <a:endParaRPr lang="en-US" dirty="0"/>
                    </a:p>
                  </a:txBody>
                  <a:tcPr/>
                </a:tc>
                <a:tc>
                  <a:txBody>
                    <a:bodyPr/>
                    <a:lstStyle/>
                    <a:p>
                      <a:r>
                        <a:rPr lang="en-US" sz="1400" dirty="0" smtClean="0"/>
                        <a:t>Store RDD as serialized Java objects (one byte array per partition). This is generally more space-efficient than </a:t>
                      </a:r>
                      <a:r>
                        <a:rPr lang="en-US" sz="1400" dirty="0" err="1" smtClean="0"/>
                        <a:t>deserialized</a:t>
                      </a:r>
                      <a:r>
                        <a:rPr lang="en-US" sz="1400" dirty="0" smtClean="0"/>
                        <a:t> objects, especially when using a fast </a:t>
                      </a:r>
                      <a:r>
                        <a:rPr lang="en-US" sz="1400" dirty="0" err="1" smtClean="0"/>
                        <a:t>serializer</a:t>
                      </a:r>
                      <a:r>
                        <a:rPr lang="en-US" sz="1400" dirty="0" smtClean="0"/>
                        <a:t>, but more CPU-intensive to read.</a:t>
                      </a:r>
                      <a:endParaRPr lang="en-US" sz="1400" dirty="0"/>
                    </a:p>
                  </a:txBody>
                  <a:tcPr/>
                </a:tc>
              </a:tr>
              <a:tr h="370840">
                <a:tc>
                  <a:txBody>
                    <a:bodyPr/>
                    <a:lstStyle/>
                    <a:p>
                      <a:r>
                        <a:rPr lang="en-US" dirty="0" smtClean="0"/>
                        <a:t>MEMORY</a:t>
                      </a:r>
                      <a:r>
                        <a:rPr lang="en-US" baseline="0" dirty="0" smtClean="0"/>
                        <a:t>_AND_DISK_SER</a:t>
                      </a:r>
                      <a:endParaRPr lang="en-US" dirty="0"/>
                    </a:p>
                  </a:txBody>
                  <a:tcPr/>
                </a:tc>
                <a:tc>
                  <a:txBody>
                    <a:bodyPr/>
                    <a:lstStyle/>
                    <a:p>
                      <a:r>
                        <a:rPr lang="en-US" sz="1400" dirty="0" smtClean="0"/>
                        <a:t>Similar to MEMORY_ONLY_SER, but spill partitions that don't fit in memory to disk instead of </a:t>
                      </a:r>
                      <a:r>
                        <a:rPr lang="en-US" sz="1400" dirty="0" err="1" smtClean="0"/>
                        <a:t>recomputing</a:t>
                      </a:r>
                      <a:r>
                        <a:rPr lang="en-US" sz="1400" dirty="0" smtClean="0"/>
                        <a:t> them on the fly each time they're needed.</a:t>
                      </a:r>
                      <a:endParaRPr lang="en-US" sz="1400" dirty="0"/>
                    </a:p>
                  </a:txBody>
                  <a:tcPr/>
                </a:tc>
              </a:tr>
              <a:tr h="370840">
                <a:tc>
                  <a:txBody>
                    <a:bodyPr/>
                    <a:lstStyle/>
                    <a:p>
                      <a:r>
                        <a:rPr lang="en-US" dirty="0" smtClean="0"/>
                        <a:t>DISK_ONLY</a:t>
                      </a:r>
                      <a:endParaRPr lang="en-US" dirty="0"/>
                    </a:p>
                  </a:txBody>
                  <a:tcPr/>
                </a:tc>
                <a:tc>
                  <a:txBody>
                    <a:bodyPr/>
                    <a:lstStyle/>
                    <a:p>
                      <a:r>
                        <a:rPr lang="en-US" sz="1400" dirty="0" smtClean="0"/>
                        <a:t>Store the RDD partitions only on disk.</a:t>
                      </a:r>
                      <a:endParaRPr lang="en-US" sz="1400" dirty="0"/>
                    </a:p>
                  </a:txBody>
                  <a:tcPr/>
                </a:tc>
              </a:tr>
              <a:tr h="370840">
                <a:tc>
                  <a:txBody>
                    <a:bodyPr/>
                    <a:lstStyle/>
                    <a:p>
                      <a:r>
                        <a:rPr lang="en-US" dirty="0" smtClean="0"/>
                        <a:t>MEMORY_ONLY_2, MEMORY_AND_DISK_2, etc.</a:t>
                      </a:r>
                      <a:endParaRPr lang="en-US" dirty="0"/>
                    </a:p>
                  </a:txBody>
                  <a:tcPr/>
                </a:tc>
                <a:tc>
                  <a:txBody>
                    <a:bodyPr/>
                    <a:lstStyle/>
                    <a:p>
                      <a:r>
                        <a:rPr lang="en-US" sz="1400" dirty="0" smtClean="0"/>
                        <a:t>Same as the levels above, but replicate each partition on two cluster nodes.</a:t>
                      </a:r>
                      <a:endParaRPr lang="en-US" sz="1400" dirty="0"/>
                    </a:p>
                  </a:txBody>
                  <a:tcPr/>
                </a:tc>
              </a:tr>
            </a:tbl>
          </a:graphicData>
        </a:graphic>
      </p:graphicFrame>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Persist (API)</a:t>
            </a:r>
            <a:endParaRPr lang="en-US" sz="2800" dirty="0"/>
          </a:p>
        </p:txBody>
      </p:sp>
      <p:sp>
        <p:nvSpPr>
          <p:cNvPr id="4" name="TextBox 3"/>
          <p:cNvSpPr txBox="1"/>
          <p:nvPr/>
        </p:nvSpPr>
        <p:spPr>
          <a:xfrm>
            <a:off x="386124" y="1821530"/>
            <a:ext cx="8183770" cy="2959272"/>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rdd.persist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rdd.persist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StorageLevel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Persist this RDD with the default storage level (MEMORY_ONLY).</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You can override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StorageLevel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for fine grain control over persistence </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Caching (API)</a:t>
            </a:r>
            <a:endParaRPr lang="en-US" sz="2800" dirty="0"/>
          </a:p>
        </p:txBody>
      </p:sp>
      <p:sp>
        <p:nvSpPr>
          <p:cNvPr id="4" name="TextBox 3"/>
          <p:cNvSpPr txBox="1"/>
          <p:nvPr/>
        </p:nvSpPr>
        <p:spPr>
          <a:xfrm>
            <a:off x="386124" y="1821530"/>
            <a:ext cx="8183770" cy="1518877"/>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rdd.cache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Persists the RDD with the default storage level (MEMORY_ONLY)</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Checkpoint (API)</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rdd.checkpoint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 will be saved to a file inside the checkpoint directory set with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SparkContext#setCheckpointDir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Used for RDDs with long lineage chains with wide dependencies since it would be expensive to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recompute</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 now it is left to the user when to checkpoint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the future spark will automatically checkpoint for you</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Can be expensive to replicate a large amount of data</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Writing data to disk</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Unpersist</a:t>
            </a:r>
            <a:r>
              <a:rPr lang="en-US" sz="2800" dirty="0" smtClean="0"/>
              <a:t> (API)</a:t>
            </a:r>
            <a:endParaRPr lang="en-US" sz="2800" dirty="0"/>
          </a:p>
        </p:txBody>
      </p:sp>
      <p:sp>
        <p:nvSpPr>
          <p:cNvPr id="4" name="TextBox 3"/>
          <p:cNvSpPr txBox="1"/>
          <p:nvPr/>
        </p:nvSpPr>
        <p:spPr>
          <a:xfrm>
            <a:off x="386124" y="1821530"/>
            <a:ext cx="8183770" cy="2599173"/>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rdd.unpersist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Marks it as non-persistent and/or removes all blocks of it from memory and disk</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Spark </a:t>
            </a:r>
            <a:r>
              <a:rPr lang="en-US" sz="2800" dirty="0" smtClean="0"/>
              <a:t>UI (Resource Manager)</a:t>
            </a:r>
            <a:endParaRPr lang="en-US" sz="2800" dirty="0"/>
          </a:p>
        </p:txBody>
      </p:sp>
      <p:sp>
        <p:nvSpPr>
          <p:cNvPr id="4" name="TextBox 3"/>
          <p:cNvSpPr txBox="1"/>
          <p:nvPr/>
        </p:nvSpPr>
        <p:spPr>
          <a:xfrm>
            <a:off x="386123" y="1423961"/>
            <a:ext cx="8183770" cy="438582"/>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http://{HOST}:8088/cluster</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3" name="Picture 2" descr="Screen Shot 2016-01-31 at 10.15.4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03377"/>
            <a:ext cx="9144000" cy="2952750"/>
          </a:xfrm>
          <a:prstGeom prst="rect">
            <a:avLst/>
          </a:prstGeom>
        </p:spPr>
      </p:pic>
    </p:spTree>
    <p:extLst>
      <p:ext uri="{BB962C8B-B14F-4D97-AF65-F5344CB8AC3E}">
        <p14:creationId xmlns:p14="http://schemas.microsoft.com/office/powerpoint/2010/main" val="20109773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History of Apache Spark (Timeline)</a:t>
            </a:r>
            <a:endParaRPr lang="en-US" sz="2800" dirty="0"/>
          </a:p>
        </p:txBody>
      </p:sp>
      <p:sp>
        <p:nvSpPr>
          <p:cNvPr id="4" name="TextBox 3"/>
          <p:cNvSpPr txBox="1"/>
          <p:nvPr/>
        </p:nvSpPr>
        <p:spPr>
          <a:xfrm>
            <a:off x="386123" y="5459541"/>
            <a:ext cx="8148277" cy="646331"/>
          </a:xfrm>
          <a:prstGeom prst="rect">
            <a:avLst/>
          </a:prstGeom>
          <a:noFill/>
        </p:spPr>
        <p:txBody>
          <a:bodyPr wrap="square" rtlCol="0">
            <a:spAutoFit/>
          </a:bodyPr>
          <a:lstStyle/>
          <a:p>
            <a:r>
              <a:rPr lang="en-US" sz="1200" dirty="0" err="1" smtClean="0"/>
              <a:t>Paco</a:t>
            </a:r>
            <a:r>
              <a:rPr lang="en-US" sz="1200" dirty="0" smtClean="0"/>
              <a:t> </a:t>
            </a:r>
            <a:r>
              <a:rPr lang="en-US" sz="1200" dirty="0"/>
              <a:t>Nathan, O'Reilly </a:t>
            </a:r>
            <a:r>
              <a:rPr lang="en-US" sz="1200" dirty="0" smtClean="0"/>
              <a:t>Learning, </a:t>
            </a:r>
            <a:r>
              <a:rPr lang="en-US" sz="1200" i="1" dirty="0" smtClean="0"/>
              <a:t>A Brief History: Functional Programming for Big Data</a:t>
            </a:r>
          </a:p>
          <a:p>
            <a:r>
              <a:rPr lang="en-US" sz="1200" dirty="0">
                <a:hlinkClick r:id="rId2"/>
              </a:rPr>
              <a:t>http://image.slidesharecdn.com/icmesparktalk-141028221244-conversion-gate02/95/brief-intro-to-apache-spark-stanford-icme-13-638.jpg?cb=</a:t>
            </a:r>
            <a:r>
              <a:rPr lang="en-US" sz="1200" dirty="0" smtClean="0">
                <a:hlinkClick r:id="rId2"/>
              </a:rPr>
              <a:t>1414534463</a:t>
            </a:r>
            <a:endParaRPr lang="en-US" sz="1200" dirty="0" smtClean="0"/>
          </a:p>
        </p:txBody>
      </p:sp>
      <p:pic>
        <p:nvPicPr>
          <p:cNvPr id="5" name="Picture 4" descr="brief-intro-to-apache-spark-stanford-icme-13-638.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827341"/>
            <a:ext cx="7924800" cy="3632200"/>
          </a:xfrm>
          <a:prstGeom prst="rect">
            <a:avLst/>
          </a:prstGeom>
        </p:spPr>
      </p:pic>
    </p:spTree>
    <p:extLst>
      <p:ext uri="{BB962C8B-B14F-4D97-AF65-F5344CB8AC3E}">
        <p14:creationId xmlns:p14="http://schemas.microsoft.com/office/powerpoint/2010/main" val="17481471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Spark </a:t>
            </a:r>
            <a:r>
              <a:rPr lang="en-US" sz="2800" dirty="0" smtClean="0"/>
              <a:t>UI (Spark Master)</a:t>
            </a:r>
            <a:endParaRPr lang="en-US" sz="2800" dirty="0"/>
          </a:p>
        </p:txBody>
      </p:sp>
      <p:sp>
        <p:nvSpPr>
          <p:cNvPr id="4" name="TextBox 3"/>
          <p:cNvSpPr txBox="1"/>
          <p:nvPr/>
        </p:nvSpPr>
        <p:spPr>
          <a:xfrm>
            <a:off x="386123" y="1423961"/>
            <a:ext cx="8183770" cy="438582"/>
          </a:xfrm>
          <a:prstGeom prst="rect">
            <a:avLst/>
          </a:prstGeom>
          <a:noFill/>
        </p:spPr>
        <p:txBody>
          <a:bodyPr wrap="square" lIns="0" rIns="0" rtlCol="0">
            <a:spAutoFit/>
          </a:bodyPr>
          <a:lstStyle/>
          <a:p>
            <a:pPr>
              <a:lnSpc>
                <a:spcPct val="130000"/>
              </a:lnSpc>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http:/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/{HOST}:18080</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3" name="Picture 2" descr="Screen Shot 2016-01-31 at 10.17.4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93476"/>
            <a:ext cx="9144000" cy="3543300"/>
          </a:xfrm>
          <a:prstGeom prst="rect">
            <a:avLst/>
          </a:prstGeom>
        </p:spPr>
      </p:pic>
    </p:spTree>
    <p:extLst>
      <p:ext uri="{BB962C8B-B14F-4D97-AF65-F5344CB8AC3E}">
        <p14:creationId xmlns:p14="http://schemas.microsoft.com/office/powerpoint/2010/main" val="187138200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Spark </a:t>
            </a:r>
            <a:r>
              <a:rPr lang="en-US" sz="2800" dirty="0" smtClean="0"/>
              <a:t>UI (Spark Jobs)</a:t>
            </a:r>
            <a:endParaRPr lang="en-US" sz="2800" dirty="0"/>
          </a:p>
        </p:txBody>
      </p:sp>
      <p:sp>
        <p:nvSpPr>
          <p:cNvPr id="4" name="TextBox 3"/>
          <p:cNvSpPr txBox="1"/>
          <p:nvPr/>
        </p:nvSpPr>
        <p:spPr>
          <a:xfrm>
            <a:off x="386124" y="1379788"/>
            <a:ext cx="8183770" cy="438582"/>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http://{HOST}:8088/proxy/{APPLICATION_ID}/</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3" name="Picture 2" descr="Screen Shot 2016-01-31 at 10.14.5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87176"/>
            <a:ext cx="9144000" cy="2745106"/>
          </a:xfrm>
          <a:prstGeom prst="rect">
            <a:avLst/>
          </a:prstGeom>
        </p:spPr>
      </p:pic>
    </p:spTree>
    <p:extLst>
      <p:ext uri="{BB962C8B-B14F-4D97-AF65-F5344CB8AC3E}">
        <p14:creationId xmlns:p14="http://schemas.microsoft.com/office/powerpoint/2010/main" val="251961451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Fault Tolerance</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RDDs contain lineage graphs (coarse grained updates/transformations) to help it rebuild partitions that were lost</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Only the lost partitions of an RDD need to be recomputed upon failure.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They can be recomputed in parallel on different nodes without having to roll back the entire app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Also lets a system tolerate slow nodes (stragglers) by running a backup copy of the troubled task.</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Original process on straggling node will be killed when new process is complete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Cached/Check pointed partitions are also used to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recompute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lost partitions if available in shared memory</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Scheduler</a:t>
            </a:r>
            <a:endParaRPr lang="en-US" sz="2800" dirty="0"/>
          </a:p>
        </p:txBody>
      </p:sp>
      <p:sp>
        <p:nvSpPr>
          <p:cNvPr id="4" name="TextBox 3"/>
          <p:cNvSpPr txBox="1"/>
          <p:nvPr/>
        </p:nvSpPr>
        <p:spPr>
          <a:xfrm>
            <a:off x="386124" y="1821530"/>
            <a:ext cx="8183770" cy="2959272"/>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Uses RDD lineage to find efficient execution plan for action</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Schedules tasks based on data locality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Takes into account which RDDs are in cache</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If a task needs to process a cached partition, then the task is started on the node where the data is cached</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Tasks are launched to compute missing partitions</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Optimizes operations by collapsing down inline narrow dependencies into one task instead of doing individual tasks for each operation</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Joins</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When called on datasets of type (K, V) and (K, W), returns a dataset of (K, (V, W)) pairs with all pairs of elements for each key.</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You can create compound keys to join over more variables</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join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otherRDD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inner join</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leftOuterJoin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otherRDD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rightOuterJoin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otherRDD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fullOuterJoin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otherRDD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Joins (Cont.)</a:t>
            </a:r>
            <a:endParaRPr lang="en-US" sz="2800" dirty="0"/>
          </a:p>
        </p:txBody>
      </p:sp>
      <p:sp>
        <p:nvSpPr>
          <p:cNvPr id="4" name="TextBox 3"/>
          <p:cNvSpPr txBox="1"/>
          <p:nvPr/>
        </p:nvSpPr>
        <p:spPr>
          <a:xfrm>
            <a:off x="386124" y="1821530"/>
            <a:ext cx="8183770" cy="4562787"/>
          </a:xfrm>
          <a:prstGeom prst="rect">
            <a:avLst/>
          </a:prstGeom>
          <a:noFill/>
        </p:spPr>
        <p:txBody>
          <a:bodyPr wrap="square" lIns="0" rIns="0" rtlCol="0">
            <a:spAutoFit/>
          </a:bodyPr>
          <a:lstStyle/>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format = new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java.text.SimpleDateFormat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yyyy</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-MM-</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case class Register (date: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java.util.Date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uuid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String,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cust_id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String,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Float,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lng</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Float)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case class Click (date: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java.util.Date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uuid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String,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landing_page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reg</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reg.tsv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").map(_.split("\t")).map(</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 =&gt; (r(1), Register(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format.parse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(r(0)), r(1), r(2), r(3).</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toFloat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r(4).</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toFloat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clk</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clk.tsv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").map(_.split("\t")).map(</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 =&gt; (c(1), Click(</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format.parse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(c(0)), c(1), c(2).</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trim.toInt</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joined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reg.join</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clk</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joined.take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(2)</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Joins (Lineage Graph)</a:t>
            </a:r>
            <a:endParaRPr lang="en-US" sz="2800" dirty="0"/>
          </a:p>
        </p:txBody>
      </p:sp>
      <p:sp>
        <p:nvSpPr>
          <p:cNvPr id="4" name="TextBox 3"/>
          <p:cNvSpPr txBox="1"/>
          <p:nvPr/>
        </p:nvSpPr>
        <p:spPr>
          <a:xfrm>
            <a:off x="386124" y="1423961"/>
            <a:ext cx="8183770" cy="3882601"/>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joined.toDebugString</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(2)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[10] at join at &lt;console&gt;:32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[9] at join at &lt;console&gt;:32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CoGroupedRDD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[8] at join at &lt;console&gt;:32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[3]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[2]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reg.tsv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[1]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reg.tsv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[0]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[7]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[6]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clk.tsv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[5]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clk.tsv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[4]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a:t>Joins (Lineage Graph</a:t>
            </a:r>
            <a:r>
              <a:rPr lang="en-US" sz="2800" dirty="0" smtClean="0"/>
              <a:t>) (Cont.)</a:t>
            </a:r>
            <a:endParaRPr lang="en-US" sz="2800" dirty="0"/>
          </a:p>
        </p:txBody>
      </p:sp>
      <p:pic>
        <p:nvPicPr>
          <p:cNvPr id="3" name="Picture 2" descr="Screen Shot 2015-11-06 at 12.08.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66887"/>
            <a:ext cx="9144000" cy="3048000"/>
          </a:xfrm>
          <a:prstGeom prst="rect">
            <a:avLst/>
          </a:prstGeom>
        </p:spPr>
      </p:pic>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Join (Other Functions)</a:t>
            </a:r>
            <a:endParaRPr lang="en-US" sz="2800" dirty="0"/>
          </a:p>
        </p:txBody>
      </p:sp>
      <p:sp>
        <p:nvSpPr>
          <p:cNvPr id="4" name="TextBox 3"/>
          <p:cNvSpPr txBox="1"/>
          <p:nvPr/>
        </p:nvSpPr>
        <p:spPr>
          <a:xfrm>
            <a:off x="386123" y="1437253"/>
            <a:ext cx="8183770" cy="2239074"/>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join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otherRDD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inner join</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leftOuterJoin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otherRDD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rightOuterJoin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otherRDD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fullOuterJoin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otherRDD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numTasks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3" name="Picture 2" descr="sql-join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6238" y="3004568"/>
            <a:ext cx="4142619" cy="3012813"/>
          </a:xfrm>
          <a:prstGeom prst="rect">
            <a:avLst/>
          </a:prstGeom>
        </p:spPr>
      </p:pic>
      <p:sp>
        <p:nvSpPr>
          <p:cNvPr id="5" name="TextBox 4"/>
          <p:cNvSpPr txBox="1"/>
          <p:nvPr/>
        </p:nvSpPr>
        <p:spPr>
          <a:xfrm>
            <a:off x="3318576" y="6023400"/>
            <a:ext cx="2414017" cy="461665"/>
          </a:xfrm>
          <a:prstGeom prst="rect">
            <a:avLst/>
          </a:prstGeom>
          <a:noFill/>
        </p:spPr>
        <p:txBody>
          <a:bodyPr wrap="none" rtlCol="0">
            <a:spAutoFit/>
          </a:bodyPr>
          <a:lstStyle/>
          <a:p>
            <a:r>
              <a:rPr lang="en-US" sz="1200" dirty="0" err="1" smtClean="0"/>
              <a:t>Dofactory.com</a:t>
            </a:r>
            <a:r>
              <a:rPr lang="en-US" sz="1200" dirty="0" smtClean="0"/>
              <a:t>, </a:t>
            </a:r>
            <a:r>
              <a:rPr lang="en-US" sz="1200" i="1" dirty="0" smtClean="0"/>
              <a:t>SQL Joins</a:t>
            </a:r>
          </a:p>
          <a:p>
            <a:r>
              <a:rPr lang="en-US" sz="1200" dirty="0">
                <a:hlinkClick r:id="rId3"/>
              </a:rPr>
              <a:t>http://www.dofactory.com/sql/</a:t>
            </a:r>
            <a:r>
              <a:rPr lang="en-US" sz="1200" dirty="0" smtClean="0">
                <a:hlinkClick r:id="rId3"/>
              </a:rPr>
              <a:t>join</a:t>
            </a:r>
            <a:endParaRPr lang="en-US" sz="1200" dirty="0"/>
          </a:p>
        </p:txBody>
      </p:sp>
    </p:spTree>
    <p:extLst>
      <p:ext uri="{BB962C8B-B14F-4D97-AF65-F5344CB8AC3E}">
        <p14:creationId xmlns:p14="http://schemas.microsoft.com/office/powerpoint/2010/main" val="232331174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3 – Joining Datasets</a:t>
            </a:r>
            <a:endParaRPr lang="en-US" sz="2800" dirty="0"/>
          </a:p>
        </p:txBody>
      </p:sp>
      <p:sp>
        <p:nvSpPr>
          <p:cNvPr id="4" name="TextBox 3"/>
          <p:cNvSpPr txBox="1"/>
          <p:nvPr/>
        </p:nvSpPr>
        <p:spPr>
          <a:xfrm>
            <a:off x="386124" y="1821530"/>
            <a:ext cx="8183770" cy="438582"/>
          </a:xfrm>
          <a:prstGeom prst="rect">
            <a:avLst/>
          </a:prstGeom>
          <a:noFill/>
        </p:spPr>
        <p:txBody>
          <a:bodyPr wrap="square" lIns="0" rIns="0" rtlCol="0">
            <a:spAutoFit/>
          </a:bodyPr>
          <a:lstStyle/>
          <a:p>
            <a:pPr>
              <a:lnSpc>
                <a:spcPct val="130000"/>
              </a:lnSpc>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See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“Setup </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and Exercise”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Document</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Apache Spark </a:t>
            </a:r>
            <a:r>
              <a:rPr lang="en-US" sz="2800" dirty="0" err="1" smtClean="0"/>
              <a:t>EcoSystem</a:t>
            </a:r>
            <a:endParaRPr lang="en-US" sz="2800" dirty="0"/>
          </a:p>
        </p:txBody>
      </p:sp>
      <p:sp>
        <p:nvSpPr>
          <p:cNvPr id="4" name="TextBox 3"/>
          <p:cNvSpPr txBox="1"/>
          <p:nvPr/>
        </p:nvSpPr>
        <p:spPr>
          <a:xfrm>
            <a:off x="386124" y="1821530"/>
            <a:ext cx="4083818" cy="4039568"/>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SQL</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Shark</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 SQL and unstructured data processing</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Streaming</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Processing of live data streams</a:t>
            </a:r>
          </a:p>
          <a:p>
            <a:pPr marL="171450"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MLlib</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Machine Learning Algorithms</a:t>
            </a:r>
          </a:p>
          <a:p>
            <a:pPr marL="171450"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GraphX</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Graph Processing</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3" name="Picture 2"/>
          <p:cNvPicPr>
            <a:picLocks noChangeAspect="1"/>
          </p:cNvPicPr>
          <p:nvPr/>
        </p:nvPicPr>
        <p:blipFill>
          <a:blip r:embed="rId2"/>
          <a:stretch>
            <a:fillRect/>
          </a:stretch>
        </p:blipFill>
        <p:spPr>
          <a:xfrm>
            <a:off x="4469942" y="2467385"/>
            <a:ext cx="4115258" cy="2339130"/>
          </a:xfrm>
          <a:prstGeom prst="rect">
            <a:avLst/>
          </a:prstGeom>
        </p:spPr>
      </p:pic>
      <p:sp>
        <p:nvSpPr>
          <p:cNvPr id="5" name="TextBox 4"/>
          <p:cNvSpPr txBox="1"/>
          <p:nvPr/>
        </p:nvSpPr>
        <p:spPr>
          <a:xfrm>
            <a:off x="4469943" y="5047620"/>
            <a:ext cx="4115258" cy="646331"/>
          </a:xfrm>
          <a:prstGeom prst="rect">
            <a:avLst/>
          </a:prstGeom>
          <a:noFill/>
        </p:spPr>
        <p:txBody>
          <a:bodyPr wrap="square" rtlCol="0">
            <a:spAutoFit/>
          </a:bodyPr>
          <a:lstStyle/>
          <a:p>
            <a:r>
              <a:rPr lang="en-US" sz="1200" dirty="0" smtClean="0"/>
              <a:t>Apache Spark, </a:t>
            </a:r>
            <a:r>
              <a:rPr lang="en-US" sz="1200" i="1" dirty="0" smtClean="0"/>
              <a:t>Apache Spark Ecosystem</a:t>
            </a:r>
            <a:endParaRPr lang="en-US" sz="1200" dirty="0" smtClean="0"/>
          </a:p>
          <a:p>
            <a:r>
              <a:rPr lang="en-US" sz="1200" dirty="0">
                <a:hlinkClick r:id="rId3"/>
              </a:rPr>
              <a:t>http://spark.apache.org/images/spark-</a:t>
            </a:r>
            <a:r>
              <a:rPr lang="en-US" sz="1200" dirty="0" smtClean="0">
                <a:hlinkClick r:id="rId3"/>
              </a:rPr>
              <a:t>stack.png</a:t>
            </a:r>
            <a:endParaRPr lang="en-US" sz="1200" dirty="0" smtClean="0"/>
          </a:p>
          <a:p>
            <a:endParaRPr lang="en-US" sz="1200" dirty="0"/>
          </a:p>
        </p:txBody>
      </p:sp>
    </p:spTree>
    <p:extLst>
      <p:ext uri="{BB962C8B-B14F-4D97-AF65-F5344CB8AC3E}">
        <p14:creationId xmlns:p14="http://schemas.microsoft.com/office/powerpoint/2010/main" val="2484652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Closures</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marL="285750" indent="-2857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One closure per worker </a:t>
            </a:r>
          </a:p>
          <a:p>
            <a:pPr marL="285750" indent="-2857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Global variables can be used by workers.</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You can write code as:</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x = 5</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_ + x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Successfully add 5 to each element of an RDD</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285750" indent="-2857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If worker tries to update global variable, the changes wont be reflected</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counter = 0</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sc.parallelize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x =&gt; counter += x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It won’t work!</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Broadcast Variables</a:t>
            </a:r>
            <a:endParaRPr lang="en-US" sz="2800" dirty="0"/>
          </a:p>
        </p:txBody>
      </p:sp>
      <p:sp>
        <p:nvSpPr>
          <p:cNvPr id="4" name="TextBox 3"/>
          <p:cNvSpPr txBox="1"/>
          <p:nvPr/>
        </p:nvSpPr>
        <p:spPr>
          <a:xfrm>
            <a:off x="386124" y="1821530"/>
            <a:ext cx="8183770" cy="2477601"/>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Broadcast variables let programmer keep a read-only variable cached on each machine rather than shipping a copy of it with tasks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 example, to give every node a copy of a large input dataset efficiently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also attempts to distribute broadcast variables using efficient broadcast algorithms to reduce communication cost</a:t>
            </a: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Broadcast Variables (Code)</a:t>
            </a:r>
            <a:endParaRPr lang="en-US" sz="2800" dirty="0"/>
          </a:p>
        </p:txBody>
      </p:sp>
      <p:sp>
        <p:nvSpPr>
          <p:cNvPr id="4" name="TextBox 3"/>
          <p:cNvSpPr txBox="1"/>
          <p:nvPr/>
        </p:nvSpPr>
        <p:spPr>
          <a:xfrm>
            <a:off x="386124" y="1821530"/>
            <a:ext cx="4182783" cy="3319370"/>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list = List(1,2,3) </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listBroadcasted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sc.broadcast</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hdfs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entry =&gt;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print(</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listBroadcasted.value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Prints: List(1,2,3)</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5" name="TextBox 4"/>
          <p:cNvSpPr txBox="1"/>
          <p:nvPr/>
        </p:nvSpPr>
        <p:spPr>
          <a:xfrm>
            <a:off x="4721307" y="1821530"/>
            <a:ext cx="4182783" cy="3319370"/>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Python</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ist  = [1,2,3]</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listBroadcasted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sc.broadcast</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hdfs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lambda entry: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print(</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listBroadcasted.value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Prints: [1,2,3]</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5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50" fill="hold"/>
                                            <p:tgtEl>
                                              <p:spTgt spid="5"/>
                                            </p:tgtEl>
                                            <p:attrNameLst>
                                              <p:attrName>ppt_x</p:attrName>
                                            </p:attrNameLst>
                                          </p:cBhvr>
                                          <p:tavLst>
                                            <p:tav tm="0">
                                              <p:val>
                                                <p:strVal val="#ppt_x"/>
                                              </p:val>
                                            </p:tav>
                                            <p:tav tm="100000">
                                              <p:val>
                                                <p:strVal val="#ppt_x"/>
                                              </p:val>
                                            </p:tav>
                                          </p:tavLst>
                                        </p:anim>
                                        <p:anim calcmode="lin" valueType="num">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Broadcast Variables (Code) (Java)</a:t>
            </a:r>
            <a:endParaRPr lang="en-US" sz="2800" dirty="0"/>
          </a:p>
        </p:txBody>
      </p:sp>
      <p:sp>
        <p:nvSpPr>
          <p:cNvPr id="4" name="TextBox 3"/>
          <p:cNvSpPr txBox="1"/>
          <p:nvPr/>
        </p:nvSpPr>
        <p:spPr>
          <a:xfrm>
            <a:off x="386124" y="1821530"/>
            <a:ext cx="8183770" cy="3679469"/>
          </a:xfrm>
          <a:prstGeom prst="rect">
            <a:avLst/>
          </a:prstGeom>
          <a:noFill/>
        </p:spPr>
        <p:txBody>
          <a:bodyPr wrap="square" lIns="0" rIns="0" rtlCol="0">
            <a:spAutoFit/>
          </a:bodyPr>
          <a:lstStyle/>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final Broadcast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listBroadcasted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sc.broadcast</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ArrayList</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a:t>
            </a: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add(1);add(2);add(3);</a:t>
            </a: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VoidFunction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void call(String entry) throws Exception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List&lt;String&gt;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localList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a:t>
            </a: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listBroadcasted.getValue</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System.out.println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localList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[1,2,3]</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Accumulators</a:t>
            </a:r>
            <a:endParaRPr lang="en-US" sz="2800" dirty="0"/>
          </a:p>
        </p:txBody>
      </p:sp>
      <p:sp>
        <p:nvSpPr>
          <p:cNvPr id="4" name="TextBox 3"/>
          <p:cNvSpPr txBox="1"/>
          <p:nvPr/>
        </p:nvSpPr>
        <p:spPr>
          <a:xfrm>
            <a:off x="386124" y="1821530"/>
            <a:ext cx="8183770" cy="2877711"/>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Accumulators are variables that can only be “added” to through an associative operation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Used to implement counters and sums, efficiently in parallel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natively supports accumulators of numeric value types and standard mutable collections, and programmers can extend for new types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Only the driver program can read an accumulator’s value, not the tasks</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Accumulators (Code)</a:t>
            </a:r>
            <a:endParaRPr lang="en-US" sz="2800" dirty="0"/>
          </a:p>
        </p:txBody>
      </p:sp>
      <p:sp>
        <p:nvSpPr>
          <p:cNvPr id="4" name="TextBox 3"/>
          <p:cNvSpPr txBox="1"/>
          <p:nvPr/>
        </p:nvSpPr>
        <p:spPr>
          <a:xfrm>
            <a:off x="386124" y="1821530"/>
            <a:ext cx="4182783" cy="4039568"/>
          </a:xfrm>
          <a:prstGeom prst="rect">
            <a:avLst/>
          </a:prstGeom>
          <a:noFill/>
        </p:spPr>
        <p:txBody>
          <a:bodyPr wrap="square" lIns="0" rIns="0" rtlCol="0">
            <a:spAutoFit/>
          </a:bodyPr>
          <a:lstStyle/>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val</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sc.accumulator</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(0)</a:t>
            </a:r>
          </a:p>
          <a:p>
            <a:pPr>
              <a:lnSpc>
                <a:spcPct val="130000"/>
              </a:lnSpc>
            </a:pP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(entry =&gt;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1</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print(</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accum.value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5" name="TextBox 4"/>
          <p:cNvSpPr txBox="1"/>
          <p:nvPr/>
        </p:nvSpPr>
        <p:spPr>
          <a:xfrm>
            <a:off x="4721307" y="1821530"/>
            <a:ext cx="4182783" cy="4399667"/>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Python </a:t>
            </a:r>
          </a:p>
          <a:p>
            <a:pPr>
              <a:lnSpc>
                <a:spcPct val="130000"/>
              </a:lnSpc>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sc.accumulator</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(0)</a:t>
            </a:r>
          </a:p>
          <a:p>
            <a:pPr>
              <a:lnSpc>
                <a:spcPct val="130000"/>
              </a:lnSpc>
            </a:pP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def</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foreachFunction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(x):</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global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x</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foreachFunction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print(</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accum.value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5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50" fill="hold"/>
                                            <p:tgtEl>
                                              <p:spTgt spid="5"/>
                                            </p:tgtEl>
                                            <p:attrNameLst>
                                              <p:attrName>ppt_x</p:attrName>
                                            </p:attrNameLst>
                                          </p:cBhvr>
                                          <p:tavLst>
                                            <p:tav tm="0">
                                              <p:val>
                                                <p:strVal val="#ppt_x"/>
                                              </p:val>
                                            </p:tav>
                                            <p:tav tm="100000">
                                              <p:val>
                                                <p:strVal val="#ppt_x"/>
                                              </p:val>
                                            </p:tav>
                                          </p:tavLst>
                                        </p:anim>
                                        <p:anim calcmode="lin" valueType="num">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Accumulators (Code) (Java)</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final Accumulator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sc.accumulator</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(0);</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rdd.foreach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VoidFunction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&lt;String&gt;()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public void call(String entry) throws Exception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accum.add</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(1);</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System.out.println</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accum.value</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4 – Shared Variables</a:t>
            </a:r>
            <a:endParaRPr lang="en-US" sz="2800" dirty="0"/>
          </a:p>
        </p:txBody>
      </p:sp>
      <p:sp>
        <p:nvSpPr>
          <p:cNvPr id="4" name="TextBox 3"/>
          <p:cNvSpPr txBox="1"/>
          <p:nvPr/>
        </p:nvSpPr>
        <p:spPr>
          <a:xfrm>
            <a:off x="386124" y="1649185"/>
            <a:ext cx="8183770" cy="438582"/>
          </a:xfrm>
          <a:prstGeom prst="rect">
            <a:avLst/>
          </a:prstGeom>
          <a:noFill/>
        </p:spPr>
        <p:txBody>
          <a:bodyPr wrap="square" lIns="0" rIns="0" rtlCol="0">
            <a:spAutoFit/>
          </a:bodyPr>
          <a:lstStyle/>
          <a:p>
            <a:pPr>
              <a:lnSpc>
                <a:spcPct val="130000"/>
              </a:lnSpc>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See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“Setup </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and Exercise”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Document</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Upcoming Spark Conferences and Events</a:t>
            </a:r>
            <a:endParaRPr lang="en-US" sz="2800" dirty="0"/>
          </a:p>
        </p:txBody>
      </p:sp>
      <p:sp>
        <p:nvSpPr>
          <p:cNvPr id="4" name="TextBox 3"/>
          <p:cNvSpPr txBox="1"/>
          <p:nvPr/>
        </p:nvSpPr>
        <p:spPr>
          <a:xfrm>
            <a:off x="386124" y="1821530"/>
            <a:ext cx="8183770" cy="2239074"/>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Summit East 2016</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Location: New York City</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Date: February 16</a:t>
            </a:r>
            <a:r>
              <a:rPr lang="en-US" baseline="30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18</a:t>
            </a:r>
            <a:r>
              <a:rPr lang="en-US" baseline="30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2016</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Summit 2016</a:t>
            </a:r>
          </a:p>
          <a:p>
            <a:pPr marL="628650" lvl="1"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Location: San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Francisco</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Date: June 6</a:t>
            </a:r>
            <a:r>
              <a:rPr lang="en-US" baseline="30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- 8</a:t>
            </a:r>
            <a:r>
              <a:rPr lang="en-US" baseline="30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2016</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References</a:t>
            </a:r>
            <a:endParaRPr lang="en-US" sz="2800" dirty="0"/>
          </a:p>
        </p:txBody>
      </p:sp>
      <p:sp>
        <p:nvSpPr>
          <p:cNvPr id="4" name="TextBox 3"/>
          <p:cNvSpPr txBox="1"/>
          <p:nvPr/>
        </p:nvSpPr>
        <p:spPr>
          <a:xfrm>
            <a:off x="386124" y="1821530"/>
            <a:ext cx="8183770" cy="331937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https://en.wikipedia.org/wiki/Apache_Spark</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http://spark.apache.org/news/spark-wins-daytona-gray-sort-100tb-benchmark.html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4"/>
              </a:rPr>
              <a:t>http://www.cs.berkeley.edu/~matei/papers/2011/tr_spark.pdf</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5"/>
              </a:rPr>
              <a:t>http://training.databricks.com/workshop/itas_workshop.pdf</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6"/>
              </a:rPr>
              <a:t>https://spark.apache.org/docs/1.5.1/api/scala/index.html</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7"/>
              </a:rPr>
              <a:t>https://spark.apache.org/docs/1.5.1/programming-guide.html</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8"/>
              </a:rPr>
              <a:t>https://github.com/databricks/learning-spark</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endParaRPr lang="en-US" sz="2800" dirty="0"/>
          </a:p>
        </p:txBody>
      </p:sp>
      <p:pic>
        <p:nvPicPr>
          <p:cNvPr id="3" name="Picture 2" descr="Screen Shot 2015-11-06 at 9.16.2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0178"/>
            <a:ext cx="9144000" cy="3704545"/>
          </a:xfrm>
          <a:prstGeom prst="rect">
            <a:avLst/>
          </a:prstGeom>
        </p:spPr>
      </p:pic>
      <p:sp>
        <p:nvSpPr>
          <p:cNvPr id="4" name="TextBox 3"/>
          <p:cNvSpPr txBox="1"/>
          <p:nvPr/>
        </p:nvSpPr>
        <p:spPr>
          <a:xfrm>
            <a:off x="386123" y="5872394"/>
            <a:ext cx="7597094" cy="461665"/>
          </a:xfrm>
          <a:prstGeom prst="rect">
            <a:avLst/>
          </a:prstGeom>
          <a:noFill/>
        </p:spPr>
        <p:txBody>
          <a:bodyPr wrap="square" rtlCol="0">
            <a:spAutoFit/>
          </a:bodyPr>
          <a:lstStyle/>
          <a:p>
            <a:r>
              <a:rPr lang="en-US" sz="1200" dirty="0"/>
              <a:t>Michele </a:t>
            </a:r>
            <a:r>
              <a:rPr lang="en-US" sz="1200" dirty="0" err="1" smtClean="0"/>
              <a:t>Usuelli</a:t>
            </a:r>
            <a:r>
              <a:rPr lang="en-US" sz="1200" dirty="0" smtClean="0"/>
              <a:t>, </a:t>
            </a:r>
            <a:r>
              <a:rPr lang="en-US" sz="1200" i="1" dirty="0" smtClean="0"/>
              <a:t>Example of </a:t>
            </a:r>
            <a:r>
              <a:rPr lang="en-US" sz="1200" i="1" dirty="0" err="1" smtClean="0"/>
              <a:t>MapReduce</a:t>
            </a:r>
            <a:endParaRPr lang="en-US" sz="1200" dirty="0" smtClean="0"/>
          </a:p>
          <a:p>
            <a:r>
              <a:rPr lang="en-US" sz="1200" dirty="0">
                <a:hlinkClick r:id="rId3"/>
              </a:rPr>
              <a:t>http://xiaochongzhang.me/blog/wp-content/uploads/2013/05/</a:t>
            </a:r>
            <a:r>
              <a:rPr lang="en-US" sz="1200" dirty="0" smtClean="0">
                <a:hlinkClick r:id="rId3"/>
              </a:rPr>
              <a:t>MapReduce_Work_Structure.png</a:t>
            </a:r>
            <a:r>
              <a:rPr lang="en-US" sz="1200" dirty="0" smtClean="0"/>
              <a:t> </a:t>
            </a:r>
            <a:endParaRPr lang="en-US" sz="1200" dirty="0"/>
          </a:p>
        </p:txBody>
      </p:sp>
    </p:spTree>
    <p:extLst>
      <p:ext uri="{BB962C8B-B14F-4D97-AF65-F5344CB8AC3E}">
        <p14:creationId xmlns:p14="http://schemas.microsoft.com/office/powerpoint/2010/main" val="2484652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973162" y="2935674"/>
            <a:ext cx="7438906" cy="1200329"/>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Survey</a:t>
            </a:r>
          </a:p>
          <a:p>
            <a:pPr algn="ctr"/>
            <a:r>
              <a:rPr lang="en-US" sz="32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http://svy.mk/</a:t>
            </a:r>
            <a:r>
              <a:rPr lang="en-US" sz="32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1ntbX0Y</a:t>
            </a:r>
            <a:endParaRPr lang="en-US" sz="32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5924420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973162" y="3268594"/>
            <a:ext cx="7438906" cy="707886"/>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Q&amp;A</a:t>
            </a:r>
            <a:endPar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4685579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(Hadoop)</a:t>
            </a:r>
            <a:endParaRPr lang="en-US" sz="2800" dirty="0"/>
          </a:p>
        </p:txBody>
      </p:sp>
      <p:pic>
        <p:nvPicPr>
          <p:cNvPr id="4" name="Picture 3" descr="Screen Shot 2015-11-06 at 9.16.4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44265"/>
            <a:ext cx="9144000" cy="3750865"/>
          </a:xfrm>
          <a:prstGeom prst="rect">
            <a:avLst/>
          </a:prstGeom>
        </p:spPr>
      </p:pic>
      <p:sp>
        <p:nvSpPr>
          <p:cNvPr id="6" name="TextBox 5"/>
          <p:cNvSpPr txBox="1"/>
          <p:nvPr/>
        </p:nvSpPr>
        <p:spPr>
          <a:xfrm>
            <a:off x="386123" y="5872394"/>
            <a:ext cx="7597094" cy="461665"/>
          </a:xfrm>
          <a:prstGeom prst="rect">
            <a:avLst/>
          </a:prstGeom>
          <a:noFill/>
        </p:spPr>
        <p:txBody>
          <a:bodyPr wrap="square" rtlCol="0">
            <a:spAutoFit/>
          </a:bodyPr>
          <a:lstStyle/>
          <a:p>
            <a:r>
              <a:rPr lang="en-US" sz="1200" dirty="0"/>
              <a:t>Michele </a:t>
            </a:r>
            <a:r>
              <a:rPr lang="en-US" sz="1200" dirty="0" err="1" smtClean="0"/>
              <a:t>Usuelli</a:t>
            </a:r>
            <a:r>
              <a:rPr lang="en-US" sz="1200" dirty="0" smtClean="0"/>
              <a:t>, </a:t>
            </a:r>
            <a:r>
              <a:rPr lang="en-US" sz="1200" i="1" dirty="0" smtClean="0"/>
              <a:t>Example of </a:t>
            </a:r>
            <a:r>
              <a:rPr lang="en-US" sz="1200" i="1" dirty="0" err="1" smtClean="0"/>
              <a:t>MapReduce</a:t>
            </a:r>
            <a:endParaRPr lang="en-US" sz="1200" dirty="0" smtClean="0"/>
          </a:p>
          <a:p>
            <a:r>
              <a:rPr lang="en-US" sz="1200" dirty="0">
                <a:hlinkClick r:id="rId4"/>
              </a:rPr>
              <a:t>http://xiaochongzhang.me/blog/wp-content/uploads/2013/05/</a:t>
            </a:r>
            <a:r>
              <a:rPr lang="en-US" sz="1200" dirty="0" smtClean="0">
                <a:hlinkClick r:id="rId4"/>
              </a:rPr>
              <a:t>MapReduce_Work_Structure.png</a:t>
            </a:r>
            <a:r>
              <a:rPr lang="en-US" sz="1200" dirty="0" smtClean="0"/>
              <a:t> </a:t>
            </a:r>
            <a:endParaRPr lang="en-US" sz="1200" dirty="0"/>
          </a:p>
        </p:txBody>
      </p:sp>
    </p:spTree>
    <p:extLst>
      <p:ext uri="{BB962C8B-B14F-4D97-AF65-F5344CB8AC3E}">
        <p14:creationId xmlns:p14="http://schemas.microsoft.com/office/powerpoint/2010/main" val="211095749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16208</TotalTime>
  <Words>5139</Words>
  <Application>Microsoft Macintosh PowerPoint</Application>
  <PresentationFormat>On-screen Show (4:3)</PresentationFormat>
  <Paragraphs>665</Paragraphs>
  <Slides>81</Slides>
  <Notes>14</Notes>
  <HiddenSlides>0</HiddenSlides>
  <MMClips>0</MMClips>
  <ScaleCrop>false</ScaleCrop>
  <HeadingPairs>
    <vt:vector size="4" baseType="variant">
      <vt:variant>
        <vt:lpstr>Theme</vt:lpstr>
      </vt:variant>
      <vt:variant>
        <vt:i4>1</vt:i4>
      </vt:variant>
      <vt:variant>
        <vt:lpstr>Slide Titles</vt:lpstr>
      </vt:variant>
      <vt:variant>
        <vt:i4>81</vt:i4>
      </vt:variant>
    </vt:vector>
  </HeadingPairs>
  <TitlesOfParts>
    <vt:vector size="82" baseType="lpstr">
      <vt:lpstr>Office Theme</vt:lpstr>
      <vt:lpstr>PowerPoint Presentation</vt:lpstr>
      <vt:lpstr>Workshop Objectives</vt:lpstr>
      <vt:lpstr>Presenter: Robert Sanders</vt:lpstr>
      <vt:lpstr>PowerPoint Presentation</vt:lpstr>
      <vt:lpstr>History of Apache Spark</vt:lpstr>
      <vt:lpstr>History of Apache Spark (Timeline)</vt:lpstr>
      <vt:lpstr>Apache Spark EcoSystem</vt:lpstr>
      <vt:lpstr>MapReduce</vt:lpstr>
      <vt:lpstr>MapReduce (Hadoop)</vt:lpstr>
      <vt:lpstr>Problems with MapReduce</vt:lpstr>
      <vt:lpstr>Problems with MapReduce (Specialized Systems)</vt:lpstr>
      <vt:lpstr>MapReduce Performance Bottlenecks</vt:lpstr>
      <vt:lpstr>MapReduce Performance Bottlenecks (Cont.)</vt:lpstr>
      <vt:lpstr>Tech Trends</vt:lpstr>
      <vt:lpstr>Tech Trends (RAM)</vt:lpstr>
      <vt:lpstr>How can MapReduce be improved?</vt:lpstr>
      <vt:lpstr>MapReduce vs Spark (Performance)</vt:lpstr>
      <vt:lpstr>MapReduce vs Spark (Performance) (Cont.)</vt:lpstr>
      <vt:lpstr>MapReduce vs Spark (Implementation)</vt:lpstr>
      <vt:lpstr>When not to use Apache Spark</vt:lpstr>
      <vt:lpstr>PowerPoint Presentation</vt:lpstr>
      <vt:lpstr>PowerPoint Presentation</vt:lpstr>
      <vt:lpstr>Running Spark Jobs</vt:lpstr>
      <vt:lpstr>Spark Drivers and Workers</vt:lpstr>
      <vt:lpstr>SparkContext</vt:lpstr>
      <vt:lpstr>SparkContext (Creation)</vt:lpstr>
      <vt:lpstr>Cluster vs Local</vt:lpstr>
      <vt:lpstr>Cluster vs Local (Cont.)</vt:lpstr>
      <vt:lpstr>Cluster vs Local (yarn-client vs yarn-cluster)</vt:lpstr>
      <vt:lpstr>RDDs</vt:lpstr>
      <vt:lpstr>RDDs (Cont.)</vt:lpstr>
      <vt:lpstr>RDDs (Cont.)</vt:lpstr>
      <vt:lpstr>Create RDD</vt:lpstr>
      <vt:lpstr>Spark in Action (Shell)</vt:lpstr>
      <vt:lpstr>Spark in Action (Submitting)</vt:lpstr>
      <vt:lpstr>Exercise 1 – Running Spark Jobs</vt:lpstr>
      <vt:lpstr>Word Count Example</vt:lpstr>
      <vt:lpstr>Word Count Example (Java 7)</vt:lpstr>
      <vt:lpstr>API (Documentation)</vt:lpstr>
      <vt:lpstr>API (Overview)</vt:lpstr>
      <vt:lpstr>Transformations (API)</vt:lpstr>
      <vt:lpstr>Transformations (API) (map vs flatMap)</vt:lpstr>
      <vt:lpstr>Actions (API)</vt:lpstr>
      <vt:lpstr>MapReduce using Spark</vt:lpstr>
      <vt:lpstr>Java RDDs</vt:lpstr>
      <vt:lpstr>Java RDD Functions</vt:lpstr>
      <vt:lpstr>Java RDD Functions (Cont.)</vt:lpstr>
      <vt:lpstr>Java Versions</vt:lpstr>
      <vt:lpstr>Exercise 2 – Access Logs</vt:lpstr>
      <vt:lpstr>RDD Lineage Graph</vt:lpstr>
      <vt:lpstr>RDD Dependencies</vt:lpstr>
      <vt:lpstr>RDD Dependencies (Cont.)</vt:lpstr>
      <vt:lpstr>RDD Persistence</vt:lpstr>
      <vt:lpstr>RDD Persistence (Storage Levels)</vt:lpstr>
      <vt:lpstr>Persist (API)</vt:lpstr>
      <vt:lpstr>Caching (API)</vt:lpstr>
      <vt:lpstr>Checkpoint (API)</vt:lpstr>
      <vt:lpstr>Unpersist (API)</vt:lpstr>
      <vt:lpstr>Spark UI (Resource Manager)</vt:lpstr>
      <vt:lpstr>Spark UI (Spark Master)</vt:lpstr>
      <vt:lpstr>Spark UI (Spark Jobs)</vt:lpstr>
      <vt:lpstr>Fault Tolerance</vt:lpstr>
      <vt:lpstr>Scheduler</vt:lpstr>
      <vt:lpstr>Joins</vt:lpstr>
      <vt:lpstr>Joins (Cont.)</vt:lpstr>
      <vt:lpstr>Joins (Lineage Graph)</vt:lpstr>
      <vt:lpstr>Joins (Lineage Graph) (Cont.)</vt:lpstr>
      <vt:lpstr>Join (Other Functions)</vt:lpstr>
      <vt:lpstr>Exercise 3 – Joining Datasets</vt:lpstr>
      <vt:lpstr>Closures</vt:lpstr>
      <vt:lpstr>Broadcast Variables</vt:lpstr>
      <vt:lpstr>Broadcast Variables (Code)</vt:lpstr>
      <vt:lpstr>Broadcast Variables (Code) (Java)</vt:lpstr>
      <vt:lpstr>Accumulators</vt:lpstr>
      <vt:lpstr>Accumulators (Code)</vt:lpstr>
      <vt:lpstr>Accumulators (Code) (Java)</vt:lpstr>
      <vt:lpstr>Exercise 4 – Shared Variables</vt:lpstr>
      <vt:lpstr>Upcoming Spark Conferences and Events</vt:lpstr>
      <vt:lpstr>References</vt:lpstr>
      <vt:lpstr>PowerPoint Presentation</vt:lpstr>
      <vt:lpstr>PowerPoint Presentation</vt:lpstr>
    </vt:vector>
  </TitlesOfParts>
  <Company>Clairvoyant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Sanders</dc:creator>
  <cp:lastModifiedBy>Robert Sanders</cp:lastModifiedBy>
  <cp:revision>66</cp:revision>
  <dcterms:created xsi:type="dcterms:W3CDTF">2015-11-06T07:02:11Z</dcterms:created>
  <dcterms:modified xsi:type="dcterms:W3CDTF">2016-01-31T19:36:46Z</dcterms:modified>
</cp:coreProperties>
</file>