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2" r:id="rId76"/>
    <p:sldId id="333"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76</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37</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49</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71</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75</a:t>
            </a:fld>
            <a:endParaRPr lang="en-US"/>
          </a:p>
        </p:txBody>
      </p:sp>
    </p:spTree>
    <p:extLst>
      <p:ext uri="{BB962C8B-B14F-4D97-AF65-F5344CB8AC3E}">
        <p14:creationId xmlns:p14="http://schemas.microsoft.com/office/powerpoint/2010/main" val="252787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endParaRPr lang="en-US" sz="5400" dirty="0" smtClean="0">
              <a:latin typeface="+mn-lt"/>
            </a:endParaRP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a:t>
            </a:r>
            <a:r>
              <a:rPr lang="en-US" sz="1400" dirty="0" smtClean="0"/>
              <a:t>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Tree>
    <p:extLst>
      <p:ext uri="{BB962C8B-B14F-4D97-AF65-F5344CB8AC3E}">
        <p14:creationId xmlns:p14="http://schemas.microsoft.com/office/powerpoint/2010/main" val="24846527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1055633" y="1721702"/>
            <a:ext cx="7065724" cy="4817184"/>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Tree>
    <p:extLst>
      <p:ext uri="{BB962C8B-B14F-4D97-AF65-F5344CB8AC3E}">
        <p14:creationId xmlns:p14="http://schemas.microsoft.com/office/powerpoint/2010/main" val="366658631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https://</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databricks.com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/blog/2014/10/10/spark-petabyte-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88618351"/>
              </p:ext>
            </p:extLst>
          </p:nvPr>
        </p:nvGraphicFramePr>
        <p:xfrm>
          <a:off x="204687" y="2714066"/>
          <a:ext cx="8537264" cy="2595880"/>
        </p:xfrm>
        <a:graphic>
          <a:graphicData uri="http://schemas.openxmlformats.org/drawingml/2006/table">
            <a:tbl>
              <a:tblPr firstRow="1" bandRow="1">
                <a:tableStyleId>{5C22544A-7EE6-4342-B048-85BDC9FD1C3A}</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932868776"/>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“Intro to Apache Spark Setup and </a:t>
            </a:r>
            <a:r>
              <a:rPr lang="en-US"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Exercises.md</a:t>
            </a: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marL="1085850" lvl="2"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marL="1085850" lvl="2"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2"/>
          <a:stretch>
            <a:fillRect/>
          </a:stretch>
        </p:blipFill>
        <p:spPr>
          <a:xfrm>
            <a:off x="605964" y="2091269"/>
            <a:ext cx="7569200" cy="3632200"/>
          </a:xfrm>
          <a:prstGeom prst="rect">
            <a:avLst/>
          </a:prstGeom>
        </p:spPr>
      </p:pic>
    </p:spTree>
    <p:extLst>
      <p:ext uri="{BB962C8B-B14F-4D97-AF65-F5344CB8AC3E}">
        <p14:creationId xmlns:p14="http://schemas.microsoft.com/office/powerpoint/2010/main" val="366658631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https://</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spark.apache.org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/docs/1.5.1/</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SparkContect</a:t>
            </a:r>
            <a:r>
              <a:rPr lang="en-US" sz="2800" dirty="0" smtClean="0"/>
              <a:t> (Creation)</a:t>
            </a:r>
            <a:endParaRPr lang="en-US" sz="2800" dirty="0"/>
          </a:p>
        </p:txBody>
      </p:sp>
      <p:sp>
        <p:nvSpPr>
          <p:cNvPr id="4" name="TextBox 3"/>
          <p:cNvSpPr txBox="1"/>
          <p:nvPr/>
        </p:nvSpPr>
        <p:spPr>
          <a:xfrm>
            <a:off x="386124" y="1821530"/>
            <a:ext cx="8183770" cy="4479688"/>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769396700"/>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LLC</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https://</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www.linkedin.com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robert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-sanders/32/467/614</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54" y="2856484"/>
            <a:ext cx="6014875" cy="3743741"/>
          </a:xfrm>
          <a:prstGeom prst="rect">
            <a:avLst/>
          </a:prstGeom>
        </p:spPr>
      </p:pic>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“some”, ”list”, “to”, “parallelize”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sc.objectFile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a spark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3" name="TextBox 2"/>
          <p:cNvSpPr txBox="1"/>
          <p:nvPr/>
        </p:nvSpPr>
        <p:spPr>
          <a:xfrm>
            <a:off x="386124" y="2936197"/>
            <a:ext cx="4182783" cy="2959272"/>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dirty="0"/>
              <a:t>	</a:t>
            </a:r>
            <a:r>
              <a:rPr lang="en-US" dirty="0" err="1"/>
              <a:t>val</a:t>
            </a:r>
            <a:r>
              <a:rPr lang="en-US" dirty="0"/>
              <a:t> data = 1 to 5</a:t>
            </a:r>
          </a:p>
          <a:p>
            <a:pPr marL="0" indent="0">
              <a:buNone/>
            </a:pPr>
            <a:r>
              <a:rPr lang="en-US" dirty="0"/>
              <a:t>	</a:t>
            </a:r>
            <a:r>
              <a:rPr lang="en-US" dirty="0" err="1"/>
              <a:t>val</a:t>
            </a: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val</a:t>
            </a:r>
            <a:r>
              <a:rPr lang="en-US" dirty="0"/>
              <a:t> </a:t>
            </a:r>
            <a:r>
              <a:rPr lang="en-US" dirty="0" err="1"/>
              <a:t>filteredDataRDD</a:t>
            </a:r>
            <a:r>
              <a:rPr lang="en-US" dirty="0"/>
              <a:t> = 	</a:t>
            </a:r>
            <a:r>
              <a:rPr lang="en-US" dirty="0" err="1"/>
              <a:t>dataRDD.filter</a:t>
            </a:r>
            <a:r>
              <a:rPr lang="en-US" dirty="0"/>
              <a:t>(_ &lt; 3)</a:t>
            </a:r>
          </a:p>
          <a:p>
            <a:pPr marL="0" indent="0">
              <a:buNone/>
            </a:pPr>
            <a:r>
              <a:rPr lang="en-US" dirty="0"/>
              <a:t>	</a:t>
            </a:r>
            <a:r>
              <a:rPr lang="en-US" dirty="0" err="1"/>
              <a:t>filteredDataRDD.collect</a:t>
            </a:r>
            <a:r>
              <a:rPr lang="en-US" dirty="0"/>
              <a:t>()</a:t>
            </a:r>
          </a:p>
          <a:p>
            <a:endParaRPr lang="en-US" dirty="0"/>
          </a:p>
        </p:txBody>
      </p:sp>
      <p:sp>
        <p:nvSpPr>
          <p:cNvPr id="5" name="TextBox 4"/>
          <p:cNvSpPr txBox="1"/>
          <p:nvPr/>
        </p:nvSpPr>
        <p:spPr>
          <a:xfrm>
            <a:off x="4568907" y="2936197"/>
            <a:ext cx="4000987" cy="2599173"/>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dirty="0"/>
              <a:t>	data = range(1,6)</a:t>
            </a:r>
          </a:p>
          <a:p>
            <a:pPr marL="0" indent="0">
              <a:buNone/>
            </a:pP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filteredDataRDD</a:t>
            </a:r>
            <a:r>
              <a:rPr lang="en-US" dirty="0"/>
              <a:t> = 	</a:t>
            </a:r>
            <a:r>
              <a:rPr lang="en-US" dirty="0" err="1"/>
              <a:t>dataRDD.filter</a:t>
            </a:r>
            <a:r>
              <a:rPr lang="en-US" dirty="0"/>
              <a:t>(lambda x : x &lt; 3)</a:t>
            </a:r>
          </a:p>
          <a:p>
            <a:pPr marL="0" indent="0">
              <a:buNone/>
            </a:pPr>
            <a:r>
              <a:rPr lang="en-US" dirty="0"/>
              <a:t>	</a:t>
            </a:r>
            <a:r>
              <a:rPr lang="en-US" dirty="0" err="1"/>
              <a:t>filteredDataRDD.collect</a:t>
            </a:r>
            <a:r>
              <a:rPr lang="en-US" dirty="0"/>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List&lt;Integer&gt; data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{{add(1); add(2); add(3); add(4); add(5);}};</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dataRDD.filter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Function&lt;Integer, Boolean&gt;()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Boolean call(Integer integer) throws Exception {</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integer &lt; 3;</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filteredDataRDD.collect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Command Line: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cd /home/</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spark_workshop_codebase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/playground/target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spark-submit --class com.clairvoyant.spark_workshop.playground.java.PlaygroundJavaSparkApp com.clairvoyant.spark_workshop.playground-jar-with-dependencies.jar</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1034129"/>
          </a:xfrm>
          <a:prstGeom prst="rect">
            <a:avLst/>
          </a:prstGeom>
          <a:noFill/>
        </p:spPr>
        <p:txBody>
          <a:bodyPr wrap="square" lIns="0" rIns="0" rtlCol="0">
            <a:spAutoFit/>
          </a:bodyPr>
          <a:lstStyle/>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up the “Intro to Apache Spark Setup and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Exercises.docx</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file and follow Exercise 1 Directions</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386124" y="1821530"/>
            <a:ext cx="4083818" cy="2762295"/>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622342" y="1821530"/>
            <a:ext cx="4083818" cy="3399392"/>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line: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.map(lambda word: (word, 1))</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a, b: a + b)</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624324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words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line) { </a:t>
            </a:r>
          </a:p>
          <a:p>
            <a:pPr lvl="1">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pairs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words.mapToPair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Tuple2&lt;String, Integer&gt; call(String word)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new Tuple2&lt;String, Integer&gt;(word, 1);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pairs.reduceByKey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Function2&lt;Integer, Integer,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Integer call(Integer a, Integer b)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 b;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a:t>
            </a:r>
            <a:r>
              <a:rPr lang="en-US" sz="2800" dirty="0" smtClean="0"/>
              <a:t>D</a:t>
            </a:r>
            <a:r>
              <a:rPr lang="en-US" sz="2800" dirty="0" smtClean="0"/>
              <a:t>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groupByKey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myCombiner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v)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 - Input Type, R - Return Type, K - Key Type, V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T&gt;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T&gt;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511986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String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s.trim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Map each line to multiple words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call(String line) {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 in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access.log</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file (/user/</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/data/log/</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access.log</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do the following:</a:t>
            </a:r>
          </a:p>
          <a:p>
            <a:pPr marL="285750" indent="-2857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how many times the “/health“ URL was hit</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Get all events that occurred on “19 May 2014” and save to HDFS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799502"/>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r>
              <a:rPr lang="en-US" sz="14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counts.toDebugString</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21032"/>
            <a:ext cx="9144000" cy="1138296"/>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www.eecs.berkeley.edu</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/Pubs/</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TechRpts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/2011/EECS-2011-82.pdf</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first time the dataset is computed in an action, it will be kept in memory on the nodes.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This allows future actions to be much faster (often by more than 10x) since you’re not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format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java.text.SimpleDateFormat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yyyy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-MM-</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Register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cust_id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lng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Click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landing_page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=&gt; (r(1), Register(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(r(0)), r(1), r(2), r(3).</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r(4).</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 =&gt; (c(1), Click(</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(c(0)), c(1), c(2).</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trim.toInt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joined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reg.join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joined.take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pic>
        <p:nvPicPr>
          <p:cNvPr id="3" name="Picture 2"/>
          <p:cNvPicPr>
            <a:picLocks noChangeAspect="1"/>
          </p:cNvPicPr>
          <p:nvPr/>
        </p:nvPicPr>
        <p:blipFill>
          <a:blip r:embed="rId2"/>
          <a:stretch>
            <a:fillRect/>
          </a:stretch>
        </p:blipFill>
        <p:spPr>
          <a:xfrm>
            <a:off x="520700" y="1423960"/>
            <a:ext cx="8102600" cy="5040339"/>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CHANGES.txt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Create RDD’s to filter each file for the keyword “Spark”</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 a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WordCount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on each so the results are (K, V) pairs of (word, count)</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 the two RDDs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write code as:</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x = 5</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x)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 add 5 to each element of an RDD</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But if you do </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counter = 0</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=&gt; counter += 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 won’t work!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319370"/>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 =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List(1,2,3)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entry =&gt;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List(1,2,3)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31937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  = [1,2,3]</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lambda entry: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a:t>
            </a:r>
            <a:r>
              <a:rPr lang="en-US" sz="2800" dirty="0" smtClean="0"/>
              <a:t>t Variables (Code) (Java)</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Broadcast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add(1);add(2);add(3);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(List)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transactionCodeMapBroadcast.getValue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Accumulables</a:t>
            </a:r>
            <a:r>
              <a:rPr lang="en-US" sz="2800" dirty="0"/>
              <a:t> ???</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4039568"/>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(entry =&gt;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4399667"/>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x</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Accumulator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Tree>
    <p:extLst>
      <p:ext uri="{BB962C8B-B14F-4D97-AF65-F5344CB8AC3E}">
        <p14:creationId xmlns:p14="http://schemas.microsoft.com/office/powerpoint/2010/main" val="24846527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5199885"/>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this exercise you will take a file with mock bank transaction data and process it using Shared Variables. (See exercise document for more details on data)</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Create a map with the following key value pairs (where the key is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the value is a translated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Broadcast it to the nodes:</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 -&gt; CASH_ADVANCE</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BALANCE_INQUIRY</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BALANCE_TRANSFER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V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PREAUTHORIZED</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AUTHORIZED</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an Accumulator to count how many transactions from Bank “A” were of type “OTHER”.</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Checkpointed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Events</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June 6th - 8th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Francisco</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416323184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Tree>
    <p:extLst>
      <p:ext uri="{BB962C8B-B14F-4D97-AF65-F5344CB8AC3E}">
        <p14:creationId xmlns:p14="http://schemas.microsoft.com/office/powerpoint/2010/main" val="248465277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Tree>
    <p:extLst>
      <p:ext uri="{BB962C8B-B14F-4D97-AF65-F5344CB8AC3E}">
        <p14:creationId xmlns:p14="http://schemas.microsoft.com/office/powerpoint/2010/main" val="211095749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836</TotalTime>
  <Words>4589</Words>
  <Application>Microsoft Macintosh PowerPoint</Application>
  <PresentationFormat>On-screen Show (4:3)</PresentationFormat>
  <Paragraphs>615</Paragraphs>
  <Slides>76</Slides>
  <Notes>10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SparkContect (Creation)</vt:lpstr>
      <vt:lpstr>Cluster vs Local</vt:lpstr>
      <vt:lpstr>Cluster vs Local (Cont.)</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Joins</vt:lpstr>
      <vt:lpstr>Joins (Cont.)</vt:lpstr>
      <vt:lpstr>Joins (Lineage Graph)</vt:lpstr>
      <vt:lpstr>Joins (Lineage Graph) (Cont.)</vt:lpstr>
      <vt:lpstr>Exercise 3 – Joining Datasets</vt:lpstr>
      <vt:lpstr>Closures</vt:lpstr>
      <vt:lpstr>Broadcast Variables</vt:lpstr>
      <vt:lpstr>Broadcast Variables (Code)</vt:lpstr>
      <vt:lpstr>Broadcast Variables (Code) (Java)</vt:lpstr>
      <vt:lpstr>Accumulables ???</vt:lpstr>
      <vt:lpstr>Accumulators</vt:lpstr>
      <vt:lpstr>Accumulators (Code)</vt:lpstr>
      <vt:lpstr>Accumulators (Code) (Java)</vt:lpstr>
      <vt:lpstr>Exercise 4 – Shared Variables</vt:lpstr>
      <vt:lpstr>Fault Tolerance</vt:lpstr>
      <vt:lpstr>Scheduler</vt:lpstr>
      <vt:lpstr>Upcoming Events</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27</cp:revision>
  <dcterms:created xsi:type="dcterms:W3CDTF">2015-11-06T07:02:11Z</dcterms:created>
  <dcterms:modified xsi:type="dcterms:W3CDTF">2015-11-06T20:58:19Z</dcterms:modified>
</cp:coreProperties>
</file>