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86"/>
  </p:notesMasterIdLst>
  <p:sldIdLst>
    <p:sldId id="350" r:id="rId2"/>
    <p:sldId id="259" r:id="rId3"/>
    <p:sldId id="258" r:id="rId4"/>
    <p:sldId id="261" r:id="rId5"/>
    <p:sldId id="260" r:id="rId6"/>
    <p:sldId id="262" r:id="rId7"/>
    <p:sldId id="263" r:id="rId8"/>
    <p:sldId id="264" r:id="rId9"/>
    <p:sldId id="267" r:id="rId10"/>
    <p:sldId id="265" r:id="rId11"/>
    <p:sldId id="266" r:id="rId12"/>
    <p:sldId id="268" r:id="rId13"/>
    <p:sldId id="272" r:id="rId14"/>
    <p:sldId id="269" r:id="rId15"/>
    <p:sldId id="270" r:id="rId16"/>
    <p:sldId id="271" r:id="rId17"/>
    <p:sldId id="273" r:id="rId18"/>
    <p:sldId id="274" r:id="rId19"/>
    <p:sldId id="275" r:id="rId20"/>
    <p:sldId id="276" r:id="rId21"/>
    <p:sldId id="279" r:id="rId22"/>
    <p:sldId id="280" r:id="rId23"/>
    <p:sldId id="277" r:id="rId24"/>
    <p:sldId id="278" r:id="rId25"/>
    <p:sldId id="281" r:id="rId26"/>
    <p:sldId id="282" r:id="rId27"/>
    <p:sldId id="283" r:id="rId28"/>
    <p:sldId id="284" r:id="rId29"/>
    <p:sldId id="337" r:id="rId30"/>
    <p:sldId id="285" r:id="rId31"/>
    <p:sldId id="286" r:id="rId32"/>
    <p:sldId id="287" r:id="rId33"/>
    <p:sldId id="288" r:id="rId34"/>
    <p:sldId id="289" r:id="rId35"/>
    <p:sldId id="290" r:id="rId36"/>
    <p:sldId id="291" r:id="rId37"/>
    <p:sldId id="292" r:id="rId38"/>
    <p:sldId id="293" r:id="rId39"/>
    <p:sldId id="302" r:id="rId40"/>
    <p:sldId id="294" r:id="rId41"/>
    <p:sldId id="295" r:id="rId42"/>
    <p:sldId id="296" r:id="rId43"/>
    <p:sldId id="335" r:id="rId44"/>
    <p:sldId id="297" r:id="rId45"/>
    <p:sldId id="298" r:id="rId46"/>
    <p:sldId id="299" r:id="rId47"/>
    <p:sldId id="300" r:id="rId48"/>
    <p:sldId id="301" r:id="rId49"/>
    <p:sldId id="347" r:id="rId50"/>
    <p:sldId id="303" r:id="rId51"/>
    <p:sldId id="304" r:id="rId52"/>
    <p:sldId id="305" r:id="rId53"/>
    <p:sldId id="306" r:id="rId54"/>
    <p:sldId id="307" r:id="rId55"/>
    <p:sldId id="308" r:id="rId56"/>
    <p:sldId id="309" r:id="rId57"/>
    <p:sldId id="310" r:id="rId58"/>
    <p:sldId id="311" r:id="rId59"/>
    <p:sldId id="312" r:id="rId60"/>
    <p:sldId id="351" r:id="rId61"/>
    <p:sldId id="342" r:id="rId62"/>
    <p:sldId id="339" r:id="rId63"/>
    <p:sldId id="341" r:id="rId64"/>
    <p:sldId id="327" r:id="rId65"/>
    <p:sldId id="328" r:id="rId66"/>
    <p:sldId id="313" r:id="rId67"/>
    <p:sldId id="314" r:id="rId68"/>
    <p:sldId id="315" r:id="rId69"/>
    <p:sldId id="316" r:id="rId70"/>
    <p:sldId id="340" r:id="rId71"/>
    <p:sldId id="317" r:id="rId72"/>
    <p:sldId id="318" r:id="rId73"/>
    <p:sldId id="323" r:id="rId74"/>
    <p:sldId id="324" r:id="rId75"/>
    <p:sldId id="325" r:id="rId76"/>
    <p:sldId id="319" r:id="rId77"/>
    <p:sldId id="320" r:id="rId78"/>
    <p:sldId id="321" r:id="rId79"/>
    <p:sldId id="326" r:id="rId80"/>
    <p:sldId id="329" r:id="rId81"/>
    <p:sldId id="344" r:id="rId82"/>
    <p:sldId id="330" r:id="rId83"/>
    <p:sldId id="332" r:id="rId84"/>
    <p:sldId id="338" r:id="rId8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655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03" d="100"/>
          <a:sy n="103" d="100"/>
        </p:scale>
        <p:origin x="-1800"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90" Type="http://schemas.openxmlformats.org/officeDocument/2006/relationships/theme" Target="theme/theme1.xml"/><Relationship Id="rId91"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notesMaster" Target="notesMasters/notesMaster1.xml"/><Relationship Id="rId87" Type="http://schemas.openxmlformats.org/officeDocument/2006/relationships/printerSettings" Target="printerSettings/printerSettings1.bin"/><Relationship Id="rId88" Type="http://schemas.openxmlformats.org/officeDocument/2006/relationships/presProps" Target="presProps.xml"/><Relationship Id="rId8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B856A78-9D04-4B46-BC43-F9F698B0FF59}" type="datetimeFigureOut">
              <a:rPr lang="en-US" smtClean="0"/>
              <a:t>2/3/16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E5F50AD-5DE1-1C4A-84DF-624CD1E0FE76}" type="slidenum">
              <a:rPr lang="en-US" smtClean="0"/>
              <a:t>‹#›</a:t>
            </a:fld>
            <a:endParaRPr lang="en-US"/>
          </a:p>
        </p:txBody>
      </p:sp>
    </p:spTree>
    <p:extLst>
      <p:ext uri="{BB962C8B-B14F-4D97-AF65-F5344CB8AC3E}">
        <p14:creationId xmlns:p14="http://schemas.microsoft.com/office/powerpoint/2010/main" val="3024075531"/>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Familiar with Hadoop?</a:t>
            </a:r>
          </a:p>
          <a:p>
            <a:r>
              <a:rPr lang="en-US" dirty="0" smtClean="0"/>
              <a:t>Languages Used? (java, python, </a:t>
            </a:r>
            <a:r>
              <a:rPr lang="en-US" dirty="0" err="1" smtClean="0"/>
              <a:t>scala</a:t>
            </a:r>
            <a:r>
              <a:rPr lang="en-US" dirty="0" smtClean="0"/>
              <a:t>, r)</a:t>
            </a:r>
          </a:p>
        </p:txBody>
      </p:sp>
      <p:sp>
        <p:nvSpPr>
          <p:cNvPr id="4" name="Slide Number Placeholder 3"/>
          <p:cNvSpPr>
            <a:spLocks noGrp="1"/>
          </p:cNvSpPr>
          <p:nvPr>
            <p:ph type="sldNum" sz="quarter" idx="10"/>
          </p:nvPr>
        </p:nvSpPr>
        <p:spPr/>
        <p:txBody>
          <a:bodyPr/>
          <a:lstStyle/>
          <a:p>
            <a:fld id="{EE5F50AD-5DE1-1C4A-84DF-624CD1E0FE76}" type="slidenum">
              <a:rPr lang="en-US" smtClean="0"/>
              <a:t>4</a:t>
            </a:fld>
            <a:endParaRPr lang="en-US"/>
          </a:p>
        </p:txBody>
      </p:sp>
    </p:spTree>
    <p:extLst>
      <p:ext uri="{BB962C8B-B14F-4D97-AF65-F5344CB8AC3E}">
        <p14:creationId xmlns:p14="http://schemas.microsoft.com/office/powerpoint/2010/main" val="39982682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E5F50AD-5DE1-1C4A-84DF-624CD1E0FE76}" type="slidenum">
              <a:rPr lang="en-US" smtClean="0"/>
              <a:t>43</a:t>
            </a:fld>
            <a:endParaRPr lang="en-US"/>
          </a:p>
        </p:txBody>
      </p:sp>
    </p:spTree>
    <p:extLst>
      <p:ext uri="{BB962C8B-B14F-4D97-AF65-F5344CB8AC3E}">
        <p14:creationId xmlns:p14="http://schemas.microsoft.com/office/powerpoint/2010/main" val="35947399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distinction is useful for two reasons. First, narrow dependencies allow for pipelined execution on one cluster node, which can compute all the parent partitions. For example, one can apply a map followed by a filter on an element-by-element basis. In contrast, wide dependencies require data from all parent partitions to be available and to be shuffled across the nodes using a </a:t>
            </a:r>
            <a:r>
              <a:rPr lang="en-US" dirty="0" err="1" smtClean="0"/>
              <a:t>MapReduce</a:t>
            </a:r>
            <a:r>
              <a:rPr lang="en-US" dirty="0" smtClean="0"/>
              <a:t> like operation. Second, recovery after a node failure is more efficient with a narrow dependency, as only the lost parent partitions need to be recomputed, and they can be recomputed in parallel on different nodes. In contrast, in a lineage graph with wide dependencies, a single failed node might cause the loss of some partition from all the ancestors of an RDD, requiring a complete re-execution.</a:t>
            </a:r>
            <a:endParaRPr lang="en-US" dirty="0"/>
          </a:p>
        </p:txBody>
      </p:sp>
      <p:sp>
        <p:nvSpPr>
          <p:cNvPr id="4" name="Slide Number Placeholder 3"/>
          <p:cNvSpPr>
            <a:spLocks noGrp="1"/>
          </p:cNvSpPr>
          <p:nvPr>
            <p:ph type="sldNum" sz="quarter" idx="10"/>
          </p:nvPr>
        </p:nvSpPr>
        <p:spPr/>
        <p:txBody>
          <a:bodyPr/>
          <a:lstStyle/>
          <a:p>
            <a:fld id="{EE5F50AD-5DE1-1C4A-84DF-624CD1E0FE76}" type="slidenum">
              <a:rPr lang="en-US" smtClean="0"/>
              <a:t>52</a:t>
            </a:fld>
            <a:endParaRPr lang="en-US"/>
          </a:p>
        </p:txBody>
      </p:sp>
    </p:spTree>
    <p:extLst>
      <p:ext uri="{BB962C8B-B14F-4D97-AF65-F5344CB8AC3E}">
        <p14:creationId xmlns:p14="http://schemas.microsoft.com/office/powerpoint/2010/main" val="28639742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Two main methods of fault tolerance: </a:t>
            </a:r>
            <a:r>
              <a:rPr lang="en-US" dirty="0" err="1" smtClean="0"/>
              <a:t>checkpointing</a:t>
            </a:r>
            <a:r>
              <a:rPr lang="en-US" dirty="0" smtClean="0"/>
              <a:t> the data or logging the updates made to it</a:t>
            </a:r>
          </a:p>
          <a:p>
            <a:r>
              <a:rPr lang="en-US" dirty="0" err="1" smtClean="0"/>
              <a:t>Checkpointing</a:t>
            </a:r>
            <a:r>
              <a:rPr lang="en-US" dirty="0" smtClean="0"/>
              <a:t> is expensive on a large scale so RDDs implement logging.</a:t>
            </a:r>
          </a:p>
          <a:p>
            <a:r>
              <a:rPr lang="en-US" dirty="0" smtClean="0"/>
              <a:t>Logging is through lineage</a:t>
            </a:r>
          </a:p>
          <a:p>
            <a:r>
              <a:rPr lang="en-US" dirty="0" smtClean="0"/>
              <a:t>Coarse Grained </a:t>
            </a:r>
            <a:r>
              <a:rPr lang="en-US" dirty="0" err="1" smtClean="0"/>
              <a:t>vs</a:t>
            </a:r>
            <a:r>
              <a:rPr lang="en-US" dirty="0" smtClean="0"/>
              <a:t> Fine Grained</a:t>
            </a:r>
          </a:p>
          <a:p>
            <a:r>
              <a:rPr lang="en-US" dirty="0" smtClean="0"/>
              <a:t>A fine grained update would be an update to one record in a database whereas coarse grained is generally functional operators (like used in spark) for example map, reduce, </a:t>
            </a:r>
            <a:r>
              <a:rPr lang="en-US" dirty="0" err="1" smtClean="0"/>
              <a:t>flatMap</a:t>
            </a:r>
            <a:r>
              <a:rPr lang="en-US" dirty="0" smtClean="0"/>
              <a:t>, join. Spark's model takes advantage of this because once it saves your small DAG of operations (small compared to the data you are processing) it can use that to </a:t>
            </a:r>
            <a:r>
              <a:rPr lang="en-US" dirty="0" err="1" smtClean="0"/>
              <a:t>recompute</a:t>
            </a:r>
            <a:r>
              <a:rPr lang="en-US" dirty="0" smtClean="0"/>
              <a:t> as long as the original data is still there. With fine grained updates you cannot </a:t>
            </a:r>
            <a:r>
              <a:rPr lang="en-US" dirty="0" err="1" smtClean="0"/>
              <a:t>recompute</a:t>
            </a:r>
            <a:r>
              <a:rPr lang="en-US" dirty="0" smtClean="0"/>
              <a:t> because saving the updates could potentially cost as much as saving the data itself, basically if you update each record out of billions separately you have to save the information to compute each update, whereas with coarse grained you can save one function that updates a billion records. Clearly though this comes at the cost of not being as flexible as a fine grained model.</a:t>
            </a:r>
          </a:p>
          <a:p>
            <a:endParaRPr lang="en-US" dirty="0"/>
          </a:p>
        </p:txBody>
      </p:sp>
      <p:sp>
        <p:nvSpPr>
          <p:cNvPr id="4" name="Slide Number Placeholder 3"/>
          <p:cNvSpPr>
            <a:spLocks noGrp="1"/>
          </p:cNvSpPr>
          <p:nvPr>
            <p:ph type="sldNum" sz="quarter" idx="10"/>
          </p:nvPr>
        </p:nvSpPr>
        <p:spPr/>
        <p:txBody>
          <a:bodyPr/>
          <a:lstStyle/>
          <a:p>
            <a:fld id="{EE5F50AD-5DE1-1C4A-84DF-624CD1E0FE76}" type="slidenum">
              <a:rPr lang="en-US" smtClean="0"/>
              <a:t>64</a:t>
            </a:fld>
            <a:endParaRPr lang="en-US"/>
          </a:p>
        </p:txBody>
      </p:sp>
    </p:spTree>
    <p:extLst>
      <p:ext uri="{BB962C8B-B14F-4D97-AF65-F5344CB8AC3E}">
        <p14:creationId xmlns:p14="http://schemas.microsoft.com/office/powerpoint/2010/main" val="36602518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E5F50AD-5DE1-1C4A-84DF-624CD1E0FE76}" type="slidenum">
              <a:rPr lang="en-US" smtClean="0"/>
              <a:t>83</a:t>
            </a:fld>
            <a:endParaRPr lang="en-US"/>
          </a:p>
        </p:txBody>
      </p:sp>
    </p:spTree>
    <p:extLst>
      <p:ext uri="{BB962C8B-B14F-4D97-AF65-F5344CB8AC3E}">
        <p14:creationId xmlns:p14="http://schemas.microsoft.com/office/powerpoint/2010/main" val="25278799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E5F50AD-5DE1-1C4A-84DF-624CD1E0FE76}" type="slidenum">
              <a:rPr lang="en-US" smtClean="0"/>
              <a:t>84</a:t>
            </a:fld>
            <a:endParaRPr lang="en-US"/>
          </a:p>
        </p:txBody>
      </p:sp>
    </p:spTree>
    <p:extLst>
      <p:ext uri="{BB962C8B-B14F-4D97-AF65-F5344CB8AC3E}">
        <p14:creationId xmlns:p14="http://schemas.microsoft.com/office/powerpoint/2010/main" val="25278799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MapReduce</a:t>
            </a:r>
            <a:r>
              <a:rPr lang="en-US" dirty="0" smtClean="0"/>
              <a:t> Fault Tolerance - Videos of early days of </a:t>
            </a:r>
            <a:r>
              <a:rPr lang="en-US" dirty="0" err="1" smtClean="0"/>
              <a:t>mapreduce</a:t>
            </a:r>
            <a:r>
              <a:rPr lang="en-US" dirty="0" smtClean="0"/>
              <a:t> Jeff Dean 2011 - deployed an app in prod and found the jobs to be running slower. they called down to the data center and found out that the data center was powering down machines, swapping out hardware (racks) and powering them back on and the job still completed but just slower.</a:t>
            </a:r>
          </a:p>
          <a:p>
            <a:endParaRPr lang="en-US" dirty="0"/>
          </a:p>
        </p:txBody>
      </p:sp>
      <p:sp>
        <p:nvSpPr>
          <p:cNvPr id="4" name="Slide Number Placeholder 3"/>
          <p:cNvSpPr>
            <a:spLocks noGrp="1"/>
          </p:cNvSpPr>
          <p:nvPr>
            <p:ph type="sldNum" sz="quarter" idx="10"/>
          </p:nvPr>
        </p:nvSpPr>
        <p:spPr/>
        <p:txBody>
          <a:bodyPr/>
          <a:lstStyle/>
          <a:p>
            <a:fld id="{EE5F50AD-5DE1-1C4A-84DF-624CD1E0FE76}" type="slidenum">
              <a:rPr lang="en-US" smtClean="0"/>
              <a:t>9</a:t>
            </a:fld>
            <a:endParaRPr lang="en-US"/>
          </a:p>
        </p:txBody>
      </p:sp>
    </p:spTree>
    <p:extLst>
      <p:ext uri="{BB962C8B-B14F-4D97-AF65-F5344CB8AC3E}">
        <p14:creationId xmlns:p14="http://schemas.microsoft.com/office/powerpoint/2010/main" val="16856353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Log Linear plot: Dropping exponentially.</a:t>
            </a:r>
          </a:p>
          <a:p>
            <a:r>
              <a:rPr lang="en-US" dirty="0" smtClean="0"/>
              <a:t>2010 = 1 cent per megabyte</a:t>
            </a:r>
          </a:p>
          <a:p>
            <a:r>
              <a:rPr lang="en-US" dirty="0" smtClean="0"/>
              <a:t>Moore’s Law</a:t>
            </a:r>
          </a:p>
        </p:txBody>
      </p:sp>
      <p:sp>
        <p:nvSpPr>
          <p:cNvPr id="4" name="Slide Number Placeholder 3"/>
          <p:cNvSpPr>
            <a:spLocks noGrp="1"/>
          </p:cNvSpPr>
          <p:nvPr>
            <p:ph type="sldNum" sz="quarter" idx="10"/>
          </p:nvPr>
        </p:nvSpPr>
        <p:spPr/>
        <p:txBody>
          <a:bodyPr/>
          <a:lstStyle/>
          <a:p>
            <a:fld id="{EE5F50AD-5DE1-1C4A-84DF-624CD1E0FE76}" type="slidenum">
              <a:rPr lang="en-US" smtClean="0"/>
              <a:t>15</a:t>
            </a:fld>
            <a:endParaRPr lang="en-US"/>
          </a:p>
        </p:txBody>
      </p:sp>
    </p:spTree>
    <p:extLst>
      <p:ext uri="{BB962C8B-B14F-4D97-AF65-F5344CB8AC3E}">
        <p14:creationId xmlns:p14="http://schemas.microsoft.com/office/powerpoint/2010/main" val="28511054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Since Spark won,</a:t>
            </a:r>
            <a:r>
              <a:rPr lang="en-US" baseline="0" dirty="0" smtClean="0"/>
              <a:t> </a:t>
            </a:r>
            <a:r>
              <a:rPr lang="en-US" baseline="0" dirty="0" err="1" smtClean="0"/>
              <a:t>TritonSort</a:t>
            </a:r>
            <a:r>
              <a:rPr lang="en-US" baseline="0" dirty="0" smtClean="0"/>
              <a:t> has beaten the old record</a:t>
            </a:r>
            <a:endParaRPr lang="en-US" dirty="0"/>
          </a:p>
        </p:txBody>
      </p:sp>
      <p:sp>
        <p:nvSpPr>
          <p:cNvPr id="4" name="Slide Number Placeholder 3"/>
          <p:cNvSpPr>
            <a:spLocks noGrp="1"/>
          </p:cNvSpPr>
          <p:nvPr>
            <p:ph type="sldNum" sz="quarter" idx="10"/>
          </p:nvPr>
        </p:nvSpPr>
        <p:spPr/>
        <p:txBody>
          <a:bodyPr/>
          <a:lstStyle/>
          <a:p>
            <a:fld id="{EE5F50AD-5DE1-1C4A-84DF-624CD1E0FE76}" type="slidenum">
              <a:rPr lang="en-US" smtClean="0"/>
              <a:t>18</a:t>
            </a:fld>
            <a:endParaRPr lang="en-US"/>
          </a:p>
        </p:txBody>
      </p:sp>
    </p:spTree>
    <p:extLst>
      <p:ext uri="{BB962C8B-B14F-4D97-AF65-F5344CB8AC3E}">
        <p14:creationId xmlns:p14="http://schemas.microsoft.com/office/powerpoint/2010/main" val="8838680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Key Points</a:t>
            </a:r>
          </a:p>
          <a:p>
            <a:r>
              <a:rPr lang="en-US" dirty="0" smtClean="0"/>
              <a:t>Handles batch, interactive and real-time within a single framework</a:t>
            </a:r>
          </a:p>
          <a:p>
            <a:r>
              <a:rPr lang="en-US" dirty="0" smtClean="0"/>
              <a:t>Native integration with Java, Python, </a:t>
            </a:r>
            <a:r>
              <a:rPr lang="en-US" dirty="0" err="1" smtClean="0"/>
              <a:t>Scala</a:t>
            </a:r>
            <a:endParaRPr lang="en-US" dirty="0" smtClean="0"/>
          </a:p>
          <a:p>
            <a:r>
              <a:rPr lang="en-US" dirty="0" smtClean="0"/>
              <a:t>Programming at a higher level of abstraction</a:t>
            </a:r>
          </a:p>
          <a:p>
            <a:r>
              <a:rPr lang="en-US" dirty="0" smtClean="0"/>
              <a:t>More general: map/reduce is just one set of supported constructs</a:t>
            </a:r>
          </a:p>
        </p:txBody>
      </p:sp>
      <p:sp>
        <p:nvSpPr>
          <p:cNvPr id="4" name="Slide Number Placeholder 3"/>
          <p:cNvSpPr>
            <a:spLocks noGrp="1"/>
          </p:cNvSpPr>
          <p:nvPr>
            <p:ph type="sldNum" sz="quarter" idx="10"/>
          </p:nvPr>
        </p:nvSpPr>
        <p:spPr/>
        <p:txBody>
          <a:bodyPr/>
          <a:lstStyle/>
          <a:p>
            <a:fld id="{EE5F50AD-5DE1-1C4A-84DF-624CD1E0FE76}" type="slidenum">
              <a:rPr lang="en-US" smtClean="0"/>
              <a:t>19</a:t>
            </a:fld>
            <a:endParaRPr lang="en-US"/>
          </a:p>
        </p:txBody>
      </p:sp>
    </p:spTree>
    <p:extLst>
      <p:ext uri="{BB962C8B-B14F-4D97-AF65-F5344CB8AC3E}">
        <p14:creationId xmlns:p14="http://schemas.microsoft.com/office/powerpoint/2010/main" val="19333599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Setup the environment with them</a:t>
            </a:r>
          </a:p>
          <a:p>
            <a:r>
              <a:rPr lang="en-US" dirty="0" smtClean="0"/>
              <a:t>Run through and make sure everything is working</a:t>
            </a:r>
          </a:p>
          <a:p>
            <a:r>
              <a:rPr lang="en-US" dirty="0" smtClean="0"/>
              <a:t>Introduce </a:t>
            </a:r>
            <a:r>
              <a:rPr lang="en-US" dirty="0" err="1" smtClean="0"/>
              <a:t>Dev</a:t>
            </a:r>
            <a:r>
              <a:rPr lang="en-US" dirty="0" smtClean="0"/>
              <a:t> Folders and locations</a:t>
            </a:r>
          </a:p>
          <a:p>
            <a:endParaRPr lang="en-US" dirty="0"/>
          </a:p>
        </p:txBody>
      </p:sp>
      <p:sp>
        <p:nvSpPr>
          <p:cNvPr id="4" name="Slide Number Placeholder 3"/>
          <p:cNvSpPr>
            <a:spLocks noGrp="1"/>
          </p:cNvSpPr>
          <p:nvPr>
            <p:ph type="sldNum" sz="quarter" idx="10"/>
          </p:nvPr>
        </p:nvSpPr>
        <p:spPr/>
        <p:txBody>
          <a:bodyPr/>
          <a:lstStyle/>
          <a:p>
            <a:fld id="{EE5F50AD-5DE1-1C4A-84DF-624CD1E0FE76}" type="slidenum">
              <a:rPr lang="en-US" smtClean="0"/>
              <a:t>22</a:t>
            </a:fld>
            <a:endParaRPr lang="en-US"/>
          </a:p>
        </p:txBody>
      </p:sp>
    </p:spTree>
    <p:extLst>
      <p:ext uri="{BB962C8B-B14F-4D97-AF65-F5344CB8AC3E}">
        <p14:creationId xmlns:p14="http://schemas.microsoft.com/office/powerpoint/2010/main" val="25278799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E5F50AD-5DE1-1C4A-84DF-624CD1E0FE76}" type="slidenum">
              <a:rPr lang="en-US" smtClean="0"/>
              <a:t>24</a:t>
            </a:fld>
            <a:endParaRPr lang="en-US"/>
          </a:p>
        </p:txBody>
      </p:sp>
    </p:spTree>
    <p:extLst>
      <p:ext uri="{BB962C8B-B14F-4D97-AF65-F5344CB8AC3E}">
        <p14:creationId xmlns:p14="http://schemas.microsoft.com/office/powerpoint/2010/main" val="28540022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Talk more about how to execute functions in Java</a:t>
            </a:r>
          </a:p>
          <a:p>
            <a:r>
              <a:rPr lang="en-US" dirty="0" smtClean="0"/>
              <a:t>Types have to be defined with java whereas they are inferred in python and </a:t>
            </a:r>
            <a:r>
              <a:rPr lang="en-US" dirty="0" err="1" smtClean="0"/>
              <a:t>scala</a:t>
            </a:r>
            <a:endParaRPr lang="en-US" dirty="0" smtClean="0"/>
          </a:p>
          <a:p>
            <a:endParaRPr lang="en-US" dirty="0"/>
          </a:p>
        </p:txBody>
      </p:sp>
      <p:sp>
        <p:nvSpPr>
          <p:cNvPr id="4" name="Slide Number Placeholder 3"/>
          <p:cNvSpPr>
            <a:spLocks noGrp="1"/>
          </p:cNvSpPr>
          <p:nvPr>
            <p:ph type="sldNum" sz="quarter" idx="10"/>
          </p:nvPr>
        </p:nvSpPr>
        <p:spPr/>
        <p:txBody>
          <a:bodyPr/>
          <a:lstStyle/>
          <a:p>
            <a:fld id="{EE5F50AD-5DE1-1C4A-84DF-624CD1E0FE76}" type="slidenum">
              <a:rPr lang="en-US" smtClean="0"/>
              <a:t>38</a:t>
            </a:fld>
            <a:endParaRPr lang="en-US"/>
          </a:p>
        </p:txBody>
      </p:sp>
    </p:spTree>
    <p:extLst>
      <p:ext uri="{BB962C8B-B14F-4D97-AF65-F5344CB8AC3E}">
        <p14:creationId xmlns:p14="http://schemas.microsoft.com/office/powerpoint/2010/main" val="19067522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	</a:t>
            </a:r>
            <a:endParaRPr lang="en-US" dirty="0"/>
          </a:p>
        </p:txBody>
      </p:sp>
      <p:sp>
        <p:nvSpPr>
          <p:cNvPr id="4" name="Slide Number Placeholder 3"/>
          <p:cNvSpPr>
            <a:spLocks noGrp="1"/>
          </p:cNvSpPr>
          <p:nvPr>
            <p:ph type="sldNum" sz="quarter" idx="10"/>
          </p:nvPr>
        </p:nvSpPr>
        <p:spPr/>
        <p:txBody>
          <a:bodyPr/>
          <a:lstStyle/>
          <a:p>
            <a:fld id="{EE5F50AD-5DE1-1C4A-84DF-624CD1E0FE76}" type="slidenum">
              <a:rPr lang="en-US" smtClean="0"/>
              <a:t>42</a:t>
            </a:fld>
            <a:endParaRPr lang="en-US"/>
          </a:p>
        </p:txBody>
      </p:sp>
    </p:spTree>
    <p:extLst>
      <p:ext uri="{BB962C8B-B14F-4D97-AF65-F5344CB8AC3E}">
        <p14:creationId xmlns:p14="http://schemas.microsoft.com/office/powerpoint/2010/main" val="35947399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47C29D0-FB78-3F4B-BFB1-5AF0CFCAA9D5}" type="datetimeFigureOut">
              <a:rPr lang="en-US" smtClean="0"/>
              <a:t>2/3/16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66B9EB-2390-0148-8D1D-404643C04E94}" type="slidenum">
              <a:rPr lang="en-US" smtClean="0"/>
              <a:t>‹#›</a:t>
            </a:fld>
            <a:endParaRPr lang="en-US"/>
          </a:p>
        </p:txBody>
      </p:sp>
    </p:spTree>
    <p:extLst>
      <p:ext uri="{BB962C8B-B14F-4D97-AF65-F5344CB8AC3E}">
        <p14:creationId xmlns:p14="http://schemas.microsoft.com/office/powerpoint/2010/main" val="3392242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47C29D0-FB78-3F4B-BFB1-5AF0CFCAA9D5}" type="datetimeFigureOut">
              <a:rPr lang="en-US" smtClean="0"/>
              <a:t>2/3/16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66B9EB-2390-0148-8D1D-404643C04E94}" type="slidenum">
              <a:rPr lang="en-US" smtClean="0"/>
              <a:t>‹#›</a:t>
            </a:fld>
            <a:endParaRPr lang="en-US"/>
          </a:p>
        </p:txBody>
      </p:sp>
    </p:spTree>
    <p:extLst>
      <p:ext uri="{BB962C8B-B14F-4D97-AF65-F5344CB8AC3E}">
        <p14:creationId xmlns:p14="http://schemas.microsoft.com/office/powerpoint/2010/main" val="1543862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47C29D0-FB78-3F4B-BFB1-5AF0CFCAA9D5}" type="datetimeFigureOut">
              <a:rPr lang="en-US" smtClean="0"/>
              <a:t>2/3/16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66B9EB-2390-0148-8D1D-404643C04E94}" type="slidenum">
              <a:rPr lang="en-US" smtClean="0"/>
              <a:t>‹#›</a:t>
            </a:fld>
            <a:endParaRPr lang="en-US"/>
          </a:p>
        </p:txBody>
      </p:sp>
    </p:spTree>
    <p:extLst>
      <p:ext uri="{BB962C8B-B14F-4D97-AF65-F5344CB8AC3E}">
        <p14:creationId xmlns:p14="http://schemas.microsoft.com/office/powerpoint/2010/main" val="30492508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27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305162191"/>
      </p:ext>
    </p:extLst>
  </p:cSld>
  <p:clrMapOvr>
    <a:masterClrMapping/>
  </p:clrMapOvr>
  <p:timing>
    <p:tnLst>
      <p:par>
        <p:cTn xmlns:p14="http://schemas.microsoft.com/office/powerpoint/2010/mai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7_Title Slide">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2576072" cy="817561"/>
          </a:xfrm>
        </p:spPr>
        <p:txBody>
          <a:bodyPr>
            <a:normAutofit/>
          </a:bodyPr>
          <a:lstStyle>
            <a:lvl1pPr algn="l">
              <a:defRPr sz="2100">
                <a:latin typeface="Lato Regular"/>
              </a:defRPr>
            </a:lvl1pPr>
          </a:lstStyle>
          <a:p>
            <a:r>
              <a:rPr lang="en-US" dirty="0" smtClean="0"/>
              <a:t>Click to edit Master title style</a:t>
            </a:r>
            <a:endParaRPr lang="en-US" dirty="0"/>
          </a:p>
        </p:txBody>
      </p:sp>
      <p:sp>
        <p:nvSpPr>
          <p:cNvPr id="3" name="Rectangle 2"/>
          <p:cNvSpPr/>
          <p:nvPr userDrawn="1"/>
        </p:nvSpPr>
        <p:spPr>
          <a:xfrm>
            <a:off x="0" y="667873"/>
            <a:ext cx="46104" cy="692202"/>
          </a:xfrm>
          <a:prstGeom prst="rect">
            <a:avLst/>
          </a:prstGeom>
          <a:solidFill>
            <a:srgbClr val="D35C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latin typeface="Lato Regular"/>
            </a:endParaRPr>
          </a:p>
        </p:txBody>
      </p:sp>
    </p:spTree>
    <p:extLst>
      <p:ext uri="{BB962C8B-B14F-4D97-AF65-F5344CB8AC3E}">
        <p14:creationId xmlns:p14="http://schemas.microsoft.com/office/powerpoint/2010/main" val="1177196124"/>
      </p:ext>
    </p:extLst>
  </p:cSld>
  <p:clrMapOvr>
    <a:masterClrMapping/>
  </p:clrMapOvr>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47C29D0-FB78-3F4B-BFB1-5AF0CFCAA9D5}" type="datetimeFigureOut">
              <a:rPr lang="en-US" smtClean="0"/>
              <a:t>2/3/16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66B9EB-2390-0148-8D1D-404643C04E94}" type="slidenum">
              <a:rPr lang="en-US" smtClean="0"/>
              <a:t>‹#›</a:t>
            </a:fld>
            <a:endParaRPr lang="en-US"/>
          </a:p>
        </p:txBody>
      </p:sp>
    </p:spTree>
    <p:extLst>
      <p:ext uri="{BB962C8B-B14F-4D97-AF65-F5344CB8AC3E}">
        <p14:creationId xmlns:p14="http://schemas.microsoft.com/office/powerpoint/2010/main" val="21369976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47C29D0-FB78-3F4B-BFB1-5AF0CFCAA9D5}" type="datetimeFigureOut">
              <a:rPr lang="en-US" smtClean="0"/>
              <a:t>2/3/16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66B9EB-2390-0148-8D1D-404643C04E94}" type="slidenum">
              <a:rPr lang="en-US" smtClean="0"/>
              <a:t>‹#›</a:t>
            </a:fld>
            <a:endParaRPr lang="en-US"/>
          </a:p>
        </p:txBody>
      </p:sp>
    </p:spTree>
    <p:extLst>
      <p:ext uri="{BB962C8B-B14F-4D97-AF65-F5344CB8AC3E}">
        <p14:creationId xmlns:p14="http://schemas.microsoft.com/office/powerpoint/2010/main" val="262842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47C29D0-FB78-3F4B-BFB1-5AF0CFCAA9D5}" type="datetimeFigureOut">
              <a:rPr lang="en-US" smtClean="0"/>
              <a:t>2/3/16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66B9EB-2390-0148-8D1D-404643C04E94}" type="slidenum">
              <a:rPr lang="en-US" smtClean="0"/>
              <a:t>‹#›</a:t>
            </a:fld>
            <a:endParaRPr lang="en-US"/>
          </a:p>
        </p:txBody>
      </p:sp>
    </p:spTree>
    <p:extLst>
      <p:ext uri="{BB962C8B-B14F-4D97-AF65-F5344CB8AC3E}">
        <p14:creationId xmlns:p14="http://schemas.microsoft.com/office/powerpoint/2010/main" val="41495198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47C29D0-FB78-3F4B-BFB1-5AF0CFCAA9D5}" type="datetimeFigureOut">
              <a:rPr lang="en-US" smtClean="0"/>
              <a:t>2/3/16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E66B9EB-2390-0148-8D1D-404643C04E94}" type="slidenum">
              <a:rPr lang="en-US" smtClean="0"/>
              <a:t>‹#›</a:t>
            </a:fld>
            <a:endParaRPr lang="en-US"/>
          </a:p>
        </p:txBody>
      </p:sp>
    </p:spTree>
    <p:extLst>
      <p:ext uri="{BB962C8B-B14F-4D97-AF65-F5344CB8AC3E}">
        <p14:creationId xmlns:p14="http://schemas.microsoft.com/office/powerpoint/2010/main" val="15516805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47C29D0-FB78-3F4B-BFB1-5AF0CFCAA9D5}" type="datetimeFigureOut">
              <a:rPr lang="en-US" smtClean="0"/>
              <a:t>2/3/16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E66B9EB-2390-0148-8D1D-404643C04E94}" type="slidenum">
              <a:rPr lang="en-US" smtClean="0"/>
              <a:t>‹#›</a:t>
            </a:fld>
            <a:endParaRPr lang="en-US"/>
          </a:p>
        </p:txBody>
      </p:sp>
    </p:spTree>
    <p:extLst>
      <p:ext uri="{BB962C8B-B14F-4D97-AF65-F5344CB8AC3E}">
        <p14:creationId xmlns:p14="http://schemas.microsoft.com/office/powerpoint/2010/main" val="21273294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47C29D0-FB78-3F4B-BFB1-5AF0CFCAA9D5}" type="datetimeFigureOut">
              <a:rPr lang="en-US" smtClean="0"/>
              <a:t>2/3/16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E66B9EB-2390-0148-8D1D-404643C04E94}" type="slidenum">
              <a:rPr lang="en-US" smtClean="0"/>
              <a:t>‹#›</a:t>
            </a:fld>
            <a:endParaRPr lang="en-US"/>
          </a:p>
        </p:txBody>
      </p:sp>
    </p:spTree>
    <p:extLst>
      <p:ext uri="{BB962C8B-B14F-4D97-AF65-F5344CB8AC3E}">
        <p14:creationId xmlns:p14="http://schemas.microsoft.com/office/powerpoint/2010/main" val="15351419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47C29D0-FB78-3F4B-BFB1-5AF0CFCAA9D5}" type="datetimeFigureOut">
              <a:rPr lang="en-US" smtClean="0"/>
              <a:t>2/3/16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66B9EB-2390-0148-8D1D-404643C04E94}" type="slidenum">
              <a:rPr lang="en-US" smtClean="0"/>
              <a:t>‹#›</a:t>
            </a:fld>
            <a:endParaRPr lang="en-US"/>
          </a:p>
        </p:txBody>
      </p:sp>
    </p:spTree>
    <p:extLst>
      <p:ext uri="{BB962C8B-B14F-4D97-AF65-F5344CB8AC3E}">
        <p14:creationId xmlns:p14="http://schemas.microsoft.com/office/powerpoint/2010/main" val="26296471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47C29D0-FB78-3F4B-BFB1-5AF0CFCAA9D5}" type="datetimeFigureOut">
              <a:rPr lang="en-US" smtClean="0"/>
              <a:t>2/3/16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66B9EB-2390-0148-8D1D-404643C04E94}" type="slidenum">
              <a:rPr lang="en-US" smtClean="0"/>
              <a:t>‹#›</a:t>
            </a:fld>
            <a:endParaRPr lang="en-US"/>
          </a:p>
        </p:txBody>
      </p:sp>
    </p:spTree>
    <p:extLst>
      <p:ext uri="{BB962C8B-B14F-4D97-AF65-F5344CB8AC3E}">
        <p14:creationId xmlns:p14="http://schemas.microsoft.com/office/powerpoint/2010/main" val="139428230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47C29D0-FB78-3F4B-BFB1-5AF0CFCAA9D5}" type="datetimeFigureOut">
              <a:rPr lang="en-US" smtClean="0"/>
              <a:t>2/3/16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66B9EB-2390-0148-8D1D-404643C04E94}" type="slidenum">
              <a:rPr lang="en-US" smtClean="0"/>
              <a:t>‹#›</a:t>
            </a:fld>
            <a:endParaRPr lang="en-US"/>
          </a:p>
        </p:txBody>
      </p:sp>
    </p:spTree>
    <p:extLst>
      <p:ext uri="{BB962C8B-B14F-4D97-AF65-F5344CB8AC3E}">
        <p14:creationId xmlns:p14="http://schemas.microsoft.com/office/powerpoint/2010/main" val="37337743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png"/><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9.jpg"/><Relationship Id="rId3" Type="http://schemas.openxmlformats.org/officeDocument/2006/relationships/hyperlink" Target="http://image.slidesharecdn.com/2015-05-18cs347-stanford-150519052758-lva1-app6891/95/stanford-cs347-guest-lecture-apache-spark-13-638.jpg?cb=1432013408"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hyperlink" Target="http://www.jcmit.com/MemoryDiskPriceGraph-2012Feb.jpg" TargetMode="External"/><Relationship Id="rId4" Type="http://schemas.openxmlformats.org/officeDocument/2006/relationships/image" Target="../media/image12.jpg"/><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4.png"/><Relationship Id="rId3" Type="http://schemas.openxmlformats.org/officeDocument/2006/relationships/hyperlink" Target="http://image.slidesharecdn.com/2015-05-18cs347-stanford-150519052758-lva1-app6891/95/stanford-cs347-guest-lecture-apache-spark-52-638.jpg?cb=1432013408"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hyperlink" Target="https://databricks.com/blog/2014/10/10/spark-petabyte-sort.html"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2.xml.rels><?xml version="1.0" encoding="UTF-8" standalone="yes"?>
<Relationships xmlns="http://schemas.openxmlformats.org/package/2006/relationships"><Relationship Id="rId3" Type="http://schemas.openxmlformats.org/officeDocument/2006/relationships/hyperlink" Target="https://www.linkedin.com/pub/robert-sanders/32/467/614" TargetMode="External"/><Relationship Id="rId4" Type="http://schemas.openxmlformats.org/officeDocument/2006/relationships/image" Target="../media/image3.png"/><Relationship Id="rId5" Type="http://schemas.openxmlformats.org/officeDocument/2006/relationships/image" Target="../media/image4.jpg"/><Relationship Id="rId1" Type="http://schemas.openxmlformats.org/officeDocument/2006/relationships/slideLayout" Target="../slideLayouts/slideLayout13.xml"/><Relationship Id="rId2" Type="http://schemas.openxmlformats.org/officeDocument/2006/relationships/hyperlink" Target="mailto:robert.sanders@clairvoyantsoft.com"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4" Type="http://schemas.openxmlformats.org/officeDocument/2006/relationships/hyperlink" Target="http://spark.apache.org/docs/latest/img/cluster-overview.png" TargetMode="External"/><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hyperlink" Target="https://spark.apache.org/docs/1.5.1/api/scala/index.html%23org.apache.spark.SparkContext"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6.jpg"/><Relationship Id="rId3" Type="http://schemas.openxmlformats.org/officeDocument/2006/relationships/hyperlink" Target="http://www.tothenew.com/blog/wp-content/uploads/2015/02/580x402xSpark.jpg.pagespeed.ic.KZMzgXwkwB.jpg"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40.xml.rels><?xml version="1.0" encoding="UTF-8" standalone="yes"?>
<Relationships xmlns="http://schemas.openxmlformats.org/package/2006/relationships"><Relationship Id="rId3" Type="http://schemas.openxmlformats.org/officeDocument/2006/relationships/hyperlink" Target="https://spark.apache.org/docs/1.5.1/api/scala/index.html%23org.apache.spark.rdd.RDD" TargetMode="External"/><Relationship Id="rId4" Type="http://schemas.openxmlformats.org/officeDocument/2006/relationships/hyperlink" Target="https://spark.apache.org/docs/1.5.1/configuration.html" TargetMode="External"/><Relationship Id="rId1" Type="http://schemas.openxmlformats.org/officeDocument/2006/relationships/slideLayout" Target="../slideLayouts/slideLayout13.xml"/><Relationship Id="rId2" Type="http://schemas.openxmlformats.org/officeDocument/2006/relationships/hyperlink" Target="https://spark.apache.org/docs/1.5.1/api/scala/index.html"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7.png"/><Relationship Id="rId3" Type="http://schemas.openxmlformats.org/officeDocument/2006/relationships/hyperlink" Target="http://www.eecs.berkeley.edu/Pubs/TechRpts/2011/EECS-2011-82.pdf" TargetMode="Externa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hyperlink" Target="http://www.eecs.berkeley.edu/Pubs/TechRpts/2011/EECS-2011-82.pdf" TargetMode="Externa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8.png"/></Relationships>
</file>

<file path=ppt/slides/_rels/slide52.xml.rels><?xml version="1.0" encoding="UTF-8" standalone="yes"?>
<Relationships xmlns="http://schemas.openxmlformats.org/package/2006/relationships"><Relationship Id="rId3" Type="http://schemas.openxmlformats.org/officeDocument/2006/relationships/image" Target="../media/image19.png"/><Relationship Id="rId4" Type="http://schemas.openxmlformats.org/officeDocument/2006/relationships/hyperlink" Target="http://www.eecs.berkeley.edu/Pubs/TechRpts/2011/EECS-2011-82.pdf" TargetMode="External"/><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20.png"/><Relationship Id="rId3" Type="http://schemas.openxmlformats.org/officeDocument/2006/relationships/hyperlink" Target="http://www.eecs.berkeley.edu/Pubs/TechRpts/2011/EECS-2011-82.pdf" TargetMode="Externa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hyperlink" Target="http://image.slidesharecdn.com/icmesparktalk-141028221244-conversion-gate02/95/brief-intro-to-apache-spark-stanford-icme-13-638.jpg?cb=1414534463" TargetMode="External"/><Relationship Id="rId3" Type="http://schemas.openxmlformats.org/officeDocument/2006/relationships/image" Target="../media/image5.jp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2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22.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23.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2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6.png"/><Relationship Id="rId3" Type="http://schemas.openxmlformats.org/officeDocument/2006/relationships/hyperlink" Target="http://spark.apache.org/images/spark-stack.png" TargetMode="Externa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25.png"/><Relationship Id="rId3" Type="http://schemas.openxmlformats.org/officeDocument/2006/relationships/hyperlink" Target="http://www.dofactory.com/sql/join" TargetMode="Externa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7.png"/><Relationship Id="rId3" Type="http://schemas.openxmlformats.org/officeDocument/2006/relationships/hyperlink" Target="http://xiaochongzhang.me/blog/wp-content/uploads/2013/05/MapReduce_Work_Structure.png" TargetMode="Externa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hyperlink" Target="http://www.oreilly.com/data/sparkcert.html" TargetMode="External"/></Relationships>
</file>

<file path=ppt/slides/_rels/slide82.xml.rels><?xml version="1.0" encoding="UTF-8" standalone="yes"?>
<Relationships xmlns="http://schemas.openxmlformats.org/package/2006/relationships"><Relationship Id="rId3" Type="http://schemas.openxmlformats.org/officeDocument/2006/relationships/hyperlink" Target="http://spark.apache.org/news/spark-wins-daytona-gray-sort-100tb-benchmark.html" TargetMode="External"/><Relationship Id="rId4" Type="http://schemas.openxmlformats.org/officeDocument/2006/relationships/hyperlink" Target="http://www.cs.berkeley.edu/~matei/papers/2011/tr_spark.pdf" TargetMode="External"/><Relationship Id="rId5" Type="http://schemas.openxmlformats.org/officeDocument/2006/relationships/hyperlink" Target="http://training.databricks.com/workshop/itas_workshop.pdf" TargetMode="External"/><Relationship Id="rId6" Type="http://schemas.openxmlformats.org/officeDocument/2006/relationships/hyperlink" Target="https://spark.apache.org/docs/1.5.1/api/scala/index.html" TargetMode="External"/><Relationship Id="rId7" Type="http://schemas.openxmlformats.org/officeDocument/2006/relationships/hyperlink" Target="https://spark.apache.org/docs/1.5.1/programming-guide.html" TargetMode="External"/><Relationship Id="rId8" Type="http://schemas.openxmlformats.org/officeDocument/2006/relationships/hyperlink" Target="https://github.com/databricks/learning-spark" TargetMode="External"/><Relationship Id="rId1" Type="http://schemas.openxmlformats.org/officeDocument/2006/relationships/slideLayout" Target="../slideLayouts/slideLayout13.xml"/><Relationship Id="rId2" Type="http://schemas.openxmlformats.org/officeDocument/2006/relationships/hyperlink" Target="https://en.wikipedia.org/wiki/Apache_Spark" TargetMode="Externa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hyperlink" Target="http://svy.mk/1ntbX0Y" TargetMode="Externa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hyperlink" Target="http://xiaochongzhang.me/blog/wp-content/uploads/2013/05/MapReduce_Work_Structure.png" TargetMode="External"/><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1332396" y="2719468"/>
            <a:ext cx="6662844" cy="867961"/>
          </a:xfrm>
          <a:prstGeom prst="rect">
            <a:avLst/>
          </a:prstGeom>
        </p:spPr>
        <p:txBody>
          <a:bodyPr vert="horz" lIns="0" tIns="0" rIns="0" bIns="0" rtlCol="0" anchor="t">
            <a:noAutofit/>
          </a:bodyPr>
          <a:lstStyle>
            <a:lvl1pPr algn="l" defTabSz="914377" rtl="0" eaLnBrk="1" latinLnBrk="0" hangingPunct="1">
              <a:lnSpc>
                <a:spcPct val="80000"/>
              </a:lnSpc>
              <a:spcBef>
                <a:spcPct val="0"/>
              </a:spcBef>
              <a:buNone/>
              <a:defRPr sz="4800" kern="1200">
                <a:solidFill>
                  <a:schemeClr val="tx1"/>
                </a:solidFill>
                <a:latin typeface="Open Sans bold" panose="020B0806030504020204" pitchFamily="34" charset="0"/>
                <a:ea typeface="Open Sans bold" panose="020B0806030504020204" pitchFamily="34" charset="0"/>
                <a:cs typeface="Open Sans bold" panose="020B0806030504020204" pitchFamily="34" charset="0"/>
              </a:defRPr>
            </a:lvl1pPr>
          </a:lstStyle>
          <a:p>
            <a:pPr algn="ctr"/>
            <a:r>
              <a:rPr lang="en-US" sz="5400" dirty="0" smtClean="0">
                <a:latin typeface="+mn-lt"/>
              </a:rPr>
              <a:t>Intro to Apache </a:t>
            </a:r>
            <a:r>
              <a:rPr lang="en-US" sz="5400" dirty="0" smtClean="0">
                <a:latin typeface="+mn-lt"/>
              </a:rPr>
              <a:t>Spark™</a:t>
            </a:r>
            <a:endParaRPr lang="en-US" sz="5400" dirty="0" smtClean="0">
              <a:latin typeface="+mn-lt"/>
            </a:endParaRPr>
          </a:p>
        </p:txBody>
      </p:sp>
      <p:sp>
        <p:nvSpPr>
          <p:cNvPr id="4" name="TextBox 3"/>
          <p:cNvSpPr txBox="1"/>
          <p:nvPr/>
        </p:nvSpPr>
        <p:spPr>
          <a:xfrm>
            <a:off x="1990644" y="4047417"/>
            <a:ext cx="5209774" cy="361637"/>
          </a:xfrm>
          <a:prstGeom prst="rect">
            <a:avLst/>
          </a:prstGeom>
          <a:noFill/>
        </p:spPr>
        <p:txBody>
          <a:bodyPr wrap="square" lIns="0" rIns="0" rtlCol="0">
            <a:spAutoFit/>
          </a:bodyPr>
          <a:lstStyle/>
          <a:p>
            <a:pPr algn="ctr">
              <a:lnSpc>
                <a:spcPct val="130000"/>
              </a:lnSpc>
            </a:pPr>
            <a:r>
              <a:rPr lang="en-US" sz="1400" dirty="0" smtClean="0"/>
              <a:t>By: Robert Sanders</a:t>
            </a:r>
            <a:endParaRPr lang="en-US" sz="1400" dirty="0"/>
          </a:p>
        </p:txBody>
      </p:sp>
      <p:cxnSp>
        <p:nvCxnSpPr>
          <p:cNvPr id="5" name="Straight Connector 4"/>
          <p:cNvCxnSpPr/>
          <p:nvPr/>
        </p:nvCxnSpPr>
        <p:spPr>
          <a:xfrm flipH="1">
            <a:off x="4269820" y="3976285"/>
            <a:ext cx="628562" cy="0"/>
          </a:xfrm>
          <a:prstGeom prst="line">
            <a:avLst/>
          </a:prstGeom>
          <a:ln w="19050" cmpd="sng">
            <a:solidFill>
              <a:schemeClr val="bg1">
                <a:lumMod val="75000"/>
              </a:schemeClr>
            </a:solidFill>
            <a:prstDash val="solid"/>
            <a:headEnd type="none"/>
            <a:tailEnd type="none" w="lg" len="lg"/>
          </a:ln>
          <a:effectLst/>
        </p:spPr>
        <p:style>
          <a:lnRef idx="2">
            <a:schemeClr val="accent1"/>
          </a:lnRef>
          <a:fillRef idx="0">
            <a:schemeClr val="accent1"/>
          </a:fillRef>
          <a:effectRef idx="1">
            <a:schemeClr val="accent1"/>
          </a:effectRef>
          <a:fontRef idx="minor">
            <a:schemeClr val="tx1"/>
          </a:fontRef>
        </p:style>
      </p:cxnSp>
      <p:pic>
        <p:nvPicPr>
          <p:cNvPr id="2" name="Picture 1" descr="cv-logo-orange-on-white.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53034" y="4312292"/>
            <a:ext cx="2882069" cy="1098368"/>
          </a:xfrm>
          <a:prstGeom prst="rect">
            <a:avLst/>
          </a:prstGeom>
        </p:spPr>
      </p:pic>
      <p:pic>
        <p:nvPicPr>
          <p:cNvPr id="6" name="Picture 5" descr="spark_logo.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18698" y="973666"/>
            <a:ext cx="2668021" cy="1388992"/>
          </a:xfrm>
          <a:prstGeom prst="rect">
            <a:avLst/>
          </a:prstGeom>
        </p:spPr>
      </p:pic>
    </p:spTree>
    <p:extLst>
      <p:ext uri="{BB962C8B-B14F-4D97-AF65-F5344CB8AC3E}">
        <p14:creationId xmlns:p14="http://schemas.microsoft.com/office/powerpoint/2010/main" val="2317084467"/>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14:presetBounceEnd="60000">
                                      <p:stCondLst>
                                        <p:cond delay="250"/>
                                      </p:stCondLst>
                                      <p:childTnLst>
                                        <p:set>
                                          <p:cBhvr>
                                            <p:cTn id="6" dur="1" fill="hold">
                                              <p:stCondLst>
                                                <p:cond delay="0"/>
                                              </p:stCondLst>
                                            </p:cTn>
                                            <p:tgtEl>
                                              <p:spTgt spid="5"/>
                                            </p:tgtEl>
                                            <p:attrNameLst>
                                              <p:attrName>style.visibility</p:attrName>
                                            </p:attrNameLst>
                                          </p:cBhvr>
                                          <p:to>
                                            <p:strVal val="visible"/>
                                          </p:to>
                                        </p:set>
                                        <p:anim calcmode="lin" valueType="num" p14:bounceEnd="60000">
                                          <p:cBhvr additive="base">
                                            <p:cTn id="7" dur="1000" fill="hold"/>
                                            <p:tgtEl>
                                              <p:spTgt spid="5"/>
                                            </p:tgtEl>
                                            <p:attrNameLst>
                                              <p:attrName>ppt_x</p:attrName>
                                            </p:attrNameLst>
                                          </p:cBhvr>
                                          <p:tavLst>
                                            <p:tav tm="0">
                                              <p:val>
                                                <p:strVal val="#ppt_x"/>
                                              </p:val>
                                            </p:tav>
                                            <p:tav tm="100000">
                                              <p:val>
                                                <p:strVal val="#ppt_x"/>
                                              </p:val>
                                            </p:tav>
                                          </p:tavLst>
                                        </p:anim>
                                        <p:anim calcmode="lin" valueType="num" p14:bounceEnd="60000">
                                          <p:cBhvr additive="base">
                                            <p:cTn id="8" dur="10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14:presetBounceEnd="60000">
                                      <p:stCondLst>
                                        <p:cond delay="500"/>
                                      </p:stCondLst>
                                      <p:childTnLst>
                                        <p:set>
                                          <p:cBhvr>
                                            <p:cTn id="10" dur="1" fill="hold">
                                              <p:stCondLst>
                                                <p:cond delay="0"/>
                                              </p:stCondLst>
                                            </p:cTn>
                                            <p:tgtEl>
                                              <p:spTgt spid="4"/>
                                            </p:tgtEl>
                                            <p:attrNameLst>
                                              <p:attrName>style.visibility</p:attrName>
                                            </p:attrNameLst>
                                          </p:cBhvr>
                                          <p:to>
                                            <p:strVal val="visible"/>
                                          </p:to>
                                        </p:set>
                                        <p:anim calcmode="lin" valueType="num" p14:bounceEnd="60000">
                                          <p:cBhvr additive="base">
                                            <p:cTn id="11" dur="1000" fill="hold"/>
                                            <p:tgtEl>
                                              <p:spTgt spid="4"/>
                                            </p:tgtEl>
                                            <p:attrNameLst>
                                              <p:attrName>ppt_x</p:attrName>
                                            </p:attrNameLst>
                                          </p:cBhvr>
                                          <p:tavLst>
                                            <p:tav tm="0">
                                              <p:val>
                                                <p:strVal val="#ppt_x"/>
                                              </p:val>
                                            </p:tav>
                                            <p:tav tm="100000">
                                              <p:val>
                                                <p:strVal val="#ppt_x"/>
                                              </p:val>
                                            </p:tav>
                                          </p:tavLst>
                                        </p:anim>
                                        <p:anim calcmode="lin" valueType="num" p14:bounceEnd="60000">
                                          <p:cBhvr additive="base">
                                            <p:cTn id="12" dur="10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25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fill="hold"/>
                                            <p:tgtEl>
                                              <p:spTgt spid="5"/>
                                            </p:tgtEl>
                                            <p:attrNameLst>
                                              <p:attrName>ppt_x</p:attrName>
                                            </p:attrNameLst>
                                          </p:cBhvr>
                                          <p:tavLst>
                                            <p:tav tm="0">
                                              <p:val>
                                                <p:strVal val="#ppt_x"/>
                                              </p:val>
                                            </p:tav>
                                            <p:tav tm="100000">
                                              <p:val>
                                                <p:strVal val="#ppt_x"/>
                                              </p:val>
                                            </p:tav>
                                          </p:tavLst>
                                        </p:anim>
                                        <p:anim calcmode="lin" valueType="num">
                                          <p:cBhvr additive="base">
                                            <p:cTn id="8" dur="10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50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1000" fill="hold"/>
                                            <p:tgtEl>
                                              <p:spTgt spid="4"/>
                                            </p:tgtEl>
                                            <p:attrNameLst>
                                              <p:attrName>ppt_x</p:attrName>
                                            </p:attrNameLst>
                                          </p:cBhvr>
                                          <p:tavLst>
                                            <p:tav tm="0">
                                              <p:val>
                                                <p:strVal val="#ppt_x"/>
                                              </p:val>
                                            </p:tav>
                                            <p:tav tm="100000">
                                              <p:val>
                                                <p:strVal val="#ppt_x"/>
                                              </p:val>
                                            </p:tav>
                                          </p:tavLst>
                                        </p:anim>
                                        <p:anim calcmode="lin" valueType="num">
                                          <p:cBhvr additive="base">
                                            <p:cTn id="12" dur="10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Problems with </a:t>
            </a:r>
            <a:r>
              <a:rPr lang="en-US" sz="2800" dirty="0" err="1" smtClean="0"/>
              <a:t>MapReduce</a:t>
            </a:r>
            <a:endParaRPr lang="en-US" sz="2800" dirty="0"/>
          </a:p>
        </p:txBody>
      </p:sp>
      <p:sp>
        <p:nvSpPr>
          <p:cNvPr id="4" name="TextBox 3"/>
          <p:cNvSpPr txBox="1"/>
          <p:nvPr/>
        </p:nvSpPr>
        <p:spPr>
          <a:xfrm>
            <a:off x="386124" y="1821530"/>
            <a:ext cx="8183770" cy="3914918"/>
          </a:xfrm>
          <a:prstGeom prst="rect">
            <a:avLst/>
          </a:prstGeom>
          <a:noFill/>
        </p:spPr>
        <p:txBody>
          <a:bodyPr wrap="square" lIns="0" rIns="0" rtlCol="0">
            <a:spAutoFit/>
          </a:bodyPr>
          <a:lstStyle/>
          <a:p>
            <a:pPr>
              <a:lnSpc>
                <a:spcPct val="130000"/>
              </a:lnSpc>
            </a:pPr>
            <a:r>
              <a:rPr lang="en-US" sz="2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MapReduce</a:t>
            </a:r>
            <a:r>
              <a:rPr lang="en-US" sz="2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use cases showed two major limitations</a:t>
            </a:r>
          </a:p>
          <a:p>
            <a:pPr marL="342900" indent="-342900">
              <a:lnSpc>
                <a:spcPct val="130000"/>
              </a:lnSpc>
              <a:buFont typeface="+mj-lt"/>
              <a:buAutoNum type="arabicPeriod"/>
            </a:pPr>
            <a:r>
              <a:rPr lang="en-US" sz="2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Difficulty of programming directly in </a:t>
            </a:r>
            <a:r>
              <a:rPr lang="en-US" sz="2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MapReduce</a:t>
            </a:r>
            <a:endParaRPr lang="en-US" sz="2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342900" indent="-342900">
              <a:lnSpc>
                <a:spcPct val="130000"/>
              </a:lnSpc>
              <a:buFont typeface="+mj-lt"/>
              <a:buAutoNum type="arabicPeriod"/>
            </a:pPr>
            <a:r>
              <a:rPr lang="en-US" sz="2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Performance bottlenecks, or batch not fitting the use cases</a:t>
            </a:r>
          </a:p>
          <a:p>
            <a:pPr marL="800100" lvl="1" indent="-342900">
              <a:lnSpc>
                <a:spcPct val="130000"/>
              </a:lnSpc>
              <a:buFont typeface="+mj-lt"/>
              <a:buAutoNum type="arabicPeriod"/>
            </a:pPr>
            <a:r>
              <a:rPr lang="en-US" sz="2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Trying to be real time</a:t>
            </a:r>
          </a:p>
          <a:p>
            <a:pPr marL="171450" indent="-171450">
              <a:lnSpc>
                <a:spcPct val="130000"/>
              </a:lnSpc>
              <a:buFont typeface="Arial"/>
              <a:buChar char="•"/>
            </a:pPr>
            <a:endParaRPr lang="en-US" sz="2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r>
              <a:rPr lang="en-US" sz="2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People often create specialized systems to avoid using </a:t>
            </a:r>
            <a:r>
              <a:rPr lang="en-US" sz="2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MapReduce</a:t>
            </a:r>
            <a:endParaRPr lang="en-US" sz="2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248465277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2" y="606400"/>
            <a:ext cx="8183771" cy="817561"/>
          </a:xfrm>
        </p:spPr>
        <p:txBody>
          <a:bodyPr>
            <a:normAutofit/>
          </a:bodyPr>
          <a:lstStyle/>
          <a:p>
            <a:r>
              <a:rPr lang="en-US" sz="2800" dirty="0" smtClean="0"/>
              <a:t>Problems with </a:t>
            </a:r>
            <a:r>
              <a:rPr lang="en-US" sz="2800" dirty="0" err="1" smtClean="0"/>
              <a:t>MapReduce</a:t>
            </a:r>
            <a:r>
              <a:rPr lang="en-US" sz="2800" dirty="0" smtClean="0"/>
              <a:t> (Specialized Systems)</a:t>
            </a:r>
            <a:endParaRPr lang="en-US" sz="2800" dirty="0"/>
          </a:p>
        </p:txBody>
      </p:sp>
      <p:pic>
        <p:nvPicPr>
          <p:cNvPr id="5" name="Picture 4" descr="stanford-cs347-guest-lecture-apache-spark-13-638.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4200" y="1908280"/>
            <a:ext cx="7975600" cy="3975100"/>
          </a:xfrm>
          <a:prstGeom prst="rect">
            <a:avLst/>
          </a:prstGeom>
        </p:spPr>
      </p:pic>
      <p:sp>
        <p:nvSpPr>
          <p:cNvPr id="4" name="TextBox 3"/>
          <p:cNvSpPr txBox="1"/>
          <p:nvPr/>
        </p:nvSpPr>
        <p:spPr>
          <a:xfrm>
            <a:off x="386122" y="5883380"/>
            <a:ext cx="8183771" cy="646331"/>
          </a:xfrm>
          <a:prstGeom prst="rect">
            <a:avLst/>
          </a:prstGeom>
          <a:noFill/>
        </p:spPr>
        <p:txBody>
          <a:bodyPr wrap="square" rtlCol="0">
            <a:spAutoFit/>
          </a:bodyPr>
          <a:lstStyle/>
          <a:p>
            <a:r>
              <a:rPr lang="en-US" sz="1200" dirty="0" err="1"/>
              <a:t>Reynold</a:t>
            </a:r>
            <a:r>
              <a:rPr lang="en-US" sz="1200" dirty="0"/>
              <a:t> </a:t>
            </a:r>
            <a:r>
              <a:rPr lang="en-US" sz="1200" dirty="0" err="1"/>
              <a:t>Xin</a:t>
            </a:r>
            <a:r>
              <a:rPr lang="en-US" sz="1200" dirty="0"/>
              <a:t>, Working at </a:t>
            </a:r>
            <a:r>
              <a:rPr lang="en-US" sz="1200" dirty="0" err="1"/>
              <a:t>Databricks</a:t>
            </a:r>
            <a:r>
              <a:rPr lang="en-US" sz="1200" dirty="0"/>
              <a:t>, </a:t>
            </a:r>
            <a:r>
              <a:rPr lang="en-US" sz="1200" i="1" dirty="0" smtClean="0"/>
              <a:t>Specialized Systems</a:t>
            </a:r>
            <a:endParaRPr lang="en-US" sz="1200" dirty="0" smtClean="0"/>
          </a:p>
          <a:p>
            <a:r>
              <a:rPr lang="en-US" sz="1200" dirty="0">
                <a:hlinkClick r:id="rId3"/>
              </a:rPr>
              <a:t>http://image.slidesharecdn.com/2015-05-18cs347-stanford-150519052758-lva1-app6891/95/stanford-cs347-guest-lecture-apache-spark-13-638.jpg?cb=</a:t>
            </a:r>
            <a:r>
              <a:rPr lang="en-US" sz="1200" dirty="0" smtClean="0">
                <a:hlinkClick r:id="rId3"/>
              </a:rPr>
              <a:t>1432013408</a:t>
            </a:r>
            <a:r>
              <a:rPr lang="en-US" sz="1200" dirty="0" smtClean="0"/>
              <a:t> </a:t>
            </a:r>
            <a:endParaRPr lang="en-US" sz="1200" dirty="0"/>
          </a:p>
        </p:txBody>
      </p:sp>
    </p:spTree>
    <p:extLst>
      <p:ext uri="{BB962C8B-B14F-4D97-AF65-F5344CB8AC3E}">
        <p14:creationId xmlns:p14="http://schemas.microsoft.com/office/powerpoint/2010/main" val="248465277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err="1" smtClean="0"/>
              <a:t>MapReduce</a:t>
            </a:r>
            <a:r>
              <a:rPr lang="en-US" sz="2800" dirty="0" smtClean="0"/>
              <a:t> Performance Bottlenecks</a:t>
            </a:r>
            <a:endParaRPr lang="en-US" sz="2800" dirty="0"/>
          </a:p>
        </p:txBody>
      </p:sp>
      <p:sp>
        <p:nvSpPr>
          <p:cNvPr id="4" name="TextBox 3"/>
          <p:cNvSpPr txBox="1"/>
          <p:nvPr/>
        </p:nvSpPr>
        <p:spPr>
          <a:xfrm>
            <a:off x="386124" y="1821530"/>
            <a:ext cx="8183770" cy="1277273"/>
          </a:xfrm>
          <a:prstGeom prst="rect">
            <a:avLst/>
          </a:prstGeom>
          <a:noFill/>
        </p:spPr>
        <p:txBody>
          <a:bodyPr wrap="square" lIns="0" rIns="0" rtlCol="0">
            <a:spAutoFit/>
          </a:bodyPr>
          <a:lstStyle/>
          <a:p>
            <a:pPr marL="171450" indent="-171450">
              <a:lnSpc>
                <a:spcPct val="130000"/>
              </a:lnSpc>
              <a:buFont typeface="Arial"/>
              <a:buChar char="•"/>
            </a:pPr>
            <a:r>
              <a:rPr lang="en-US" sz="20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MapReduce</a:t>
            </a: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is a very I/O heavy operation</a:t>
            </a:r>
          </a:p>
          <a:p>
            <a:pPr marL="171450" indent="-17145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Map phase needs to read from disk then write back out</a:t>
            </a:r>
          </a:p>
          <a:p>
            <a:pPr marL="171450" indent="-17145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Reduce phase needs to read from disk and then write back out</a:t>
            </a:r>
          </a:p>
        </p:txBody>
      </p:sp>
      <p:pic>
        <p:nvPicPr>
          <p:cNvPr id="3" name="Picture 2" descr="Screen Shot 2015-11-06 at 9.30.59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779353"/>
            <a:ext cx="9144000" cy="2560320"/>
          </a:xfrm>
          <a:prstGeom prst="rect">
            <a:avLst/>
          </a:prstGeom>
        </p:spPr>
      </p:pic>
    </p:spTree>
    <p:extLst>
      <p:ext uri="{BB962C8B-B14F-4D97-AF65-F5344CB8AC3E}">
        <p14:creationId xmlns:p14="http://schemas.microsoft.com/office/powerpoint/2010/main" val="22882237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err="1" smtClean="0"/>
              <a:t>MapReduce</a:t>
            </a:r>
            <a:r>
              <a:rPr lang="en-US" sz="2800" dirty="0" smtClean="0"/>
              <a:t> Performance Bottlenecks (Cont.)</a:t>
            </a:r>
            <a:endParaRPr lang="en-US" sz="2800" dirty="0"/>
          </a:p>
        </p:txBody>
      </p:sp>
      <p:sp>
        <p:nvSpPr>
          <p:cNvPr id="4" name="TextBox 3"/>
          <p:cNvSpPr txBox="1"/>
          <p:nvPr/>
        </p:nvSpPr>
        <p:spPr>
          <a:xfrm>
            <a:off x="386124" y="1821530"/>
            <a:ext cx="8183770" cy="877163"/>
          </a:xfrm>
          <a:prstGeom prst="rect">
            <a:avLst/>
          </a:prstGeom>
          <a:noFill/>
        </p:spPr>
        <p:txBody>
          <a:bodyPr wrap="square" lIns="0" rIns="0" rtlCol="0">
            <a:spAutoFit/>
          </a:bodyPr>
          <a:lstStyle/>
          <a:p>
            <a:pPr>
              <a:lnSpc>
                <a:spcPct val="130000"/>
              </a:lnSpc>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We often don’t just use one job. Many times we are running jobs back to back.</a:t>
            </a:r>
          </a:p>
        </p:txBody>
      </p:sp>
      <p:pic>
        <p:nvPicPr>
          <p:cNvPr id="5" name="Picture 4" descr="Screen Shot 2015-11-06 at 9.33.19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417499"/>
            <a:ext cx="9144000" cy="1577199"/>
          </a:xfrm>
          <a:prstGeom prst="rect">
            <a:avLst/>
          </a:prstGeom>
        </p:spPr>
      </p:pic>
    </p:spTree>
    <p:extLst>
      <p:ext uri="{BB962C8B-B14F-4D97-AF65-F5344CB8AC3E}">
        <p14:creationId xmlns:p14="http://schemas.microsoft.com/office/powerpoint/2010/main" val="4073267093"/>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Tech Trends</a:t>
            </a:r>
            <a:endParaRPr lang="en-US" sz="2800" dirty="0"/>
          </a:p>
        </p:txBody>
      </p:sp>
      <p:sp>
        <p:nvSpPr>
          <p:cNvPr id="4" name="TextBox 3"/>
          <p:cNvSpPr txBox="1"/>
          <p:nvPr/>
        </p:nvSpPr>
        <p:spPr>
          <a:xfrm>
            <a:off x="386124" y="1821530"/>
            <a:ext cx="8183770" cy="2077492"/>
          </a:xfrm>
          <a:prstGeom prst="rect">
            <a:avLst/>
          </a:prstGeom>
          <a:noFill/>
        </p:spPr>
        <p:txBody>
          <a:bodyPr wrap="square" lIns="0" rIns="0" rtlCol="0">
            <a:spAutoFit/>
          </a:bodyPr>
          <a:lstStyle/>
          <a:p>
            <a:pPr>
              <a:lnSpc>
                <a:spcPct val="130000"/>
              </a:lnSpc>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Compared to where we were at when </a:t>
            </a:r>
            <a:r>
              <a:rPr lang="en-US" sz="2000"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H</a:t>
            </a: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adoop was first around:</a:t>
            </a:r>
          </a:p>
          <a:p>
            <a:pPr>
              <a:lnSpc>
                <a:spcPct val="130000"/>
              </a:lnSpc>
            </a:pPr>
            <a:endPar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171450" indent="-17145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We now have SSD’s</a:t>
            </a:r>
          </a:p>
          <a:p>
            <a:pPr marL="171450" indent="-17145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Networking has improved</a:t>
            </a:r>
          </a:p>
          <a:p>
            <a:pPr marL="171450" indent="-17145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RAM is becoming very cheap and abundant</a:t>
            </a:r>
          </a:p>
        </p:txBody>
      </p:sp>
    </p:spTree>
    <p:extLst>
      <p:ext uri="{BB962C8B-B14F-4D97-AF65-F5344CB8AC3E}">
        <p14:creationId xmlns:p14="http://schemas.microsoft.com/office/powerpoint/2010/main" val="22882237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Tech Trends (RAM)</a:t>
            </a:r>
            <a:endParaRPr lang="en-US" sz="2800" dirty="0"/>
          </a:p>
        </p:txBody>
      </p:sp>
      <p:sp>
        <p:nvSpPr>
          <p:cNvPr id="4" name="TextBox 3"/>
          <p:cNvSpPr txBox="1"/>
          <p:nvPr/>
        </p:nvSpPr>
        <p:spPr>
          <a:xfrm>
            <a:off x="1055633" y="6241145"/>
            <a:ext cx="6469890" cy="646331"/>
          </a:xfrm>
          <a:prstGeom prst="rect">
            <a:avLst/>
          </a:prstGeom>
          <a:noFill/>
        </p:spPr>
        <p:txBody>
          <a:bodyPr wrap="none" rtlCol="0">
            <a:spAutoFit/>
          </a:bodyPr>
          <a:lstStyle/>
          <a:p>
            <a:r>
              <a:rPr lang="en-US" dirty="0"/>
              <a:t>John C. McCallum, </a:t>
            </a:r>
            <a:r>
              <a:rPr lang="en-US" i="1" dirty="0" smtClean="0"/>
              <a:t>Historical cost of computer memory and storage</a:t>
            </a:r>
            <a:endParaRPr lang="en-US" dirty="0" smtClean="0"/>
          </a:p>
          <a:p>
            <a:r>
              <a:rPr lang="en-US" dirty="0">
                <a:hlinkClick r:id="rId3"/>
              </a:rPr>
              <a:t>http://www.jcmit.com/MemoryDiskPriceGraph-</a:t>
            </a:r>
            <a:r>
              <a:rPr lang="en-US" dirty="0" smtClean="0">
                <a:hlinkClick r:id="rId3"/>
              </a:rPr>
              <a:t>2012Feb.jpg</a:t>
            </a:r>
            <a:r>
              <a:rPr lang="en-US" dirty="0" smtClean="0"/>
              <a:t> </a:t>
            </a:r>
            <a:endParaRPr lang="en-US" dirty="0"/>
          </a:p>
        </p:txBody>
      </p:sp>
      <p:pic>
        <p:nvPicPr>
          <p:cNvPr id="5" name="Picture 4" descr="MemoryDiskPriceGraph-2012Feb.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4000" y="482600"/>
            <a:ext cx="8620125" cy="5876925"/>
          </a:xfrm>
          <a:prstGeom prst="rect">
            <a:avLst/>
          </a:prstGeom>
        </p:spPr>
      </p:pic>
    </p:spTree>
    <p:extLst>
      <p:ext uri="{BB962C8B-B14F-4D97-AF65-F5344CB8AC3E}">
        <p14:creationId xmlns:p14="http://schemas.microsoft.com/office/powerpoint/2010/main" val="22882237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How can </a:t>
            </a:r>
            <a:r>
              <a:rPr lang="en-US" sz="2800" dirty="0" err="1" smtClean="0"/>
              <a:t>MapReduce</a:t>
            </a:r>
            <a:r>
              <a:rPr lang="en-US" sz="2800" dirty="0" smtClean="0"/>
              <a:t> be improved?</a:t>
            </a:r>
            <a:endParaRPr lang="en-US" sz="2800" dirty="0"/>
          </a:p>
        </p:txBody>
      </p:sp>
      <p:sp>
        <p:nvSpPr>
          <p:cNvPr id="4" name="TextBox 3"/>
          <p:cNvSpPr txBox="1"/>
          <p:nvPr/>
        </p:nvSpPr>
        <p:spPr>
          <a:xfrm>
            <a:off x="386124" y="1821530"/>
            <a:ext cx="8183770" cy="477054"/>
          </a:xfrm>
          <a:prstGeom prst="rect">
            <a:avLst/>
          </a:prstGeom>
          <a:noFill/>
        </p:spPr>
        <p:txBody>
          <a:bodyPr wrap="square" lIns="0" rIns="0" rtlCol="0">
            <a:spAutoFit/>
          </a:bodyPr>
          <a:lstStyle/>
          <a:p>
            <a:pPr marL="171450" indent="-17145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Use RAM for in-data sharing</a:t>
            </a:r>
          </a:p>
        </p:txBody>
      </p:sp>
      <p:pic>
        <p:nvPicPr>
          <p:cNvPr id="3" name="Picture 2" descr="Screen Shot 2015-11-06 at 9.39.19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101159"/>
            <a:ext cx="9144000" cy="1345259"/>
          </a:xfrm>
          <a:prstGeom prst="rect">
            <a:avLst/>
          </a:prstGeom>
        </p:spPr>
      </p:pic>
    </p:spTree>
    <p:extLst>
      <p:ext uri="{BB962C8B-B14F-4D97-AF65-F5344CB8AC3E}">
        <p14:creationId xmlns:p14="http://schemas.microsoft.com/office/powerpoint/2010/main" val="22882237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err="1" smtClean="0"/>
              <a:t>MapReduce</a:t>
            </a:r>
            <a:r>
              <a:rPr lang="en-US" sz="2800" dirty="0" smtClean="0"/>
              <a:t> </a:t>
            </a:r>
            <a:r>
              <a:rPr lang="en-US" sz="2800" dirty="0" err="1" smtClean="0"/>
              <a:t>vs</a:t>
            </a:r>
            <a:r>
              <a:rPr lang="en-US" sz="2800" dirty="0" smtClean="0"/>
              <a:t> Spark (Performance)</a:t>
            </a:r>
            <a:endParaRPr lang="en-US" sz="2800" dirty="0"/>
          </a:p>
        </p:txBody>
      </p:sp>
      <p:pic>
        <p:nvPicPr>
          <p:cNvPr id="5" name="Picture 4" descr="Screen Shot 2015-11-06 at 9.51.34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0900" y="2067038"/>
            <a:ext cx="7442200" cy="3898900"/>
          </a:xfrm>
          <a:prstGeom prst="rect">
            <a:avLst/>
          </a:prstGeom>
        </p:spPr>
      </p:pic>
      <p:sp>
        <p:nvSpPr>
          <p:cNvPr id="4" name="TextBox 3"/>
          <p:cNvSpPr txBox="1"/>
          <p:nvPr/>
        </p:nvSpPr>
        <p:spPr>
          <a:xfrm>
            <a:off x="386123" y="5965938"/>
            <a:ext cx="8289853" cy="646331"/>
          </a:xfrm>
          <a:prstGeom prst="rect">
            <a:avLst/>
          </a:prstGeom>
          <a:noFill/>
        </p:spPr>
        <p:txBody>
          <a:bodyPr wrap="square" rtlCol="0">
            <a:spAutoFit/>
          </a:bodyPr>
          <a:lstStyle/>
          <a:p>
            <a:r>
              <a:rPr lang="en-US" sz="1200" dirty="0" err="1"/>
              <a:t>Reynold</a:t>
            </a:r>
            <a:r>
              <a:rPr lang="en-US" sz="1200" dirty="0"/>
              <a:t> </a:t>
            </a:r>
            <a:r>
              <a:rPr lang="en-US" sz="1200" dirty="0" err="1"/>
              <a:t>Xin</a:t>
            </a:r>
            <a:r>
              <a:rPr lang="en-US" sz="1200" dirty="0"/>
              <a:t>, Working at </a:t>
            </a:r>
            <a:r>
              <a:rPr lang="en-US" sz="1200" dirty="0" err="1"/>
              <a:t>Databricks</a:t>
            </a:r>
            <a:r>
              <a:rPr lang="en-US" sz="1200" dirty="0"/>
              <a:t>, </a:t>
            </a:r>
            <a:r>
              <a:rPr lang="en-US" sz="1200" i="1" dirty="0" smtClean="0"/>
              <a:t>LR/K-Means Performance</a:t>
            </a:r>
          </a:p>
          <a:p>
            <a:r>
              <a:rPr lang="en-US" sz="1200" dirty="0" smtClean="0">
                <a:hlinkClick r:id="rId3"/>
              </a:rPr>
              <a:t>http://image.slidesharecdn.com/2015-05-18cs347-stanford-150519052758-lva1-app6891/95/stanford-cs347-guest-lecture-apache-spark-52-638.jpg?cb=1432013408</a:t>
            </a:r>
            <a:r>
              <a:rPr lang="en-US" sz="1200" dirty="0" smtClean="0"/>
              <a:t> </a:t>
            </a:r>
            <a:endParaRPr lang="en-US" sz="1200" dirty="0"/>
          </a:p>
        </p:txBody>
      </p:sp>
    </p:spTree>
    <p:extLst>
      <p:ext uri="{BB962C8B-B14F-4D97-AF65-F5344CB8AC3E}">
        <p14:creationId xmlns:p14="http://schemas.microsoft.com/office/powerpoint/2010/main" val="366658631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err="1" smtClean="0"/>
              <a:t>MapReduce</a:t>
            </a:r>
            <a:r>
              <a:rPr lang="en-US" sz="2800" dirty="0" smtClean="0"/>
              <a:t> </a:t>
            </a:r>
            <a:r>
              <a:rPr lang="en-US" sz="2800" dirty="0" err="1" smtClean="0"/>
              <a:t>vs</a:t>
            </a:r>
            <a:r>
              <a:rPr lang="en-US" sz="2800" dirty="0" smtClean="0"/>
              <a:t> Spark (Performance) (Cont.)</a:t>
            </a:r>
            <a:endParaRPr lang="en-US" sz="2800" dirty="0"/>
          </a:p>
        </p:txBody>
      </p:sp>
      <p:sp>
        <p:nvSpPr>
          <p:cNvPr id="4" name="TextBox 3"/>
          <p:cNvSpPr txBox="1"/>
          <p:nvPr/>
        </p:nvSpPr>
        <p:spPr>
          <a:xfrm>
            <a:off x="386124" y="1821530"/>
            <a:ext cx="8183770" cy="798680"/>
          </a:xfrm>
          <a:prstGeom prst="rect">
            <a:avLst/>
          </a:prstGeom>
          <a:noFill/>
        </p:spPr>
        <p:txBody>
          <a:bodyPr wrap="square" lIns="0" rIns="0" rtlCol="0">
            <a:spAutoFit/>
          </a:bodyPr>
          <a:lstStyle/>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Dayton Gray 100 TB sorting results</a:t>
            </a: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hlinkClick r:id="rId3"/>
              </a:rPr>
              <a:t>https://databricks.com/blog/2014/10/10/spark-petabyte-sort.html</a:t>
            </a: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graphicFrame>
        <p:nvGraphicFramePr>
          <p:cNvPr id="5" name="Table 4"/>
          <p:cNvGraphicFramePr>
            <a:graphicFrameLocks noGrp="1"/>
          </p:cNvGraphicFramePr>
          <p:nvPr>
            <p:extLst>
              <p:ext uri="{D42A27DB-BD31-4B8C-83A1-F6EECF244321}">
                <p14:modId xmlns:p14="http://schemas.microsoft.com/office/powerpoint/2010/main" val="2531990850"/>
              </p:ext>
            </p:extLst>
          </p:nvPr>
        </p:nvGraphicFramePr>
        <p:xfrm>
          <a:off x="204687" y="2714066"/>
          <a:ext cx="8537264" cy="2595880"/>
        </p:xfrm>
        <a:graphic>
          <a:graphicData uri="http://schemas.openxmlformats.org/drawingml/2006/table">
            <a:tbl>
              <a:tblPr firstRow="1" bandRow="1">
                <a:tableStyleId>{6E25E649-3F16-4E02-A733-19D2CDBF48F0}</a:tableStyleId>
              </a:tblPr>
              <a:tblGrid>
                <a:gridCol w="2134316"/>
                <a:gridCol w="2134316"/>
                <a:gridCol w="2134316"/>
                <a:gridCol w="2134316"/>
              </a:tblGrid>
              <a:tr h="370840">
                <a:tc>
                  <a:txBody>
                    <a:bodyPr/>
                    <a:lstStyle/>
                    <a:p>
                      <a:endParaRPr lang="en-US" dirty="0"/>
                    </a:p>
                  </a:txBody>
                  <a:tcPr/>
                </a:tc>
                <a:tc>
                  <a:txBody>
                    <a:bodyPr/>
                    <a:lstStyle/>
                    <a:p>
                      <a:r>
                        <a:rPr lang="en-US" dirty="0" err="1" smtClean="0"/>
                        <a:t>MapReduce</a:t>
                      </a:r>
                      <a:r>
                        <a:rPr lang="en-US" dirty="0" smtClean="0"/>
                        <a:t> Record</a:t>
                      </a:r>
                      <a:endParaRPr lang="en-US" dirty="0"/>
                    </a:p>
                  </a:txBody>
                  <a:tcPr/>
                </a:tc>
                <a:tc>
                  <a:txBody>
                    <a:bodyPr/>
                    <a:lstStyle/>
                    <a:p>
                      <a:r>
                        <a:rPr lang="en-US" dirty="0" smtClean="0"/>
                        <a:t>Spark Record</a:t>
                      </a:r>
                      <a:endParaRPr lang="en-US" dirty="0"/>
                    </a:p>
                  </a:txBody>
                  <a:tcPr/>
                </a:tc>
                <a:tc>
                  <a:txBody>
                    <a:bodyPr/>
                    <a:lstStyle/>
                    <a:p>
                      <a:r>
                        <a:rPr lang="en-US" dirty="0" smtClean="0"/>
                        <a:t>Spark Record</a:t>
                      </a:r>
                      <a:r>
                        <a:rPr lang="en-US" baseline="0" dirty="0" smtClean="0"/>
                        <a:t> </a:t>
                      </a:r>
                      <a:r>
                        <a:rPr lang="en-US" dirty="0" smtClean="0"/>
                        <a:t>1PB</a:t>
                      </a:r>
                      <a:endParaRPr lang="en-US" dirty="0"/>
                    </a:p>
                  </a:txBody>
                  <a:tcPr/>
                </a:tc>
              </a:tr>
              <a:tr h="370840">
                <a:tc>
                  <a:txBody>
                    <a:bodyPr/>
                    <a:lstStyle/>
                    <a:p>
                      <a:r>
                        <a:rPr lang="en-US" dirty="0" smtClean="0"/>
                        <a:t>Data</a:t>
                      </a:r>
                      <a:r>
                        <a:rPr lang="en-US" baseline="0" dirty="0" smtClean="0"/>
                        <a:t> Size</a:t>
                      </a:r>
                      <a:endParaRPr lang="en-US" dirty="0"/>
                    </a:p>
                  </a:txBody>
                  <a:tcPr/>
                </a:tc>
                <a:tc>
                  <a:txBody>
                    <a:bodyPr/>
                    <a:lstStyle/>
                    <a:p>
                      <a:r>
                        <a:rPr lang="en-US" dirty="0" smtClean="0"/>
                        <a:t>102.5 TB</a:t>
                      </a:r>
                      <a:endParaRPr lang="en-US" dirty="0"/>
                    </a:p>
                  </a:txBody>
                  <a:tcPr/>
                </a:tc>
                <a:tc>
                  <a:txBody>
                    <a:bodyPr/>
                    <a:lstStyle/>
                    <a:p>
                      <a:r>
                        <a:rPr lang="en-US" dirty="0" smtClean="0"/>
                        <a:t>100 TB</a:t>
                      </a:r>
                      <a:endParaRPr lang="en-US" dirty="0"/>
                    </a:p>
                  </a:txBody>
                  <a:tcPr/>
                </a:tc>
                <a:tc>
                  <a:txBody>
                    <a:bodyPr/>
                    <a:lstStyle/>
                    <a:p>
                      <a:r>
                        <a:rPr lang="en-US" dirty="0" smtClean="0"/>
                        <a:t>1000 TB</a:t>
                      </a:r>
                      <a:endParaRPr lang="en-US" dirty="0"/>
                    </a:p>
                  </a:txBody>
                  <a:tcPr/>
                </a:tc>
              </a:tr>
              <a:tr h="370840">
                <a:tc>
                  <a:txBody>
                    <a:bodyPr/>
                    <a:lstStyle/>
                    <a:p>
                      <a:r>
                        <a:rPr lang="en-US" dirty="0" smtClean="0"/>
                        <a:t># Nodes</a:t>
                      </a:r>
                      <a:endParaRPr lang="en-US" dirty="0"/>
                    </a:p>
                  </a:txBody>
                  <a:tcPr/>
                </a:tc>
                <a:tc>
                  <a:txBody>
                    <a:bodyPr/>
                    <a:lstStyle/>
                    <a:p>
                      <a:r>
                        <a:rPr lang="en-US" dirty="0" smtClean="0"/>
                        <a:t>2100</a:t>
                      </a:r>
                      <a:endParaRPr lang="en-US" dirty="0"/>
                    </a:p>
                  </a:txBody>
                  <a:tcPr/>
                </a:tc>
                <a:tc>
                  <a:txBody>
                    <a:bodyPr/>
                    <a:lstStyle/>
                    <a:p>
                      <a:r>
                        <a:rPr lang="en-US" dirty="0" smtClean="0"/>
                        <a:t>206</a:t>
                      </a:r>
                      <a:endParaRPr lang="en-US" dirty="0"/>
                    </a:p>
                  </a:txBody>
                  <a:tcPr/>
                </a:tc>
                <a:tc>
                  <a:txBody>
                    <a:bodyPr/>
                    <a:lstStyle/>
                    <a:p>
                      <a:r>
                        <a:rPr lang="en-US" dirty="0" smtClean="0"/>
                        <a:t>190</a:t>
                      </a:r>
                      <a:endParaRPr lang="en-US" dirty="0"/>
                    </a:p>
                  </a:txBody>
                  <a:tcPr/>
                </a:tc>
              </a:tr>
              <a:tr h="370840">
                <a:tc>
                  <a:txBody>
                    <a:bodyPr/>
                    <a:lstStyle/>
                    <a:p>
                      <a:r>
                        <a:rPr lang="en-US" dirty="0" smtClean="0"/>
                        <a:t># Cores</a:t>
                      </a:r>
                      <a:endParaRPr lang="en-US" dirty="0"/>
                    </a:p>
                  </a:txBody>
                  <a:tcPr/>
                </a:tc>
                <a:tc>
                  <a:txBody>
                    <a:bodyPr/>
                    <a:lstStyle/>
                    <a:p>
                      <a:r>
                        <a:rPr lang="en-US" dirty="0" smtClean="0"/>
                        <a:t>50400 physical</a:t>
                      </a:r>
                      <a:endParaRPr lang="en-US" dirty="0"/>
                    </a:p>
                  </a:txBody>
                  <a:tcPr/>
                </a:tc>
                <a:tc>
                  <a:txBody>
                    <a:bodyPr/>
                    <a:lstStyle/>
                    <a:p>
                      <a:r>
                        <a:rPr lang="en-US" dirty="0" smtClean="0"/>
                        <a:t>6592 virtualized</a:t>
                      </a:r>
                      <a:endParaRPr lang="en-US" dirty="0"/>
                    </a:p>
                  </a:txBody>
                  <a:tcPr/>
                </a:tc>
                <a:tc>
                  <a:txBody>
                    <a:bodyPr/>
                    <a:lstStyle/>
                    <a:p>
                      <a:r>
                        <a:rPr lang="en-US" dirty="0" smtClean="0"/>
                        <a:t>6080 virtualized</a:t>
                      </a:r>
                      <a:endParaRPr lang="en-US" dirty="0"/>
                    </a:p>
                  </a:txBody>
                  <a:tcPr/>
                </a:tc>
              </a:tr>
              <a:tr h="370840">
                <a:tc>
                  <a:txBody>
                    <a:bodyPr/>
                    <a:lstStyle/>
                    <a:p>
                      <a:r>
                        <a:rPr lang="en-US" dirty="0" smtClean="0"/>
                        <a:t>Elapsed</a:t>
                      </a:r>
                      <a:r>
                        <a:rPr lang="en-US" baseline="0" dirty="0" smtClean="0"/>
                        <a:t> Time</a:t>
                      </a:r>
                      <a:endParaRPr lang="en-US" dirty="0"/>
                    </a:p>
                  </a:txBody>
                  <a:tcPr/>
                </a:tc>
                <a:tc>
                  <a:txBody>
                    <a:bodyPr/>
                    <a:lstStyle/>
                    <a:p>
                      <a:r>
                        <a:rPr lang="en-US" dirty="0" smtClean="0"/>
                        <a:t>72 </a:t>
                      </a:r>
                      <a:r>
                        <a:rPr lang="en-US" dirty="0" err="1" smtClean="0"/>
                        <a:t>mins</a:t>
                      </a:r>
                      <a:endParaRPr lang="en-US" dirty="0"/>
                    </a:p>
                  </a:txBody>
                  <a:tcPr/>
                </a:tc>
                <a:tc>
                  <a:txBody>
                    <a:bodyPr/>
                    <a:lstStyle/>
                    <a:p>
                      <a:r>
                        <a:rPr lang="en-US" dirty="0" smtClean="0"/>
                        <a:t>23 </a:t>
                      </a:r>
                      <a:r>
                        <a:rPr lang="en-US" dirty="0" err="1" smtClean="0"/>
                        <a:t>mins</a:t>
                      </a:r>
                      <a:endParaRPr lang="en-US" dirty="0"/>
                    </a:p>
                  </a:txBody>
                  <a:tcPr/>
                </a:tc>
                <a:tc>
                  <a:txBody>
                    <a:bodyPr/>
                    <a:lstStyle/>
                    <a:p>
                      <a:r>
                        <a:rPr lang="en-US" dirty="0" smtClean="0"/>
                        <a:t>234</a:t>
                      </a:r>
                      <a:r>
                        <a:rPr lang="en-US" baseline="0" dirty="0" smtClean="0"/>
                        <a:t> </a:t>
                      </a:r>
                      <a:r>
                        <a:rPr lang="en-US" baseline="0" dirty="0" err="1" smtClean="0"/>
                        <a:t>mins</a:t>
                      </a:r>
                      <a:endParaRPr lang="en-US" dirty="0"/>
                    </a:p>
                  </a:txBody>
                  <a:tcPr/>
                </a:tc>
              </a:tr>
              <a:tr h="370840">
                <a:tc>
                  <a:txBody>
                    <a:bodyPr/>
                    <a:lstStyle/>
                    <a:p>
                      <a:r>
                        <a:rPr lang="en-US" dirty="0" smtClean="0"/>
                        <a:t>Sort rate</a:t>
                      </a:r>
                      <a:endParaRPr lang="en-US" dirty="0"/>
                    </a:p>
                  </a:txBody>
                  <a:tcPr/>
                </a:tc>
                <a:tc>
                  <a:txBody>
                    <a:bodyPr/>
                    <a:lstStyle/>
                    <a:p>
                      <a:r>
                        <a:rPr lang="en-US" dirty="0" smtClean="0"/>
                        <a:t>1.42 TB/min</a:t>
                      </a:r>
                      <a:endParaRPr lang="en-US" dirty="0"/>
                    </a:p>
                  </a:txBody>
                  <a:tcPr/>
                </a:tc>
                <a:tc>
                  <a:txBody>
                    <a:bodyPr/>
                    <a:lstStyle/>
                    <a:p>
                      <a:r>
                        <a:rPr lang="en-US" dirty="0" smtClean="0"/>
                        <a:t>4.27 TB/min</a:t>
                      </a:r>
                      <a:endParaRPr lang="en-US" dirty="0"/>
                    </a:p>
                  </a:txBody>
                  <a:tcPr/>
                </a:tc>
                <a:tc>
                  <a:txBody>
                    <a:bodyPr/>
                    <a:lstStyle/>
                    <a:p>
                      <a:r>
                        <a:rPr lang="en-US" dirty="0" smtClean="0"/>
                        <a:t>4.27</a:t>
                      </a:r>
                      <a:r>
                        <a:rPr lang="en-US" baseline="0" dirty="0" smtClean="0"/>
                        <a:t> TB/min</a:t>
                      </a:r>
                      <a:endParaRPr lang="en-US" dirty="0"/>
                    </a:p>
                  </a:txBody>
                  <a:tcPr/>
                </a:tc>
              </a:tr>
              <a:tr h="370840">
                <a:tc>
                  <a:txBody>
                    <a:bodyPr/>
                    <a:lstStyle/>
                    <a:p>
                      <a:r>
                        <a:rPr lang="en-US" dirty="0" smtClean="0"/>
                        <a:t>Sort rate/node</a:t>
                      </a:r>
                      <a:endParaRPr lang="en-US" dirty="0"/>
                    </a:p>
                  </a:txBody>
                  <a:tcPr/>
                </a:tc>
                <a:tc>
                  <a:txBody>
                    <a:bodyPr/>
                    <a:lstStyle/>
                    <a:p>
                      <a:r>
                        <a:rPr lang="en-US" dirty="0" smtClean="0"/>
                        <a:t>0.67 GB/min</a:t>
                      </a:r>
                      <a:endParaRPr lang="en-US" dirty="0"/>
                    </a:p>
                  </a:txBody>
                  <a:tcPr/>
                </a:tc>
                <a:tc>
                  <a:txBody>
                    <a:bodyPr/>
                    <a:lstStyle/>
                    <a:p>
                      <a:r>
                        <a:rPr lang="en-US" dirty="0" smtClean="0"/>
                        <a:t>20.7 GB/min</a:t>
                      </a:r>
                      <a:endParaRPr lang="en-US" dirty="0"/>
                    </a:p>
                  </a:txBody>
                  <a:tcPr/>
                </a:tc>
                <a:tc>
                  <a:txBody>
                    <a:bodyPr/>
                    <a:lstStyle/>
                    <a:p>
                      <a:r>
                        <a:rPr lang="en-US" dirty="0" smtClean="0"/>
                        <a:t>22.5 GB/min</a:t>
                      </a:r>
                      <a:endParaRPr lang="en-US" dirty="0"/>
                    </a:p>
                  </a:txBody>
                  <a:tcPr/>
                </a:tc>
              </a:tr>
            </a:tbl>
          </a:graphicData>
        </a:graphic>
      </p:graphicFrame>
    </p:spTree>
    <p:extLst>
      <p:ext uri="{BB962C8B-B14F-4D97-AF65-F5344CB8AC3E}">
        <p14:creationId xmlns:p14="http://schemas.microsoft.com/office/powerpoint/2010/main" val="366658631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err="1" smtClean="0"/>
              <a:t>MapReduce</a:t>
            </a:r>
            <a:r>
              <a:rPr lang="en-US" sz="2800" dirty="0" smtClean="0"/>
              <a:t> </a:t>
            </a:r>
            <a:r>
              <a:rPr lang="en-US" sz="2800" dirty="0" err="1" smtClean="0"/>
              <a:t>vs</a:t>
            </a:r>
            <a:r>
              <a:rPr lang="en-US" sz="2800" dirty="0" smtClean="0"/>
              <a:t> Spark (Implementation)</a:t>
            </a:r>
            <a:endParaRPr lang="en-US" sz="2800" dirty="0"/>
          </a:p>
        </p:txBody>
      </p:sp>
      <p:graphicFrame>
        <p:nvGraphicFramePr>
          <p:cNvPr id="3" name="Table 2"/>
          <p:cNvGraphicFramePr>
            <a:graphicFrameLocks noGrp="1"/>
          </p:cNvGraphicFramePr>
          <p:nvPr>
            <p:extLst>
              <p:ext uri="{D42A27DB-BD31-4B8C-83A1-F6EECF244321}">
                <p14:modId xmlns:p14="http://schemas.microsoft.com/office/powerpoint/2010/main" val="724907237"/>
              </p:ext>
            </p:extLst>
          </p:nvPr>
        </p:nvGraphicFramePr>
        <p:xfrm>
          <a:off x="1402010" y="2078430"/>
          <a:ext cx="6712818" cy="3915774"/>
        </p:xfrm>
        <a:graphic>
          <a:graphicData uri="http://schemas.openxmlformats.org/drawingml/2006/table">
            <a:tbl>
              <a:tblPr firstRow="1" bandRow="1">
                <a:tableStyleId>{5C22544A-7EE6-4342-B048-85BDC9FD1C3A}</a:tableStyleId>
              </a:tblPr>
              <a:tblGrid>
                <a:gridCol w="2237606"/>
                <a:gridCol w="2237606"/>
                <a:gridCol w="2237606"/>
              </a:tblGrid>
              <a:tr h="495410">
                <a:tc>
                  <a:txBody>
                    <a:bodyPr/>
                    <a:lstStyle/>
                    <a:p>
                      <a:endParaRPr lang="en-US" dirty="0"/>
                    </a:p>
                  </a:txBody>
                  <a:tcPr/>
                </a:tc>
                <a:tc>
                  <a:txBody>
                    <a:bodyPr/>
                    <a:lstStyle/>
                    <a:p>
                      <a:r>
                        <a:rPr lang="en-US" dirty="0" err="1" smtClean="0"/>
                        <a:t>MapReduce</a:t>
                      </a:r>
                      <a:endParaRPr lang="en-US" dirty="0"/>
                    </a:p>
                  </a:txBody>
                  <a:tcPr/>
                </a:tc>
                <a:tc>
                  <a:txBody>
                    <a:bodyPr/>
                    <a:lstStyle/>
                    <a:p>
                      <a:r>
                        <a:rPr lang="en-US" dirty="0" smtClean="0"/>
                        <a:t>Spark</a:t>
                      </a:r>
                      <a:endParaRPr lang="en-US" dirty="0"/>
                    </a:p>
                  </a:txBody>
                  <a:tcPr/>
                </a:tc>
              </a:tr>
              <a:tr h="855091">
                <a:tc>
                  <a:txBody>
                    <a:bodyPr/>
                    <a:lstStyle/>
                    <a:p>
                      <a:r>
                        <a:rPr lang="en-US" dirty="0" smtClean="0"/>
                        <a:t>Storage</a:t>
                      </a:r>
                      <a:endParaRPr lang="en-US" dirty="0"/>
                    </a:p>
                  </a:txBody>
                  <a:tcPr/>
                </a:tc>
                <a:tc>
                  <a:txBody>
                    <a:bodyPr/>
                    <a:lstStyle/>
                    <a:p>
                      <a:r>
                        <a:rPr lang="en-US" dirty="0" smtClean="0"/>
                        <a:t>Disk Only</a:t>
                      </a:r>
                      <a:endParaRPr lang="en-US" dirty="0"/>
                    </a:p>
                  </a:txBody>
                  <a:tcPr/>
                </a:tc>
                <a:tc>
                  <a:txBody>
                    <a:bodyPr/>
                    <a:lstStyle/>
                    <a:p>
                      <a:r>
                        <a:rPr lang="en-US" dirty="0" smtClean="0"/>
                        <a:t>In</a:t>
                      </a:r>
                      <a:r>
                        <a:rPr lang="en-US" baseline="0" dirty="0" smtClean="0"/>
                        <a:t> Memory and Disk</a:t>
                      </a:r>
                      <a:endParaRPr lang="en-US" dirty="0"/>
                    </a:p>
                  </a:txBody>
                  <a:tcPr/>
                </a:tc>
              </a:tr>
              <a:tr h="855091">
                <a:tc>
                  <a:txBody>
                    <a:bodyPr/>
                    <a:lstStyle/>
                    <a:p>
                      <a:r>
                        <a:rPr lang="en-US" dirty="0" smtClean="0"/>
                        <a:t>Operations</a:t>
                      </a:r>
                      <a:endParaRPr lang="en-US" dirty="0"/>
                    </a:p>
                  </a:txBody>
                  <a:tcPr/>
                </a:tc>
                <a:tc>
                  <a:txBody>
                    <a:bodyPr/>
                    <a:lstStyle/>
                    <a:p>
                      <a:r>
                        <a:rPr lang="en-US" dirty="0" err="1" smtClean="0"/>
                        <a:t>MapReduce</a:t>
                      </a:r>
                      <a:endParaRPr lang="en-US" dirty="0"/>
                    </a:p>
                  </a:txBody>
                  <a:tcPr/>
                </a:tc>
                <a:tc>
                  <a:txBody>
                    <a:bodyPr/>
                    <a:lstStyle/>
                    <a:p>
                      <a:r>
                        <a:rPr lang="en-US" dirty="0" smtClean="0"/>
                        <a:t>Map, Reduce, </a:t>
                      </a:r>
                      <a:r>
                        <a:rPr lang="en-US" dirty="0" smtClean="0"/>
                        <a:t>Joins, Sample, </a:t>
                      </a:r>
                      <a:r>
                        <a:rPr lang="en-US" dirty="0" err="1" smtClean="0"/>
                        <a:t>etc</a:t>
                      </a:r>
                      <a:endParaRPr lang="en-US" dirty="0"/>
                    </a:p>
                  </a:txBody>
                  <a:tcPr/>
                </a:tc>
              </a:tr>
              <a:tr h="855091">
                <a:tc>
                  <a:txBody>
                    <a:bodyPr/>
                    <a:lstStyle/>
                    <a:p>
                      <a:r>
                        <a:rPr lang="en-US" dirty="0" smtClean="0"/>
                        <a:t>Execution</a:t>
                      </a:r>
                      <a:r>
                        <a:rPr lang="en-US" baseline="0" dirty="0" smtClean="0"/>
                        <a:t> Model</a:t>
                      </a:r>
                      <a:endParaRPr lang="en-US" dirty="0"/>
                    </a:p>
                  </a:txBody>
                  <a:tcPr/>
                </a:tc>
                <a:tc>
                  <a:txBody>
                    <a:bodyPr/>
                    <a:lstStyle/>
                    <a:p>
                      <a:r>
                        <a:rPr lang="en-US" dirty="0" smtClean="0"/>
                        <a:t>Batch</a:t>
                      </a:r>
                      <a:endParaRPr lang="en-US" dirty="0"/>
                    </a:p>
                  </a:txBody>
                  <a:tcPr/>
                </a:tc>
                <a:tc>
                  <a:txBody>
                    <a:bodyPr/>
                    <a:lstStyle/>
                    <a:p>
                      <a:r>
                        <a:rPr lang="en-US" dirty="0" smtClean="0"/>
                        <a:t>Batch,</a:t>
                      </a:r>
                      <a:r>
                        <a:rPr lang="en-US" baseline="0" dirty="0" smtClean="0"/>
                        <a:t> Streaming, Interactive</a:t>
                      </a:r>
                      <a:endParaRPr lang="en-US" dirty="0"/>
                    </a:p>
                  </a:txBody>
                  <a:tcPr/>
                </a:tc>
              </a:tr>
              <a:tr h="855091">
                <a:tc>
                  <a:txBody>
                    <a:bodyPr/>
                    <a:lstStyle/>
                    <a:p>
                      <a:r>
                        <a:rPr lang="en-US" dirty="0" smtClean="0"/>
                        <a:t>Programming Environment</a:t>
                      </a:r>
                      <a:endParaRPr lang="en-US" dirty="0"/>
                    </a:p>
                  </a:txBody>
                  <a:tcPr/>
                </a:tc>
                <a:tc>
                  <a:txBody>
                    <a:bodyPr/>
                    <a:lstStyle/>
                    <a:p>
                      <a:r>
                        <a:rPr lang="en-US" dirty="0" smtClean="0"/>
                        <a:t>Java</a:t>
                      </a:r>
                      <a:endParaRPr lang="en-US" dirty="0"/>
                    </a:p>
                  </a:txBody>
                  <a:tcPr/>
                </a:tc>
                <a:tc>
                  <a:txBody>
                    <a:bodyPr/>
                    <a:lstStyle/>
                    <a:p>
                      <a:r>
                        <a:rPr lang="en-US" dirty="0" smtClean="0"/>
                        <a:t>Java</a:t>
                      </a:r>
                      <a:r>
                        <a:rPr lang="en-US" baseline="0" dirty="0" smtClean="0"/>
                        <a:t>, Python, </a:t>
                      </a:r>
                      <a:r>
                        <a:rPr lang="en-US" baseline="0" dirty="0" err="1" smtClean="0"/>
                        <a:t>Scala</a:t>
                      </a:r>
                      <a:endParaRPr lang="en-US" dirty="0"/>
                    </a:p>
                  </a:txBody>
                  <a:tcPr/>
                </a:tc>
              </a:tr>
            </a:tbl>
          </a:graphicData>
        </a:graphic>
      </p:graphicFrame>
    </p:spTree>
    <p:extLst>
      <p:ext uri="{BB962C8B-B14F-4D97-AF65-F5344CB8AC3E}">
        <p14:creationId xmlns:p14="http://schemas.microsoft.com/office/powerpoint/2010/main" val="366658631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Robert Sanders</a:t>
            </a:r>
            <a:endParaRPr lang="en-US" sz="2800" dirty="0"/>
          </a:p>
        </p:txBody>
      </p:sp>
      <p:sp>
        <p:nvSpPr>
          <p:cNvPr id="4" name="TextBox 3"/>
          <p:cNvSpPr txBox="1"/>
          <p:nvPr/>
        </p:nvSpPr>
        <p:spPr>
          <a:xfrm>
            <a:off x="386124" y="1821530"/>
            <a:ext cx="8183770" cy="2077492"/>
          </a:xfrm>
          <a:prstGeom prst="rect">
            <a:avLst/>
          </a:prstGeom>
          <a:noFill/>
        </p:spPr>
        <p:txBody>
          <a:bodyPr wrap="square" lIns="0" rIns="0" rtlCol="0">
            <a:spAutoFit/>
          </a:bodyPr>
          <a:lstStyle/>
          <a:p>
            <a:pPr marL="342900" indent="-34290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Big Data Engineer</a:t>
            </a:r>
          </a:p>
          <a:p>
            <a:pPr marL="342900" indent="-342900">
              <a:lnSpc>
                <a:spcPct val="130000"/>
              </a:lnSpc>
              <a:buFont typeface="Arial"/>
              <a:buChar char="•"/>
            </a:pPr>
            <a:r>
              <a:rPr lang="en-US" sz="2000"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4</a:t>
            </a: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Years of Big Data Experience</a:t>
            </a:r>
          </a:p>
          <a:p>
            <a:pPr marL="342900" indent="-34290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Certified Apache Spark Developer</a:t>
            </a:r>
            <a:endParaRPr lang="en-US" sz="2000"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342900" indent="-342900">
              <a:lnSpc>
                <a:spcPct val="130000"/>
              </a:lnSpc>
              <a:buFont typeface="Arial"/>
              <a:buChar char="•"/>
            </a:pPr>
            <a:r>
              <a:rPr lang="en-US" sz="2000"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Email: </a:t>
            </a:r>
            <a:r>
              <a:rPr lang="en-US" sz="2000"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hlinkClick r:id="rId2"/>
              </a:rPr>
              <a:t>robert.sanders@clairvoyantsoft.com</a:t>
            </a:r>
            <a:r>
              <a:rPr lang="en-US" sz="2000"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p>
          <a:p>
            <a:pPr marL="342900" indent="-342900">
              <a:lnSpc>
                <a:spcPct val="130000"/>
              </a:lnSpc>
              <a:buFont typeface="Arial"/>
              <a:buChar char="•"/>
            </a:pPr>
            <a:r>
              <a:rPr lang="en-US" sz="2000"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LinkedIn: </a:t>
            </a:r>
            <a:r>
              <a:rPr lang="en-US" sz="2000"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hlinkClick r:id="rId3"/>
              </a:rPr>
              <a:t>https://www.linkedin.com/pub/robert-sanders/32/467/614</a:t>
            </a:r>
            <a:r>
              <a:rPr lang="en-US" sz="2000"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p>
        </p:txBody>
      </p:sp>
      <p:pic>
        <p:nvPicPr>
          <p:cNvPr id="5" name="Picture 4" descr="0360_Sanders.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97834" y="4573638"/>
            <a:ext cx="1751575" cy="1757453"/>
          </a:xfrm>
          <a:prstGeom prst="rect">
            <a:avLst/>
          </a:prstGeom>
        </p:spPr>
      </p:pic>
      <p:pic>
        <p:nvPicPr>
          <p:cNvPr id="7" name="Picture 6" descr="robert.jp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79652" y="555547"/>
            <a:ext cx="1736827" cy="1736827"/>
          </a:xfrm>
          <a:prstGeom prst="rect">
            <a:avLst/>
          </a:prstGeom>
        </p:spPr>
      </p:pic>
    </p:spTree>
    <p:extLst>
      <p:ext uri="{BB962C8B-B14F-4D97-AF65-F5344CB8AC3E}">
        <p14:creationId xmlns:p14="http://schemas.microsoft.com/office/powerpoint/2010/main" val="2048216607"/>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When not to use Apache Spark</a:t>
            </a:r>
            <a:endParaRPr lang="en-US" sz="2800" dirty="0"/>
          </a:p>
        </p:txBody>
      </p:sp>
      <p:sp>
        <p:nvSpPr>
          <p:cNvPr id="4" name="TextBox 3"/>
          <p:cNvSpPr txBox="1"/>
          <p:nvPr/>
        </p:nvSpPr>
        <p:spPr>
          <a:xfrm>
            <a:off x="386124" y="1821530"/>
            <a:ext cx="8183770" cy="2239074"/>
          </a:xfrm>
          <a:prstGeom prst="rect">
            <a:avLst/>
          </a:prstGeom>
          <a:noFill/>
        </p:spPr>
        <p:txBody>
          <a:bodyPr wrap="square" lIns="0" rIns="0" rtlCol="0">
            <a:spAutoFit/>
          </a:bodyPr>
          <a:lstStyle/>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Apache Spark is best  suited  for applications that perform bulk transformations that apply the same operation to all the elements of a dataset.</a:t>
            </a: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Apache Spark would be less suitable for applications that make asynchronous fine-grained updates to shared state</a:t>
            </a:r>
          </a:p>
          <a:p>
            <a:pPr marL="628650" lvl="1" indent="-171450">
              <a:lnSpc>
                <a:spcPct val="130000"/>
              </a:lnSpc>
              <a:buFont typeface="Arial"/>
              <a:buChar char="•"/>
            </a:pPr>
            <a:r>
              <a:rPr lang="en-US"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torage system for a web applications or an incremental web crawler and indexer.</a:t>
            </a:r>
          </a:p>
        </p:txBody>
      </p:sp>
    </p:spTree>
    <p:extLst>
      <p:ext uri="{BB962C8B-B14F-4D97-AF65-F5344CB8AC3E}">
        <p14:creationId xmlns:p14="http://schemas.microsoft.com/office/powerpoint/2010/main" val="366658631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D65500"/>
        </a:solidFill>
        <a:effectLst/>
      </p:bgPr>
    </p:bg>
    <p:spTree>
      <p:nvGrpSpPr>
        <p:cNvPr id="1" name=""/>
        <p:cNvGrpSpPr/>
        <p:nvPr/>
      </p:nvGrpSpPr>
      <p:grpSpPr>
        <a:xfrm>
          <a:off x="0" y="0"/>
          <a:ext cx="0" cy="0"/>
          <a:chOff x="0" y="0"/>
          <a:chExt cx="0" cy="0"/>
        </a:xfrm>
      </p:grpSpPr>
      <p:sp>
        <p:nvSpPr>
          <p:cNvPr id="3" name="Double Brace 2"/>
          <p:cNvSpPr/>
          <p:nvPr/>
        </p:nvSpPr>
        <p:spPr>
          <a:xfrm>
            <a:off x="668511" y="2914651"/>
            <a:ext cx="7993316" cy="1281159"/>
          </a:xfrm>
          <a:prstGeom prst="bracePair">
            <a:avLst/>
          </a:prstGeom>
          <a:ln w="12700" cmpd="sng">
            <a:solidFill>
              <a:schemeClr val="bg1">
                <a:lumMod val="75000"/>
              </a:schemeClr>
            </a:solidFill>
            <a:prstDash val="solid"/>
            <a:headEnd type="none"/>
            <a:tailEnd type="none" w="lg" len="lg"/>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350" dirty="0">
              <a:latin typeface="Lato Regular"/>
            </a:endParaRPr>
          </a:p>
        </p:txBody>
      </p:sp>
      <p:sp>
        <p:nvSpPr>
          <p:cNvPr id="2" name="TextBox 1"/>
          <p:cNvSpPr txBox="1"/>
          <p:nvPr/>
        </p:nvSpPr>
        <p:spPr>
          <a:xfrm>
            <a:off x="1319540" y="2914651"/>
            <a:ext cx="6707453" cy="1323439"/>
          </a:xfrm>
          <a:prstGeom prst="rect">
            <a:avLst/>
          </a:prstGeom>
          <a:noFill/>
        </p:spPr>
        <p:txBody>
          <a:bodyPr wrap="square" rtlCol="0">
            <a:spAutoFit/>
          </a:bodyPr>
          <a:lstStyle/>
          <a:p>
            <a:pPr algn="ctr"/>
            <a:r>
              <a:rPr lang="en-US" sz="4000" dirty="0" smtClean="0">
                <a:solidFill>
                  <a:schemeClr val="bg1"/>
                </a:solidFill>
                <a:latin typeface="Roboto Condensed Light" panose="02000000000000000000" pitchFamily="2" charset="0"/>
                <a:ea typeface="Roboto Condensed Light" panose="02000000000000000000" pitchFamily="2" charset="0"/>
                <a:cs typeface="Roboto Condensed Light" panose="02000000000000000000" pitchFamily="2" charset="0"/>
              </a:rPr>
              <a:t>Is Spark a replacement for </a:t>
            </a:r>
            <a:r>
              <a:rPr lang="en-US" sz="4000" dirty="0" err="1" smtClean="0">
                <a:solidFill>
                  <a:schemeClr val="bg1"/>
                </a:solidFill>
                <a:latin typeface="Roboto Condensed Light" panose="02000000000000000000" pitchFamily="2" charset="0"/>
                <a:ea typeface="Roboto Condensed Light" panose="02000000000000000000" pitchFamily="2" charset="0"/>
                <a:cs typeface="Roboto Condensed Light" panose="02000000000000000000" pitchFamily="2" charset="0"/>
              </a:rPr>
              <a:t>MapReduce</a:t>
            </a:r>
            <a:r>
              <a:rPr lang="en-US" sz="4000" dirty="0" smtClean="0">
                <a:solidFill>
                  <a:schemeClr val="bg1"/>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endParaRPr lang="en-US" sz="4000" dirty="0">
              <a:solidFill>
                <a:schemeClr val="bg1"/>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529020692"/>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D65500"/>
        </a:solidFill>
        <a:effectLst/>
      </p:bgPr>
    </p:bg>
    <p:spTree>
      <p:nvGrpSpPr>
        <p:cNvPr id="1" name=""/>
        <p:cNvGrpSpPr/>
        <p:nvPr/>
      </p:nvGrpSpPr>
      <p:grpSpPr>
        <a:xfrm>
          <a:off x="0" y="0"/>
          <a:ext cx="0" cy="0"/>
          <a:chOff x="0" y="0"/>
          <a:chExt cx="0" cy="0"/>
        </a:xfrm>
      </p:grpSpPr>
      <p:sp>
        <p:nvSpPr>
          <p:cNvPr id="3" name="Double Brace 2"/>
          <p:cNvSpPr/>
          <p:nvPr/>
        </p:nvSpPr>
        <p:spPr>
          <a:xfrm>
            <a:off x="668511" y="2914651"/>
            <a:ext cx="7993316" cy="1281159"/>
          </a:xfrm>
          <a:prstGeom prst="bracePair">
            <a:avLst/>
          </a:prstGeom>
          <a:ln w="12700" cmpd="sng">
            <a:solidFill>
              <a:schemeClr val="bg1">
                <a:lumMod val="75000"/>
              </a:schemeClr>
            </a:solidFill>
            <a:prstDash val="solid"/>
            <a:headEnd type="none"/>
            <a:tailEnd type="none" w="lg" len="lg"/>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350" dirty="0">
              <a:latin typeface="Lato Regular"/>
            </a:endParaRPr>
          </a:p>
        </p:txBody>
      </p:sp>
      <p:sp>
        <p:nvSpPr>
          <p:cNvPr id="2" name="TextBox 1"/>
          <p:cNvSpPr txBox="1"/>
          <p:nvPr/>
        </p:nvSpPr>
        <p:spPr>
          <a:xfrm>
            <a:off x="973162" y="2914651"/>
            <a:ext cx="7438906" cy="984885"/>
          </a:xfrm>
          <a:prstGeom prst="rect">
            <a:avLst/>
          </a:prstGeom>
          <a:noFill/>
        </p:spPr>
        <p:txBody>
          <a:bodyPr wrap="square" rtlCol="0">
            <a:spAutoFit/>
          </a:bodyPr>
          <a:lstStyle/>
          <a:p>
            <a:pPr algn="ctr"/>
            <a:r>
              <a:rPr lang="en-US" sz="4000" dirty="0" smtClean="0">
                <a:solidFill>
                  <a:schemeClr val="bg1"/>
                </a:solidFill>
                <a:latin typeface="Roboto Condensed Light" panose="02000000000000000000" pitchFamily="2" charset="0"/>
                <a:ea typeface="Roboto Condensed Light" panose="02000000000000000000" pitchFamily="2" charset="0"/>
                <a:cs typeface="Roboto Condensed Light" panose="02000000000000000000" pitchFamily="2" charset="0"/>
              </a:rPr>
              <a:t>VM Installation and Setup</a:t>
            </a:r>
          </a:p>
          <a:p>
            <a:pPr algn="ctr"/>
            <a:r>
              <a:rPr lang="en-US" dirty="0" smtClean="0">
                <a:solidFill>
                  <a:schemeClr val="bg1"/>
                </a:solidFill>
                <a:latin typeface="Roboto Condensed Light" panose="02000000000000000000" pitchFamily="2" charset="0"/>
                <a:ea typeface="Roboto Condensed Light" panose="02000000000000000000" pitchFamily="2" charset="0"/>
                <a:cs typeface="Roboto Condensed Light" panose="02000000000000000000" pitchFamily="2" charset="0"/>
              </a:rPr>
              <a:t>Directions available in “Setup and Exercises” Document</a:t>
            </a:r>
            <a:endParaRPr lang="en-US" dirty="0">
              <a:solidFill>
                <a:schemeClr val="bg1"/>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2232649034"/>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Running Spark Jobs</a:t>
            </a:r>
            <a:endParaRPr lang="en-US" sz="2800" dirty="0"/>
          </a:p>
        </p:txBody>
      </p:sp>
      <p:sp>
        <p:nvSpPr>
          <p:cNvPr id="4" name="TextBox 3"/>
          <p:cNvSpPr txBox="1"/>
          <p:nvPr/>
        </p:nvSpPr>
        <p:spPr>
          <a:xfrm>
            <a:off x="386124" y="1821530"/>
            <a:ext cx="8183770" cy="3042371"/>
          </a:xfrm>
          <a:prstGeom prst="rect">
            <a:avLst/>
          </a:prstGeom>
          <a:noFill/>
        </p:spPr>
        <p:txBody>
          <a:bodyPr wrap="square" lIns="0" rIns="0" rtlCol="0">
            <a:spAutoFit/>
          </a:bodyPr>
          <a:lstStyle/>
          <a:p>
            <a:pPr marL="171450" indent="-17145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Shell</a:t>
            </a:r>
          </a:p>
          <a:p>
            <a:pPr marL="628650" lvl="1" indent="-17145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Shell for running </a:t>
            </a:r>
            <a:r>
              <a:rPr lang="en-US" sz="20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Scala</a:t>
            </a: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Code</a:t>
            </a:r>
          </a:p>
          <a:p>
            <a:pPr lvl="2">
              <a:lnSpc>
                <a:spcPct val="130000"/>
              </a:lnSpc>
            </a:pPr>
            <a:r>
              <a:rPr lang="en-US" sz="2000"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spark-shell</a:t>
            </a:r>
          </a:p>
          <a:p>
            <a:pPr marL="628650" lvl="1" indent="-17145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Shell for running Python Code</a:t>
            </a:r>
          </a:p>
          <a:p>
            <a:pPr lvl="2">
              <a:lnSpc>
                <a:spcPct val="130000"/>
              </a:lnSpc>
            </a:pPr>
            <a:r>
              <a:rPr lang="en-US" sz="2000"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2000" b="1"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pyspark</a:t>
            </a:r>
            <a:endParaRPr lang="en-US" sz="2000"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171450" indent="-17145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Submitting </a:t>
            </a:r>
          </a:p>
          <a:p>
            <a:pPr lvl="1">
              <a:lnSpc>
                <a:spcPct val="130000"/>
              </a:lnSpc>
            </a:pPr>
            <a:r>
              <a:rPr lang="en-US" sz="1400"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spark-submit --class {MAIN_CLASS} [OPTIONS] {PATH_TO_FILE} {ARG0} {ARG1} … {ARGN}</a:t>
            </a:r>
            <a:endParaRPr lang="en-US" sz="1400"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366658631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Spark Drivers and Workers</a:t>
            </a:r>
            <a:endParaRPr lang="en-US" sz="2800" dirty="0"/>
          </a:p>
        </p:txBody>
      </p:sp>
      <p:pic>
        <p:nvPicPr>
          <p:cNvPr id="3" name="Picture 2"/>
          <p:cNvPicPr>
            <a:picLocks noChangeAspect="1"/>
          </p:cNvPicPr>
          <p:nvPr/>
        </p:nvPicPr>
        <p:blipFill>
          <a:blip r:embed="rId3"/>
          <a:stretch>
            <a:fillRect/>
          </a:stretch>
        </p:blipFill>
        <p:spPr>
          <a:xfrm>
            <a:off x="605964" y="2091269"/>
            <a:ext cx="7569200" cy="3632200"/>
          </a:xfrm>
          <a:prstGeom prst="rect">
            <a:avLst/>
          </a:prstGeom>
        </p:spPr>
      </p:pic>
      <p:sp>
        <p:nvSpPr>
          <p:cNvPr id="4" name="TextBox 3"/>
          <p:cNvSpPr txBox="1"/>
          <p:nvPr/>
        </p:nvSpPr>
        <p:spPr>
          <a:xfrm>
            <a:off x="605964" y="5723469"/>
            <a:ext cx="7569200" cy="461665"/>
          </a:xfrm>
          <a:prstGeom prst="rect">
            <a:avLst/>
          </a:prstGeom>
          <a:noFill/>
        </p:spPr>
        <p:txBody>
          <a:bodyPr wrap="square" rtlCol="0">
            <a:spAutoFit/>
          </a:bodyPr>
          <a:lstStyle/>
          <a:p>
            <a:r>
              <a:rPr lang="en-US" sz="1200" dirty="0" smtClean="0"/>
              <a:t>Apache Spark, </a:t>
            </a:r>
            <a:r>
              <a:rPr lang="en-US" sz="1200" i="1" dirty="0" smtClean="0"/>
              <a:t>Cluster Mode Overview</a:t>
            </a:r>
            <a:endParaRPr lang="en-US" sz="1200" dirty="0" smtClean="0"/>
          </a:p>
          <a:p>
            <a:r>
              <a:rPr lang="en-US" sz="1200" dirty="0">
                <a:hlinkClick r:id="rId4"/>
              </a:rPr>
              <a:t>http://spark.apache.org/docs/latest/img/cluster-</a:t>
            </a:r>
            <a:r>
              <a:rPr lang="en-US" sz="1200" dirty="0" smtClean="0">
                <a:hlinkClick r:id="rId4"/>
              </a:rPr>
              <a:t>overview.png</a:t>
            </a:r>
            <a:r>
              <a:rPr lang="en-US" sz="1200" dirty="0" smtClean="0"/>
              <a:t> </a:t>
            </a:r>
            <a:endParaRPr lang="en-US" sz="1200" dirty="0"/>
          </a:p>
        </p:txBody>
      </p:sp>
    </p:spTree>
    <p:extLst>
      <p:ext uri="{BB962C8B-B14F-4D97-AF65-F5344CB8AC3E}">
        <p14:creationId xmlns:p14="http://schemas.microsoft.com/office/powerpoint/2010/main" val="366658631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err="1" smtClean="0"/>
              <a:t>SparkContext</a:t>
            </a:r>
            <a:endParaRPr lang="en-US" sz="2800" dirty="0"/>
          </a:p>
        </p:txBody>
      </p:sp>
      <p:sp>
        <p:nvSpPr>
          <p:cNvPr id="4" name="TextBox 3"/>
          <p:cNvSpPr txBox="1"/>
          <p:nvPr/>
        </p:nvSpPr>
        <p:spPr>
          <a:xfrm>
            <a:off x="386124" y="1821530"/>
            <a:ext cx="8183770" cy="3677930"/>
          </a:xfrm>
          <a:prstGeom prst="rect">
            <a:avLst/>
          </a:prstGeom>
          <a:noFill/>
        </p:spPr>
        <p:txBody>
          <a:bodyPr wrap="square" lIns="0" rIns="0" rtlCol="0">
            <a:spAutoFit/>
          </a:bodyPr>
          <a:lstStyle/>
          <a:p>
            <a:pPr marL="171450" indent="-17145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 Spark program first creates a </a:t>
            </a:r>
            <a:r>
              <a:rPr lang="en-US" sz="20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SparkContext</a:t>
            </a: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object</a:t>
            </a:r>
          </a:p>
          <a:p>
            <a:pPr marL="628650" lvl="1" indent="-17145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Spark Shell automatically creates a </a:t>
            </a:r>
            <a:r>
              <a:rPr lang="en-US" sz="20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SparkContext</a:t>
            </a: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as the </a:t>
            </a:r>
            <a:r>
              <a:rPr lang="en-US" sz="2000" b="1" dirty="0" err="1" smtClean="0">
                <a:latin typeface="Roboto Condensed Light" panose="02000000000000000000" pitchFamily="2" charset="0"/>
                <a:ea typeface="Roboto Condensed Light" panose="02000000000000000000" pitchFamily="2" charset="0"/>
                <a:cs typeface="Roboto Condensed Light" panose="02000000000000000000" pitchFamily="2" charset="0"/>
              </a:rPr>
              <a:t>sc</a:t>
            </a:r>
            <a:r>
              <a:rPr lang="en-US" sz="2000" dirty="0" smtClean="0">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variable</a:t>
            </a:r>
          </a:p>
          <a:p>
            <a:pPr marL="171450" indent="-17145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Tells spark how and where to access a cluster</a:t>
            </a:r>
          </a:p>
          <a:p>
            <a:pPr marL="171450" indent="-17145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Use </a:t>
            </a:r>
            <a:r>
              <a:rPr lang="en-US" sz="20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SparkContext</a:t>
            </a: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to create RDDs</a:t>
            </a:r>
          </a:p>
          <a:p>
            <a:pPr marL="171450" indent="-17145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Documentation</a:t>
            </a:r>
          </a:p>
          <a:p>
            <a:pPr marL="628650" lvl="1" indent="-17145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hlinkClick r:id="rId2"/>
              </a:rPr>
              <a:t>https://spark.apache.org/docs/latest/api/scala/index.html#org.apache.spark.SparkContext</a:t>
            </a:r>
            <a:endPar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171450" indent="-171450">
              <a:lnSpc>
                <a:spcPct val="130000"/>
              </a:lnSpc>
              <a:buFont typeface="Arial"/>
              <a:buChar char="•"/>
            </a:pPr>
            <a:endPar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300261557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411193"/>
            <a:ext cx="7434302" cy="817561"/>
          </a:xfrm>
        </p:spPr>
        <p:txBody>
          <a:bodyPr>
            <a:normAutofit/>
          </a:bodyPr>
          <a:lstStyle/>
          <a:p>
            <a:r>
              <a:rPr lang="en-US" sz="2800" dirty="0" err="1" smtClean="0"/>
              <a:t>SparkContext</a:t>
            </a:r>
            <a:r>
              <a:rPr lang="en-US" sz="2800" dirty="0" smtClean="0"/>
              <a:t> (Creation)</a:t>
            </a:r>
            <a:endParaRPr lang="en-US" sz="2800" dirty="0"/>
          </a:p>
        </p:txBody>
      </p:sp>
      <p:sp>
        <p:nvSpPr>
          <p:cNvPr id="4" name="TextBox 3"/>
          <p:cNvSpPr txBox="1"/>
          <p:nvPr/>
        </p:nvSpPr>
        <p:spPr>
          <a:xfrm>
            <a:off x="386124" y="1244155"/>
            <a:ext cx="8757876" cy="5213735"/>
          </a:xfrm>
          <a:prstGeom prst="rect">
            <a:avLst/>
          </a:prstGeom>
          <a:noFill/>
        </p:spPr>
        <p:txBody>
          <a:bodyPr wrap="square" lIns="0" rIns="0" rtlCol="0">
            <a:spAutoFit/>
          </a:bodyPr>
          <a:lstStyle/>
          <a:p>
            <a:pPr>
              <a:lnSpc>
                <a:spcPct val="130000"/>
              </a:lnSpc>
            </a:pPr>
            <a:r>
              <a:rPr lang="en-US" sz="2000" b="1" dirty="0" smtClean="0">
                <a:latin typeface="Roboto Condensed Light" panose="02000000000000000000" pitchFamily="2" charset="0"/>
                <a:ea typeface="Roboto Condensed Light" panose="02000000000000000000" pitchFamily="2" charset="0"/>
                <a:cs typeface="Roboto Condensed Light" panose="02000000000000000000" pitchFamily="2" charset="0"/>
              </a:rPr>
              <a:t>Python</a:t>
            </a:r>
          </a:p>
          <a:p>
            <a:r>
              <a:rPr lang="en-US" sz="1600" b="1" dirty="0">
                <a:solidFill>
                  <a:srgbClr val="107902"/>
                </a:solidFill>
                <a:latin typeface="Courier-Bold"/>
              </a:rPr>
              <a:t>from</a:t>
            </a:r>
            <a:r>
              <a:rPr lang="en-US" sz="1600" dirty="0">
                <a:solidFill>
                  <a:srgbClr val="262626"/>
                </a:solidFill>
                <a:latin typeface="Courier"/>
              </a:rPr>
              <a:t> </a:t>
            </a:r>
            <a:r>
              <a:rPr lang="en-US" sz="1600" b="1" dirty="0" err="1">
                <a:solidFill>
                  <a:srgbClr val="1370A6"/>
                </a:solidFill>
                <a:latin typeface="Courier-Bold"/>
              </a:rPr>
              <a:t>pyspark</a:t>
            </a:r>
            <a:r>
              <a:rPr lang="en-US" sz="1600" dirty="0">
                <a:solidFill>
                  <a:srgbClr val="262626"/>
                </a:solidFill>
                <a:latin typeface="Courier"/>
              </a:rPr>
              <a:t> </a:t>
            </a:r>
            <a:r>
              <a:rPr lang="en-US" sz="1600" b="1" dirty="0">
                <a:solidFill>
                  <a:srgbClr val="107902"/>
                </a:solidFill>
                <a:latin typeface="Courier-Bold"/>
              </a:rPr>
              <a:t>import</a:t>
            </a:r>
            <a:r>
              <a:rPr lang="en-US" sz="1600" dirty="0">
                <a:solidFill>
                  <a:srgbClr val="262626"/>
                </a:solidFill>
                <a:latin typeface="Courier"/>
              </a:rPr>
              <a:t> </a:t>
            </a:r>
            <a:r>
              <a:rPr lang="en-US" sz="1600" dirty="0" err="1">
                <a:solidFill>
                  <a:srgbClr val="262626"/>
                </a:solidFill>
                <a:latin typeface="Courier"/>
              </a:rPr>
              <a:t>SparkConf</a:t>
            </a:r>
            <a:r>
              <a:rPr lang="en-US" sz="1600" dirty="0">
                <a:solidFill>
                  <a:srgbClr val="262626"/>
                </a:solidFill>
                <a:latin typeface="Courier"/>
              </a:rPr>
              <a:t>, </a:t>
            </a:r>
            <a:r>
              <a:rPr lang="en-US" sz="1600" dirty="0" err="1">
                <a:solidFill>
                  <a:srgbClr val="262626"/>
                </a:solidFill>
                <a:latin typeface="Courier"/>
              </a:rPr>
              <a:t>SparkContext</a:t>
            </a:r>
            <a:r>
              <a:rPr lang="en-US" sz="1600" dirty="0">
                <a:solidFill>
                  <a:srgbClr val="262626"/>
                </a:solidFill>
                <a:latin typeface="Courier"/>
              </a:rPr>
              <a:t> </a:t>
            </a:r>
          </a:p>
          <a:p>
            <a:r>
              <a:rPr lang="en-US" sz="1600" dirty="0" err="1">
                <a:solidFill>
                  <a:srgbClr val="262626"/>
                </a:solidFill>
                <a:latin typeface="Courier"/>
              </a:rPr>
              <a:t>conf</a:t>
            </a:r>
            <a:r>
              <a:rPr lang="en-US" sz="1600" dirty="0">
                <a:solidFill>
                  <a:srgbClr val="262626"/>
                </a:solidFill>
                <a:latin typeface="Courier"/>
              </a:rPr>
              <a:t> = </a:t>
            </a:r>
            <a:r>
              <a:rPr lang="en-US" sz="1600" dirty="0" err="1">
                <a:solidFill>
                  <a:srgbClr val="262626"/>
                </a:solidFill>
                <a:latin typeface="Courier"/>
              </a:rPr>
              <a:t>SparkConf</a:t>
            </a:r>
            <a:r>
              <a:rPr lang="en-US" sz="1600" dirty="0">
                <a:solidFill>
                  <a:srgbClr val="262626"/>
                </a:solidFill>
                <a:latin typeface="Courier"/>
              </a:rPr>
              <a:t>().</a:t>
            </a:r>
            <a:r>
              <a:rPr lang="en-US" sz="1600" dirty="0" err="1">
                <a:solidFill>
                  <a:srgbClr val="262626"/>
                </a:solidFill>
                <a:latin typeface="Courier"/>
              </a:rPr>
              <a:t>setMaster</a:t>
            </a:r>
            <a:r>
              <a:rPr lang="en-US" sz="1600" dirty="0">
                <a:solidFill>
                  <a:srgbClr val="262626"/>
                </a:solidFill>
                <a:latin typeface="Courier"/>
              </a:rPr>
              <a:t>(</a:t>
            </a:r>
            <a:r>
              <a:rPr lang="en-US" sz="1600" dirty="0">
                <a:solidFill>
                  <a:schemeClr val="accent3">
                    <a:lumMod val="75000"/>
                  </a:schemeClr>
                </a:solidFill>
                <a:latin typeface="Courier"/>
              </a:rPr>
              <a:t>"local"</a:t>
            </a:r>
            <a:r>
              <a:rPr lang="en-US" sz="1600" dirty="0">
                <a:solidFill>
                  <a:srgbClr val="262626"/>
                </a:solidFill>
                <a:latin typeface="Courier"/>
              </a:rPr>
              <a:t>).</a:t>
            </a:r>
            <a:r>
              <a:rPr lang="en-US" sz="1600" dirty="0" err="1">
                <a:solidFill>
                  <a:srgbClr val="262626"/>
                </a:solidFill>
                <a:latin typeface="Courier"/>
              </a:rPr>
              <a:t>setAppName</a:t>
            </a:r>
            <a:r>
              <a:rPr lang="en-US" sz="1600" dirty="0">
                <a:solidFill>
                  <a:srgbClr val="262626"/>
                </a:solidFill>
                <a:latin typeface="Courier"/>
              </a:rPr>
              <a:t>(</a:t>
            </a:r>
            <a:r>
              <a:rPr lang="en-US" sz="1600" dirty="0">
                <a:solidFill>
                  <a:srgbClr val="77933C"/>
                </a:solidFill>
                <a:latin typeface="Courier"/>
              </a:rPr>
              <a:t>"My App"</a:t>
            </a:r>
            <a:r>
              <a:rPr lang="en-US" sz="1600" dirty="0">
                <a:solidFill>
                  <a:srgbClr val="262626"/>
                </a:solidFill>
                <a:latin typeface="Courier"/>
              </a:rPr>
              <a:t>) </a:t>
            </a:r>
          </a:p>
          <a:p>
            <a:r>
              <a:rPr lang="en-US" sz="1600" dirty="0" err="1">
                <a:solidFill>
                  <a:srgbClr val="262626"/>
                </a:solidFill>
                <a:latin typeface="Courier"/>
              </a:rPr>
              <a:t>sc</a:t>
            </a:r>
            <a:r>
              <a:rPr lang="en-US" sz="1600" dirty="0">
                <a:solidFill>
                  <a:srgbClr val="262626"/>
                </a:solidFill>
                <a:latin typeface="Courier"/>
              </a:rPr>
              <a:t> = </a:t>
            </a:r>
            <a:r>
              <a:rPr lang="en-US" sz="1600" dirty="0" err="1">
                <a:solidFill>
                  <a:srgbClr val="262626"/>
                </a:solidFill>
                <a:latin typeface="Courier"/>
              </a:rPr>
              <a:t>SparkContext</a:t>
            </a:r>
            <a:r>
              <a:rPr lang="en-US" sz="1600" dirty="0">
                <a:solidFill>
                  <a:srgbClr val="262626"/>
                </a:solidFill>
                <a:latin typeface="Courier"/>
              </a:rPr>
              <a:t>(</a:t>
            </a:r>
            <a:r>
              <a:rPr lang="en-US" sz="1600" dirty="0" err="1">
                <a:solidFill>
                  <a:srgbClr val="262626"/>
                </a:solidFill>
                <a:latin typeface="Courier"/>
              </a:rPr>
              <a:t>conf</a:t>
            </a:r>
            <a:r>
              <a:rPr lang="en-US" sz="1600" dirty="0">
                <a:solidFill>
                  <a:srgbClr val="262626"/>
                </a:solidFill>
                <a:latin typeface="Courier"/>
              </a:rPr>
              <a:t> = </a:t>
            </a:r>
            <a:r>
              <a:rPr lang="en-US" sz="1600" dirty="0" err="1">
                <a:solidFill>
                  <a:srgbClr val="262626"/>
                </a:solidFill>
                <a:latin typeface="Courier"/>
              </a:rPr>
              <a:t>conf</a:t>
            </a:r>
            <a:r>
              <a:rPr lang="en-US" sz="1600" dirty="0">
                <a:solidFill>
                  <a:srgbClr val="262626"/>
                </a:solidFill>
                <a:latin typeface="Courier"/>
              </a:rPr>
              <a:t>)</a:t>
            </a:r>
            <a:endParaRPr lang="en-US" sz="1600" dirty="0" smtClean="0"/>
          </a:p>
          <a:p>
            <a:pPr>
              <a:lnSpc>
                <a:spcPct val="130000"/>
              </a:lnSpc>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r>
              <a:rPr lang="en-US" sz="2000" b="1" dirty="0" err="1" smtClean="0">
                <a:solidFill>
                  <a:srgbClr val="000000"/>
                </a:solidFill>
                <a:latin typeface="Roboto Condensed Light" panose="02000000000000000000" pitchFamily="2" charset="0"/>
                <a:ea typeface="Roboto Condensed Light" panose="02000000000000000000" pitchFamily="2" charset="0"/>
                <a:cs typeface="Roboto Condensed Light" panose="02000000000000000000" pitchFamily="2" charset="0"/>
              </a:rPr>
              <a:t>Scala</a:t>
            </a:r>
            <a:endParaRPr lang="en-US" sz="2000" b="1" dirty="0" smtClean="0">
              <a:solidFill>
                <a:srgbClr val="000000"/>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r>
              <a:rPr lang="en-US" sz="1600" b="1" dirty="0">
                <a:solidFill>
                  <a:srgbClr val="107902"/>
                </a:solidFill>
                <a:latin typeface="Courier-Bold"/>
              </a:rPr>
              <a:t>import</a:t>
            </a:r>
            <a:r>
              <a:rPr lang="en-US" sz="1600" dirty="0">
                <a:solidFill>
                  <a:srgbClr val="262626"/>
                </a:solidFill>
                <a:latin typeface="Courier"/>
              </a:rPr>
              <a:t> </a:t>
            </a:r>
            <a:r>
              <a:rPr lang="en-US" sz="1600" b="1" dirty="0" err="1">
                <a:solidFill>
                  <a:srgbClr val="1370A6"/>
                </a:solidFill>
                <a:latin typeface="Courier-Bold"/>
              </a:rPr>
              <a:t>org.apache.spark.SparkConf</a:t>
            </a:r>
            <a:r>
              <a:rPr lang="en-US" sz="1600" dirty="0">
                <a:solidFill>
                  <a:srgbClr val="262626"/>
                </a:solidFill>
                <a:latin typeface="Courier"/>
              </a:rPr>
              <a:t> </a:t>
            </a:r>
            <a:endParaRPr lang="en-US" sz="1600" dirty="0" smtClean="0">
              <a:solidFill>
                <a:srgbClr val="262626"/>
              </a:solidFill>
              <a:latin typeface="Courier"/>
            </a:endParaRPr>
          </a:p>
          <a:p>
            <a:r>
              <a:rPr lang="en-US" sz="1600" b="1" dirty="0" smtClean="0">
                <a:solidFill>
                  <a:srgbClr val="107902"/>
                </a:solidFill>
                <a:latin typeface="Courier-Bold"/>
              </a:rPr>
              <a:t>import</a:t>
            </a:r>
            <a:r>
              <a:rPr lang="en-US" sz="1600" dirty="0" smtClean="0">
                <a:solidFill>
                  <a:srgbClr val="262626"/>
                </a:solidFill>
                <a:latin typeface="Courier"/>
              </a:rPr>
              <a:t> </a:t>
            </a:r>
            <a:r>
              <a:rPr lang="en-US" sz="1600" b="1" dirty="0" err="1">
                <a:solidFill>
                  <a:srgbClr val="1370A6"/>
                </a:solidFill>
                <a:latin typeface="Courier-Bold"/>
              </a:rPr>
              <a:t>org.apache.spark.SparkContext</a:t>
            </a:r>
            <a:r>
              <a:rPr lang="en-US" sz="1600" dirty="0">
                <a:solidFill>
                  <a:srgbClr val="262626"/>
                </a:solidFill>
                <a:latin typeface="Courier"/>
              </a:rPr>
              <a:t> </a:t>
            </a:r>
            <a:endParaRPr lang="en-US" sz="1600" dirty="0" smtClean="0">
              <a:solidFill>
                <a:srgbClr val="262626"/>
              </a:solidFill>
              <a:latin typeface="Courier"/>
            </a:endParaRPr>
          </a:p>
          <a:p>
            <a:r>
              <a:rPr lang="en-US" sz="1600" b="1" dirty="0" smtClean="0">
                <a:solidFill>
                  <a:srgbClr val="107902"/>
                </a:solidFill>
                <a:latin typeface="Courier-Bold"/>
              </a:rPr>
              <a:t>import</a:t>
            </a:r>
            <a:r>
              <a:rPr lang="en-US" sz="1600" dirty="0" smtClean="0">
                <a:solidFill>
                  <a:srgbClr val="262626"/>
                </a:solidFill>
                <a:latin typeface="Courier"/>
              </a:rPr>
              <a:t> </a:t>
            </a:r>
            <a:r>
              <a:rPr lang="en-US" sz="1600" b="1" dirty="0" err="1">
                <a:solidFill>
                  <a:srgbClr val="1370A6"/>
                </a:solidFill>
                <a:latin typeface="Courier-Bold"/>
              </a:rPr>
              <a:t>org.apache.spark.SparkContext</a:t>
            </a:r>
            <a:r>
              <a:rPr lang="en-US" sz="1600" b="1" dirty="0">
                <a:solidFill>
                  <a:srgbClr val="1370A6"/>
                </a:solidFill>
                <a:latin typeface="Courier-Bold"/>
              </a:rPr>
              <a:t>._</a:t>
            </a:r>
            <a:r>
              <a:rPr lang="en-US" sz="1600" dirty="0">
                <a:solidFill>
                  <a:srgbClr val="262626"/>
                </a:solidFill>
                <a:latin typeface="Courier"/>
              </a:rPr>
              <a:t> </a:t>
            </a:r>
            <a:endParaRPr lang="en-US" sz="1600" dirty="0" smtClean="0">
              <a:solidFill>
                <a:srgbClr val="262626"/>
              </a:solidFill>
              <a:latin typeface="Courier"/>
            </a:endParaRPr>
          </a:p>
          <a:p>
            <a:r>
              <a:rPr lang="en-US" sz="1600" b="1" dirty="0" err="1" smtClean="0">
                <a:solidFill>
                  <a:srgbClr val="107902"/>
                </a:solidFill>
                <a:latin typeface="Courier-Bold"/>
              </a:rPr>
              <a:t>val</a:t>
            </a:r>
            <a:r>
              <a:rPr lang="en-US" sz="1600" dirty="0" smtClean="0">
                <a:solidFill>
                  <a:srgbClr val="262626"/>
                </a:solidFill>
                <a:latin typeface="Courier"/>
              </a:rPr>
              <a:t> </a:t>
            </a:r>
            <a:r>
              <a:rPr lang="en-US" sz="1600" dirty="0" err="1">
                <a:solidFill>
                  <a:srgbClr val="262626"/>
                </a:solidFill>
                <a:latin typeface="Courier"/>
              </a:rPr>
              <a:t>conf</a:t>
            </a:r>
            <a:r>
              <a:rPr lang="en-US" sz="1600" dirty="0">
                <a:solidFill>
                  <a:srgbClr val="262626"/>
                </a:solidFill>
                <a:latin typeface="Courier"/>
              </a:rPr>
              <a:t> </a:t>
            </a:r>
            <a:r>
              <a:rPr lang="en-US" sz="1600" b="1" dirty="0">
                <a:solidFill>
                  <a:srgbClr val="107902"/>
                </a:solidFill>
                <a:latin typeface="Courier-Bold"/>
              </a:rPr>
              <a:t>=</a:t>
            </a:r>
            <a:r>
              <a:rPr lang="en-US" sz="1600" dirty="0">
                <a:solidFill>
                  <a:srgbClr val="262626"/>
                </a:solidFill>
                <a:latin typeface="Courier"/>
              </a:rPr>
              <a:t> </a:t>
            </a:r>
            <a:r>
              <a:rPr lang="en-US" sz="1600" b="1" dirty="0" smtClean="0">
                <a:solidFill>
                  <a:srgbClr val="107902"/>
                </a:solidFill>
                <a:latin typeface="Courier-Bold"/>
              </a:rPr>
              <a:t>new </a:t>
            </a:r>
            <a:r>
              <a:rPr lang="en-US" sz="1600" b="1" dirty="0" err="1" smtClean="0">
                <a:solidFill>
                  <a:srgbClr val="AA0053"/>
                </a:solidFill>
                <a:latin typeface="Courier-Bold"/>
              </a:rPr>
              <a:t>SparkConf</a:t>
            </a:r>
            <a:r>
              <a:rPr lang="en-US" sz="1600" dirty="0">
                <a:solidFill>
                  <a:srgbClr val="262626"/>
                </a:solidFill>
                <a:latin typeface="Courier"/>
              </a:rPr>
              <a:t>().</a:t>
            </a:r>
            <a:r>
              <a:rPr lang="en-US" sz="1600" dirty="0" err="1">
                <a:solidFill>
                  <a:srgbClr val="262626"/>
                </a:solidFill>
                <a:latin typeface="Courier"/>
              </a:rPr>
              <a:t>setMaster</a:t>
            </a:r>
            <a:r>
              <a:rPr lang="en-US" sz="1600" dirty="0">
                <a:solidFill>
                  <a:srgbClr val="262626"/>
                </a:solidFill>
                <a:latin typeface="Courier"/>
              </a:rPr>
              <a:t>(</a:t>
            </a:r>
            <a:r>
              <a:rPr lang="en-US" sz="1600" dirty="0">
                <a:solidFill>
                  <a:srgbClr val="77933C"/>
                </a:solidFill>
                <a:latin typeface="Courier"/>
              </a:rPr>
              <a:t>"local"</a:t>
            </a:r>
            <a:r>
              <a:rPr lang="en-US" sz="1600" dirty="0">
                <a:solidFill>
                  <a:srgbClr val="262626"/>
                </a:solidFill>
                <a:latin typeface="Courier"/>
              </a:rPr>
              <a:t>).</a:t>
            </a:r>
            <a:r>
              <a:rPr lang="en-US" sz="1600" dirty="0" err="1">
                <a:solidFill>
                  <a:srgbClr val="262626"/>
                </a:solidFill>
                <a:latin typeface="Courier"/>
              </a:rPr>
              <a:t>setAppName</a:t>
            </a:r>
            <a:r>
              <a:rPr lang="en-US" sz="1600" dirty="0">
                <a:solidFill>
                  <a:srgbClr val="262626"/>
                </a:solidFill>
                <a:latin typeface="Courier"/>
              </a:rPr>
              <a:t>(</a:t>
            </a:r>
            <a:r>
              <a:rPr lang="en-US" sz="1600" dirty="0">
                <a:solidFill>
                  <a:srgbClr val="77933C"/>
                </a:solidFill>
                <a:latin typeface="Courier"/>
              </a:rPr>
              <a:t>"My App"</a:t>
            </a:r>
            <a:r>
              <a:rPr lang="en-US" sz="1600" dirty="0">
                <a:solidFill>
                  <a:srgbClr val="262626"/>
                </a:solidFill>
                <a:latin typeface="Courier"/>
              </a:rPr>
              <a:t>) </a:t>
            </a:r>
            <a:endParaRPr lang="en-US" sz="1600" dirty="0" smtClean="0">
              <a:solidFill>
                <a:srgbClr val="262626"/>
              </a:solidFill>
              <a:latin typeface="Courier"/>
            </a:endParaRPr>
          </a:p>
          <a:p>
            <a:r>
              <a:rPr lang="en-US" sz="1600" b="1" dirty="0" err="1" smtClean="0">
                <a:solidFill>
                  <a:srgbClr val="107902"/>
                </a:solidFill>
                <a:latin typeface="Courier-Bold"/>
              </a:rPr>
              <a:t>val</a:t>
            </a:r>
            <a:r>
              <a:rPr lang="en-US" sz="1600" dirty="0" smtClean="0">
                <a:solidFill>
                  <a:srgbClr val="262626"/>
                </a:solidFill>
                <a:latin typeface="Courier"/>
              </a:rPr>
              <a:t> </a:t>
            </a:r>
            <a:r>
              <a:rPr lang="en-US" sz="1600" dirty="0" err="1">
                <a:solidFill>
                  <a:srgbClr val="262626"/>
                </a:solidFill>
                <a:latin typeface="Courier"/>
              </a:rPr>
              <a:t>sc</a:t>
            </a:r>
            <a:r>
              <a:rPr lang="en-US" sz="1600" dirty="0">
                <a:solidFill>
                  <a:srgbClr val="262626"/>
                </a:solidFill>
                <a:latin typeface="Courier"/>
              </a:rPr>
              <a:t> </a:t>
            </a:r>
            <a:r>
              <a:rPr lang="en-US" sz="1600" b="1" dirty="0">
                <a:solidFill>
                  <a:srgbClr val="107902"/>
                </a:solidFill>
                <a:latin typeface="Courier-Bold"/>
              </a:rPr>
              <a:t>=</a:t>
            </a:r>
            <a:r>
              <a:rPr lang="en-US" sz="1600" dirty="0">
                <a:solidFill>
                  <a:srgbClr val="262626"/>
                </a:solidFill>
                <a:latin typeface="Courier"/>
              </a:rPr>
              <a:t> </a:t>
            </a:r>
            <a:r>
              <a:rPr lang="en-US" sz="1600" b="1" dirty="0">
                <a:solidFill>
                  <a:srgbClr val="107902"/>
                </a:solidFill>
                <a:latin typeface="Courier-Bold"/>
              </a:rPr>
              <a:t>new</a:t>
            </a:r>
            <a:r>
              <a:rPr lang="en-US" sz="1600" dirty="0">
                <a:solidFill>
                  <a:srgbClr val="262626"/>
                </a:solidFill>
                <a:latin typeface="Courier"/>
              </a:rPr>
              <a:t> </a:t>
            </a:r>
            <a:r>
              <a:rPr lang="en-US" sz="1600" b="1" dirty="0" err="1">
                <a:solidFill>
                  <a:srgbClr val="AA0053"/>
                </a:solidFill>
                <a:latin typeface="Courier-Bold"/>
              </a:rPr>
              <a:t>SparkContext</a:t>
            </a:r>
            <a:r>
              <a:rPr lang="en-US" sz="1600" dirty="0">
                <a:solidFill>
                  <a:srgbClr val="262626"/>
                </a:solidFill>
                <a:latin typeface="Courier"/>
              </a:rPr>
              <a:t>(</a:t>
            </a:r>
            <a:r>
              <a:rPr lang="en-US" sz="1600" dirty="0" err="1">
                <a:solidFill>
                  <a:srgbClr val="262626"/>
                </a:solidFill>
                <a:latin typeface="Courier"/>
              </a:rPr>
              <a:t>conf</a:t>
            </a:r>
            <a:r>
              <a:rPr lang="en-US" sz="1600" dirty="0">
                <a:solidFill>
                  <a:srgbClr val="262626"/>
                </a:solidFill>
                <a:latin typeface="Courier"/>
              </a:rPr>
              <a:t>) </a:t>
            </a:r>
          </a:p>
          <a:p>
            <a:pPr>
              <a:lnSpc>
                <a:spcPct val="130000"/>
              </a:lnSpc>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r>
              <a:rPr lang="en-US" sz="2000" b="1" dirty="0" smtClean="0">
                <a:solidFill>
                  <a:srgbClr val="000000"/>
                </a:solidFill>
                <a:latin typeface="Roboto Condensed Light" panose="02000000000000000000" pitchFamily="2" charset="0"/>
                <a:ea typeface="Roboto Condensed Light" panose="02000000000000000000" pitchFamily="2" charset="0"/>
                <a:cs typeface="Roboto Condensed Light" panose="02000000000000000000" pitchFamily="2" charset="0"/>
              </a:rPr>
              <a:t>Java</a:t>
            </a:r>
          </a:p>
          <a:p>
            <a:r>
              <a:rPr lang="en-US" sz="1600" b="1" dirty="0">
                <a:solidFill>
                  <a:srgbClr val="107902"/>
                </a:solidFill>
                <a:latin typeface="Courier-Bold"/>
              </a:rPr>
              <a:t>import</a:t>
            </a:r>
            <a:r>
              <a:rPr lang="en-US" sz="1600" dirty="0">
                <a:solidFill>
                  <a:srgbClr val="262626"/>
                </a:solidFill>
                <a:latin typeface="Courier"/>
              </a:rPr>
              <a:t> </a:t>
            </a:r>
            <a:r>
              <a:rPr lang="en-US" sz="1600" b="1" dirty="0" err="1">
                <a:solidFill>
                  <a:srgbClr val="1370A6"/>
                </a:solidFill>
                <a:latin typeface="Courier-Bold"/>
              </a:rPr>
              <a:t>org.apache.spark.SparkConf</a:t>
            </a:r>
            <a:r>
              <a:rPr lang="en-US" sz="1600" dirty="0" smtClean="0">
                <a:solidFill>
                  <a:srgbClr val="262626"/>
                </a:solidFill>
                <a:latin typeface="Courier"/>
              </a:rPr>
              <a:t>;</a:t>
            </a:r>
          </a:p>
          <a:p>
            <a:r>
              <a:rPr lang="en-US" sz="1600" b="1" dirty="0" smtClean="0">
                <a:solidFill>
                  <a:srgbClr val="107902"/>
                </a:solidFill>
                <a:latin typeface="Courier-Bold"/>
              </a:rPr>
              <a:t>import</a:t>
            </a:r>
            <a:r>
              <a:rPr lang="en-US" sz="1600" dirty="0" smtClean="0">
                <a:solidFill>
                  <a:srgbClr val="262626"/>
                </a:solidFill>
                <a:latin typeface="Courier"/>
              </a:rPr>
              <a:t> </a:t>
            </a:r>
            <a:r>
              <a:rPr lang="en-US" sz="1600" b="1" dirty="0" err="1">
                <a:solidFill>
                  <a:srgbClr val="1370A6"/>
                </a:solidFill>
                <a:latin typeface="Courier-Bold"/>
              </a:rPr>
              <a:t>org.apache.spark.api.Java.JavaSparkContext</a:t>
            </a:r>
            <a:r>
              <a:rPr lang="en-US" sz="1600" dirty="0">
                <a:solidFill>
                  <a:srgbClr val="262626"/>
                </a:solidFill>
                <a:latin typeface="Courier"/>
              </a:rPr>
              <a:t>; </a:t>
            </a:r>
          </a:p>
          <a:p>
            <a:r>
              <a:rPr lang="en-US" sz="1600" dirty="0" err="1">
                <a:solidFill>
                  <a:srgbClr val="262626"/>
                </a:solidFill>
                <a:latin typeface="Courier"/>
              </a:rPr>
              <a:t>SparkConf</a:t>
            </a:r>
            <a:r>
              <a:rPr lang="en-US" sz="1600" dirty="0">
                <a:solidFill>
                  <a:srgbClr val="262626"/>
                </a:solidFill>
                <a:latin typeface="Courier"/>
              </a:rPr>
              <a:t> </a:t>
            </a:r>
            <a:r>
              <a:rPr lang="en-US" sz="1600" dirty="0" err="1">
                <a:solidFill>
                  <a:srgbClr val="262626"/>
                </a:solidFill>
                <a:latin typeface="Courier"/>
              </a:rPr>
              <a:t>conf</a:t>
            </a:r>
            <a:r>
              <a:rPr lang="en-US" sz="1600" dirty="0">
                <a:solidFill>
                  <a:srgbClr val="262626"/>
                </a:solidFill>
                <a:latin typeface="Courier"/>
              </a:rPr>
              <a:t> = </a:t>
            </a:r>
            <a:r>
              <a:rPr lang="en-US" sz="1600" b="1" dirty="0" smtClean="0">
                <a:solidFill>
                  <a:srgbClr val="107902"/>
                </a:solidFill>
                <a:latin typeface="Courier-Bold"/>
              </a:rPr>
              <a:t>new </a:t>
            </a:r>
            <a:r>
              <a:rPr lang="en-US" sz="1600" dirty="0" err="1" smtClean="0">
                <a:solidFill>
                  <a:srgbClr val="262626"/>
                </a:solidFill>
                <a:latin typeface="Courier"/>
              </a:rPr>
              <a:t>SparkConf</a:t>
            </a:r>
            <a:r>
              <a:rPr lang="en-US" sz="1600" dirty="0">
                <a:solidFill>
                  <a:srgbClr val="262626"/>
                </a:solidFill>
                <a:latin typeface="Courier"/>
              </a:rPr>
              <a:t>().</a:t>
            </a:r>
            <a:r>
              <a:rPr lang="en-US" sz="1600" dirty="0" err="1">
                <a:solidFill>
                  <a:srgbClr val="0000C0"/>
                </a:solidFill>
                <a:latin typeface="Courier"/>
              </a:rPr>
              <a:t>setMaster</a:t>
            </a:r>
            <a:r>
              <a:rPr lang="en-US" sz="1600" dirty="0">
                <a:solidFill>
                  <a:srgbClr val="262626"/>
                </a:solidFill>
                <a:latin typeface="Courier"/>
              </a:rPr>
              <a:t>(</a:t>
            </a:r>
            <a:r>
              <a:rPr lang="en-US" sz="1600" dirty="0">
                <a:solidFill>
                  <a:srgbClr val="77933C"/>
                </a:solidFill>
                <a:latin typeface="Courier"/>
              </a:rPr>
              <a:t>"local"</a:t>
            </a:r>
            <a:r>
              <a:rPr lang="en-US" sz="1600" dirty="0">
                <a:solidFill>
                  <a:srgbClr val="262626"/>
                </a:solidFill>
                <a:latin typeface="Courier"/>
              </a:rPr>
              <a:t>).</a:t>
            </a:r>
            <a:r>
              <a:rPr lang="en-US" sz="1600" dirty="0" err="1">
                <a:solidFill>
                  <a:srgbClr val="0000C0"/>
                </a:solidFill>
                <a:latin typeface="Courier"/>
              </a:rPr>
              <a:t>setAppName</a:t>
            </a:r>
            <a:r>
              <a:rPr lang="en-US" sz="1600" dirty="0">
                <a:solidFill>
                  <a:srgbClr val="262626"/>
                </a:solidFill>
                <a:latin typeface="Courier"/>
              </a:rPr>
              <a:t>(</a:t>
            </a:r>
            <a:r>
              <a:rPr lang="en-US" sz="1600" dirty="0">
                <a:solidFill>
                  <a:srgbClr val="77933C"/>
                </a:solidFill>
                <a:latin typeface="Courier"/>
              </a:rPr>
              <a:t>"My App"</a:t>
            </a:r>
            <a:r>
              <a:rPr lang="en-US" sz="1600" dirty="0">
                <a:solidFill>
                  <a:srgbClr val="262626"/>
                </a:solidFill>
                <a:latin typeface="Courier"/>
              </a:rPr>
              <a:t>); </a:t>
            </a:r>
            <a:endParaRPr lang="en-US" sz="1600" dirty="0" smtClean="0">
              <a:solidFill>
                <a:srgbClr val="262626"/>
              </a:solidFill>
              <a:latin typeface="Courier"/>
            </a:endParaRPr>
          </a:p>
          <a:p>
            <a:r>
              <a:rPr lang="en-US" sz="1600" dirty="0" err="1" smtClean="0">
                <a:solidFill>
                  <a:srgbClr val="262626"/>
                </a:solidFill>
                <a:latin typeface="Courier"/>
              </a:rPr>
              <a:t>JavaSparkContext</a:t>
            </a:r>
            <a:r>
              <a:rPr lang="en-US" sz="1600" dirty="0" smtClean="0">
                <a:solidFill>
                  <a:srgbClr val="262626"/>
                </a:solidFill>
                <a:latin typeface="Courier"/>
              </a:rPr>
              <a:t> </a:t>
            </a:r>
            <a:r>
              <a:rPr lang="en-US" sz="1600" dirty="0" err="1">
                <a:solidFill>
                  <a:srgbClr val="262626"/>
                </a:solidFill>
                <a:latin typeface="Courier"/>
              </a:rPr>
              <a:t>sc</a:t>
            </a:r>
            <a:r>
              <a:rPr lang="en-US" sz="1600" dirty="0">
                <a:solidFill>
                  <a:srgbClr val="262626"/>
                </a:solidFill>
                <a:latin typeface="Courier"/>
              </a:rPr>
              <a:t> = </a:t>
            </a:r>
            <a:r>
              <a:rPr lang="en-US" sz="1600" b="1" dirty="0">
                <a:solidFill>
                  <a:srgbClr val="107902"/>
                </a:solidFill>
                <a:latin typeface="Courier-Bold"/>
              </a:rPr>
              <a:t>new</a:t>
            </a:r>
            <a:r>
              <a:rPr lang="en-US" sz="1600" dirty="0">
                <a:solidFill>
                  <a:srgbClr val="262626"/>
                </a:solidFill>
                <a:latin typeface="Courier"/>
              </a:rPr>
              <a:t> </a:t>
            </a:r>
            <a:r>
              <a:rPr lang="en-US" sz="1600" dirty="0" err="1">
                <a:solidFill>
                  <a:srgbClr val="262626"/>
                </a:solidFill>
                <a:latin typeface="Courier"/>
              </a:rPr>
              <a:t>JavaSparkContext</a:t>
            </a:r>
            <a:r>
              <a:rPr lang="en-US" sz="1600" dirty="0">
                <a:solidFill>
                  <a:srgbClr val="262626"/>
                </a:solidFill>
                <a:latin typeface="Courier"/>
              </a:rPr>
              <a:t>(</a:t>
            </a:r>
            <a:r>
              <a:rPr lang="en-US" sz="1600" dirty="0" err="1">
                <a:solidFill>
                  <a:srgbClr val="262626"/>
                </a:solidFill>
                <a:latin typeface="Courier"/>
              </a:rPr>
              <a:t>conf</a:t>
            </a:r>
            <a:r>
              <a:rPr lang="en-US" sz="1600" dirty="0">
                <a:solidFill>
                  <a:srgbClr val="262626"/>
                </a:solidFill>
                <a:latin typeface="Courier"/>
              </a:rPr>
              <a:t>); </a:t>
            </a:r>
          </a:p>
        </p:txBody>
      </p:sp>
    </p:spTree>
    <p:extLst>
      <p:ext uri="{BB962C8B-B14F-4D97-AF65-F5344CB8AC3E}">
        <p14:creationId xmlns:p14="http://schemas.microsoft.com/office/powerpoint/2010/main" val="300261557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Cluster </a:t>
            </a:r>
            <a:r>
              <a:rPr lang="en-US" sz="2800" dirty="0" err="1" smtClean="0"/>
              <a:t>vs</a:t>
            </a:r>
            <a:r>
              <a:rPr lang="en-US" sz="2800" dirty="0" smtClean="0"/>
              <a:t> Local</a:t>
            </a:r>
            <a:endParaRPr lang="en-US" sz="2800" dirty="0"/>
          </a:p>
        </p:txBody>
      </p:sp>
      <p:sp>
        <p:nvSpPr>
          <p:cNvPr id="4" name="TextBox 3"/>
          <p:cNvSpPr txBox="1"/>
          <p:nvPr/>
        </p:nvSpPr>
        <p:spPr>
          <a:xfrm>
            <a:off x="386124" y="1821530"/>
            <a:ext cx="8183770" cy="1158779"/>
          </a:xfrm>
          <a:prstGeom prst="rect">
            <a:avLst/>
          </a:prstGeom>
          <a:noFill/>
        </p:spPr>
        <p:txBody>
          <a:bodyPr wrap="square" lIns="0" rIns="0" rtlCol="0">
            <a:spAutoFit/>
          </a:bodyPr>
          <a:lstStyle/>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The </a:t>
            </a:r>
            <a:r>
              <a:rPr lang="en-US" b="1" dirty="0" smtClean="0">
                <a:latin typeface="Roboto Condensed Light" panose="02000000000000000000" pitchFamily="2" charset="0"/>
                <a:ea typeface="Roboto Condensed Light" panose="02000000000000000000" pitchFamily="2" charset="0"/>
                <a:cs typeface="Roboto Condensed Light" panose="02000000000000000000" pitchFamily="2" charset="0"/>
              </a:rPr>
              <a:t>master</a:t>
            </a:r>
            <a:r>
              <a:rPr lang="en-US" dirty="0" smtClean="0">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parameter for the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SparkContext</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determines which type and size of cluster to use.</a:t>
            </a:r>
          </a:p>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Default: Determined by spark configurations</a:t>
            </a:r>
          </a:p>
        </p:txBody>
      </p:sp>
      <p:graphicFrame>
        <p:nvGraphicFramePr>
          <p:cNvPr id="3" name="Table 2"/>
          <p:cNvGraphicFramePr>
            <a:graphicFrameLocks noGrp="1"/>
          </p:cNvGraphicFramePr>
          <p:nvPr>
            <p:extLst>
              <p:ext uri="{D42A27DB-BD31-4B8C-83A1-F6EECF244321}">
                <p14:modId xmlns:p14="http://schemas.microsoft.com/office/powerpoint/2010/main" val="19847327"/>
              </p:ext>
            </p:extLst>
          </p:nvPr>
        </p:nvGraphicFramePr>
        <p:xfrm>
          <a:off x="386121" y="3310477"/>
          <a:ext cx="8183772" cy="3235960"/>
        </p:xfrm>
        <a:graphic>
          <a:graphicData uri="http://schemas.openxmlformats.org/drawingml/2006/table">
            <a:tbl>
              <a:tblPr firstRow="1" bandRow="1">
                <a:tableStyleId>{5C22544A-7EE6-4342-B048-85BDC9FD1C3A}</a:tableStyleId>
              </a:tblPr>
              <a:tblGrid>
                <a:gridCol w="4091886"/>
                <a:gridCol w="4091886"/>
              </a:tblGrid>
              <a:tr h="370840">
                <a:tc>
                  <a:txBody>
                    <a:bodyPr/>
                    <a:lstStyle/>
                    <a:p>
                      <a:r>
                        <a:rPr lang="en-US" dirty="0" smtClean="0"/>
                        <a:t>Value</a:t>
                      </a:r>
                      <a:endParaRPr lang="en-US" dirty="0"/>
                    </a:p>
                  </a:txBody>
                  <a:tcPr/>
                </a:tc>
                <a:tc>
                  <a:txBody>
                    <a:bodyPr/>
                    <a:lstStyle/>
                    <a:p>
                      <a:r>
                        <a:rPr lang="en-US" dirty="0" smtClean="0"/>
                        <a:t>Description</a:t>
                      </a:r>
                      <a:endParaRPr lang="en-US" dirty="0"/>
                    </a:p>
                  </a:txBody>
                  <a:tcPr/>
                </a:tc>
              </a:tr>
              <a:tr h="370840">
                <a:tc>
                  <a:txBody>
                    <a:bodyPr/>
                    <a:lstStyle/>
                    <a:p>
                      <a:r>
                        <a:rPr lang="en-US" dirty="0" smtClean="0"/>
                        <a:t>local</a:t>
                      </a:r>
                      <a:endParaRPr lang="en-US" dirty="0"/>
                    </a:p>
                  </a:txBody>
                  <a:tcPr/>
                </a:tc>
                <a:tc>
                  <a:txBody>
                    <a:bodyPr/>
                    <a:lstStyle/>
                    <a:p>
                      <a:r>
                        <a:rPr lang="en-US" dirty="0" smtClean="0"/>
                        <a:t>Run locally (one worker)</a:t>
                      </a:r>
                      <a:endParaRPr lang="en-US" dirty="0"/>
                    </a:p>
                  </a:txBody>
                  <a:tcPr/>
                </a:tc>
              </a:tr>
              <a:tr h="370840">
                <a:tc>
                  <a:txBody>
                    <a:bodyPr/>
                    <a:lstStyle/>
                    <a:p>
                      <a:r>
                        <a:rPr lang="en-US" dirty="0" smtClean="0"/>
                        <a:t>local[k]</a:t>
                      </a:r>
                      <a:endParaRPr lang="en-US" dirty="0"/>
                    </a:p>
                  </a:txBody>
                  <a:tcPr/>
                </a:tc>
                <a:tc>
                  <a:txBody>
                    <a:bodyPr/>
                    <a:lstStyle/>
                    <a:p>
                      <a:r>
                        <a:rPr lang="en-US" dirty="0" smtClean="0"/>
                        <a:t>Run locally</a:t>
                      </a:r>
                      <a:r>
                        <a:rPr lang="en-US" baseline="0" dirty="0" smtClean="0"/>
                        <a:t> (k workers)</a:t>
                      </a:r>
                      <a:endParaRPr lang="en-US" dirty="0"/>
                    </a:p>
                  </a:txBody>
                  <a:tcPr/>
                </a:tc>
              </a:tr>
              <a:tr h="370840">
                <a:tc>
                  <a:txBody>
                    <a:bodyPr/>
                    <a:lstStyle/>
                    <a:p>
                      <a:r>
                        <a:rPr lang="en-US" dirty="0" smtClean="0"/>
                        <a:t>local[*]</a:t>
                      </a:r>
                      <a:endParaRPr lang="en-US" dirty="0"/>
                    </a:p>
                  </a:txBody>
                  <a:tcPr/>
                </a:tc>
                <a:tc>
                  <a:txBody>
                    <a:bodyPr/>
                    <a:lstStyle/>
                    <a:p>
                      <a:r>
                        <a:rPr lang="en-US" dirty="0" smtClean="0"/>
                        <a:t>Run locally</a:t>
                      </a:r>
                      <a:r>
                        <a:rPr lang="en-US" baseline="0" dirty="0" smtClean="0"/>
                        <a:t> with as many worker threads as logical cores</a:t>
                      </a:r>
                      <a:endParaRPr lang="en-US" dirty="0"/>
                    </a:p>
                  </a:txBody>
                  <a:tcPr/>
                </a:tc>
              </a:tr>
              <a:tr h="370840">
                <a:tc>
                  <a:txBody>
                    <a:bodyPr/>
                    <a:lstStyle/>
                    <a:p>
                      <a:r>
                        <a:rPr lang="en-US" dirty="0" smtClean="0"/>
                        <a:t>spark://{host}:{port}</a:t>
                      </a:r>
                      <a:endParaRPr lang="en-US" dirty="0"/>
                    </a:p>
                  </a:txBody>
                  <a:tcPr/>
                </a:tc>
                <a:tc>
                  <a:txBody>
                    <a:bodyPr/>
                    <a:lstStyle/>
                    <a:p>
                      <a:r>
                        <a:rPr lang="en-US" dirty="0" smtClean="0"/>
                        <a:t>Connect</a:t>
                      </a:r>
                      <a:r>
                        <a:rPr lang="en-US" baseline="0" dirty="0" smtClean="0"/>
                        <a:t> to spark standalone cluster</a:t>
                      </a:r>
                      <a:endParaRPr lang="en-US" dirty="0"/>
                    </a:p>
                  </a:txBody>
                  <a:tcPr/>
                </a:tc>
              </a:tr>
              <a:tr h="370840">
                <a:tc>
                  <a:txBody>
                    <a:bodyPr/>
                    <a:lstStyle/>
                    <a:p>
                      <a:r>
                        <a:rPr lang="en-US" dirty="0" err="1" smtClean="0"/>
                        <a:t>mesos</a:t>
                      </a:r>
                      <a:r>
                        <a:rPr lang="en-US" dirty="0" smtClean="0"/>
                        <a:t>://{host}:{port}</a:t>
                      </a:r>
                      <a:endParaRPr lang="en-US" dirty="0"/>
                    </a:p>
                  </a:txBody>
                  <a:tcPr/>
                </a:tc>
                <a:tc>
                  <a:txBody>
                    <a:bodyPr/>
                    <a:lstStyle/>
                    <a:p>
                      <a:r>
                        <a:rPr lang="en-US" dirty="0" smtClean="0"/>
                        <a:t>Connect to </a:t>
                      </a:r>
                      <a:r>
                        <a:rPr lang="en-US" dirty="0" err="1" smtClean="0"/>
                        <a:t>Mesos</a:t>
                      </a:r>
                      <a:r>
                        <a:rPr lang="en-US" dirty="0" smtClean="0"/>
                        <a:t> cluster</a:t>
                      </a:r>
                      <a:endParaRPr lang="en-US" dirty="0"/>
                    </a:p>
                  </a:txBody>
                  <a:tcPr/>
                </a:tc>
              </a:tr>
              <a:tr h="370840">
                <a:tc>
                  <a:txBody>
                    <a:bodyPr/>
                    <a:lstStyle/>
                    <a:p>
                      <a:r>
                        <a:rPr lang="en-US" dirty="0" smtClean="0"/>
                        <a:t>yarn-client</a:t>
                      </a:r>
                      <a:endParaRPr lang="en-US" dirty="0"/>
                    </a:p>
                  </a:txBody>
                  <a:tcPr/>
                </a:tc>
                <a:tc>
                  <a:txBody>
                    <a:bodyPr/>
                    <a:lstStyle/>
                    <a:p>
                      <a:r>
                        <a:rPr lang="en-US" dirty="0" smtClean="0"/>
                        <a:t>Connect to YARN cluster in client mode</a:t>
                      </a:r>
                      <a:endParaRPr lang="en-US" dirty="0"/>
                    </a:p>
                  </a:txBody>
                  <a:tcPr/>
                </a:tc>
              </a:tr>
              <a:tr h="370840">
                <a:tc>
                  <a:txBody>
                    <a:bodyPr/>
                    <a:lstStyle/>
                    <a:p>
                      <a:r>
                        <a:rPr lang="en-US" dirty="0" smtClean="0"/>
                        <a:t>yarn-cluster</a:t>
                      </a:r>
                      <a:endParaRPr lang="en-US" dirty="0"/>
                    </a:p>
                  </a:txBody>
                  <a:tcPr/>
                </a:tc>
                <a:tc>
                  <a:txBody>
                    <a:bodyPr/>
                    <a:lstStyle/>
                    <a:p>
                      <a:r>
                        <a:rPr lang="en-US" dirty="0" smtClean="0"/>
                        <a:t>Connect to</a:t>
                      </a:r>
                      <a:r>
                        <a:rPr lang="en-US" baseline="0" dirty="0" smtClean="0"/>
                        <a:t> YARN cluster in cluster mode</a:t>
                      </a:r>
                      <a:endParaRPr lang="en-US" dirty="0"/>
                    </a:p>
                  </a:txBody>
                  <a:tcPr/>
                </a:tc>
              </a:tr>
            </a:tbl>
          </a:graphicData>
        </a:graphic>
      </p:graphicFrame>
    </p:spTree>
    <p:extLst>
      <p:ext uri="{BB962C8B-B14F-4D97-AF65-F5344CB8AC3E}">
        <p14:creationId xmlns:p14="http://schemas.microsoft.com/office/powerpoint/2010/main" val="300261557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Cluster </a:t>
            </a:r>
            <a:r>
              <a:rPr lang="en-US" sz="2800" dirty="0" err="1" smtClean="0"/>
              <a:t>vs</a:t>
            </a:r>
            <a:r>
              <a:rPr lang="en-US" sz="2800" dirty="0" smtClean="0"/>
              <a:t> Local (Cont.)</a:t>
            </a:r>
            <a:endParaRPr lang="en-US" sz="2800" dirty="0"/>
          </a:p>
        </p:txBody>
      </p:sp>
      <p:sp>
        <p:nvSpPr>
          <p:cNvPr id="4" name="TextBox 3"/>
          <p:cNvSpPr txBox="1"/>
          <p:nvPr/>
        </p:nvSpPr>
        <p:spPr>
          <a:xfrm>
            <a:off x="386124" y="1821530"/>
            <a:ext cx="8183770" cy="3277820"/>
          </a:xfrm>
          <a:prstGeom prst="rect">
            <a:avLst/>
          </a:prstGeom>
          <a:noFill/>
        </p:spPr>
        <p:txBody>
          <a:bodyPr wrap="square" lIns="0" rIns="0" rtlCol="0">
            <a:spAutoFit/>
          </a:bodyPr>
          <a:lstStyle/>
          <a:p>
            <a:pPr marL="171450" indent="-17145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How to set master</a:t>
            </a: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a:p>
            <a:pPr marL="628650" lvl="1" indent="-17145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Shell</a:t>
            </a:r>
            <a:endParaRPr lang="en-US" sz="2000"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1085850" lvl="2" indent="-171450">
              <a:lnSpc>
                <a:spcPct val="130000"/>
              </a:lnSpc>
              <a:buFont typeface="Arial"/>
              <a:buChar char="•"/>
            </a:pPr>
            <a:r>
              <a:rPr lang="en-US" sz="2000" b="1"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spark-shell --master {YOUR-VALUE}</a:t>
            </a:r>
          </a:p>
          <a:p>
            <a:pPr marL="1085850" lvl="2" indent="-171450">
              <a:lnSpc>
                <a:spcPct val="130000"/>
              </a:lnSpc>
              <a:buFont typeface="Arial"/>
              <a:buChar char="•"/>
            </a:pPr>
            <a:r>
              <a:rPr lang="en-US" sz="2000" b="1"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2000" b="1" dirty="0" err="1">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pyspark</a:t>
            </a:r>
            <a:r>
              <a:rPr lang="en-US" sz="2000" b="1"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--master {YOUR-VALUE</a:t>
            </a:r>
            <a:r>
              <a:rPr lang="en-US" sz="2000"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endPar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628650" lvl="1" indent="-171450">
              <a:lnSpc>
                <a:spcPct val="130000"/>
              </a:lnSpc>
              <a:buFont typeface="Arial"/>
              <a:buChar char="•"/>
            </a:pPr>
            <a:r>
              <a:rPr lang="en-US" sz="2000"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In Code</a:t>
            </a:r>
          </a:p>
          <a:p>
            <a:pPr marL="1085850" lvl="2" indent="-171450">
              <a:lnSpc>
                <a:spcPct val="130000"/>
              </a:lnSpc>
              <a:buFont typeface="Arial"/>
              <a:buChar char="•"/>
            </a:pPr>
            <a:r>
              <a:rPr lang="en-US" sz="2000" b="1"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new </a:t>
            </a:r>
            <a:r>
              <a:rPr lang="en-US" sz="2000" b="1" dirty="0" err="1">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SparkConf</a:t>
            </a:r>
            <a:r>
              <a:rPr lang="en-US" sz="2000" b="1"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r>
              <a:rPr lang="en-US" sz="2000" b="1" dirty="0" err="1">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setMaster</a:t>
            </a:r>
            <a:r>
              <a:rPr lang="en-US" sz="2000" b="1"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(“{YOUR-VALUE}”</a:t>
            </a:r>
            <a:r>
              <a:rPr lang="en-US" sz="2000"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endPar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628650" lvl="1" indent="-17145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Submitting</a:t>
            </a:r>
            <a:endParaRPr lang="en-US" sz="2000"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1085850" lvl="2" indent="-171450">
              <a:lnSpc>
                <a:spcPct val="130000"/>
              </a:lnSpc>
              <a:buFont typeface="Arial"/>
              <a:buChar char="•"/>
            </a:pPr>
            <a:r>
              <a:rPr lang="en-US" sz="2000"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2000"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spark-submit --master {YOUR-VALUE</a:t>
            </a:r>
            <a:r>
              <a:rPr lang="en-US" sz="2000"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p:txBody>
      </p:sp>
    </p:spTree>
    <p:extLst>
      <p:ext uri="{BB962C8B-B14F-4D97-AF65-F5344CB8AC3E}">
        <p14:creationId xmlns:p14="http://schemas.microsoft.com/office/powerpoint/2010/main" val="300261557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Cluster </a:t>
            </a:r>
            <a:r>
              <a:rPr lang="en-US" sz="2800" dirty="0" err="1" smtClean="0"/>
              <a:t>vs</a:t>
            </a:r>
            <a:r>
              <a:rPr lang="en-US" sz="2800" dirty="0" smtClean="0"/>
              <a:t> Local (yarn-client </a:t>
            </a:r>
            <a:r>
              <a:rPr lang="en-US" sz="2800" dirty="0" err="1" smtClean="0"/>
              <a:t>vs</a:t>
            </a:r>
            <a:r>
              <a:rPr lang="en-US" sz="2800" dirty="0" smtClean="0"/>
              <a:t> yarn-cluster)</a:t>
            </a:r>
            <a:endParaRPr lang="en-US" sz="2800" dirty="0"/>
          </a:p>
        </p:txBody>
      </p:sp>
      <p:sp>
        <p:nvSpPr>
          <p:cNvPr id="4" name="TextBox 3"/>
          <p:cNvSpPr txBox="1"/>
          <p:nvPr/>
        </p:nvSpPr>
        <p:spPr>
          <a:xfrm>
            <a:off x="386124" y="1821530"/>
            <a:ext cx="8183770" cy="2477601"/>
          </a:xfrm>
          <a:prstGeom prst="rect">
            <a:avLst/>
          </a:prstGeom>
          <a:noFill/>
        </p:spPr>
        <p:txBody>
          <a:bodyPr wrap="square" lIns="0" rIns="0" rtlCol="0">
            <a:spAutoFit/>
          </a:bodyPr>
          <a:lstStyle/>
          <a:p>
            <a:pPr marL="171450" indent="-171450">
              <a:lnSpc>
                <a:spcPct val="130000"/>
              </a:lnSpc>
              <a:buFont typeface="Arial"/>
              <a:buChar char="•"/>
            </a:pPr>
            <a:r>
              <a:rPr lang="en-US" sz="2000"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In </a:t>
            </a:r>
            <a:r>
              <a:rPr lang="en-US" sz="2000" b="1"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yarn-client </a:t>
            </a:r>
            <a:r>
              <a:rPr lang="en-US" sz="2000"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mode, the driver runs in the client process, and the application master is only used for requesting resources from YARN</a:t>
            </a: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a:p>
            <a:pPr marL="628650" lvl="1" indent="-17145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If the local process is killed it kills the job</a:t>
            </a:r>
            <a:endParaRPr lang="en-US" sz="2000"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171450" indent="-171450">
              <a:lnSpc>
                <a:spcPct val="130000"/>
              </a:lnSpc>
              <a:buFont typeface="Arial"/>
              <a:buChar char="•"/>
            </a:pPr>
            <a:r>
              <a:rPr lang="en-US" sz="2000"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In </a:t>
            </a:r>
            <a:r>
              <a:rPr lang="en-US" sz="2000" b="1"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yarn-cluster </a:t>
            </a:r>
            <a:r>
              <a:rPr lang="en-US" sz="2000"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mode, the Spark driver runs inside an application master process which is managed by YARN on the </a:t>
            </a: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cluster.</a:t>
            </a:r>
          </a:p>
          <a:p>
            <a:pPr marL="628650" lvl="1" indent="-17145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If the local process is kill the job will still run and complete</a:t>
            </a:r>
            <a:endPar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3119973403"/>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Workshop Objectives</a:t>
            </a:r>
            <a:endParaRPr lang="en-US" sz="2800" dirty="0"/>
          </a:p>
        </p:txBody>
      </p:sp>
      <p:sp>
        <p:nvSpPr>
          <p:cNvPr id="4" name="TextBox 3"/>
          <p:cNvSpPr txBox="1"/>
          <p:nvPr/>
        </p:nvSpPr>
        <p:spPr>
          <a:xfrm>
            <a:off x="386124" y="1821530"/>
            <a:ext cx="8183770" cy="4039568"/>
          </a:xfrm>
          <a:prstGeom prst="rect">
            <a:avLst/>
          </a:prstGeom>
          <a:noFill/>
        </p:spPr>
        <p:txBody>
          <a:bodyPr wrap="square" lIns="0" rIns="0" rtlCol="0">
            <a:spAutoFit/>
          </a:bodyPr>
          <a:lstStyle/>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Introduce the Apache Spark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EcoSystem</a:t>
            </a: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Why Apache Spark?</a:t>
            </a: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Compare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MapReduce</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to Apache Spark</a:t>
            </a: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Performance</a:t>
            </a: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Provide an in depth look at Core Apache Spark</a:t>
            </a: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Implementation</a:t>
            </a: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RDD’s</a:t>
            </a: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API’s</a:t>
            </a: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Fault Tolerance</a:t>
            </a: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Scheduler</a:t>
            </a: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Give you experience with Apache Spark through examples and exercises</a:t>
            </a:r>
            <a:endParaRPr lang="en-US"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1576343920"/>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RDDs</a:t>
            </a:r>
            <a:endParaRPr lang="en-US" sz="2800" dirty="0"/>
          </a:p>
        </p:txBody>
      </p:sp>
      <p:sp>
        <p:nvSpPr>
          <p:cNvPr id="4" name="TextBox 3"/>
          <p:cNvSpPr txBox="1"/>
          <p:nvPr/>
        </p:nvSpPr>
        <p:spPr>
          <a:xfrm>
            <a:off x="386124" y="1821530"/>
            <a:ext cx="8183770" cy="4399667"/>
          </a:xfrm>
          <a:prstGeom prst="rect">
            <a:avLst/>
          </a:prstGeom>
          <a:noFill/>
        </p:spPr>
        <p:txBody>
          <a:bodyPr wrap="square" lIns="0" rIns="0" rtlCol="0">
            <a:spAutoFit/>
          </a:bodyPr>
          <a:lstStyle/>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Primary abstraction object used by Apache Spark</a:t>
            </a:r>
          </a:p>
          <a:p>
            <a:pPr marL="171450" indent="-171450">
              <a:lnSpc>
                <a:spcPct val="130000"/>
              </a:lnSpc>
              <a:buFont typeface="Arial"/>
              <a:buChar char="•"/>
            </a:pPr>
            <a:r>
              <a:rPr lang="en-US" b="1" dirty="0" smtClean="0">
                <a:latin typeface="Roboto Condensed Light" panose="02000000000000000000" pitchFamily="2" charset="0"/>
                <a:ea typeface="Roboto Condensed Light" panose="02000000000000000000" pitchFamily="2" charset="0"/>
                <a:cs typeface="Roboto Condensed Light" panose="02000000000000000000" pitchFamily="2" charset="0"/>
              </a:rPr>
              <a:t>R</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esilient </a:t>
            </a:r>
            <a:r>
              <a:rPr lang="en-US" b="1" dirty="0" smtClean="0">
                <a:solidFill>
                  <a:srgbClr val="000000"/>
                </a:solidFill>
                <a:latin typeface="Roboto Condensed Light" panose="02000000000000000000" pitchFamily="2" charset="0"/>
                <a:ea typeface="Roboto Condensed Light" panose="02000000000000000000" pitchFamily="2" charset="0"/>
                <a:cs typeface="Roboto Condensed Light" panose="02000000000000000000" pitchFamily="2" charset="0"/>
              </a:rPr>
              <a:t>D</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istributed </a:t>
            </a:r>
            <a:r>
              <a:rPr lang="en-US" b="1" dirty="0" smtClean="0">
                <a:solidFill>
                  <a:srgbClr val="000000"/>
                </a:solidFill>
                <a:latin typeface="Roboto Condensed Light" panose="02000000000000000000" pitchFamily="2" charset="0"/>
                <a:ea typeface="Roboto Condensed Light" panose="02000000000000000000" pitchFamily="2" charset="0"/>
                <a:cs typeface="Roboto Condensed Light" panose="02000000000000000000" pitchFamily="2" charset="0"/>
              </a:rPr>
              <a:t>D</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ataset</a:t>
            </a: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Fault-tolerant </a:t>
            </a: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Collection of elements that can be operated on in parallel</a:t>
            </a: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Distributed collection of data from any source</a:t>
            </a: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Contained </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in an RDD:</a:t>
            </a: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Set of partitions</a:t>
            </a:r>
          </a:p>
          <a:p>
            <a:pPr marL="1085850" lvl="2"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Atomic pieces of a dataset</a:t>
            </a: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Set of dependencies on parent RDDs</a:t>
            </a:r>
          </a:p>
          <a:p>
            <a:pPr marL="1085850" lvl="2"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Lineage (Directed </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Acyclic Graph </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DAG)</a:t>
            </a: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 function for computing the RDD based on its parents</a:t>
            </a: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Metadata about its partitioning scheme and data placement</a:t>
            </a:r>
          </a:p>
        </p:txBody>
      </p:sp>
    </p:spTree>
    <p:extLst>
      <p:ext uri="{BB962C8B-B14F-4D97-AF65-F5344CB8AC3E}">
        <p14:creationId xmlns:p14="http://schemas.microsoft.com/office/powerpoint/2010/main" val="300261557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RDDs (Cont.)</a:t>
            </a:r>
            <a:endParaRPr lang="en-US" sz="2800" dirty="0"/>
          </a:p>
        </p:txBody>
      </p:sp>
      <p:sp>
        <p:nvSpPr>
          <p:cNvPr id="4" name="TextBox 3"/>
          <p:cNvSpPr txBox="1"/>
          <p:nvPr/>
        </p:nvSpPr>
        <p:spPr>
          <a:xfrm>
            <a:off x="386124" y="1821530"/>
            <a:ext cx="8183770" cy="1878976"/>
          </a:xfrm>
          <a:prstGeom prst="rect">
            <a:avLst/>
          </a:prstGeom>
          <a:noFill/>
        </p:spPr>
        <p:txBody>
          <a:bodyPr wrap="square" lIns="0" rIns="0" rtlCol="0">
            <a:spAutoFit/>
          </a:bodyPr>
          <a:lstStyle/>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RDDs are immutable</a:t>
            </a: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Allows for more effective fault tolerance</a:t>
            </a: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Intended to support abstract datasets while also maintain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MapReduce</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properties like automatic fault tolerance, locality-aware scheduling and scalability.</a:t>
            </a:r>
          </a:p>
        </p:txBody>
      </p:sp>
    </p:spTree>
    <p:extLst>
      <p:ext uri="{BB962C8B-B14F-4D97-AF65-F5344CB8AC3E}">
        <p14:creationId xmlns:p14="http://schemas.microsoft.com/office/powerpoint/2010/main" val="300261557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RDDs (Cont.)</a:t>
            </a:r>
            <a:endParaRPr lang="en-US" sz="2800" dirty="0"/>
          </a:p>
        </p:txBody>
      </p:sp>
      <p:sp>
        <p:nvSpPr>
          <p:cNvPr id="4" name="TextBox 3"/>
          <p:cNvSpPr txBox="1"/>
          <p:nvPr/>
        </p:nvSpPr>
        <p:spPr>
          <a:xfrm>
            <a:off x="386124" y="1821530"/>
            <a:ext cx="8183770" cy="798680"/>
          </a:xfrm>
          <a:prstGeom prst="rect">
            <a:avLst/>
          </a:prstGeom>
          <a:noFill/>
        </p:spPr>
        <p:txBody>
          <a:bodyPr wrap="square" lIns="0" rIns="0" rtlCol="0">
            <a:spAutoFit/>
          </a:bodyPr>
          <a:lstStyle/>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Lazy Evaluation</a:t>
            </a: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Waits for action to be called before distributing actions to worker nodes</a:t>
            </a:r>
          </a:p>
        </p:txBody>
      </p:sp>
      <p:pic>
        <p:nvPicPr>
          <p:cNvPr id="3" name="Picture 2" descr="580x402xSpark.jpg.pagespeed.ic.KZMzgXwkwB.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9022" y="2620211"/>
            <a:ext cx="6003907" cy="3736914"/>
          </a:xfrm>
          <a:prstGeom prst="rect">
            <a:avLst/>
          </a:prstGeom>
        </p:spPr>
      </p:pic>
      <p:sp>
        <p:nvSpPr>
          <p:cNvPr id="5" name="TextBox 4"/>
          <p:cNvSpPr txBox="1"/>
          <p:nvPr/>
        </p:nvSpPr>
        <p:spPr>
          <a:xfrm>
            <a:off x="1369022" y="6357125"/>
            <a:ext cx="7603850" cy="461665"/>
          </a:xfrm>
          <a:prstGeom prst="rect">
            <a:avLst/>
          </a:prstGeom>
          <a:noFill/>
        </p:spPr>
        <p:txBody>
          <a:bodyPr wrap="square" rtlCol="0">
            <a:spAutoFit/>
          </a:bodyPr>
          <a:lstStyle/>
          <a:p>
            <a:r>
              <a:rPr lang="en-US" sz="1200" dirty="0" err="1"/>
              <a:t>Surendra</a:t>
            </a:r>
            <a:r>
              <a:rPr lang="en-US" sz="1200" dirty="0"/>
              <a:t> </a:t>
            </a:r>
            <a:r>
              <a:rPr lang="en-US" sz="1200" dirty="0" err="1"/>
              <a:t>Pratap</a:t>
            </a:r>
            <a:r>
              <a:rPr lang="en-US" sz="1200" dirty="0"/>
              <a:t> </a:t>
            </a:r>
            <a:r>
              <a:rPr lang="en-US" sz="1200" dirty="0" smtClean="0"/>
              <a:t>Singh - To The New, </a:t>
            </a:r>
            <a:r>
              <a:rPr lang="en-US" sz="1200" i="1" dirty="0" smtClean="0"/>
              <a:t>Working with RDDs</a:t>
            </a:r>
            <a:endParaRPr lang="en-US" sz="1200" dirty="0" smtClean="0"/>
          </a:p>
          <a:p>
            <a:r>
              <a:rPr lang="en-US" sz="1200" dirty="0">
                <a:hlinkClick r:id="rId3"/>
              </a:rPr>
              <a:t>http://www.tothenew.com/blog/wp-content/uploads/2015/02/</a:t>
            </a:r>
            <a:r>
              <a:rPr lang="en-US" sz="1200" dirty="0" smtClean="0">
                <a:hlinkClick r:id="rId3"/>
              </a:rPr>
              <a:t>580x402xSpark.jpg.pagespeed.ic.KZMzgXwkwB.jpg</a:t>
            </a:r>
            <a:r>
              <a:rPr lang="en-US" sz="1200" dirty="0" smtClean="0"/>
              <a:t> </a:t>
            </a:r>
            <a:endParaRPr lang="en-US" sz="1200" dirty="0"/>
          </a:p>
        </p:txBody>
      </p:sp>
    </p:spTree>
    <p:extLst>
      <p:ext uri="{BB962C8B-B14F-4D97-AF65-F5344CB8AC3E}">
        <p14:creationId xmlns:p14="http://schemas.microsoft.com/office/powerpoint/2010/main" val="300261557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Create RDD</a:t>
            </a:r>
            <a:endParaRPr lang="en-US" sz="2800" dirty="0"/>
          </a:p>
        </p:txBody>
      </p:sp>
      <p:sp>
        <p:nvSpPr>
          <p:cNvPr id="4" name="TextBox 3"/>
          <p:cNvSpPr txBox="1"/>
          <p:nvPr/>
        </p:nvSpPr>
        <p:spPr>
          <a:xfrm>
            <a:off x="386124" y="1821530"/>
            <a:ext cx="7868279" cy="4678204"/>
          </a:xfrm>
          <a:prstGeom prst="rect">
            <a:avLst/>
          </a:prstGeom>
          <a:noFill/>
        </p:spPr>
        <p:txBody>
          <a:bodyPr wrap="square" lIns="0" rIns="0" rtlCol="0">
            <a:spAutoFit/>
          </a:bodyPr>
          <a:lstStyle/>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Can only be created using the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SparkContext</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or by adding a Transformation to an existing RDD</a:t>
            </a: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Using the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SparkContext</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a:p>
            <a:pPr marL="171450" indent="-171450">
              <a:lnSpc>
                <a:spcPct val="130000"/>
              </a:lnSpc>
              <a:buFont typeface="Arial"/>
              <a:buChar char="•"/>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628650" lvl="1" indent="-171450">
              <a:lnSpc>
                <a:spcPct val="130000"/>
              </a:lnSpc>
              <a:buFont typeface="Arial"/>
              <a:buChar char="•"/>
            </a:pPr>
            <a:r>
              <a:rPr lang="en-US"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P</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arallelized </a:t>
            </a:r>
            <a:r>
              <a:rPr lang="en-US"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ollections </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take an existing collection and run functions on it in parallel</a:t>
            </a:r>
          </a:p>
          <a:p>
            <a:r>
              <a:rPr lang="en-US" sz="1600" dirty="0" err="1">
                <a:solidFill>
                  <a:srgbClr val="262626"/>
                </a:solidFill>
                <a:latin typeface="Courier"/>
              </a:rPr>
              <a:t>rdd</a:t>
            </a:r>
            <a:r>
              <a:rPr lang="en-US" sz="1600" dirty="0">
                <a:solidFill>
                  <a:srgbClr val="262626"/>
                </a:solidFill>
                <a:latin typeface="Courier"/>
              </a:rPr>
              <a:t> = </a:t>
            </a:r>
            <a:r>
              <a:rPr lang="en-US" sz="1600" dirty="0" err="1">
                <a:solidFill>
                  <a:srgbClr val="262626"/>
                </a:solidFill>
                <a:latin typeface="Courier"/>
              </a:rPr>
              <a:t>sc.</a:t>
            </a:r>
            <a:r>
              <a:rPr lang="en-US" sz="1600" dirty="0" err="1">
                <a:solidFill>
                  <a:srgbClr val="0000C0"/>
                </a:solidFill>
                <a:latin typeface="Courier"/>
              </a:rPr>
              <a:t>parallelize</a:t>
            </a:r>
            <a:r>
              <a:rPr lang="en-US" sz="1600" dirty="0" smtClean="0">
                <a:solidFill>
                  <a:srgbClr val="262626"/>
                </a:solidFill>
                <a:latin typeface="Courier"/>
              </a:rPr>
              <a:t>([ </a:t>
            </a:r>
            <a:r>
              <a:rPr lang="en-US" sz="1600" dirty="0" smtClean="0">
                <a:solidFill>
                  <a:srgbClr val="77933C"/>
                </a:solidFill>
                <a:latin typeface="Courier"/>
              </a:rPr>
              <a:t>"</a:t>
            </a:r>
            <a:r>
              <a:rPr lang="en-US" sz="1600" dirty="0">
                <a:solidFill>
                  <a:srgbClr val="77933C"/>
                </a:solidFill>
                <a:latin typeface="Courier"/>
              </a:rPr>
              <a:t>some"</a:t>
            </a:r>
            <a:r>
              <a:rPr lang="en-US" sz="1600" dirty="0" smtClean="0">
                <a:solidFill>
                  <a:srgbClr val="262626"/>
                </a:solidFill>
                <a:latin typeface="Courier"/>
              </a:rPr>
              <a:t>, </a:t>
            </a:r>
            <a:r>
              <a:rPr lang="en-US" sz="1600" dirty="0">
                <a:solidFill>
                  <a:srgbClr val="77933C"/>
                </a:solidFill>
                <a:latin typeface="Courier"/>
              </a:rPr>
              <a:t>"list"</a:t>
            </a:r>
            <a:r>
              <a:rPr lang="en-US" sz="1600" dirty="0">
                <a:solidFill>
                  <a:srgbClr val="262626"/>
                </a:solidFill>
                <a:latin typeface="Courier"/>
              </a:rPr>
              <a:t>, </a:t>
            </a:r>
            <a:r>
              <a:rPr lang="en-US" sz="1600" dirty="0">
                <a:solidFill>
                  <a:srgbClr val="77933C"/>
                </a:solidFill>
                <a:latin typeface="Courier"/>
              </a:rPr>
              <a:t>"to"</a:t>
            </a:r>
            <a:r>
              <a:rPr lang="en-US" sz="1600" dirty="0">
                <a:solidFill>
                  <a:srgbClr val="262626"/>
                </a:solidFill>
                <a:latin typeface="Courier"/>
              </a:rPr>
              <a:t>, </a:t>
            </a:r>
            <a:r>
              <a:rPr lang="en-US" sz="1600" dirty="0">
                <a:solidFill>
                  <a:srgbClr val="77933C"/>
                </a:solidFill>
                <a:latin typeface="Courier"/>
              </a:rPr>
              <a:t>"parallelize"</a:t>
            </a:r>
            <a:r>
              <a:rPr lang="en-US" sz="1600" dirty="0">
                <a:solidFill>
                  <a:srgbClr val="262626"/>
                </a:solidFill>
                <a:latin typeface="Courier"/>
              </a:rPr>
              <a:t>], [</a:t>
            </a:r>
            <a:r>
              <a:rPr lang="en-US" sz="1600" dirty="0" err="1">
                <a:solidFill>
                  <a:srgbClr val="262626"/>
                </a:solidFill>
                <a:latin typeface="Courier"/>
              </a:rPr>
              <a:t>numTasks</a:t>
            </a:r>
            <a:r>
              <a:rPr lang="en-US" sz="1600" dirty="0">
                <a:solidFill>
                  <a:srgbClr val="262626"/>
                </a:solidFill>
                <a:latin typeface="Courier"/>
              </a:rPr>
              <a:t>])</a:t>
            </a:r>
          </a:p>
          <a:p>
            <a:pPr>
              <a:lnSpc>
                <a:spcPct val="130000"/>
              </a:lnSpc>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File Datasets – </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run functions on each record of a file in Hadoop distributed file system or any other storage system supported by Hadoop</a:t>
            </a:r>
          </a:p>
          <a:p>
            <a:r>
              <a:rPr lang="en-US" sz="1600" dirty="0" err="1">
                <a:solidFill>
                  <a:srgbClr val="262626"/>
                </a:solidFill>
                <a:latin typeface="Courier"/>
              </a:rPr>
              <a:t>rdd</a:t>
            </a:r>
            <a:r>
              <a:rPr lang="en-US" sz="1600" dirty="0">
                <a:solidFill>
                  <a:srgbClr val="262626"/>
                </a:solidFill>
                <a:latin typeface="Courier"/>
              </a:rPr>
              <a:t> = </a:t>
            </a:r>
            <a:r>
              <a:rPr lang="en-US" sz="1600" dirty="0" err="1">
                <a:solidFill>
                  <a:srgbClr val="262626"/>
                </a:solidFill>
                <a:latin typeface="Courier"/>
              </a:rPr>
              <a:t>sc.</a:t>
            </a:r>
            <a:r>
              <a:rPr lang="en-US" sz="1600" dirty="0" err="1">
                <a:solidFill>
                  <a:srgbClr val="0000C0"/>
                </a:solidFill>
                <a:latin typeface="Courier"/>
              </a:rPr>
              <a:t>textFile</a:t>
            </a:r>
            <a:r>
              <a:rPr lang="en-US" sz="1600" dirty="0">
                <a:solidFill>
                  <a:srgbClr val="262626"/>
                </a:solidFill>
                <a:latin typeface="Courier"/>
              </a:rPr>
              <a:t>(</a:t>
            </a:r>
            <a:r>
              <a:rPr lang="en-US" sz="1600" dirty="0">
                <a:solidFill>
                  <a:srgbClr val="77933C"/>
                </a:solidFill>
                <a:latin typeface="Courier"/>
              </a:rPr>
              <a:t>"/path/to/file"</a:t>
            </a:r>
            <a:r>
              <a:rPr lang="en-US" sz="1600" dirty="0">
                <a:solidFill>
                  <a:srgbClr val="262626"/>
                </a:solidFill>
                <a:latin typeface="Courier"/>
              </a:rPr>
              <a:t>, [</a:t>
            </a:r>
            <a:r>
              <a:rPr lang="en-US" sz="1600" dirty="0" err="1">
                <a:solidFill>
                  <a:srgbClr val="262626"/>
                </a:solidFill>
                <a:latin typeface="Courier"/>
              </a:rPr>
              <a:t>numTasks</a:t>
            </a:r>
            <a:r>
              <a:rPr lang="en-US" sz="1600" dirty="0">
                <a:solidFill>
                  <a:srgbClr val="262626"/>
                </a:solidFill>
                <a:latin typeface="Courier"/>
              </a:rPr>
              <a:t>])</a:t>
            </a:r>
          </a:p>
          <a:p>
            <a:r>
              <a:rPr lang="en-US" sz="1600" dirty="0" err="1">
                <a:solidFill>
                  <a:srgbClr val="262626"/>
                </a:solidFill>
                <a:latin typeface="Courier"/>
              </a:rPr>
              <a:t>rdd</a:t>
            </a:r>
            <a:r>
              <a:rPr lang="en-US" sz="1600" dirty="0">
                <a:solidFill>
                  <a:srgbClr val="262626"/>
                </a:solidFill>
                <a:latin typeface="Courier"/>
              </a:rPr>
              <a:t> = </a:t>
            </a:r>
            <a:r>
              <a:rPr lang="en-US" sz="1600" dirty="0" err="1">
                <a:solidFill>
                  <a:srgbClr val="262626"/>
                </a:solidFill>
                <a:latin typeface="Courier"/>
              </a:rPr>
              <a:t>sc.</a:t>
            </a:r>
            <a:r>
              <a:rPr lang="en-US" sz="1600" dirty="0" err="1">
                <a:solidFill>
                  <a:srgbClr val="0000C0"/>
                </a:solidFill>
                <a:latin typeface="Courier"/>
              </a:rPr>
              <a:t>objectFile</a:t>
            </a:r>
            <a:r>
              <a:rPr lang="en-US" sz="1600" dirty="0">
                <a:solidFill>
                  <a:srgbClr val="262626"/>
                </a:solidFill>
                <a:latin typeface="Courier"/>
              </a:rPr>
              <a:t>(</a:t>
            </a:r>
            <a:r>
              <a:rPr lang="en-US" sz="1600" dirty="0">
                <a:solidFill>
                  <a:srgbClr val="77933C"/>
                </a:solidFill>
                <a:latin typeface="Courier"/>
              </a:rPr>
              <a:t>"/path/to/file"</a:t>
            </a:r>
            <a:r>
              <a:rPr lang="en-US" sz="1600" dirty="0">
                <a:solidFill>
                  <a:srgbClr val="262626"/>
                </a:solidFill>
                <a:latin typeface="Courier"/>
              </a:rPr>
              <a:t>, [</a:t>
            </a:r>
            <a:r>
              <a:rPr lang="en-US" sz="1600" dirty="0" err="1">
                <a:solidFill>
                  <a:srgbClr val="262626"/>
                </a:solidFill>
                <a:latin typeface="Courier"/>
              </a:rPr>
              <a:t>numTasks</a:t>
            </a:r>
            <a:r>
              <a:rPr lang="en-US" sz="1600" dirty="0">
                <a:solidFill>
                  <a:srgbClr val="262626"/>
                </a:solidFill>
                <a:latin typeface="Courier"/>
              </a:rPr>
              <a:t>])</a:t>
            </a:r>
            <a:endParaRPr lang="en-US" sz="16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300261557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Spark in Action (Shell)</a:t>
            </a:r>
            <a:endParaRPr lang="en-US" sz="2800" dirty="0"/>
          </a:p>
        </p:txBody>
      </p:sp>
      <p:sp>
        <p:nvSpPr>
          <p:cNvPr id="4" name="TextBox 3"/>
          <p:cNvSpPr txBox="1"/>
          <p:nvPr/>
        </p:nvSpPr>
        <p:spPr>
          <a:xfrm>
            <a:off x="386124" y="1821530"/>
            <a:ext cx="8183770" cy="798680"/>
          </a:xfrm>
          <a:prstGeom prst="rect">
            <a:avLst/>
          </a:prstGeom>
          <a:noFill/>
        </p:spPr>
        <p:txBody>
          <a:bodyPr wrap="square" lIns="0" rIns="0" rtlCol="0">
            <a:spAutoFit/>
          </a:bodyPr>
          <a:lstStyle/>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Open shell</a:t>
            </a: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Execute commands</a:t>
            </a:r>
          </a:p>
        </p:txBody>
      </p:sp>
      <p:sp>
        <p:nvSpPr>
          <p:cNvPr id="3" name="TextBox 2"/>
          <p:cNvSpPr txBox="1"/>
          <p:nvPr/>
        </p:nvSpPr>
        <p:spPr>
          <a:xfrm>
            <a:off x="386124" y="2736626"/>
            <a:ext cx="4182783" cy="2040559"/>
          </a:xfrm>
          <a:prstGeom prst="rect">
            <a:avLst/>
          </a:prstGeom>
          <a:noFill/>
        </p:spPr>
        <p:txBody>
          <a:bodyPr wrap="square" lIns="0" rIns="0" rtlCol="0">
            <a:spAutoFit/>
          </a:bodyPr>
          <a:lstStyle>
            <a:defPPr>
              <a:defRPr lang="en-US"/>
            </a:defPPr>
            <a:lvl1pPr marL="171450" indent="-171450">
              <a:lnSpc>
                <a:spcPct val="130000"/>
              </a:lnSpc>
              <a:buFont typeface="Arial"/>
              <a:buChar char="•"/>
              <a:defRPr>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defRPr>
            </a:lvl1pPr>
          </a:lstStyle>
          <a:p>
            <a:pPr marL="0" indent="0">
              <a:buNone/>
            </a:pPr>
            <a:r>
              <a:rPr lang="en-US" b="1" dirty="0" err="1" smtClean="0">
                <a:solidFill>
                  <a:schemeClr val="tx1"/>
                </a:solidFill>
              </a:rPr>
              <a:t>Scala</a:t>
            </a:r>
            <a:endParaRPr lang="en-US" dirty="0">
              <a:solidFill>
                <a:schemeClr val="tx1"/>
              </a:solidFill>
            </a:endParaRPr>
          </a:p>
          <a:p>
            <a:pPr marL="0" indent="0">
              <a:buNone/>
            </a:pPr>
            <a:r>
              <a:rPr lang="en-US" sz="1600" b="1" dirty="0" err="1" smtClean="0">
                <a:solidFill>
                  <a:srgbClr val="107902"/>
                </a:solidFill>
                <a:latin typeface="Courier-Bold"/>
              </a:rPr>
              <a:t>val</a:t>
            </a:r>
            <a:r>
              <a:rPr lang="en-US" sz="1600" dirty="0" smtClean="0">
                <a:solidFill>
                  <a:srgbClr val="262626"/>
                </a:solidFill>
                <a:latin typeface="Courier"/>
              </a:rPr>
              <a:t> </a:t>
            </a:r>
            <a:r>
              <a:rPr lang="en-US" sz="1600" dirty="0">
                <a:solidFill>
                  <a:srgbClr val="262626"/>
                </a:solidFill>
                <a:latin typeface="Courier"/>
              </a:rPr>
              <a:t>data </a:t>
            </a:r>
            <a:r>
              <a:rPr lang="en-US" sz="1600" b="1" dirty="0">
                <a:solidFill>
                  <a:srgbClr val="107902"/>
                </a:solidFill>
                <a:latin typeface="Courier-Bold"/>
              </a:rPr>
              <a:t>=</a:t>
            </a:r>
            <a:r>
              <a:rPr lang="en-US" sz="1600" dirty="0">
                <a:solidFill>
                  <a:srgbClr val="262626"/>
                </a:solidFill>
                <a:latin typeface="Courier"/>
              </a:rPr>
              <a:t> </a:t>
            </a:r>
            <a:r>
              <a:rPr lang="en-US" sz="1600" b="1" dirty="0">
                <a:solidFill>
                  <a:srgbClr val="0000D5"/>
                </a:solidFill>
                <a:latin typeface="Courier-Bold"/>
              </a:rPr>
              <a:t>1</a:t>
            </a:r>
            <a:r>
              <a:rPr lang="en-US" sz="1600" dirty="0">
                <a:solidFill>
                  <a:srgbClr val="262626"/>
                </a:solidFill>
                <a:latin typeface="Courier"/>
              </a:rPr>
              <a:t> to </a:t>
            </a:r>
            <a:r>
              <a:rPr lang="en-US" sz="1600" b="1" dirty="0">
                <a:solidFill>
                  <a:srgbClr val="0000D5"/>
                </a:solidFill>
                <a:latin typeface="Courier-Bold"/>
              </a:rPr>
              <a:t>5</a:t>
            </a:r>
            <a:endParaRPr lang="en-US" sz="1600" dirty="0">
              <a:solidFill>
                <a:srgbClr val="262626"/>
              </a:solidFill>
              <a:latin typeface="Courier"/>
            </a:endParaRPr>
          </a:p>
          <a:p>
            <a:pPr marL="0" indent="0">
              <a:buNone/>
            </a:pPr>
            <a:r>
              <a:rPr lang="en-US" sz="1600" b="1" dirty="0" err="1" smtClean="0">
                <a:solidFill>
                  <a:srgbClr val="107902"/>
                </a:solidFill>
                <a:latin typeface="Courier-Bold"/>
              </a:rPr>
              <a:t>val</a:t>
            </a:r>
            <a:r>
              <a:rPr lang="en-US" sz="1600" dirty="0" smtClean="0">
                <a:solidFill>
                  <a:srgbClr val="262626"/>
                </a:solidFill>
                <a:latin typeface="Courier"/>
              </a:rPr>
              <a:t> </a:t>
            </a:r>
            <a:r>
              <a:rPr lang="en-US" sz="1600" dirty="0" err="1">
                <a:solidFill>
                  <a:srgbClr val="262626"/>
                </a:solidFill>
                <a:latin typeface="Courier"/>
              </a:rPr>
              <a:t>dataRDD</a:t>
            </a:r>
            <a:r>
              <a:rPr lang="en-US" sz="1600" dirty="0">
                <a:solidFill>
                  <a:srgbClr val="262626"/>
                </a:solidFill>
                <a:latin typeface="Courier"/>
              </a:rPr>
              <a:t> </a:t>
            </a:r>
            <a:r>
              <a:rPr lang="en-US" sz="1600" b="1" dirty="0" smtClean="0">
                <a:solidFill>
                  <a:srgbClr val="107902"/>
                </a:solidFill>
                <a:latin typeface="Courier-Bold"/>
              </a:rPr>
              <a:t>=</a:t>
            </a:r>
            <a:r>
              <a:rPr lang="en-US" sz="1600" dirty="0" smtClean="0">
                <a:solidFill>
                  <a:srgbClr val="262626"/>
                </a:solidFill>
                <a:latin typeface="Courier"/>
              </a:rPr>
              <a:t> </a:t>
            </a:r>
            <a:r>
              <a:rPr lang="en-US" sz="1600" dirty="0" err="1" smtClean="0">
                <a:solidFill>
                  <a:srgbClr val="262626"/>
                </a:solidFill>
                <a:latin typeface="Courier"/>
              </a:rPr>
              <a:t>sc.parallelize</a:t>
            </a:r>
            <a:r>
              <a:rPr lang="en-US" sz="1600" dirty="0">
                <a:solidFill>
                  <a:srgbClr val="262626"/>
                </a:solidFill>
                <a:latin typeface="Courier"/>
              </a:rPr>
              <a:t>(data)</a:t>
            </a:r>
          </a:p>
          <a:p>
            <a:pPr marL="0" indent="0">
              <a:buNone/>
            </a:pPr>
            <a:r>
              <a:rPr lang="en-US" sz="1600" b="1" dirty="0" err="1" smtClean="0">
                <a:solidFill>
                  <a:srgbClr val="107902"/>
                </a:solidFill>
                <a:latin typeface="Courier-Bold"/>
              </a:rPr>
              <a:t>val</a:t>
            </a:r>
            <a:r>
              <a:rPr lang="en-US" sz="1600" dirty="0" smtClean="0">
                <a:solidFill>
                  <a:srgbClr val="262626"/>
                </a:solidFill>
                <a:latin typeface="Courier"/>
              </a:rPr>
              <a:t> </a:t>
            </a:r>
            <a:r>
              <a:rPr lang="en-US" sz="1600" dirty="0" err="1">
                <a:solidFill>
                  <a:srgbClr val="262626"/>
                </a:solidFill>
                <a:latin typeface="Courier"/>
              </a:rPr>
              <a:t>filteredDataRDD</a:t>
            </a:r>
            <a:r>
              <a:rPr lang="en-US" sz="1600" dirty="0">
                <a:solidFill>
                  <a:srgbClr val="262626"/>
                </a:solidFill>
                <a:latin typeface="Courier"/>
              </a:rPr>
              <a:t> </a:t>
            </a:r>
            <a:r>
              <a:rPr lang="en-US" sz="1600" b="1" dirty="0">
                <a:solidFill>
                  <a:srgbClr val="107902"/>
                </a:solidFill>
                <a:latin typeface="Courier-Bold"/>
              </a:rPr>
              <a:t>=</a:t>
            </a:r>
            <a:r>
              <a:rPr lang="en-US" sz="1600" dirty="0">
                <a:solidFill>
                  <a:srgbClr val="262626"/>
                </a:solidFill>
                <a:latin typeface="Courier"/>
              </a:rPr>
              <a:t> </a:t>
            </a:r>
            <a:r>
              <a:rPr lang="en-US" sz="1600" dirty="0" err="1" smtClean="0">
                <a:solidFill>
                  <a:srgbClr val="262626"/>
                </a:solidFill>
                <a:latin typeface="Courier"/>
              </a:rPr>
              <a:t>dataRDD.filter</a:t>
            </a:r>
            <a:r>
              <a:rPr lang="en-US" sz="1600" dirty="0">
                <a:solidFill>
                  <a:srgbClr val="262626"/>
                </a:solidFill>
                <a:latin typeface="Courier"/>
              </a:rPr>
              <a:t>(</a:t>
            </a:r>
            <a:r>
              <a:rPr lang="en-US" sz="1600" b="1" dirty="0">
                <a:solidFill>
                  <a:srgbClr val="107902"/>
                </a:solidFill>
                <a:latin typeface="Courier-Bold"/>
              </a:rPr>
              <a:t>_</a:t>
            </a:r>
            <a:r>
              <a:rPr lang="en-US" sz="1600" dirty="0">
                <a:solidFill>
                  <a:srgbClr val="262626"/>
                </a:solidFill>
                <a:latin typeface="Courier"/>
              </a:rPr>
              <a:t> &lt; </a:t>
            </a:r>
            <a:r>
              <a:rPr lang="en-US" sz="1600" b="1" dirty="0">
                <a:solidFill>
                  <a:srgbClr val="0000D5"/>
                </a:solidFill>
                <a:latin typeface="Courier-Bold"/>
              </a:rPr>
              <a:t>3</a:t>
            </a:r>
            <a:r>
              <a:rPr lang="en-US" sz="1600" dirty="0">
                <a:solidFill>
                  <a:srgbClr val="262626"/>
                </a:solidFill>
                <a:latin typeface="Courier"/>
              </a:rPr>
              <a:t>)</a:t>
            </a:r>
          </a:p>
          <a:p>
            <a:pPr marL="0" indent="0">
              <a:buNone/>
            </a:pPr>
            <a:r>
              <a:rPr lang="en-US" sz="1600" dirty="0" err="1" smtClean="0">
                <a:solidFill>
                  <a:srgbClr val="262626"/>
                </a:solidFill>
                <a:latin typeface="Courier"/>
              </a:rPr>
              <a:t>filteredDataRDD.collect</a:t>
            </a:r>
            <a:r>
              <a:rPr lang="en-US" sz="1600" dirty="0">
                <a:solidFill>
                  <a:srgbClr val="262626"/>
                </a:solidFill>
                <a:latin typeface="Courier"/>
              </a:rPr>
              <a:t>()</a:t>
            </a:r>
            <a:endParaRPr lang="en-US" sz="1600" dirty="0"/>
          </a:p>
        </p:txBody>
      </p:sp>
      <p:sp>
        <p:nvSpPr>
          <p:cNvPr id="5" name="TextBox 4"/>
          <p:cNvSpPr txBox="1"/>
          <p:nvPr/>
        </p:nvSpPr>
        <p:spPr>
          <a:xfrm>
            <a:off x="4568907" y="2736626"/>
            <a:ext cx="4280765" cy="2040559"/>
          </a:xfrm>
          <a:prstGeom prst="rect">
            <a:avLst/>
          </a:prstGeom>
          <a:noFill/>
        </p:spPr>
        <p:txBody>
          <a:bodyPr wrap="square" lIns="0" rIns="0" rtlCol="0">
            <a:spAutoFit/>
          </a:bodyPr>
          <a:lstStyle>
            <a:defPPr>
              <a:defRPr lang="en-US"/>
            </a:defPPr>
            <a:lvl1pPr marL="171450" indent="-171450">
              <a:lnSpc>
                <a:spcPct val="130000"/>
              </a:lnSpc>
              <a:buFont typeface="Arial"/>
              <a:buChar char="•"/>
              <a:defRPr>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defRPr>
            </a:lvl1pPr>
          </a:lstStyle>
          <a:p>
            <a:pPr marL="0" indent="0">
              <a:buNone/>
            </a:pPr>
            <a:r>
              <a:rPr lang="en-US" b="1" dirty="0" smtClean="0">
                <a:solidFill>
                  <a:srgbClr val="000000"/>
                </a:solidFill>
              </a:rPr>
              <a:t>Python</a:t>
            </a:r>
            <a:endParaRPr lang="en-US" dirty="0">
              <a:solidFill>
                <a:srgbClr val="000000"/>
              </a:solidFill>
            </a:endParaRPr>
          </a:p>
          <a:p>
            <a:pPr marL="0" indent="0">
              <a:buNone/>
            </a:pPr>
            <a:r>
              <a:rPr lang="en-US" sz="1600" dirty="0" smtClean="0">
                <a:solidFill>
                  <a:srgbClr val="262626"/>
                </a:solidFill>
                <a:latin typeface="Courier"/>
              </a:rPr>
              <a:t>data </a:t>
            </a:r>
            <a:r>
              <a:rPr lang="en-US" sz="1600" dirty="0">
                <a:solidFill>
                  <a:srgbClr val="262626"/>
                </a:solidFill>
                <a:latin typeface="Courier"/>
              </a:rPr>
              <a:t>= </a:t>
            </a:r>
            <a:r>
              <a:rPr lang="en-US" sz="1600" dirty="0">
                <a:solidFill>
                  <a:srgbClr val="0D5F18"/>
                </a:solidFill>
                <a:latin typeface="Courier"/>
              </a:rPr>
              <a:t>range</a:t>
            </a:r>
            <a:r>
              <a:rPr lang="en-US" sz="1600" dirty="0">
                <a:solidFill>
                  <a:srgbClr val="262626"/>
                </a:solidFill>
                <a:latin typeface="Courier"/>
              </a:rPr>
              <a:t>(</a:t>
            </a:r>
            <a:r>
              <a:rPr lang="en-US" sz="1600" b="1" dirty="0">
                <a:solidFill>
                  <a:srgbClr val="0000D5"/>
                </a:solidFill>
                <a:latin typeface="Courier-Bold"/>
              </a:rPr>
              <a:t>1</a:t>
            </a:r>
            <a:r>
              <a:rPr lang="en-US" sz="1600" dirty="0">
                <a:solidFill>
                  <a:srgbClr val="262626"/>
                </a:solidFill>
                <a:latin typeface="Courier"/>
              </a:rPr>
              <a:t>,</a:t>
            </a:r>
            <a:r>
              <a:rPr lang="en-US" sz="1600" b="1" dirty="0">
                <a:solidFill>
                  <a:srgbClr val="0000D5"/>
                </a:solidFill>
                <a:latin typeface="Courier-Bold"/>
              </a:rPr>
              <a:t>6</a:t>
            </a:r>
            <a:r>
              <a:rPr lang="en-US" sz="1600" dirty="0">
                <a:solidFill>
                  <a:srgbClr val="262626"/>
                </a:solidFill>
                <a:latin typeface="Courier"/>
              </a:rPr>
              <a:t>)</a:t>
            </a:r>
          </a:p>
          <a:p>
            <a:pPr marL="0" indent="0">
              <a:buNone/>
            </a:pPr>
            <a:r>
              <a:rPr lang="en-US" sz="1600" dirty="0" err="1" smtClean="0">
                <a:solidFill>
                  <a:srgbClr val="262626"/>
                </a:solidFill>
                <a:latin typeface="Courier"/>
              </a:rPr>
              <a:t>dataRDD</a:t>
            </a:r>
            <a:r>
              <a:rPr lang="en-US" sz="1600" dirty="0" smtClean="0">
                <a:solidFill>
                  <a:srgbClr val="262626"/>
                </a:solidFill>
                <a:latin typeface="Courier"/>
              </a:rPr>
              <a:t> </a:t>
            </a:r>
            <a:r>
              <a:rPr lang="en-US" sz="1600" dirty="0">
                <a:solidFill>
                  <a:srgbClr val="262626"/>
                </a:solidFill>
                <a:latin typeface="Courier"/>
              </a:rPr>
              <a:t>= </a:t>
            </a:r>
            <a:r>
              <a:rPr lang="en-US" sz="1600" dirty="0" err="1">
                <a:solidFill>
                  <a:srgbClr val="262626"/>
                </a:solidFill>
                <a:latin typeface="Courier"/>
              </a:rPr>
              <a:t>sc.parallelize</a:t>
            </a:r>
            <a:r>
              <a:rPr lang="en-US" sz="1600" dirty="0">
                <a:solidFill>
                  <a:srgbClr val="262626"/>
                </a:solidFill>
                <a:latin typeface="Courier"/>
              </a:rPr>
              <a:t>(data)</a:t>
            </a:r>
          </a:p>
          <a:p>
            <a:pPr marL="0" indent="0">
              <a:buNone/>
            </a:pPr>
            <a:r>
              <a:rPr lang="en-US" sz="1600" dirty="0" err="1" smtClean="0">
                <a:solidFill>
                  <a:srgbClr val="262626"/>
                </a:solidFill>
                <a:latin typeface="Courier"/>
              </a:rPr>
              <a:t>filteredDataRDD</a:t>
            </a:r>
            <a:r>
              <a:rPr lang="en-US" sz="1600" dirty="0" smtClean="0">
                <a:solidFill>
                  <a:srgbClr val="262626"/>
                </a:solidFill>
                <a:latin typeface="Courier"/>
              </a:rPr>
              <a:t> </a:t>
            </a:r>
            <a:r>
              <a:rPr lang="en-US" sz="1600" dirty="0">
                <a:solidFill>
                  <a:srgbClr val="262626"/>
                </a:solidFill>
                <a:latin typeface="Courier"/>
              </a:rPr>
              <a:t>= </a:t>
            </a:r>
            <a:r>
              <a:rPr lang="en-US" sz="1600" dirty="0" err="1" smtClean="0">
                <a:solidFill>
                  <a:srgbClr val="262626"/>
                </a:solidFill>
                <a:latin typeface="Courier"/>
              </a:rPr>
              <a:t>dataRDD.filter</a:t>
            </a:r>
            <a:r>
              <a:rPr lang="en-US" sz="1600" dirty="0">
                <a:solidFill>
                  <a:srgbClr val="262626"/>
                </a:solidFill>
                <a:latin typeface="Courier"/>
              </a:rPr>
              <a:t>(</a:t>
            </a:r>
            <a:r>
              <a:rPr lang="en-US" sz="1600" b="1" dirty="0">
                <a:solidFill>
                  <a:srgbClr val="107902"/>
                </a:solidFill>
                <a:latin typeface="Courier-Bold"/>
              </a:rPr>
              <a:t>lambda</a:t>
            </a:r>
            <a:r>
              <a:rPr lang="en-US" sz="1600" dirty="0">
                <a:solidFill>
                  <a:srgbClr val="262626"/>
                </a:solidFill>
                <a:latin typeface="Courier"/>
              </a:rPr>
              <a:t> x : x &lt; </a:t>
            </a:r>
            <a:r>
              <a:rPr lang="en-US" sz="1600" b="1" dirty="0">
                <a:solidFill>
                  <a:srgbClr val="0000D5"/>
                </a:solidFill>
                <a:latin typeface="Courier-Bold"/>
              </a:rPr>
              <a:t>3</a:t>
            </a:r>
            <a:r>
              <a:rPr lang="en-US" sz="1600" dirty="0">
                <a:solidFill>
                  <a:srgbClr val="262626"/>
                </a:solidFill>
                <a:latin typeface="Courier"/>
              </a:rPr>
              <a:t>)</a:t>
            </a:r>
          </a:p>
          <a:p>
            <a:pPr marL="0" indent="0">
              <a:buNone/>
            </a:pPr>
            <a:r>
              <a:rPr lang="en-US" sz="1600" dirty="0" err="1" smtClean="0">
                <a:solidFill>
                  <a:srgbClr val="262626"/>
                </a:solidFill>
                <a:latin typeface="Courier"/>
              </a:rPr>
              <a:t>filteredDataRDD.collect</a:t>
            </a:r>
            <a:r>
              <a:rPr lang="en-US" sz="1600" dirty="0">
                <a:solidFill>
                  <a:srgbClr val="262626"/>
                </a:solidFill>
                <a:latin typeface="Courier"/>
              </a:rPr>
              <a:t>()</a:t>
            </a:r>
            <a:endParaRPr lang="en-US" sz="1600" dirty="0"/>
          </a:p>
        </p:txBody>
      </p:sp>
    </p:spTree>
    <p:extLst>
      <p:ext uri="{BB962C8B-B14F-4D97-AF65-F5344CB8AC3E}">
        <p14:creationId xmlns:p14="http://schemas.microsoft.com/office/powerpoint/2010/main" val="300261557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a:t>Spark in Action </a:t>
            </a:r>
            <a:r>
              <a:rPr lang="en-US" sz="2800" dirty="0" smtClean="0"/>
              <a:t>(Submitting)</a:t>
            </a:r>
            <a:endParaRPr lang="en-US" sz="2800" dirty="0"/>
          </a:p>
        </p:txBody>
      </p:sp>
      <p:sp>
        <p:nvSpPr>
          <p:cNvPr id="4" name="TextBox 3"/>
          <p:cNvSpPr txBox="1"/>
          <p:nvPr/>
        </p:nvSpPr>
        <p:spPr>
          <a:xfrm>
            <a:off x="386124" y="1821530"/>
            <a:ext cx="8183770" cy="4218078"/>
          </a:xfrm>
          <a:prstGeom prst="rect">
            <a:avLst/>
          </a:prstGeom>
          <a:noFill/>
        </p:spPr>
        <p:txBody>
          <a:bodyPr wrap="square" lIns="0" rIns="0" rtlCol="0">
            <a:spAutoFit/>
          </a:bodyPr>
          <a:lstStyle/>
          <a:p>
            <a:pPr>
              <a:lnSpc>
                <a:spcPct val="130000"/>
              </a:lnSpc>
            </a:pPr>
            <a:r>
              <a:rPr lang="en-US" sz="1400" b="1" dirty="0" smtClean="0">
                <a:solidFill>
                  <a:srgbClr val="000000"/>
                </a:solidFill>
                <a:latin typeface="Roboto Condensed Light" panose="02000000000000000000" pitchFamily="2" charset="0"/>
                <a:ea typeface="Roboto Condensed Light" panose="02000000000000000000" pitchFamily="2" charset="0"/>
                <a:cs typeface="Roboto Condensed Light" panose="02000000000000000000" pitchFamily="2" charset="0"/>
              </a:rPr>
              <a:t>Java</a:t>
            </a:r>
          </a:p>
          <a:p>
            <a:r>
              <a:rPr lang="en-US" sz="1400" dirty="0" smtClean="0">
                <a:solidFill>
                  <a:srgbClr val="262626"/>
                </a:solidFill>
                <a:latin typeface="Courier"/>
              </a:rPr>
              <a:t>List</a:t>
            </a:r>
            <a:r>
              <a:rPr lang="en-US" sz="1400" dirty="0" smtClean="0">
                <a:solidFill>
                  <a:srgbClr val="262626"/>
                </a:solidFill>
                <a:latin typeface="Courier"/>
              </a:rPr>
              <a:t>&lt;Integer&gt; data = </a:t>
            </a:r>
            <a:r>
              <a:rPr lang="en-US" sz="1400" b="1" dirty="0" smtClean="0">
                <a:solidFill>
                  <a:srgbClr val="107902"/>
                </a:solidFill>
                <a:latin typeface="Courier-Bold"/>
              </a:rPr>
              <a:t>new</a:t>
            </a:r>
            <a:r>
              <a:rPr lang="en-US" sz="1400" dirty="0" smtClean="0">
                <a:solidFill>
                  <a:srgbClr val="262626"/>
                </a:solidFill>
                <a:latin typeface="Courier"/>
              </a:rPr>
              <a:t> </a:t>
            </a:r>
            <a:r>
              <a:rPr lang="en-US" sz="1400" dirty="0" err="1" smtClean="0">
                <a:solidFill>
                  <a:srgbClr val="262626"/>
                </a:solidFill>
                <a:latin typeface="Courier"/>
              </a:rPr>
              <a:t>ArrayList</a:t>
            </a:r>
            <a:r>
              <a:rPr lang="en-US" sz="1400" dirty="0" smtClean="0">
                <a:solidFill>
                  <a:srgbClr val="262626"/>
                </a:solidFill>
                <a:latin typeface="Courier"/>
              </a:rPr>
              <a:t>&lt;Integer&gt;() {{add(</a:t>
            </a:r>
            <a:r>
              <a:rPr lang="en-US" sz="1400" b="1" dirty="0" smtClean="0">
                <a:solidFill>
                  <a:srgbClr val="0000D5"/>
                </a:solidFill>
                <a:latin typeface="Courier-Bold"/>
              </a:rPr>
              <a:t>1</a:t>
            </a:r>
            <a:r>
              <a:rPr lang="en-US" sz="1400" dirty="0" smtClean="0">
                <a:solidFill>
                  <a:srgbClr val="262626"/>
                </a:solidFill>
                <a:latin typeface="Courier"/>
              </a:rPr>
              <a:t>)</a:t>
            </a:r>
            <a:r>
              <a:rPr lang="en-US" sz="1400" dirty="0">
                <a:solidFill>
                  <a:srgbClr val="262626"/>
                </a:solidFill>
                <a:latin typeface="Courier"/>
              </a:rPr>
              <a:t>; add(</a:t>
            </a:r>
            <a:r>
              <a:rPr lang="en-US" sz="1400" b="1" dirty="0">
                <a:solidFill>
                  <a:srgbClr val="0000D5"/>
                </a:solidFill>
                <a:latin typeface="Courier-Bold"/>
              </a:rPr>
              <a:t>2</a:t>
            </a:r>
            <a:r>
              <a:rPr lang="en-US" sz="1400" dirty="0">
                <a:solidFill>
                  <a:srgbClr val="262626"/>
                </a:solidFill>
                <a:latin typeface="Courier"/>
              </a:rPr>
              <a:t>); add(</a:t>
            </a:r>
            <a:r>
              <a:rPr lang="en-US" sz="1400" b="1" dirty="0">
                <a:solidFill>
                  <a:srgbClr val="0000D5"/>
                </a:solidFill>
                <a:latin typeface="Courier-Bold"/>
              </a:rPr>
              <a:t>3</a:t>
            </a:r>
            <a:r>
              <a:rPr lang="en-US" sz="1400" dirty="0">
                <a:solidFill>
                  <a:srgbClr val="262626"/>
                </a:solidFill>
                <a:latin typeface="Courier"/>
              </a:rPr>
              <a:t>); add(</a:t>
            </a:r>
            <a:r>
              <a:rPr lang="en-US" sz="1400" b="1" dirty="0">
                <a:solidFill>
                  <a:srgbClr val="0000D5"/>
                </a:solidFill>
                <a:latin typeface="Courier-Bold"/>
              </a:rPr>
              <a:t>4</a:t>
            </a:r>
            <a:r>
              <a:rPr lang="en-US" sz="1400" dirty="0">
                <a:solidFill>
                  <a:srgbClr val="262626"/>
                </a:solidFill>
                <a:latin typeface="Courier"/>
              </a:rPr>
              <a:t>); add(</a:t>
            </a:r>
            <a:r>
              <a:rPr lang="en-US" sz="1400" b="1" dirty="0">
                <a:solidFill>
                  <a:srgbClr val="0000D5"/>
                </a:solidFill>
                <a:latin typeface="Courier-Bold"/>
              </a:rPr>
              <a:t>5</a:t>
            </a:r>
            <a:r>
              <a:rPr lang="en-US" sz="1400" dirty="0">
                <a:solidFill>
                  <a:srgbClr val="262626"/>
                </a:solidFill>
                <a:latin typeface="Courier"/>
              </a:rPr>
              <a:t>);}};</a:t>
            </a:r>
          </a:p>
          <a:p>
            <a:r>
              <a:rPr lang="en-US" sz="1400" dirty="0" err="1" smtClean="0">
                <a:solidFill>
                  <a:srgbClr val="262626"/>
                </a:solidFill>
                <a:latin typeface="Courier"/>
              </a:rPr>
              <a:t>JavaRDD</a:t>
            </a:r>
            <a:r>
              <a:rPr lang="en-US" sz="1400" dirty="0">
                <a:solidFill>
                  <a:srgbClr val="262626"/>
                </a:solidFill>
                <a:latin typeface="Courier"/>
              </a:rPr>
              <a:t>&lt;Integer&gt; </a:t>
            </a:r>
            <a:r>
              <a:rPr lang="en-US" sz="1400" dirty="0" err="1">
                <a:solidFill>
                  <a:srgbClr val="262626"/>
                </a:solidFill>
                <a:latin typeface="Courier"/>
              </a:rPr>
              <a:t>dataRDD</a:t>
            </a:r>
            <a:r>
              <a:rPr lang="en-US" sz="1400" dirty="0">
                <a:solidFill>
                  <a:srgbClr val="262626"/>
                </a:solidFill>
                <a:latin typeface="Courier"/>
              </a:rPr>
              <a:t> = </a:t>
            </a:r>
            <a:r>
              <a:rPr lang="en-US" sz="1400" dirty="0" err="1">
                <a:solidFill>
                  <a:srgbClr val="262626"/>
                </a:solidFill>
                <a:latin typeface="Courier"/>
              </a:rPr>
              <a:t>sc.</a:t>
            </a:r>
            <a:r>
              <a:rPr lang="en-US" sz="1400" dirty="0" err="1">
                <a:solidFill>
                  <a:srgbClr val="0000C0"/>
                </a:solidFill>
                <a:latin typeface="Courier"/>
              </a:rPr>
              <a:t>parallelize</a:t>
            </a:r>
            <a:r>
              <a:rPr lang="en-US" sz="1400" dirty="0">
                <a:solidFill>
                  <a:srgbClr val="262626"/>
                </a:solidFill>
                <a:latin typeface="Courier"/>
              </a:rPr>
              <a:t>(data);</a:t>
            </a:r>
          </a:p>
          <a:p>
            <a:r>
              <a:rPr lang="en-US" sz="1400" dirty="0" err="1" smtClean="0">
                <a:solidFill>
                  <a:srgbClr val="262626"/>
                </a:solidFill>
                <a:latin typeface="Courier"/>
              </a:rPr>
              <a:t>JavaRDD</a:t>
            </a:r>
            <a:r>
              <a:rPr lang="en-US" sz="1400" dirty="0">
                <a:solidFill>
                  <a:srgbClr val="262626"/>
                </a:solidFill>
                <a:latin typeface="Courier"/>
              </a:rPr>
              <a:t>&lt;Integer&gt; </a:t>
            </a:r>
            <a:r>
              <a:rPr lang="en-US" sz="1400" dirty="0" err="1">
                <a:solidFill>
                  <a:srgbClr val="262626"/>
                </a:solidFill>
                <a:latin typeface="Courier"/>
              </a:rPr>
              <a:t>filteredDataRDD</a:t>
            </a:r>
            <a:r>
              <a:rPr lang="en-US" sz="1400" dirty="0">
                <a:solidFill>
                  <a:srgbClr val="262626"/>
                </a:solidFill>
                <a:latin typeface="Courier"/>
              </a:rPr>
              <a:t> = </a:t>
            </a:r>
            <a:r>
              <a:rPr lang="en-US" sz="1400" dirty="0" err="1">
                <a:solidFill>
                  <a:srgbClr val="262626"/>
                </a:solidFill>
                <a:latin typeface="Courier"/>
              </a:rPr>
              <a:t>dataRDD.</a:t>
            </a:r>
            <a:r>
              <a:rPr lang="en-US" sz="1400" dirty="0" err="1">
                <a:solidFill>
                  <a:srgbClr val="0000C0"/>
                </a:solidFill>
                <a:latin typeface="Courier"/>
              </a:rPr>
              <a:t>filter</a:t>
            </a:r>
            <a:r>
              <a:rPr lang="en-US" sz="1400" dirty="0">
                <a:solidFill>
                  <a:srgbClr val="262626"/>
                </a:solidFill>
                <a:latin typeface="Courier"/>
              </a:rPr>
              <a:t>(</a:t>
            </a:r>
            <a:r>
              <a:rPr lang="en-US" sz="1400" b="1" dirty="0">
                <a:solidFill>
                  <a:srgbClr val="107902"/>
                </a:solidFill>
                <a:latin typeface="Courier-Bold"/>
              </a:rPr>
              <a:t>new</a:t>
            </a:r>
            <a:r>
              <a:rPr lang="en-US" sz="1400" dirty="0">
                <a:solidFill>
                  <a:srgbClr val="262626"/>
                </a:solidFill>
                <a:latin typeface="Courier"/>
              </a:rPr>
              <a:t> Function&lt;Integer, Boolean&gt;() {</a:t>
            </a:r>
          </a:p>
          <a:p>
            <a:r>
              <a:rPr lang="en-US" sz="1400" dirty="0">
                <a:solidFill>
                  <a:srgbClr val="262626"/>
                </a:solidFill>
                <a:latin typeface="Courier"/>
              </a:rPr>
              <a:t>	</a:t>
            </a:r>
            <a:r>
              <a:rPr lang="en-US" sz="1400" b="1" dirty="0" smtClean="0">
                <a:solidFill>
                  <a:srgbClr val="107902"/>
                </a:solidFill>
                <a:latin typeface="Courier-Bold"/>
              </a:rPr>
              <a:t>public</a:t>
            </a:r>
            <a:r>
              <a:rPr lang="en-US" sz="1400" dirty="0" smtClean="0">
                <a:solidFill>
                  <a:srgbClr val="262626"/>
                </a:solidFill>
                <a:latin typeface="Courier"/>
              </a:rPr>
              <a:t> </a:t>
            </a:r>
            <a:r>
              <a:rPr lang="en-US" sz="1400" dirty="0">
                <a:solidFill>
                  <a:srgbClr val="262626"/>
                </a:solidFill>
                <a:latin typeface="Courier"/>
              </a:rPr>
              <a:t>Boolean </a:t>
            </a:r>
            <a:r>
              <a:rPr lang="en-US" sz="1400" b="1" dirty="0">
                <a:solidFill>
                  <a:srgbClr val="0950AD"/>
                </a:solidFill>
                <a:latin typeface="Courier-Bold"/>
              </a:rPr>
              <a:t>call</a:t>
            </a:r>
            <a:r>
              <a:rPr lang="en-US" sz="1400" dirty="0">
                <a:solidFill>
                  <a:srgbClr val="262626"/>
                </a:solidFill>
                <a:latin typeface="Courier"/>
              </a:rPr>
              <a:t>(Integer integer) </a:t>
            </a:r>
            <a:r>
              <a:rPr lang="en-US" sz="1400" b="1" dirty="0">
                <a:solidFill>
                  <a:srgbClr val="107902"/>
                </a:solidFill>
                <a:latin typeface="Courier-Bold"/>
              </a:rPr>
              <a:t>throws</a:t>
            </a:r>
            <a:r>
              <a:rPr lang="en-US" sz="1400" dirty="0">
                <a:solidFill>
                  <a:srgbClr val="262626"/>
                </a:solidFill>
                <a:latin typeface="Courier"/>
              </a:rPr>
              <a:t> Exception {</a:t>
            </a:r>
          </a:p>
          <a:p>
            <a:r>
              <a:rPr lang="en-US" sz="1400" dirty="0">
                <a:solidFill>
                  <a:srgbClr val="262626"/>
                </a:solidFill>
                <a:latin typeface="Courier"/>
              </a:rPr>
              <a:t>	</a:t>
            </a:r>
            <a:r>
              <a:rPr lang="en-US" sz="1400" dirty="0" smtClean="0">
                <a:solidFill>
                  <a:srgbClr val="262626"/>
                </a:solidFill>
                <a:latin typeface="Courier"/>
              </a:rPr>
              <a:t>	</a:t>
            </a:r>
            <a:r>
              <a:rPr lang="en-US" sz="1400" b="1" dirty="0" smtClean="0">
                <a:solidFill>
                  <a:srgbClr val="107902"/>
                </a:solidFill>
                <a:latin typeface="Courier-Bold"/>
              </a:rPr>
              <a:t>return</a:t>
            </a:r>
            <a:r>
              <a:rPr lang="en-US" sz="1400" dirty="0" smtClean="0">
                <a:solidFill>
                  <a:srgbClr val="262626"/>
                </a:solidFill>
                <a:latin typeface="Courier"/>
              </a:rPr>
              <a:t> </a:t>
            </a:r>
            <a:r>
              <a:rPr lang="en-US" sz="1400" dirty="0">
                <a:solidFill>
                  <a:srgbClr val="262626"/>
                </a:solidFill>
                <a:latin typeface="Courier"/>
              </a:rPr>
              <a:t>integer &lt; </a:t>
            </a:r>
            <a:r>
              <a:rPr lang="en-US" sz="1400" b="1" dirty="0">
                <a:solidFill>
                  <a:srgbClr val="0000D5"/>
                </a:solidFill>
                <a:latin typeface="Courier-Bold"/>
              </a:rPr>
              <a:t>3</a:t>
            </a:r>
            <a:r>
              <a:rPr lang="en-US" sz="1400" dirty="0">
                <a:solidFill>
                  <a:srgbClr val="262626"/>
                </a:solidFill>
                <a:latin typeface="Courier"/>
              </a:rPr>
              <a:t>;</a:t>
            </a:r>
          </a:p>
          <a:p>
            <a:r>
              <a:rPr lang="en-US" sz="1400" dirty="0" smtClean="0">
                <a:solidFill>
                  <a:srgbClr val="262626"/>
                </a:solidFill>
                <a:latin typeface="Courier"/>
              </a:rPr>
              <a:t>	}</a:t>
            </a:r>
            <a:endParaRPr lang="en-US" sz="1400" dirty="0">
              <a:solidFill>
                <a:srgbClr val="262626"/>
              </a:solidFill>
              <a:latin typeface="Courier"/>
            </a:endParaRPr>
          </a:p>
          <a:p>
            <a:r>
              <a:rPr lang="en-US" sz="1400" dirty="0" smtClean="0">
                <a:solidFill>
                  <a:srgbClr val="262626"/>
                </a:solidFill>
                <a:latin typeface="Courier"/>
              </a:rPr>
              <a:t>}</a:t>
            </a:r>
            <a:r>
              <a:rPr lang="en-US" sz="1400" dirty="0">
                <a:solidFill>
                  <a:srgbClr val="262626"/>
                </a:solidFill>
                <a:latin typeface="Courier"/>
              </a:rPr>
              <a:t>);</a:t>
            </a:r>
          </a:p>
          <a:p>
            <a:r>
              <a:rPr lang="en-US" sz="1400" dirty="0" err="1" smtClean="0">
                <a:solidFill>
                  <a:srgbClr val="262626"/>
                </a:solidFill>
                <a:latin typeface="Courier"/>
              </a:rPr>
              <a:t>System.</a:t>
            </a:r>
            <a:r>
              <a:rPr lang="en-US" sz="1400" dirty="0" err="1" smtClean="0">
                <a:solidFill>
                  <a:srgbClr val="0000C0"/>
                </a:solidFill>
                <a:latin typeface="Courier"/>
              </a:rPr>
              <a:t>out</a:t>
            </a:r>
            <a:r>
              <a:rPr lang="en-US" sz="1400" dirty="0" err="1" smtClean="0">
                <a:solidFill>
                  <a:srgbClr val="262626"/>
                </a:solidFill>
                <a:latin typeface="Courier"/>
              </a:rPr>
              <a:t>.</a:t>
            </a:r>
            <a:r>
              <a:rPr lang="en-US" sz="1400" dirty="0" err="1" smtClean="0">
                <a:solidFill>
                  <a:srgbClr val="0000C0"/>
                </a:solidFill>
                <a:latin typeface="Courier"/>
              </a:rPr>
              <a:t>println</a:t>
            </a:r>
            <a:r>
              <a:rPr lang="en-US" sz="1400" dirty="0">
                <a:solidFill>
                  <a:srgbClr val="262626"/>
                </a:solidFill>
                <a:latin typeface="Courier"/>
              </a:rPr>
              <a:t>(</a:t>
            </a:r>
            <a:r>
              <a:rPr lang="en-US" sz="1400" dirty="0" err="1">
                <a:solidFill>
                  <a:srgbClr val="262626"/>
                </a:solidFill>
                <a:latin typeface="Courier"/>
              </a:rPr>
              <a:t>filteredDataRDD.</a:t>
            </a:r>
            <a:r>
              <a:rPr lang="en-US" sz="1400" dirty="0" err="1">
                <a:solidFill>
                  <a:srgbClr val="0000C0"/>
                </a:solidFill>
                <a:latin typeface="Courier"/>
              </a:rPr>
              <a:t>collect</a:t>
            </a:r>
            <a:r>
              <a:rPr lang="en-US" sz="1400" dirty="0">
                <a:solidFill>
                  <a:srgbClr val="262626"/>
                </a:solidFill>
                <a:latin typeface="Courier"/>
              </a:rPr>
              <a:t>());</a:t>
            </a:r>
            <a:endParaRPr lang="en-US" sz="1400"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endPar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r>
              <a:rPr lang="en-US" sz="1400" b="1" dirty="0" smtClean="0">
                <a:solidFill>
                  <a:srgbClr val="000000"/>
                </a:solidFill>
                <a:latin typeface="Roboto Condensed Light" panose="02000000000000000000" pitchFamily="2" charset="0"/>
                <a:ea typeface="Roboto Condensed Light" panose="02000000000000000000" pitchFamily="2" charset="0"/>
                <a:cs typeface="Roboto Condensed Light" panose="02000000000000000000" pitchFamily="2" charset="0"/>
              </a:rPr>
              <a:t>From Command Line:</a:t>
            </a:r>
          </a:p>
          <a:p>
            <a:r>
              <a:rPr lang="en-US" sz="1400" dirty="0" smtClean="0">
                <a:solidFill>
                  <a:srgbClr val="262626"/>
                </a:solidFill>
                <a:latin typeface="Courier"/>
              </a:rPr>
              <a:t>$ </a:t>
            </a:r>
            <a:r>
              <a:rPr lang="en-US" sz="1400" b="1" dirty="0">
                <a:solidFill>
                  <a:srgbClr val="107902"/>
                </a:solidFill>
                <a:latin typeface="Courier-Bold"/>
              </a:rPr>
              <a:t>cd</a:t>
            </a:r>
            <a:r>
              <a:rPr lang="en-US" sz="1400" dirty="0">
                <a:solidFill>
                  <a:srgbClr val="262626"/>
                </a:solidFill>
                <a:latin typeface="Courier"/>
              </a:rPr>
              <a:t> /home/</a:t>
            </a:r>
            <a:r>
              <a:rPr lang="en-US" sz="1400" dirty="0" err="1">
                <a:solidFill>
                  <a:srgbClr val="262626"/>
                </a:solidFill>
                <a:latin typeface="Courier"/>
              </a:rPr>
              <a:t>cloudera</a:t>
            </a:r>
            <a:r>
              <a:rPr lang="en-US" sz="1400" dirty="0">
                <a:solidFill>
                  <a:srgbClr val="262626"/>
                </a:solidFill>
                <a:latin typeface="Courier"/>
              </a:rPr>
              <a:t>/spark-workshop/</a:t>
            </a:r>
            <a:r>
              <a:rPr lang="en-US" sz="1400" dirty="0" err="1">
                <a:solidFill>
                  <a:srgbClr val="262626"/>
                </a:solidFill>
                <a:latin typeface="Courier"/>
              </a:rPr>
              <a:t>spark_workshop_codebase</a:t>
            </a:r>
            <a:r>
              <a:rPr lang="en-US" sz="1400" dirty="0">
                <a:solidFill>
                  <a:srgbClr val="262626"/>
                </a:solidFill>
                <a:latin typeface="Courier"/>
              </a:rPr>
              <a:t>/playground/target</a:t>
            </a:r>
          </a:p>
          <a:p>
            <a:r>
              <a:rPr lang="en-US" sz="1400" dirty="0" smtClean="0">
                <a:solidFill>
                  <a:srgbClr val="262626"/>
                </a:solidFill>
                <a:latin typeface="Courier"/>
              </a:rPr>
              <a:t>$ </a:t>
            </a:r>
            <a:r>
              <a:rPr lang="en-US" sz="1400" dirty="0">
                <a:solidFill>
                  <a:srgbClr val="262626"/>
                </a:solidFill>
                <a:latin typeface="Courier"/>
              </a:rPr>
              <a:t>spark-submit --class com.clairvoyant.spark_workshop.playground.java.PlaygroundJavaSparkApp com.clairvoyant.spark_workshop.playground-jar-with-dependencies.jar</a:t>
            </a:r>
          </a:p>
          <a:p>
            <a:pPr>
              <a:lnSpc>
                <a:spcPct val="130000"/>
              </a:lnSpc>
            </a:pPr>
            <a:endPar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300261557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Exercise 1 – Running Spark Jobs</a:t>
            </a:r>
            <a:endParaRPr lang="en-US" sz="2800" dirty="0"/>
          </a:p>
        </p:txBody>
      </p:sp>
      <p:sp>
        <p:nvSpPr>
          <p:cNvPr id="4" name="TextBox 3"/>
          <p:cNvSpPr txBox="1"/>
          <p:nvPr/>
        </p:nvSpPr>
        <p:spPr>
          <a:xfrm>
            <a:off x="386124" y="1821530"/>
            <a:ext cx="8183770" cy="553998"/>
          </a:xfrm>
          <a:prstGeom prst="rect">
            <a:avLst/>
          </a:prstGeom>
          <a:noFill/>
        </p:spPr>
        <p:txBody>
          <a:bodyPr wrap="square" lIns="0" rIns="0" rtlCol="0">
            <a:spAutoFit/>
          </a:bodyPr>
          <a:lstStyle/>
          <a:p>
            <a:pPr>
              <a:lnSpc>
                <a:spcPct val="130000"/>
              </a:lnSpc>
            </a:pPr>
            <a:r>
              <a:rPr lang="en-US" sz="2400"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See “Setup and Exercise” </a:t>
            </a:r>
            <a:r>
              <a:rPr lang="en-US" sz="2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Document</a:t>
            </a:r>
            <a:endParaRPr lang="en-US" sz="2400"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300261557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Word Count Example</a:t>
            </a:r>
            <a:endParaRPr lang="en-US" sz="2800" dirty="0"/>
          </a:p>
        </p:txBody>
      </p:sp>
      <p:sp>
        <p:nvSpPr>
          <p:cNvPr id="4" name="TextBox 3"/>
          <p:cNvSpPr txBox="1"/>
          <p:nvPr/>
        </p:nvSpPr>
        <p:spPr>
          <a:xfrm>
            <a:off x="152400" y="1821530"/>
            <a:ext cx="4469942" cy="2606868"/>
          </a:xfrm>
          <a:prstGeom prst="rect">
            <a:avLst/>
          </a:prstGeom>
          <a:noFill/>
        </p:spPr>
        <p:txBody>
          <a:bodyPr wrap="square" lIns="0" rIns="0" rtlCol="0">
            <a:spAutoFit/>
          </a:bodyPr>
          <a:lstStyle/>
          <a:p>
            <a:pPr>
              <a:lnSpc>
                <a:spcPct val="130000"/>
              </a:lnSpc>
            </a:pPr>
            <a:r>
              <a:rPr lang="en-US" b="1" dirty="0" err="1" smtClean="0">
                <a:solidFill>
                  <a:srgbClr val="000000"/>
                </a:solidFill>
                <a:latin typeface="Roboto Condensed Light" panose="02000000000000000000" pitchFamily="2" charset="0"/>
                <a:ea typeface="Roboto Condensed Light" panose="02000000000000000000" pitchFamily="2" charset="0"/>
                <a:cs typeface="Roboto Condensed Light" panose="02000000000000000000" pitchFamily="2" charset="0"/>
              </a:rPr>
              <a:t>Scala</a:t>
            </a:r>
            <a:endParaRPr lang="en-US" dirty="0">
              <a:solidFill>
                <a:srgbClr val="000000"/>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r>
              <a:rPr lang="en-US" sz="1400" b="1" dirty="0" err="1">
                <a:solidFill>
                  <a:srgbClr val="107902"/>
                </a:solidFill>
                <a:latin typeface="Courier-Bold"/>
              </a:rPr>
              <a:t>val</a:t>
            </a:r>
            <a:r>
              <a:rPr lang="en-US" sz="1400" dirty="0">
                <a:solidFill>
                  <a:srgbClr val="262626"/>
                </a:solidFill>
                <a:latin typeface="Courier"/>
              </a:rPr>
              <a:t> </a:t>
            </a:r>
            <a:r>
              <a:rPr lang="en-US" sz="1400" dirty="0" err="1">
                <a:solidFill>
                  <a:srgbClr val="262626"/>
                </a:solidFill>
                <a:latin typeface="Courier"/>
              </a:rPr>
              <a:t>textFile</a:t>
            </a:r>
            <a:r>
              <a:rPr lang="en-US" sz="1400" dirty="0">
                <a:solidFill>
                  <a:srgbClr val="262626"/>
                </a:solidFill>
                <a:latin typeface="Courier"/>
              </a:rPr>
              <a:t> </a:t>
            </a:r>
            <a:r>
              <a:rPr lang="en-US" sz="1400" b="1" dirty="0">
                <a:solidFill>
                  <a:srgbClr val="107902"/>
                </a:solidFill>
                <a:latin typeface="Courier-Bold"/>
              </a:rPr>
              <a:t>=</a:t>
            </a:r>
            <a:r>
              <a:rPr lang="en-US" sz="1400" dirty="0">
                <a:solidFill>
                  <a:srgbClr val="262626"/>
                </a:solidFill>
                <a:latin typeface="Courier"/>
              </a:rPr>
              <a:t> </a:t>
            </a:r>
            <a:r>
              <a:rPr lang="en-US" sz="1400" dirty="0" err="1">
                <a:solidFill>
                  <a:srgbClr val="262626"/>
                </a:solidFill>
                <a:latin typeface="Courier"/>
              </a:rPr>
              <a:t>sc.textFile</a:t>
            </a:r>
            <a:r>
              <a:rPr lang="en-US" sz="1400" dirty="0">
                <a:solidFill>
                  <a:srgbClr val="262626"/>
                </a:solidFill>
                <a:latin typeface="Courier"/>
              </a:rPr>
              <a:t>(</a:t>
            </a:r>
            <a:r>
              <a:rPr lang="en-US" sz="1400" dirty="0">
                <a:solidFill>
                  <a:schemeClr val="accent3">
                    <a:lumMod val="75000"/>
                  </a:schemeClr>
                </a:solidFill>
                <a:latin typeface="Courier"/>
              </a:rPr>
              <a:t>"/path/to/</a:t>
            </a:r>
            <a:r>
              <a:rPr lang="en-US" sz="1400" dirty="0" err="1">
                <a:solidFill>
                  <a:schemeClr val="accent3">
                    <a:lumMod val="75000"/>
                  </a:schemeClr>
                </a:solidFill>
                <a:latin typeface="Courier"/>
              </a:rPr>
              <a:t>file.txt</a:t>
            </a:r>
            <a:r>
              <a:rPr lang="en-US" sz="1400" dirty="0">
                <a:solidFill>
                  <a:schemeClr val="accent3">
                    <a:lumMod val="75000"/>
                  </a:schemeClr>
                </a:solidFill>
                <a:latin typeface="Courier"/>
              </a:rPr>
              <a:t>"</a:t>
            </a:r>
            <a:r>
              <a:rPr lang="en-US" sz="1400" dirty="0">
                <a:solidFill>
                  <a:srgbClr val="262626"/>
                </a:solidFill>
                <a:latin typeface="Courier"/>
              </a:rPr>
              <a:t>)</a:t>
            </a:r>
          </a:p>
          <a:p>
            <a:endParaRPr lang="en-US" sz="1400" dirty="0">
              <a:solidFill>
                <a:srgbClr val="262626"/>
              </a:solidFill>
              <a:latin typeface="Courier"/>
            </a:endParaRPr>
          </a:p>
          <a:p>
            <a:r>
              <a:rPr lang="en-US" sz="1400" b="1" dirty="0" err="1">
                <a:solidFill>
                  <a:srgbClr val="107902"/>
                </a:solidFill>
                <a:latin typeface="Courier-Bold"/>
              </a:rPr>
              <a:t>val</a:t>
            </a:r>
            <a:r>
              <a:rPr lang="en-US" sz="1400" dirty="0">
                <a:solidFill>
                  <a:srgbClr val="262626"/>
                </a:solidFill>
                <a:latin typeface="Courier"/>
              </a:rPr>
              <a:t> counts </a:t>
            </a:r>
            <a:r>
              <a:rPr lang="en-US" sz="1400" b="1" dirty="0">
                <a:solidFill>
                  <a:srgbClr val="107902"/>
                </a:solidFill>
                <a:latin typeface="Courier-Bold"/>
              </a:rPr>
              <a:t>=</a:t>
            </a:r>
            <a:r>
              <a:rPr lang="en-US" sz="1400" dirty="0">
                <a:solidFill>
                  <a:srgbClr val="262626"/>
                </a:solidFill>
                <a:latin typeface="Courier"/>
              </a:rPr>
              <a:t> </a:t>
            </a:r>
            <a:r>
              <a:rPr lang="en-US" sz="1400" dirty="0" err="1" smtClean="0">
                <a:solidFill>
                  <a:srgbClr val="262626"/>
                </a:solidFill>
                <a:latin typeface="Courier"/>
              </a:rPr>
              <a:t>textFile</a:t>
            </a:r>
            <a:endParaRPr lang="en-US" sz="1400" dirty="0" smtClean="0">
              <a:solidFill>
                <a:srgbClr val="262626"/>
              </a:solidFill>
              <a:latin typeface="Courier"/>
            </a:endParaRPr>
          </a:p>
          <a:p>
            <a:r>
              <a:rPr lang="en-US" sz="1400" dirty="0">
                <a:solidFill>
                  <a:srgbClr val="262626"/>
                </a:solidFill>
                <a:latin typeface="Courier"/>
              </a:rPr>
              <a:t>	</a:t>
            </a:r>
            <a:r>
              <a:rPr lang="en-US" sz="1400" dirty="0" smtClean="0">
                <a:solidFill>
                  <a:srgbClr val="262626"/>
                </a:solidFill>
                <a:latin typeface="Courier"/>
              </a:rPr>
              <a:t>.</a:t>
            </a:r>
            <a:r>
              <a:rPr lang="en-US" sz="1400" dirty="0" err="1">
                <a:solidFill>
                  <a:srgbClr val="262626"/>
                </a:solidFill>
                <a:latin typeface="Courier"/>
              </a:rPr>
              <a:t>flatMap</a:t>
            </a:r>
            <a:r>
              <a:rPr lang="en-US" sz="1400" dirty="0">
                <a:solidFill>
                  <a:srgbClr val="262626"/>
                </a:solidFill>
                <a:latin typeface="Courier"/>
              </a:rPr>
              <a:t>(line </a:t>
            </a:r>
            <a:r>
              <a:rPr lang="en-US" sz="1400" b="1" dirty="0">
                <a:solidFill>
                  <a:srgbClr val="107902"/>
                </a:solidFill>
                <a:latin typeface="Courier-Bold"/>
              </a:rPr>
              <a:t>=&gt;</a:t>
            </a:r>
            <a:r>
              <a:rPr lang="en-US" sz="1400" dirty="0">
                <a:solidFill>
                  <a:srgbClr val="262626"/>
                </a:solidFill>
                <a:latin typeface="Courier"/>
              </a:rPr>
              <a:t> </a:t>
            </a:r>
            <a:r>
              <a:rPr lang="en-US" sz="1400" dirty="0" err="1">
                <a:solidFill>
                  <a:srgbClr val="262626"/>
                </a:solidFill>
                <a:latin typeface="Courier"/>
              </a:rPr>
              <a:t>line.split</a:t>
            </a:r>
            <a:r>
              <a:rPr lang="en-US" sz="1400" dirty="0">
                <a:solidFill>
                  <a:srgbClr val="262626"/>
                </a:solidFill>
                <a:latin typeface="Courier"/>
              </a:rPr>
              <a:t>(</a:t>
            </a:r>
            <a:r>
              <a:rPr lang="en-US" sz="1400" dirty="0">
                <a:solidFill>
                  <a:srgbClr val="77933C"/>
                </a:solidFill>
                <a:latin typeface="Courier"/>
              </a:rPr>
              <a:t>" "</a:t>
            </a:r>
            <a:r>
              <a:rPr lang="en-US" sz="1400" dirty="0">
                <a:solidFill>
                  <a:srgbClr val="262626"/>
                </a:solidFill>
                <a:latin typeface="Courier"/>
              </a:rPr>
              <a:t>))</a:t>
            </a:r>
          </a:p>
          <a:p>
            <a:r>
              <a:rPr lang="nl-NL" sz="1400" dirty="0">
                <a:solidFill>
                  <a:srgbClr val="262626"/>
                </a:solidFill>
                <a:latin typeface="Courier"/>
              </a:rPr>
              <a:t>	</a:t>
            </a:r>
            <a:r>
              <a:rPr lang="nl-NL" sz="1400" dirty="0" smtClean="0">
                <a:solidFill>
                  <a:srgbClr val="262626"/>
                </a:solidFill>
                <a:latin typeface="Courier"/>
              </a:rPr>
              <a:t>.</a:t>
            </a:r>
            <a:r>
              <a:rPr lang="nl-NL" sz="1400" dirty="0">
                <a:solidFill>
                  <a:srgbClr val="262626"/>
                </a:solidFill>
                <a:latin typeface="Courier"/>
              </a:rPr>
              <a:t>map(word </a:t>
            </a:r>
            <a:r>
              <a:rPr lang="nl-NL" sz="1400" b="1" dirty="0">
                <a:solidFill>
                  <a:srgbClr val="107902"/>
                </a:solidFill>
                <a:latin typeface="Courier-Bold"/>
              </a:rPr>
              <a:t>=&gt;</a:t>
            </a:r>
            <a:r>
              <a:rPr lang="nl-NL" sz="1400" dirty="0">
                <a:solidFill>
                  <a:srgbClr val="262626"/>
                </a:solidFill>
                <a:latin typeface="Courier"/>
              </a:rPr>
              <a:t> (word, </a:t>
            </a:r>
            <a:r>
              <a:rPr lang="nl-NL" sz="1400" b="1" dirty="0">
                <a:solidFill>
                  <a:srgbClr val="0000D5"/>
                </a:solidFill>
                <a:latin typeface="Courier-Bold"/>
              </a:rPr>
              <a:t>1</a:t>
            </a:r>
            <a:r>
              <a:rPr lang="nl-NL" sz="1400" dirty="0">
                <a:solidFill>
                  <a:srgbClr val="262626"/>
                </a:solidFill>
                <a:latin typeface="Courier"/>
              </a:rPr>
              <a:t>))</a:t>
            </a:r>
          </a:p>
          <a:p>
            <a:r>
              <a:rPr lang="nl-NL" sz="1400" dirty="0">
                <a:solidFill>
                  <a:srgbClr val="262626"/>
                </a:solidFill>
                <a:latin typeface="Courier"/>
              </a:rPr>
              <a:t>    </a:t>
            </a:r>
            <a:r>
              <a:rPr lang="nl-NL" sz="1400" dirty="0" smtClean="0">
                <a:solidFill>
                  <a:srgbClr val="262626"/>
                </a:solidFill>
                <a:latin typeface="Courier"/>
              </a:rPr>
              <a:t>.</a:t>
            </a:r>
            <a:r>
              <a:rPr lang="nl-NL" sz="1400" dirty="0" err="1">
                <a:solidFill>
                  <a:srgbClr val="262626"/>
                </a:solidFill>
                <a:latin typeface="Courier"/>
              </a:rPr>
              <a:t>reduceByKey</a:t>
            </a:r>
            <a:r>
              <a:rPr lang="nl-NL" sz="1400" dirty="0">
                <a:solidFill>
                  <a:srgbClr val="262626"/>
                </a:solidFill>
                <a:latin typeface="Courier"/>
              </a:rPr>
              <a:t>(</a:t>
            </a:r>
            <a:r>
              <a:rPr lang="nl-NL" sz="1400" b="1" dirty="0">
                <a:solidFill>
                  <a:srgbClr val="107902"/>
                </a:solidFill>
                <a:latin typeface="Courier-Bold"/>
              </a:rPr>
              <a:t>_</a:t>
            </a:r>
            <a:r>
              <a:rPr lang="nl-NL" sz="1400" dirty="0">
                <a:solidFill>
                  <a:srgbClr val="262626"/>
                </a:solidFill>
                <a:latin typeface="Courier"/>
              </a:rPr>
              <a:t> + </a:t>
            </a:r>
            <a:r>
              <a:rPr lang="nl-NL" sz="1400" b="1" dirty="0">
                <a:solidFill>
                  <a:srgbClr val="107902"/>
                </a:solidFill>
                <a:latin typeface="Courier-Bold"/>
              </a:rPr>
              <a:t>_</a:t>
            </a:r>
            <a:r>
              <a:rPr lang="nl-NL" sz="1400" dirty="0">
                <a:solidFill>
                  <a:srgbClr val="262626"/>
                </a:solidFill>
                <a:latin typeface="Courier"/>
              </a:rPr>
              <a:t>)</a:t>
            </a:r>
          </a:p>
          <a:p>
            <a:endParaRPr lang="nl-NL" sz="1400" dirty="0">
              <a:solidFill>
                <a:srgbClr val="262626"/>
              </a:solidFill>
              <a:latin typeface="Courier"/>
            </a:endParaRPr>
          </a:p>
          <a:p>
            <a:r>
              <a:rPr lang="nl-NL" sz="1400" dirty="0" err="1">
                <a:solidFill>
                  <a:srgbClr val="262626"/>
                </a:solidFill>
                <a:latin typeface="Courier"/>
              </a:rPr>
              <a:t>counts.saveAsTextFile</a:t>
            </a:r>
            <a:r>
              <a:rPr lang="nl-NL" sz="1400" dirty="0">
                <a:solidFill>
                  <a:srgbClr val="262626"/>
                </a:solidFill>
                <a:latin typeface="Courier"/>
              </a:rPr>
              <a:t>("</a:t>
            </a:r>
            <a:r>
              <a:rPr lang="nl-NL" sz="1400" dirty="0">
                <a:solidFill>
                  <a:srgbClr val="77933C"/>
                </a:solidFill>
                <a:latin typeface="Courier"/>
              </a:rPr>
              <a:t>/</a:t>
            </a:r>
            <a:r>
              <a:rPr lang="nl-NL" sz="1400" dirty="0" err="1">
                <a:solidFill>
                  <a:srgbClr val="77933C"/>
                </a:solidFill>
                <a:latin typeface="Courier"/>
              </a:rPr>
              <a:t>path</a:t>
            </a:r>
            <a:r>
              <a:rPr lang="nl-NL" sz="1400" dirty="0">
                <a:solidFill>
                  <a:srgbClr val="77933C"/>
                </a:solidFill>
                <a:latin typeface="Courier"/>
              </a:rPr>
              <a:t>/</a:t>
            </a:r>
            <a:r>
              <a:rPr lang="nl-NL" sz="1400" dirty="0" err="1">
                <a:solidFill>
                  <a:srgbClr val="77933C"/>
                </a:solidFill>
                <a:latin typeface="Courier"/>
              </a:rPr>
              <a:t>to</a:t>
            </a:r>
            <a:r>
              <a:rPr lang="nl-NL" sz="1400" dirty="0">
                <a:solidFill>
                  <a:srgbClr val="77933C"/>
                </a:solidFill>
                <a:latin typeface="Courier"/>
              </a:rPr>
              <a:t>/</a:t>
            </a:r>
            <a:r>
              <a:rPr lang="nl-NL" sz="1400" dirty="0" err="1">
                <a:solidFill>
                  <a:srgbClr val="77933C"/>
                </a:solidFill>
                <a:latin typeface="Courier"/>
              </a:rPr>
              <a:t>output_folder</a:t>
            </a:r>
            <a:r>
              <a:rPr lang="nl-NL" sz="1400" dirty="0">
                <a:solidFill>
                  <a:srgbClr val="77933C"/>
                </a:solidFill>
                <a:latin typeface="Courier"/>
              </a:rPr>
              <a:t>/"</a:t>
            </a:r>
            <a:r>
              <a:rPr lang="nl-NL" sz="1400" dirty="0" smtClean="0">
                <a:solidFill>
                  <a:srgbClr val="262626"/>
                </a:solidFill>
                <a:latin typeface="Courier"/>
              </a:rPr>
              <a:t>)</a:t>
            </a: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
        <p:nvSpPr>
          <p:cNvPr id="5" name="TextBox 4"/>
          <p:cNvSpPr txBox="1"/>
          <p:nvPr/>
        </p:nvSpPr>
        <p:spPr>
          <a:xfrm>
            <a:off x="4820765" y="1821530"/>
            <a:ext cx="4083818" cy="2822311"/>
          </a:xfrm>
          <a:prstGeom prst="rect">
            <a:avLst/>
          </a:prstGeom>
          <a:noFill/>
        </p:spPr>
        <p:txBody>
          <a:bodyPr wrap="square" lIns="0" rIns="0" rtlCol="0">
            <a:spAutoFit/>
          </a:bodyPr>
          <a:lstStyle/>
          <a:p>
            <a:pPr>
              <a:lnSpc>
                <a:spcPct val="130000"/>
              </a:lnSpc>
            </a:pPr>
            <a:r>
              <a:rPr lang="en-US" b="1" dirty="0" smtClean="0">
                <a:solidFill>
                  <a:srgbClr val="000000"/>
                </a:solidFill>
                <a:latin typeface="Roboto Condensed Light" panose="02000000000000000000" pitchFamily="2" charset="0"/>
                <a:ea typeface="Roboto Condensed Light" panose="02000000000000000000" pitchFamily="2" charset="0"/>
                <a:cs typeface="Roboto Condensed Light" panose="02000000000000000000" pitchFamily="2" charset="0"/>
              </a:rPr>
              <a:t>Python</a:t>
            </a:r>
            <a:endParaRPr lang="en-US" b="1" dirty="0">
              <a:solidFill>
                <a:srgbClr val="000000"/>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r>
              <a:rPr lang="en-US" sz="1400" dirty="0" err="1">
                <a:solidFill>
                  <a:srgbClr val="262626"/>
                </a:solidFill>
                <a:latin typeface="Courier"/>
              </a:rPr>
              <a:t>text_file</a:t>
            </a:r>
            <a:r>
              <a:rPr lang="en-US" sz="1400" dirty="0" smtClean="0">
                <a:solidFill>
                  <a:srgbClr val="262626"/>
                </a:solidFill>
                <a:latin typeface="Courier"/>
              </a:rPr>
              <a:t> = </a:t>
            </a:r>
            <a:r>
              <a:rPr lang="en-US" sz="1400" dirty="0" err="1">
                <a:solidFill>
                  <a:srgbClr val="262626"/>
                </a:solidFill>
                <a:latin typeface="Courier"/>
              </a:rPr>
              <a:t>sc.textFile</a:t>
            </a:r>
            <a:r>
              <a:rPr lang="en-US" sz="1400" dirty="0">
                <a:solidFill>
                  <a:srgbClr val="262626"/>
                </a:solidFill>
                <a:latin typeface="Courier"/>
              </a:rPr>
              <a:t>(</a:t>
            </a:r>
            <a:r>
              <a:rPr lang="en-US" sz="1400" dirty="0">
                <a:solidFill>
                  <a:srgbClr val="77933C"/>
                </a:solidFill>
                <a:latin typeface="Courier"/>
              </a:rPr>
              <a:t>"/path/to/</a:t>
            </a:r>
            <a:r>
              <a:rPr lang="en-US" sz="1400" dirty="0" err="1">
                <a:solidFill>
                  <a:srgbClr val="77933C"/>
                </a:solidFill>
                <a:latin typeface="Courier"/>
              </a:rPr>
              <a:t>file.txt</a:t>
            </a:r>
            <a:r>
              <a:rPr lang="en-US" sz="1400" dirty="0">
                <a:solidFill>
                  <a:srgbClr val="77933C"/>
                </a:solidFill>
                <a:latin typeface="Courier"/>
              </a:rPr>
              <a:t>"</a:t>
            </a:r>
            <a:r>
              <a:rPr lang="en-US" sz="1400" dirty="0">
                <a:solidFill>
                  <a:srgbClr val="262626"/>
                </a:solidFill>
                <a:latin typeface="Courier"/>
              </a:rPr>
              <a:t>)</a:t>
            </a:r>
          </a:p>
          <a:p>
            <a:endParaRPr lang="en-US" sz="1400" dirty="0">
              <a:solidFill>
                <a:srgbClr val="262626"/>
              </a:solidFill>
              <a:latin typeface="Courier"/>
            </a:endParaRPr>
          </a:p>
          <a:p>
            <a:r>
              <a:rPr lang="en-US" sz="1400" dirty="0">
                <a:solidFill>
                  <a:srgbClr val="262626"/>
                </a:solidFill>
                <a:latin typeface="Courier"/>
              </a:rPr>
              <a:t>counts = </a:t>
            </a:r>
            <a:r>
              <a:rPr lang="en-US" sz="1400" dirty="0" err="1">
                <a:solidFill>
                  <a:srgbClr val="262626"/>
                </a:solidFill>
                <a:latin typeface="Courier"/>
              </a:rPr>
              <a:t>text_file</a:t>
            </a:r>
            <a:endParaRPr lang="en-US" sz="1400" dirty="0">
              <a:solidFill>
                <a:srgbClr val="262626"/>
              </a:solidFill>
              <a:latin typeface="Courier"/>
            </a:endParaRPr>
          </a:p>
          <a:p>
            <a:r>
              <a:rPr lang="en-US" sz="1400" dirty="0">
                <a:solidFill>
                  <a:srgbClr val="262626"/>
                </a:solidFill>
                <a:latin typeface="Courier"/>
              </a:rPr>
              <a:t>	.</a:t>
            </a:r>
            <a:r>
              <a:rPr lang="en-US" sz="1400" dirty="0" err="1">
                <a:solidFill>
                  <a:srgbClr val="262626"/>
                </a:solidFill>
                <a:latin typeface="Courier"/>
              </a:rPr>
              <a:t>flatMap</a:t>
            </a:r>
            <a:r>
              <a:rPr lang="en-US" sz="1400" dirty="0">
                <a:solidFill>
                  <a:srgbClr val="262626"/>
                </a:solidFill>
                <a:latin typeface="Courier"/>
              </a:rPr>
              <a:t>(</a:t>
            </a:r>
            <a:r>
              <a:rPr lang="en-US" sz="1400" b="1" dirty="0">
                <a:solidFill>
                  <a:srgbClr val="107902"/>
                </a:solidFill>
                <a:latin typeface="Courier-Bold"/>
              </a:rPr>
              <a:t>lambda</a:t>
            </a:r>
            <a:r>
              <a:rPr lang="en-US" sz="1400" dirty="0">
                <a:solidFill>
                  <a:srgbClr val="262626"/>
                </a:solidFill>
                <a:latin typeface="Courier"/>
              </a:rPr>
              <a:t> line: </a:t>
            </a:r>
            <a:r>
              <a:rPr lang="en-US" sz="1400" dirty="0" err="1">
                <a:solidFill>
                  <a:srgbClr val="262626"/>
                </a:solidFill>
                <a:latin typeface="Courier"/>
              </a:rPr>
              <a:t>line.split</a:t>
            </a:r>
            <a:r>
              <a:rPr lang="en-US" sz="1400" dirty="0">
                <a:solidFill>
                  <a:srgbClr val="262626"/>
                </a:solidFill>
                <a:latin typeface="Courier"/>
              </a:rPr>
              <a:t>(</a:t>
            </a:r>
            <a:r>
              <a:rPr lang="en-US" sz="1400" dirty="0">
                <a:solidFill>
                  <a:srgbClr val="77933C"/>
                </a:solidFill>
                <a:latin typeface="Courier"/>
              </a:rPr>
              <a:t>" "</a:t>
            </a:r>
            <a:r>
              <a:rPr lang="en-US" sz="1400" dirty="0">
                <a:solidFill>
                  <a:srgbClr val="262626"/>
                </a:solidFill>
                <a:latin typeface="Courier"/>
              </a:rPr>
              <a:t>)</a:t>
            </a:r>
            <a:r>
              <a:rPr lang="en-US" sz="1400" dirty="0" smtClean="0">
                <a:solidFill>
                  <a:srgbClr val="262626"/>
                </a:solidFill>
                <a:latin typeface="Courier"/>
              </a:rPr>
              <a:t>)\</a:t>
            </a:r>
            <a:endParaRPr lang="en-US" sz="1400" dirty="0">
              <a:solidFill>
                <a:srgbClr val="262626"/>
              </a:solidFill>
              <a:latin typeface="Courier"/>
            </a:endParaRPr>
          </a:p>
          <a:p>
            <a:r>
              <a:rPr lang="en-US" sz="1400" dirty="0">
                <a:solidFill>
                  <a:srgbClr val="262626"/>
                </a:solidFill>
                <a:latin typeface="Courier"/>
              </a:rPr>
              <a:t>	.map(</a:t>
            </a:r>
            <a:r>
              <a:rPr lang="en-US" sz="1400" b="1" dirty="0">
                <a:solidFill>
                  <a:srgbClr val="107902"/>
                </a:solidFill>
                <a:latin typeface="Courier-Bold"/>
              </a:rPr>
              <a:t>lambda</a:t>
            </a:r>
            <a:r>
              <a:rPr lang="en-US" sz="1400" dirty="0">
                <a:solidFill>
                  <a:srgbClr val="262626"/>
                </a:solidFill>
                <a:latin typeface="Courier"/>
              </a:rPr>
              <a:t> word: (word, </a:t>
            </a:r>
            <a:r>
              <a:rPr lang="en-US" sz="1400" b="1" dirty="0">
                <a:solidFill>
                  <a:srgbClr val="0000D5"/>
                </a:solidFill>
                <a:latin typeface="Courier-Bold"/>
              </a:rPr>
              <a:t>1</a:t>
            </a:r>
            <a:r>
              <a:rPr lang="en-US" sz="1400" dirty="0">
                <a:solidFill>
                  <a:srgbClr val="262626"/>
                </a:solidFill>
                <a:latin typeface="Courier"/>
              </a:rPr>
              <a:t>)</a:t>
            </a:r>
            <a:r>
              <a:rPr lang="en-US" sz="1400" dirty="0" smtClean="0">
                <a:solidFill>
                  <a:srgbClr val="262626"/>
                </a:solidFill>
                <a:latin typeface="Courier"/>
              </a:rPr>
              <a:t>)\</a:t>
            </a:r>
            <a:endParaRPr lang="en-US" sz="1400" dirty="0">
              <a:solidFill>
                <a:srgbClr val="262626"/>
              </a:solidFill>
              <a:latin typeface="Courier"/>
            </a:endParaRPr>
          </a:p>
          <a:p>
            <a:r>
              <a:rPr lang="en-US" sz="1400" dirty="0">
                <a:solidFill>
                  <a:srgbClr val="262626"/>
                </a:solidFill>
                <a:latin typeface="Courier"/>
              </a:rPr>
              <a:t>	.</a:t>
            </a:r>
            <a:r>
              <a:rPr lang="en-US" sz="1400" dirty="0" err="1">
                <a:solidFill>
                  <a:srgbClr val="262626"/>
                </a:solidFill>
                <a:latin typeface="Courier"/>
              </a:rPr>
              <a:t>reduceByKey</a:t>
            </a:r>
            <a:r>
              <a:rPr lang="en-US" sz="1400" dirty="0">
                <a:solidFill>
                  <a:srgbClr val="262626"/>
                </a:solidFill>
                <a:latin typeface="Courier"/>
              </a:rPr>
              <a:t>(</a:t>
            </a:r>
            <a:r>
              <a:rPr lang="en-US" sz="1400" b="1" dirty="0">
                <a:solidFill>
                  <a:srgbClr val="107902"/>
                </a:solidFill>
                <a:latin typeface="Courier-Bold"/>
              </a:rPr>
              <a:t>lambda</a:t>
            </a:r>
            <a:r>
              <a:rPr lang="en-US" sz="1400" dirty="0">
                <a:solidFill>
                  <a:srgbClr val="262626"/>
                </a:solidFill>
                <a:latin typeface="Courier"/>
              </a:rPr>
              <a:t> a, b: a + b)</a:t>
            </a:r>
          </a:p>
          <a:p>
            <a:endParaRPr lang="en-US" sz="1400" dirty="0">
              <a:solidFill>
                <a:srgbClr val="262626"/>
              </a:solidFill>
              <a:latin typeface="Courier"/>
            </a:endParaRPr>
          </a:p>
          <a:p>
            <a:r>
              <a:rPr lang="en-US" sz="1400" dirty="0" err="1">
                <a:solidFill>
                  <a:srgbClr val="262626"/>
                </a:solidFill>
                <a:latin typeface="Courier"/>
              </a:rPr>
              <a:t>counts.saveAsTextFile</a:t>
            </a:r>
            <a:r>
              <a:rPr lang="en-US" sz="1400" dirty="0">
                <a:solidFill>
                  <a:srgbClr val="262626"/>
                </a:solidFill>
                <a:latin typeface="Courier"/>
              </a:rPr>
              <a:t>(</a:t>
            </a:r>
            <a:r>
              <a:rPr lang="en-US" sz="1400" dirty="0">
                <a:solidFill>
                  <a:srgbClr val="77933C"/>
                </a:solidFill>
                <a:latin typeface="Courier"/>
              </a:rPr>
              <a:t>"/path/to/</a:t>
            </a:r>
            <a:r>
              <a:rPr lang="en-US" sz="1400" dirty="0" err="1">
                <a:solidFill>
                  <a:srgbClr val="77933C"/>
                </a:solidFill>
                <a:latin typeface="Courier"/>
              </a:rPr>
              <a:t>output_folder</a:t>
            </a:r>
            <a:r>
              <a:rPr lang="en-US" sz="1400" dirty="0">
                <a:solidFill>
                  <a:srgbClr val="77933C"/>
                </a:solidFill>
                <a:latin typeface="Courier"/>
              </a:rPr>
              <a:t>/"</a:t>
            </a:r>
            <a:r>
              <a:rPr lang="en-US" sz="1400" dirty="0">
                <a:solidFill>
                  <a:srgbClr val="262626"/>
                </a:solidFill>
                <a:latin typeface="Courier"/>
              </a:rPr>
              <a:t>)</a:t>
            </a:r>
            <a:endPar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300261557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14:presetBounceEnd="50000">
                                      <p:stCondLst>
                                        <p:cond delay="500"/>
                                      </p:stCondLst>
                                      <p:childTnLst>
                                        <p:set>
                                          <p:cBhvr>
                                            <p:cTn id="10" dur="1" fill="hold">
                                              <p:stCondLst>
                                                <p:cond delay="0"/>
                                              </p:stCondLst>
                                            </p:cTn>
                                            <p:tgtEl>
                                              <p:spTgt spid="5"/>
                                            </p:tgtEl>
                                            <p:attrNameLst>
                                              <p:attrName>style.visibility</p:attrName>
                                            </p:attrNameLst>
                                          </p:cBhvr>
                                          <p:to>
                                            <p:strVal val="visible"/>
                                          </p:to>
                                        </p:set>
                                        <p:anim calcmode="lin" valueType="num" p14:bounceEnd="50000">
                                          <p:cBhvr additive="base">
                                            <p:cTn id="11" dur="1250" fill="hold"/>
                                            <p:tgtEl>
                                              <p:spTgt spid="5"/>
                                            </p:tgtEl>
                                            <p:attrNameLst>
                                              <p:attrName>ppt_x</p:attrName>
                                            </p:attrNameLst>
                                          </p:cBhvr>
                                          <p:tavLst>
                                            <p:tav tm="0">
                                              <p:val>
                                                <p:strVal val="#ppt_x"/>
                                              </p:val>
                                            </p:tav>
                                            <p:tav tm="100000">
                                              <p:val>
                                                <p:strVal val="#ppt_x"/>
                                              </p:val>
                                            </p:tav>
                                          </p:tavLst>
                                        </p:anim>
                                        <p:anim calcmode="lin" valueType="num" p14:bounceEnd="50000">
                                          <p:cBhvr additive="base">
                                            <p:cTn id="12" dur="125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50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1250" fill="hold"/>
                                            <p:tgtEl>
                                              <p:spTgt spid="5"/>
                                            </p:tgtEl>
                                            <p:attrNameLst>
                                              <p:attrName>ppt_x</p:attrName>
                                            </p:attrNameLst>
                                          </p:cBhvr>
                                          <p:tavLst>
                                            <p:tav tm="0">
                                              <p:val>
                                                <p:strVal val="#ppt_x"/>
                                              </p:val>
                                            </p:tav>
                                            <p:tav tm="100000">
                                              <p:val>
                                                <p:strVal val="#ppt_x"/>
                                              </p:val>
                                            </p:tav>
                                          </p:tavLst>
                                        </p:anim>
                                        <p:anim calcmode="lin" valueType="num">
                                          <p:cBhvr additive="base">
                                            <p:cTn id="12" dur="125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Word Count Example (Java 7)</a:t>
            </a:r>
            <a:endParaRPr lang="en-US" sz="2800" dirty="0"/>
          </a:p>
        </p:txBody>
      </p:sp>
      <p:sp>
        <p:nvSpPr>
          <p:cNvPr id="4" name="TextBox 3"/>
          <p:cNvSpPr txBox="1"/>
          <p:nvPr/>
        </p:nvSpPr>
        <p:spPr>
          <a:xfrm>
            <a:off x="386123" y="1427483"/>
            <a:ext cx="8183770" cy="4832092"/>
          </a:xfrm>
          <a:prstGeom prst="rect">
            <a:avLst/>
          </a:prstGeom>
          <a:noFill/>
        </p:spPr>
        <p:txBody>
          <a:bodyPr wrap="square" lIns="0" rIns="0" rtlCol="0">
            <a:spAutoFit/>
          </a:bodyPr>
          <a:lstStyle/>
          <a:p>
            <a:r>
              <a:rPr lang="en-US" sz="1400" dirty="0" err="1" smtClean="0">
                <a:solidFill>
                  <a:srgbClr val="262626"/>
                </a:solidFill>
                <a:latin typeface="Courier"/>
              </a:rPr>
              <a:t>JavaRDD</a:t>
            </a:r>
            <a:r>
              <a:rPr lang="en-US" sz="1400" dirty="0" smtClean="0">
                <a:solidFill>
                  <a:srgbClr val="262626"/>
                </a:solidFill>
                <a:latin typeface="Courier"/>
              </a:rPr>
              <a:t>&lt;String&gt; </a:t>
            </a:r>
            <a:r>
              <a:rPr lang="en-US" sz="1400" dirty="0" err="1" smtClean="0">
                <a:solidFill>
                  <a:srgbClr val="262626"/>
                </a:solidFill>
                <a:latin typeface="Courier"/>
              </a:rPr>
              <a:t>textFile</a:t>
            </a:r>
            <a:r>
              <a:rPr lang="en-US" sz="1400" dirty="0" smtClean="0">
                <a:solidFill>
                  <a:srgbClr val="262626"/>
                </a:solidFill>
                <a:latin typeface="Courier"/>
              </a:rPr>
              <a:t> = </a:t>
            </a:r>
            <a:r>
              <a:rPr lang="en-US" sz="1400" dirty="0" err="1" smtClean="0">
                <a:solidFill>
                  <a:srgbClr val="262626"/>
                </a:solidFill>
                <a:latin typeface="Courier"/>
              </a:rPr>
              <a:t>sc.</a:t>
            </a:r>
            <a:r>
              <a:rPr lang="en-US" sz="1400" dirty="0" err="1" smtClean="0">
                <a:solidFill>
                  <a:srgbClr val="0000C0"/>
                </a:solidFill>
                <a:latin typeface="Courier"/>
              </a:rPr>
              <a:t>textFile</a:t>
            </a:r>
            <a:r>
              <a:rPr lang="en-US" sz="1400" dirty="0" smtClean="0">
                <a:solidFill>
                  <a:srgbClr val="262626"/>
                </a:solidFill>
                <a:latin typeface="Courier"/>
              </a:rPr>
              <a:t>(</a:t>
            </a:r>
            <a:r>
              <a:rPr lang="en-US" sz="1400" dirty="0" smtClean="0">
                <a:solidFill>
                  <a:srgbClr val="77933C"/>
                </a:solidFill>
                <a:latin typeface="Courier"/>
              </a:rPr>
              <a:t>"/path/to/</a:t>
            </a:r>
            <a:r>
              <a:rPr lang="en-US" sz="1400" dirty="0" err="1" smtClean="0">
                <a:solidFill>
                  <a:srgbClr val="77933C"/>
                </a:solidFill>
                <a:latin typeface="Courier"/>
              </a:rPr>
              <a:t>file.txt</a:t>
            </a:r>
            <a:r>
              <a:rPr lang="en-US" sz="1400" dirty="0" smtClean="0">
                <a:solidFill>
                  <a:srgbClr val="77933C"/>
                </a:solidFill>
                <a:latin typeface="Courier"/>
              </a:rPr>
              <a:t>"</a:t>
            </a:r>
            <a:r>
              <a:rPr lang="en-US" sz="1400" dirty="0" smtClean="0">
                <a:solidFill>
                  <a:srgbClr val="262626"/>
                </a:solidFill>
                <a:latin typeface="Courier"/>
              </a:rPr>
              <a:t>);</a:t>
            </a:r>
          </a:p>
          <a:p>
            <a:endParaRPr lang="en-US" sz="1400" dirty="0" smtClean="0">
              <a:solidFill>
                <a:srgbClr val="262626"/>
              </a:solidFill>
              <a:latin typeface="Courier"/>
            </a:endParaRPr>
          </a:p>
          <a:p>
            <a:r>
              <a:rPr lang="en-US" sz="1400" dirty="0" err="1" smtClean="0">
                <a:solidFill>
                  <a:srgbClr val="262626"/>
                </a:solidFill>
                <a:latin typeface="Courier"/>
              </a:rPr>
              <a:t>JavaRDD</a:t>
            </a:r>
            <a:r>
              <a:rPr lang="en-US" sz="1400" dirty="0" smtClean="0">
                <a:solidFill>
                  <a:srgbClr val="262626"/>
                </a:solidFill>
                <a:latin typeface="Courier"/>
              </a:rPr>
              <a:t>&lt;String&gt; words = </a:t>
            </a:r>
            <a:r>
              <a:rPr lang="en-US" sz="1400" dirty="0" err="1" smtClean="0">
                <a:solidFill>
                  <a:srgbClr val="262626"/>
                </a:solidFill>
                <a:latin typeface="Courier"/>
              </a:rPr>
              <a:t>textFile.</a:t>
            </a:r>
            <a:r>
              <a:rPr lang="en-US" sz="1400" dirty="0" err="1" smtClean="0">
                <a:solidFill>
                  <a:srgbClr val="0000C0"/>
                </a:solidFill>
                <a:latin typeface="Courier"/>
              </a:rPr>
              <a:t>flatMap</a:t>
            </a:r>
            <a:r>
              <a:rPr lang="en-US" sz="1400" dirty="0" smtClean="0">
                <a:solidFill>
                  <a:srgbClr val="262626"/>
                </a:solidFill>
                <a:latin typeface="Courier"/>
              </a:rPr>
              <a:t>(</a:t>
            </a:r>
            <a:r>
              <a:rPr lang="en-US" sz="1400" b="1" dirty="0" smtClean="0">
                <a:solidFill>
                  <a:srgbClr val="107902"/>
                </a:solidFill>
                <a:latin typeface="Courier-Bold"/>
              </a:rPr>
              <a:t>new</a:t>
            </a:r>
            <a:r>
              <a:rPr lang="en-US" sz="1400" dirty="0" smtClean="0">
                <a:solidFill>
                  <a:srgbClr val="262626"/>
                </a:solidFill>
                <a:latin typeface="Courier"/>
              </a:rPr>
              <a:t> </a:t>
            </a:r>
            <a:r>
              <a:rPr lang="en-US" sz="1400" dirty="0" err="1" smtClean="0">
                <a:solidFill>
                  <a:srgbClr val="262626"/>
                </a:solidFill>
                <a:latin typeface="Courier"/>
              </a:rPr>
              <a:t>FlatMapFunction</a:t>
            </a:r>
            <a:r>
              <a:rPr lang="en-US" sz="1400" dirty="0" smtClean="0">
                <a:solidFill>
                  <a:srgbClr val="262626"/>
                </a:solidFill>
                <a:latin typeface="Courier"/>
              </a:rPr>
              <a:t>&lt;String, String&gt;() {</a:t>
            </a:r>
          </a:p>
          <a:p>
            <a:r>
              <a:rPr lang="en-US" sz="1400" b="1" dirty="0" smtClean="0">
                <a:solidFill>
                  <a:srgbClr val="107902"/>
                </a:solidFill>
                <a:latin typeface="Courier-Bold"/>
              </a:rPr>
              <a:t>	public</a:t>
            </a:r>
            <a:r>
              <a:rPr lang="en-US" sz="1400" dirty="0" smtClean="0">
                <a:solidFill>
                  <a:srgbClr val="262626"/>
                </a:solidFill>
                <a:latin typeface="Courier"/>
              </a:rPr>
              <a:t> </a:t>
            </a:r>
            <a:r>
              <a:rPr lang="en-US" sz="1400" dirty="0" err="1" smtClean="0">
                <a:solidFill>
                  <a:srgbClr val="262626"/>
                </a:solidFill>
                <a:latin typeface="Courier"/>
              </a:rPr>
              <a:t>Iterable</a:t>
            </a:r>
            <a:r>
              <a:rPr lang="en-US" sz="1400" dirty="0" smtClean="0">
                <a:solidFill>
                  <a:srgbClr val="262626"/>
                </a:solidFill>
                <a:latin typeface="Courier"/>
              </a:rPr>
              <a:t>&lt;String&gt; </a:t>
            </a:r>
            <a:r>
              <a:rPr lang="en-US" sz="1400" b="1" dirty="0" smtClean="0">
                <a:solidFill>
                  <a:srgbClr val="0950AD"/>
                </a:solidFill>
                <a:latin typeface="Courier-Bold"/>
              </a:rPr>
              <a:t>call</a:t>
            </a:r>
            <a:r>
              <a:rPr lang="en-US" sz="1400" dirty="0" smtClean="0">
                <a:solidFill>
                  <a:srgbClr val="262626"/>
                </a:solidFill>
                <a:latin typeface="Courier"/>
              </a:rPr>
              <a:t>(String line) { </a:t>
            </a:r>
          </a:p>
          <a:p>
            <a:r>
              <a:rPr lang="en-US" sz="1400" dirty="0" smtClean="0">
                <a:solidFill>
                  <a:srgbClr val="262626"/>
                </a:solidFill>
                <a:latin typeface="Courier"/>
              </a:rPr>
              <a:t>		</a:t>
            </a:r>
            <a:r>
              <a:rPr lang="en-US" sz="1400" b="1" dirty="0" smtClean="0">
                <a:solidFill>
                  <a:srgbClr val="107902"/>
                </a:solidFill>
                <a:latin typeface="Courier-Bold"/>
              </a:rPr>
              <a:t>return</a:t>
            </a:r>
            <a:r>
              <a:rPr lang="en-US" sz="1400" dirty="0" smtClean="0">
                <a:solidFill>
                  <a:srgbClr val="262626"/>
                </a:solidFill>
                <a:latin typeface="Courier"/>
              </a:rPr>
              <a:t> </a:t>
            </a:r>
            <a:r>
              <a:rPr lang="en-US" sz="1400" dirty="0" err="1" smtClean="0">
                <a:solidFill>
                  <a:srgbClr val="262626"/>
                </a:solidFill>
                <a:latin typeface="Courier"/>
              </a:rPr>
              <a:t>Arrays.</a:t>
            </a:r>
            <a:r>
              <a:rPr lang="en-US" sz="1400" dirty="0" err="1" smtClean="0">
                <a:solidFill>
                  <a:srgbClr val="0000C0"/>
                </a:solidFill>
                <a:latin typeface="Courier"/>
              </a:rPr>
              <a:t>asList</a:t>
            </a:r>
            <a:r>
              <a:rPr lang="en-US" sz="1400" dirty="0" smtClean="0">
                <a:solidFill>
                  <a:srgbClr val="262626"/>
                </a:solidFill>
                <a:latin typeface="Courier"/>
              </a:rPr>
              <a:t>(</a:t>
            </a:r>
            <a:r>
              <a:rPr lang="en-US" sz="1400" dirty="0" err="1" smtClean="0">
                <a:solidFill>
                  <a:srgbClr val="262626"/>
                </a:solidFill>
                <a:latin typeface="Courier"/>
              </a:rPr>
              <a:t>line.</a:t>
            </a:r>
            <a:r>
              <a:rPr lang="en-US" sz="1400" dirty="0" err="1" smtClean="0">
                <a:solidFill>
                  <a:srgbClr val="0000C0"/>
                </a:solidFill>
                <a:latin typeface="Courier"/>
              </a:rPr>
              <a:t>split</a:t>
            </a:r>
            <a:r>
              <a:rPr lang="en-US" sz="1400" dirty="0" smtClean="0">
                <a:solidFill>
                  <a:srgbClr val="262626"/>
                </a:solidFill>
                <a:latin typeface="Courier"/>
              </a:rPr>
              <a:t>(</a:t>
            </a:r>
            <a:r>
              <a:rPr lang="en-US" sz="1400" dirty="0" smtClean="0">
                <a:solidFill>
                  <a:srgbClr val="77933C"/>
                </a:solidFill>
                <a:latin typeface="Courier"/>
              </a:rPr>
              <a:t>" "</a:t>
            </a:r>
            <a:r>
              <a:rPr lang="en-US" sz="1400" dirty="0" smtClean="0">
                <a:solidFill>
                  <a:srgbClr val="262626"/>
                </a:solidFill>
                <a:latin typeface="Courier"/>
              </a:rPr>
              <a:t>)); </a:t>
            </a:r>
          </a:p>
          <a:p>
            <a:r>
              <a:rPr lang="en-US" sz="1400" dirty="0" smtClean="0">
                <a:solidFill>
                  <a:srgbClr val="262626"/>
                </a:solidFill>
                <a:latin typeface="Courier"/>
              </a:rPr>
              <a:t>	}</a:t>
            </a:r>
          </a:p>
          <a:p>
            <a:r>
              <a:rPr lang="en-US" sz="1400" dirty="0" smtClean="0">
                <a:solidFill>
                  <a:srgbClr val="262626"/>
                </a:solidFill>
                <a:latin typeface="Courier"/>
              </a:rPr>
              <a:t>});</a:t>
            </a:r>
          </a:p>
          <a:p>
            <a:r>
              <a:rPr lang="en-US" sz="1400" dirty="0" err="1" smtClean="0">
                <a:solidFill>
                  <a:srgbClr val="262626"/>
                </a:solidFill>
                <a:latin typeface="Courier"/>
              </a:rPr>
              <a:t>JavaPairRDD</a:t>
            </a:r>
            <a:r>
              <a:rPr lang="en-US" sz="1400" dirty="0" smtClean="0">
                <a:solidFill>
                  <a:srgbClr val="262626"/>
                </a:solidFill>
                <a:latin typeface="Courier"/>
              </a:rPr>
              <a:t>&lt;String, Integer&gt; pairs = </a:t>
            </a:r>
            <a:r>
              <a:rPr lang="en-US" sz="1400" dirty="0" err="1" smtClean="0">
                <a:solidFill>
                  <a:srgbClr val="262626"/>
                </a:solidFill>
                <a:latin typeface="Courier"/>
              </a:rPr>
              <a:t>words.</a:t>
            </a:r>
            <a:r>
              <a:rPr lang="en-US" sz="1400" dirty="0" err="1" smtClean="0">
                <a:solidFill>
                  <a:srgbClr val="0000C0"/>
                </a:solidFill>
                <a:latin typeface="Courier"/>
              </a:rPr>
              <a:t>mapToPair</a:t>
            </a:r>
            <a:r>
              <a:rPr lang="en-US" sz="1400" dirty="0" smtClean="0">
                <a:solidFill>
                  <a:srgbClr val="262626"/>
                </a:solidFill>
                <a:latin typeface="Courier"/>
              </a:rPr>
              <a:t>(</a:t>
            </a:r>
            <a:r>
              <a:rPr lang="en-US" sz="1400" b="1" dirty="0" smtClean="0">
                <a:solidFill>
                  <a:srgbClr val="107902"/>
                </a:solidFill>
                <a:latin typeface="Courier-Bold"/>
              </a:rPr>
              <a:t>new</a:t>
            </a:r>
            <a:r>
              <a:rPr lang="en-US" sz="1400" dirty="0" smtClean="0">
                <a:solidFill>
                  <a:srgbClr val="262626"/>
                </a:solidFill>
                <a:latin typeface="Courier"/>
              </a:rPr>
              <a:t> </a:t>
            </a:r>
            <a:r>
              <a:rPr lang="en-US" sz="1400" dirty="0" err="1" smtClean="0">
                <a:solidFill>
                  <a:srgbClr val="262626"/>
                </a:solidFill>
                <a:latin typeface="Courier"/>
              </a:rPr>
              <a:t>PairFunction</a:t>
            </a:r>
            <a:r>
              <a:rPr lang="en-US" sz="1400" dirty="0" smtClean="0">
                <a:solidFill>
                  <a:srgbClr val="262626"/>
                </a:solidFill>
                <a:latin typeface="Courier"/>
              </a:rPr>
              <a:t>&lt;String, String, Integer&gt;() {</a:t>
            </a:r>
          </a:p>
          <a:p>
            <a:r>
              <a:rPr lang="en-US" sz="1400" dirty="0" smtClean="0">
                <a:solidFill>
                  <a:srgbClr val="262626"/>
                </a:solidFill>
                <a:latin typeface="Courier"/>
              </a:rPr>
              <a:t>	</a:t>
            </a:r>
            <a:r>
              <a:rPr lang="en-US" sz="1400" b="1" dirty="0" smtClean="0">
                <a:solidFill>
                  <a:srgbClr val="107902"/>
                </a:solidFill>
                <a:latin typeface="Courier-Bold"/>
              </a:rPr>
              <a:t>public</a:t>
            </a:r>
            <a:r>
              <a:rPr lang="en-US" sz="1400" dirty="0" smtClean="0">
                <a:solidFill>
                  <a:srgbClr val="262626"/>
                </a:solidFill>
                <a:latin typeface="Courier"/>
              </a:rPr>
              <a:t> Tuple2&lt;String, Integer&gt; call(String word) { </a:t>
            </a:r>
          </a:p>
          <a:p>
            <a:r>
              <a:rPr lang="en-US" sz="1400" dirty="0" smtClean="0">
                <a:solidFill>
                  <a:srgbClr val="262626"/>
                </a:solidFill>
                <a:latin typeface="Courier"/>
              </a:rPr>
              <a:t>		</a:t>
            </a:r>
            <a:r>
              <a:rPr lang="en-US" sz="1400" b="1" dirty="0" smtClean="0">
                <a:solidFill>
                  <a:srgbClr val="107902"/>
                </a:solidFill>
                <a:latin typeface="Courier-Bold"/>
              </a:rPr>
              <a:t>return</a:t>
            </a:r>
            <a:r>
              <a:rPr lang="en-US" sz="1400" dirty="0" smtClean="0">
                <a:solidFill>
                  <a:srgbClr val="262626"/>
                </a:solidFill>
                <a:latin typeface="Courier"/>
              </a:rPr>
              <a:t> </a:t>
            </a:r>
            <a:r>
              <a:rPr lang="en-US" sz="1400" b="1" dirty="0" smtClean="0">
                <a:solidFill>
                  <a:srgbClr val="107902"/>
                </a:solidFill>
                <a:latin typeface="Courier-Bold"/>
              </a:rPr>
              <a:t>new</a:t>
            </a:r>
            <a:r>
              <a:rPr lang="en-US" sz="1400" dirty="0" smtClean="0">
                <a:solidFill>
                  <a:srgbClr val="262626"/>
                </a:solidFill>
                <a:latin typeface="Courier"/>
              </a:rPr>
              <a:t> Tuple2&lt;String, Integer&gt;(word, </a:t>
            </a:r>
            <a:r>
              <a:rPr lang="en-US" sz="1400" b="1" dirty="0" smtClean="0">
                <a:solidFill>
                  <a:srgbClr val="0000D5"/>
                </a:solidFill>
                <a:latin typeface="Courier-Bold"/>
              </a:rPr>
              <a:t>1</a:t>
            </a:r>
            <a:r>
              <a:rPr lang="en-US" sz="1400" dirty="0" smtClean="0">
                <a:solidFill>
                  <a:srgbClr val="262626"/>
                </a:solidFill>
                <a:latin typeface="Courier"/>
              </a:rPr>
              <a:t>); </a:t>
            </a:r>
          </a:p>
          <a:p>
            <a:r>
              <a:rPr lang="en-US" sz="1400" dirty="0" smtClean="0">
                <a:solidFill>
                  <a:srgbClr val="262626"/>
                </a:solidFill>
                <a:latin typeface="Courier"/>
              </a:rPr>
              <a:t>	}</a:t>
            </a:r>
          </a:p>
          <a:p>
            <a:r>
              <a:rPr lang="en-US" sz="1400" dirty="0" smtClean="0">
                <a:solidFill>
                  <a:srgbClr val="262626"/>
                </a:solidFill>
                <a:latin typeface="Courier"/>
              </a:rPr>
              <a:t>});</a:t>
            </a:r>
          </a:p>
          <a:p>
            <a:r>
              <a:rPr lang="en-US" sz="1400" dirty="0" err="1" smtClean="0">
                <a:solidFill>
                  <a:srgbClr val="262626"/>
                </a:solidFill>
                <a:latin typeface="Courier"/>
              </a:rPr>
              <a:t>JavaPairRDD</a:t>
            </a:r>
            <a:r>
              <a:rPr lang="en-US" sz="1400" dirty="0" smtClean="0">
                <a:solidFill>
                  <a:srgbClr val="262626"/>
                </a:solidFill>
                <a:latin typeface="Courier"/>
              </a:rPr>
              <a:t>&lt;String, Integer&gt; counts = </a:t>
            </a:r>
            <a:r>
              <a:rPr lang="en-US" sz="1400" dirty="0" err="1" smtClean="0">
                <a:solidFill>
                  <a:srgbClr val="262626"/>
                </a:solidFill>
                <a:latin typeface="Courier"/>
              </a:rPr>
              <a:t>pairs.</a:t>
            </a:r>
            <a:r>
              <a:rPr lang="en-US" sz="1400" dirty="0" err="1" smtClean="0">
                <a:solidFill>
                  <a:srgbClr val="0000C0"/>
                </a:solidFill>
                <a:latin typeface="Courier"/>
              </a:rPr>
              <a:t>reduceByKey</a:t>
            </a:r>
            <a:r>
              <a:rPr lang="en-US" sz="1400" dirty="0" smtClean="0">
                <a:solidFill>
                  <a:srgbClr val="262626"/>
                </a:solidFill>
                <a:latin typeface="Courier"/>
              </a:rPr>
              <a:t>(</a:t>
            </a:r>
            <a:r>
              <a:rPr lang="en-US" sz="1400" b="1" dirty="0" smtClean="0">
                <a:solidFill>
                  <a:srgbClr val="107902"/>
                </a:solidFill>
                <a:latin typeface="Courier-Bold"/>
              </a:rPr>
              <a:t>new</a:t>
            </a:r>
            <a:r>
              <a:rPr lang="en-US" sz="1400" dirty="0" smtClean="0">
                <a:solidFill>
                  <a:srgbClr val="262626"/>
                </a:solidFill>
                <a:latin typeface="Courier"/>
              </a:rPr>
              <a:t> Function2&lt;Integer, Integer, Integer&gt;() {</a:t>
            </a:r>
          </a:p>
          <a:p>
            <a:r>
              <a:rPr lang="en-US" sz="1400" dirty="0" smtClean="0">
                <a:solidFill>
                  <a:srgbClr val="262626"/>
                </a:solidFill>
                <a:latin typeface="Courier"/>
              </a:rPr>
              <a:t>	</a:t>
            </a:r>
            <a:r>
              <a:rPr lang="en-US" sz="1400" b="1" dirty="0" smtClean="0">
                <a:solidFill>
                  <a:srgbClr val="107902"/>
                </a:solidFill>
                <a:latin typeface="Courier-Bold"/>
              </a:rPr>
              <a:t>public</a:t>
            </a:r>
            <a:r>
              <a:rPr lang="en-US" sz="1400" dirty="0" smtClean="0">
                <a:solidFill>
                  <a:srgbClr val="262626"/>
                </a:solidFill>
                <a:latin typeface="Courier"/>
              </a:rPr>
              <a:t> Integer </a:t>
            </a:r>
            <a:r>
              <a:rPr lang="en-US" sz="1400" b="1" dirty="0" smtClean="0">
                <a:solidFill>
                  <a:srgbClr val="0950AD"/>
                </a:solidFill>
                <a:latin typeface="Courier-Bold"/>
              </a:rPr>
              <a:t>call</a:t>
            </a:r>
            <a:r>
              <a:rPr lang="en-US" sz="1400" dirty="0" smtClean="0">
                <a:solidFill>
                  <a:srgbClr val="262626"/>
                </a:solidFill>
                <a:latin typeface="Courier"/>
              </a:rPr>
              <a:t>(Integer a, Integer b) { </a:t>
            </a:r>
          </a:p>
          <a:p>
            <a:r>
              <a:rPr lang="en-US" sz="1400" dirty="0" smtClean="0">
                <a:solidFill>
                  <a:srgbClr val="262626"/>
                </a:solidFill>
                <a:latin typeface="Courier"/>
              </a:rPr>
              <a:t>		</a:t>
            </a:r>
            <a:r>
              <a:rPr lang="en-US" sz="1400" b="1" dirty="0" smtClean="0">
                <a:solidFill>
                  <a:srgbClr val="107902"/>
                </a:solidFill>
                <a:latin typeface="Courier-Bold"/>
              </a:rPr>
              <a:t>return</a:t>
            </a:r>
            <a:r>
              <a:rPr lang="en-US" sz="1400" dirty="0" smtClean="0">
                <a:solidFill>
                  <a:srgbClr val="262626"/>
                </a:solidFill>
                <a:latin typeface="Courier"/>
              </a:rPr>
              <a:t> a + b; </a:t>
            </a:r>
          </a:p>
          <a:p>
            <a:r>
              <a:rPr lang="en-US" sz="1400" dirty="0" smtClean="0">
                <a:solidFill>
                  <a:srgbClr val="262626"/>
                </a:solidFill>
                <a:latin typeface="Courier"/>
              </a:rPr>
              <a:t>	}</a:t>
            </a:r>
          </a:p>
          <a:p>
            <a:r>
              <a:rPr lang="en-US" sz="1400" dirty="0" smtClean="0">
                <a:solidFill>
                  <a:srgbClr val="262626"/>
                </a:solidFill>
                <a:latin typeface="Courier"/>
              </a:rPr>
              <a:t>});</a:t>
            </a:r>
          </a:p>
          <a:p>
            <a:endParaRPr lang="en-US" sz="1400" dirty="0" smtClean="0">
              <a:solidFill>
                <a:srgbClr val="262626"/>
              </a:solidFill>
              <a:latin typeface="Courier"/>
            </a:endParaRPr>
          </a:p>
          <a:p>
            <a:r>
              <a:rPr lang="en-US" sz="1400" dirty="0" err="1" smtClean="0">
                <a:solidFill>
                  <a:srgbClr val="262626"/>
                </a:solidFill>
                <a:latin typeface="Courier"/>
              </a:rPr>
              <a:t>counts.</a:t>
            </a:r>
            <a:r>
              <a:rPr lang="en-US" sz="1400" dirty="0" err="1" smtClean="0">
                <a:solidFill>
                  <a:srgbClr val="0000C0"/>
                </a:solidFill>
                <a:latin typeface="Courier"/>
              </a:rPr>
              <a:t>saveAsTextFile</a:t>
            </a:r>
            <a:r>
              <a:rPr lang="en-US" sz="1400" dirty="0" smtClean="0">
                <a:solidFill>
                  <a:srgbClr val="262626"/>
                </a:solidFill>
                <a:latin typeface="Courier"/>
              </a:rPr>
              <a:t>(</a:t>
            </a:r>
            <a:r>
              <a:rPr lang="en-US" sz="1400" dirty="0" smtClean="0">
                <a:solidFill>
                  <a:srgbClr val="77933C"/>
                </a:solidFill>
                <a:latin typeface="Courier"/>
              </a:rPr>
              <a:t>"/path/to/</a:t>
            </a:r>
            <a:r>
              <a:rPr lang="en-US" sz="1400" dirty="0" err="1" smtClean="0">
                <a:solidFill>
                  <a:srgbClr val="77933C"/>
                </a:solidFill>
                <a:latin typeface="Courier"/>
              </a:rPr>
              <a:t>output_folder</a:t>
            </a:r>
            <a:r>
              <a:rPr lang="en-US" sz="1400" dirty="0" smtClean="0">
                <a:solidFill>
                  <a:srgbClr val="77933C"/>
                </a:solidFill>
                <a:latin typeface="Courier"/>
              </a:rPr>
              <a:t>"</a:t>
            </a:r>
            <a:r>
              <a:rPr lang="en-US" sz="1400" dirty="0" smtClean="0">
                <a:solidFill>
                  <a:srgbClr val="262626"/>
                </a:solidFill>
                <a:latin typeface="Courier"/>
              </a:rPr>
              <a:t>);</a:t>
            </a:r>
          </a:p>
        </p:txBody>
      </p:sp>
    </p:spTree>
    <p:extLst>
      <p:ext uri="{BB962C8B-B14F-4D97-AF65-F5344CB8AC3E}">
        <p14:creationId xmlns:p14="http://schemas.microsoft.com/office/powerpoint/2010/main" val="300261557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Java Versions</a:t>
            </a:r>
            <a:endParaRPr lang="en-US" sz="2800" dirty="0"/>
          </a:p>
        </p:txBody>
      </p:sp>
      <p:sp>
        <p:nvSpPr>
          <p:cNvPr id="4" name="TextBox 3"/>
          <p:cNvSpPr txBox="1"/>
          <p:nvPr/>
        </p:nvSpPr>
        <p:spPr>
          <a:xfrm>
            <a:off x="386124" y="1821530"/>
            <a:ext cx="7577258" cy="3222420"/>
          </a:xfrm>
          <a:prstGeom prst="rect">
            <a:avLst/>
          </a:prstGeom>
          <a:noFill/>
        </p:spPr>
        <p:txBody>
          <a:bodyPr wrap="square" lIns="0" rIns="0" rtlCol="0">
            <a:spAutoFit/>
          </a:bodyPr>
          <a:lstStyle/>
          <a:p>
            <a:pPr>
              <a:lnSpc>
                <a:spcPct val="130000"/>
              </a:lnSpc>
            </a:pPr>
            <a:r>
              <a:rPr lang="en-US" b="1" dirty="0" smtClean="0">
                <a:solidFill>
                  <a:srgbClr val="000000"/>
                </a:solidFill>
                <a:latin typeface="Roboto Condensed Light" panose="02000000000000000000" pitchFamily="2" charset="0"/>
                <a:ea typeface="Roboto Condensed Light" panose="02000000000000000000" pitchFamily="2" charset="0"/>
                <a:cs typeface="Roboto Condensed Light" panose="02000000000000000000" pitchFamily="2" charset="0"/>
              </a:rPr>
              <a:t>Java 7</a:t>
            </a:r>
          </a:p>
          <a:p>
            <a:r>
              <a:rPr lang="en-US" sz="1600" dirty="0" err="1">
                <a:solidFill>
                  <a:srgbClr val="262626"/>
                </a:solidFill>
                <a:latin typeface="Courier"/>
              </a:rPr>
              <a:t>JavaRDD</a:t>
            </a:r>
            <a:r>
              <a:rPr lang="en-US" sz="1600" dirty="0">
                <a:solidFill>
                  <a:srgbClr val="262626"/>
                </a:solidFill>
                <a:latin typeface="Courier"/>
              </a:rPr>
              <a:t> </a:t>
            </a:r>
            <a:r>
              <a:rPr lang="en-US" sz="1600" dirty="0" err="1">
                <a:solidFill>
                  <a:srgbClr val="262626"/>
                </a:solidFill>
                <a:latin typeface="Courier"/>
              </a:rPr>
              <a:t>distFile</a:t>
            </a:r>
            <a:r>
              <a:rPr lang="en-US" sz="1600" dirty="0">
                <a:solidFill>
                  <a:srgbClr val="262626"/>
                </a:solidFill>
                <a:latin typeface="Courier"/>
              </a:rPr>
              <a:t> = </a:t>
            </a:r>
            <a:r>
              <a:rPr lang="en-US" sz="1600" dirty="0" err="1">
                <a:solidFill>
                  <a:srgbClr val="262626"/>
                </a:solidFill>
                <a:latin typeface="Courier"/>
              </a:rPr>
              <a:t>sc.</a:t>
            </a:r>
            <a:r>
              <a:rPr lang="en-US" sz="1600" dirty="0" err="1">
                <a:solidFill>
                  <a:srgbClr val="0000C0"/>
                </a:solidFill>
                <a:latin typeface="Courier"/>
              </a:rPr>
              <a:t>textFile</a:t>
            </a:r>
            <a:r>
              <a:rPr lang="en-US" sz="1600" dirty="0">
                <a:solidFill>
                  <a:srgbClr val="262626"/>
                </a:solidFill>
                <a:latin typeface="Courier"/>
              </a:rPr>
              <a:t>(</a:t>
            </a:r>
            <a:r>
              <a:rPr lang="en-US" sz="1600" dirty="0">
                <a:solidFill>
                  <a:schemeClr val="accent3">
                    <a:lumMod val="75000"/>
                  </a:schemeClr>
                </a:solidFill>
                <a:latin typeface="Courier"/>
              </a:rPr>
              <a:t>"</a:t>
            </a:r>
            <a:r>
              <a:rPr lang="en-US" sz="1600" dirty="0" err="1">
                <a:solidFill>
                  <a:schemeClr val="accent3">
                    <a:lumMod val="75000"/>
                  </a:schemeClr>
                </a:solidFill>
                <a:latin typeface="Courier"/>
              </a:rPr>
              <a:t>README.md</a:t>
            </a:r>
            <a:r>
              <a:rPr lang="en-US" sz="1600" dirty="0">
                <a:solidFill>
                  <a:schemeClr val="accent3">
                    <a:lumMod val="75000"/>
                  </a:schemeClr>
                </a:solidFill>
                <a:latin typeface="Courier"/>
              </a:rPr>
              <a:t>"</a:t>
            </a:r>
            <a:r>
              <a:rPr lang="en-US" sz="1600" dirty="0">
                <a:solidFill>
                  <a:srgbClr val="262626"/>
                </a:solidFill>
                <a:latin typeface="Courier"/>
              </a:rPr>
              <a:t>); </a:t>
            </a:r>
            <a:endParaRPr lang="en-US" sz="1600" dirty="0" smtClean="0">
              <a:solidFill>
                <a:srgbClr val="262626"/>
              </a:solidFill>
              <a:latin typeface="Courier"/>
            </a:endParaRPr>
          </a:p>
          <a:p>
            <a:r>
              <a:rPr lang="en-US" sz="1600" dirty="0" err="1" smtClean="0">
                <a:solidFill>
                  <a:srgbClr val="262626"/>
                </a:solidFill>
                <a:latin typeface="Courier"/>
              </a:rPr>
              <a:t>JavaRDD</a:t>
            </a:r>
            <a:r>
              <a:rPr lang="en-US" sz="1600" dirty="0" smtClean="0">
                <a:solidFill>
                  <a:srgbClr val="262626"/>
                </a:solidFill>
                <a:latin typeface="Courier"/>
              </a:rPr>
              <a:t> </a:t>
            </a:r>
            <a:r>
              <a:rPr lang="en-US" sz="1600" dirty="0">
                <a:solidFill>
                  <a:srgbClr val="262626"/>
                </a:solidFill>
                <a:latin typeface="Courier"/>
              </a:rPr>
              <a:t>words = </a:t>
            </a:r>
            <a:r>
              <a:rPr lang="en-US" sz="1600" dirty="0" err="1">
                <a:solidFill>
                  <a:srgbClr val="262626"/>
                </a:solidFill>
                <a:latin typeface="Courier"/>
              </a:rPr>
              <a:t>distFile.</a:t>
            </a:r>
            <a:r>
              <a:rPr lang="en-US" sz="1600" dirty="0" err="1">
                <a:solidFill>
                  <a:srgbClr val="0000C0"/>
                </a:solidFill>
                <a:latin typeface="Courier"/>
              </a:rPr>
              <a:t>flatMap</a:t>
            </a:r>
            <a:r>
              <a:rPr lang="en-US" sz="1600" dirty="0">
                <a:solidFill>
                  <a:srgbClr val="262626"/>
                </a:solidFill>
                <a:latin typeface="Courier"/>
              </a:rPr>
              <a:t>( </a:t>
            </a:r>
            <a:r>
              <a:rPr lang="en-US" sz="1600" b="1" dirty="0">
                <a:solidFill>
                  <a:srgbClr val="107902"/>
                </a:solidFill>
                <a:latin typeface="Courier-Bold"/>
              </a:rPr>
              <a:t>new</a:t>
            </a:r>
            <a:r>
              <a:rPr lang="en-US" sz="1600" dirty="0">
                <a:solidFill>
                  <a:srgbClr val="262626"/>
                </a:solidFill>
                <a:latin typeface="Courier"/>
              </a:rPr>
              <a:t> </a:t>
            </a:r>
            <a:r>
              <a:rPr lang="en-US" sz="1600" dirty="0" err="1">
                <a:solidFill>
                  <a:srgbClr val="262626"/>
                </a:solidFill>
                <a:latin typeface="Courier"/>
              </a:rPr>
              <a:t>FlatMapFunction</a:t>
            </a:r>
            <a:r>
              <a:rPr lang="en-US" sz="1600" dirty="0">
                <a:solidFill>
                  <a:srgbClr val="262626"/>
                </a:solidFill>
                <a:latin typeface="Courier"/>
              </a:rPr>
              <a:t>() { </a:t>
            </a:r>
          </a:p>
          <a:p>
            <a:r>
              <a:rPr lang="en-US" sz="1600" dirty="0">
                <a:solidFill>
                  <a:srgbClr val="262626"/>
                </a:solidFill>
                <a:latin typeface="Courier"/>
              </a:rPr>
              <a:t>	</a:t>
            </a:r>
            <a:r>
              <a:rPr lang="en-US" sz="1600" b="1" dirty="0">
                <a:solidFill>
                  <a:srgbClr val="107902"/>
                </a:solidFill>
                <a:latin typeface="Courier-Bold"/>
              </a:rPr>
              <a:t>public</a:t>
            </a:r>
            <a:r>
              <a:rPr lang="en-US" sz="1600" dirty="0">
                <a:solidFill>
                  <a:srgbClr val="262626"/>
                </a:solidFill>
                <a:latin typeface="Courier"/>
              </a:rPr>
              <a:t> </a:t>
            </a:r>
            <a:r>
              <a:rPr lang="en-US" sz="1600" dirty="0" err="1">
                <a:solidFill>
                  <a:srgbClr val="262626"/>
                </a:solidFill>
                <a:latin typeface="Courier"/>
              </a:rPr>
              <a:t>Iterable</a:t>
            </a:r>
            <a:r>
              <a:rPr lang="en-US" sz="1600" dirty="0">
                <a:solidFill>
                  <a:srgbClr val="262626"/>
                </a:solidFill>
                <a:latin typeface="Courier"/>
              </a:rPr>
              <a:t> </a:t>
            </a:r>
            <a:r>
              <a:rPr lang="en-US" sz="1600" b="1" dirty="0">
                <a:solidFill>
                  <a:srgbClr val="0950AD"/>
                </a:solidFill>
                <a:latin typeface="Courier-Bold"/>
              </a:rPr>
              <a:t>call</a:t>
            </a:r>
            <a:r>
              <a:rPr lang="en-US" sz="1600" dirty="0">
                <a:solidFill>
                  <a:srgbClr val="262626"/>
                </a:solidFill>
                <a:latin typeface="Courier"/>
              </a:rPr>
              <a:t>(String line) { </a:t>
            </a:r>
            <a:endParaRPr lang="en-US" sz="1600" dirty="0" smtClean="0">
              <a:solidFill>
                <a:srgbClr val="262626"/>
              </a:solidFill>
              <a:latin typeface="Courier"/>
            </a:endParaRPr>
          </a:p>
          <a:p>
            <a:r>
              <a:rPr lang="en-US" sz="1600" b="1" dirty="0">
                <a:solidFill>
                  <a:srgbClr val="262626"/>
                </a:solidFill>
                <a:latin typeface="Courier"/>
              </a:rPr>
              <a:t>	</a:t>
            </a:r>
            <a:r>
              <a:rPr lang="en-US" sz="1600" b="1" dirty="0" smtClean="0">
                <a:solidFill>
                  <a:srgbClr val="262626"/>
                </a:solidFill>
                <a:latin typeface="Courier"/>
              </a:rPr>
              <a:t>	</a:t>
            </a:r>
            <a:r>
              <a:rPr lang="en-US" sz="1600" b="1" dirty="0" smtClean="0">
                <a:solidFill>
                  <a:srgbClr val="107902"/>
                </a:solidFill>
                <a:latin typeface="Courier-Bold"/>
              </a:rPr>
              <a:t>return</a:t>
            </a:r>
            <a:r>
              <a:rPr lang="en-US" sz="1600" dirty="0" smtClean="0">
                <a:solidFill>
                  <a:srgbClr val="262626"/>
                </a:solidFill>
                <a:latin typeface="Courier"/>
              </a:rPr>
              <a:t> </a:t>
            </a:r>
            <a:r>
              <a:rPr lang="en-US" sz="1600" dirty="0" err="1">
                <a:solidFill>
                  <a:srgbClr val="262626"/>
                </a:solidFill>
                <a:latin typeface="Courier"/>
              </a:rPr>
              <a:t>Arrays.</a:t>
            </a:r>
            <a:r>
              <a:rPr lang="en-US" sz="1600" dirty="0" err="1">
                <a:solidFill>
                  <a:srgbClr val="0000C0"/>
                </a:solidFill>
                <a:latin typeface="Courier"/>
              </a:rPr>
              <a:t>asList</a:t>
            </a:r>
            <a:r>
              <a:rPr lang="en-US" sz="1600" dirty="0">
                <a:solidFill>
                  <a:srgbClr val="262626"/>
                </a:solidFill>
                <a:latin typeface="Courier"/>
              </a:rPr>
              <a:t>(</a:t>
            </a:r>
            <a:r>
              <a:rPr lang="en-US" sz="1600" dirty="0" err="1">
                <a:solidFill>
                  <a:srgbClr val="262626"/>
                </a:solidFill>
                <a:latin typeface="Courier"/>
              </a:rPr>
              <a:t>line.</a:t>
            </a:r>
            <a:r>
              <a:rPr lang="en-US" sz="1600" dirty="0" err="1">
                <a:solidFill>
                  <a:srgbClr val="0000C0"/>
                </a:solidFill>
                <a:latin typeface="Courier"/>
              </a:rPr>
              <a:t>split</a:t>
            </a:r>
            <a:r>
              <a:rPr lang="en-US" sz="1600" dirty="0">
                <a:solidFill>
                  <a:srgbClr val="262626"/>
                </a:solidFill>
                <a:latin typeface="Courier"/>
              </a:rPr>
              <a:t>(</a:t>
            </a:r>
            <a:r>
              <a:rPr lang="en-US" sz="1600" dirty="0">
                <a:solidFill>
                  <a:srgbClr val="77933C"/>
                </a:solidFill>
                <a:latin typeface="Courier"/>
              </a:rPr>
              <a:t>" "</a:t>
            </a:r>
            <a:r>
              <a:rPr lang="en-US" sz="1600" dirty="0">
                <a:solidFill>
                  <a:srgbClr val="262626"/>
                </a:solidFill>
                <a:latin typeface="Courier"/>
              </a:rPr>
              <a:t>)); </a:t>
            </a:r>
            <a:endParaRPr lang="en-US" sz="1600" dirty="0" smtClean="0">
              <a:solidFill>
                <a:srgbClr val="262626"/>
              </a:solidFill>
              <a:latin typeface="Courier"/>
            </a:endParaRPr>
          </a:p>
          <a:p>
            <a:r>
              <a:rPr lang="en-US" sz="1600" dirty="0">
                <a:solidFill>
                  <a:srgbClr val="262626"/>
                </a:solidFill>
                <a:latin typeface="Courier"/>
              </a:rPr>
              <a:t>	</a:t>
            </a:r>
            <a:r>
              <a:rPr lang="en-US" sz="1600" dirty="0" smtClean="0">
                <a:solidFill>
                  <a:srgbClr val="262626"/>
                </a:solidFill>
                <a:latin typeface="Courier"/>
              </a:rPr>
              <a:t>}</a:t>
            </a:r>
            <a:endParaRPr lang="en-US" sz="1600" dirty="0">
              <a:solidFill>
                <a:srgbClr val="262626"/>
              </a:solidFill>
              <a:latin typeface="Courier"/>
            </a:endParaRPr>
          </a:p>
          <a:p>
            <a:r>
              <a:rPr lang="en-US" sz="1600" dirty="0">
                <a:solidFill>
                  <a:srgbClr val="262626"/>
                </a:solidFill>
                <a:latin typeface="Courier"/>
              </a:rPr>
              <a:t>})</a:t>
            </a:r>
            <a:r>
              <a:rPr lang="en-US" sz="1600" dirty="0" smtClean="0">
                <a:solidFill>
                  <a:srgbClr val="262626"/>
                </a:solidFill>
                <a:latin typeface="Courier"/>
              </a:rPr>
              <a:t>;</a:t>
            </a:r>
          </a:p>
          <a:p>
            <a:endParaRPr lang="en-US" b="1" dirty="0">
              <a:solidFill>
                <a:srgbClr val="262626"/>
              </a:solidFill>
              <a:latin typeface="Courier"/>
              <a:ea typeface="Roboto Condensed Light" panose="02000000000000000000" pitchFamily="2" charset="0"/>
              <a:cs typeface="Roboto Condensed Light" panose="02000000000000000000" pitchFamily="2" charset="0"/>
            </a:endParaRPr>
          </a:p>
          <a:p>
            <a:r>
              <a:rPr lang="en-US" b="1" dirty="0" smtClean="0">
                <a:solidFill>
                  <a:srgbClr val="000000"/>
                </a:solidFill>
                <a:latin typeface="Roboto Condensed Light" panose="02000000000000000000" pitchFamily="2" charset="0"/>
                <a:ea typeface="Roboto Condensed Light" panose="02000000000000000000" pitchFamily="2" charset="0"/>
                <a:cs typeface="Roboto Condensed Light" panose="02000000000000000000" pitchFamily="2" charset="0"/>
              </a:rPr>
              <a:t>Java 8</a:t>
            </a:r>
          </a:p>
          <a:p>
            <a:r>
              <a:rPr lang="en-US" sz="1600" dirty="0" err="1">
                <a:solidFill>
                  <a:srgbClr val="262626"/>
                </a:solidFill>
                <a:latin typeface="Courier"/>
              </a:rPr>
              <a:t>JavaRDD</a:t>
            </a:r>
            <a:r>
              <a:rPr lang="en-US" sz="1600" dirty="0">
                <a:solidFill>
                  <a:srgbClr val="262626"/>
                </a:solidFill>
                <a:latin typeface="Courier"/>
              </a:rPr>
              <a:t> </a:t>
            </a:r>
            <a:r>
              <a:rPr lang="en-US" sz="1600" dirty="0" err="1">
                <a:solidFill>
                  <a:srgbClr val="262626"/>
                </a:solidFill>
                <a:latin typeface="Courier"/>
              </a:rPr>
              <a:t>distFile</a:t>
            </a:r>
            <a:r>
              <a:rPr lang="en-US" sz="1600" dirty="0">
                <a:solidFill>
                  <a:srgbClr val="262626"/>
                </a:solidFill>
                <a:latin typeface="Courier"/>
              </a:rPr>
              <a:t> = </a:t>
            </a:r>
            <a:r>
              <a:rPr lang="en-US" sz="1600" dirty="0" err="1">
                <a:solidFill>
                  <a:srgbClr val="262626"/>
                </a:solidFill>
                <a:latin typeface="Courier"/>
              </a:rPr>
              <a:t>sc.</a:t>
            </a:r>
            <a:r>
              <a:rPr lang="en-US" sz="1600" dirty="0" err="1">
                <a:solidFill>
                  <a:srgbClr val="0000C0"/>
                </a:solidFill>
                <a:latin typeface="Courier"/>
              </a:rPr>
              <a:t>textFile</a:t>
            </a:r>
            <a:r>
              <a:rPr lang="en-US" sz="1600" dirty="0">
                <a:solidFill>
                  <a:srgbClr val="262626"/>
                </a:solidFill>
                <a:latin typeface="Courier"/>
              </a:rPr>
              <a:t>(</a:t>
            </a:r>
            <a:r>
              <a:rPr lang="en-US" sz="1600" dirty="0">
                <a:solidFill>
                  <a:srgbClr val="77933C"/>
                </a:solidFill>
                <a:latin typeface="Courier"/>
              </a:rPr>
              <a:t>"</a:t>
            </a:r>
            <a:r>
              <a:rPr lang="en-US" sz="1600" dirty="0" err="1">
                <a:solidFill>
                  <a:srgbClr val="77933C"/>
                </a:solidFill>
                <a:latin typeface="Courier"/>
              </a:rPr>
              <a:t>README.md</a:t>
            </a:r>
            <a:r>
              <a:rPr lang="en-US" sz="1600" dirty="0">
                <a:solidFill>
                  <a:srgbClr val="77933C"/>
                </a:solidFill>
                <a:latin typeface="Courier"/>
              </a:rPr>
              <a:t>"</a:t>
            </a:r>
            <a:r>
              <a:rPr lang="en-US" sz="1600" dirty="0">
                <a:solidFill>
                  <a:srgbClr val="262626"/>
                </a:solidFill>
                <a:latin typeface="Courier"/>
              </a:rPr>
              <a:t>);</a:t>
            </a:r>
          </a:p>
          <a:p>
            <a:r>
              <a:rPr lang="en-US" sz="1600" dirty="0" err="1">
                <a:solidFill>
                  <a:srgbClr val="262626"/>
                </a:solidFill>
                <a:latin typeface="Courier"/>
              </a:rPr>
              <a:t>JavaRDD</a:t>
            </a:r>
            <a:r>
              <a:rPr lang="en-US" sz="1600" dirty="0">
                <a:solidFill>
                  <a:srgbClr val="262626"/>
                </a:solidFill>
                <a:latin typeface="Courier"/>
              </a:rPr>
              <a:t> words = </a:t>
            </a:r>
            <a:r>
              <a:rPr lang="en-US" sz="1600" dirty="0" err="1">
                <a:solidFill>
                  <a:srgbClr val="262626"/>
                </a:solidFill>
                <a:latin typeface="Courier"/>
              </a:rPr>
              <a:t>distFile.</a:t>
            </a:r>
            <a:r>
              <a:rPr lang="en-US" sz="1600" dirty="0" err="1">
                <a:solidFill>
                  <a:srgbClr val="0000C0"/>
                </a:solidFill>
                <a:latin typeface="Courier"/>
              </a:rPr>
              <a:t>flatMap</a:t>
            </a:r>
            <a:r>
              <a:rPr lang="en-US" sz="1600" dirty="0">
                <a:solidFill>
                  <a:srgbClr val="262626"/>
                </a:solidFill>
                <a:latin typeface="Courier"/>
              </a:rPr>
              <a:t>(line -&gt; </a:t>
            </a:r>
            <a:r>
              <a:rPr lang="en-US" sz="1600" dirty="0" err="1">
                <a:solidFill>
                  <a:srgbClr val="262626"/>
                </a:solidFill>
                <a:latin typeface="Courier"/>
              </a:rPr>
              <a:t>Arrays.</a:t>
            </a:r>
            <a:r>
              <a:rPr lang="en-US" sz="1600" dirty="0" err="1">
                <a:solidFill>
                  <a:srgbClr val="0000C0"/>
                </a:solidFill>
                <a:latin typeface="Courier"/>
              </a:rPr>
              <a:t>asList</a:t>
            </a:r>
            <a:r>
              <a:rPr lang="en-US" sz="1600" dirty="0">
                <a:solidFill>
                  <a:srgbClr val="262626"/>
                </a:solidFill>
                <a:latin typeface="Courier"/>
              </a:rPr>
              <a:t>(</a:t>
            </a:r>
            <a:r>
              <a:rPr lang="en-US" sz="1600" dirty="0" err="1">
                <a:solidFill>
                  <a:srgbClr val="262626"/>
                </a:solidFill>
                <a:latin typeface="Courier"/>
              </a:rPr>
              <a:t>line.</a:t>
            </a:r>
            <a:r>
              <a:rPr lang="en-US" sz="1600" dirty="0" err="1">
                <a:solidFill>
                  <a:srgbClr val="0000C0"/>
                </a:solidFill>
                <a:latin typeface="Courier"/>
              </a:rPr>
              <a:t>split</a:t>
            </a:r>
            <a:r>
              <a:rPr lang="en-US" sz="1600" dirty="0">
                <a:solidFill>
                  <a:srgbClr val="262626"/>
                </a:solidFill>
                <a:latin typeface="Courier"/>
              </a:rPr>
              <a:t>(</a:t>
            </a:r>
            <a:r>
              <a:rPr lang="en-US" sz="1600" dirty="0">
                <a:solidFill>
                  <a:srgbClr val="77933C"/>
                </a:solidFill>
                <a:latin typeface="Courier"/>
              </a:rPr>
              <a:t>" "</a:t>
            </a:r>
            <a:r>
              <a:rPr lang="en-US" sz="1600" dirty="0">
                <a:solidFill>
                  <a:srgbClr val="262626"/>
                </a:solidFill>
                <a:latin typeface="Courier"/>
              </a:rPr>
              <a:t>)));</a:t>
            </a: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135033686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D65500"/>
        </a:solidFill>
        <a:effectLst/>
      </p:bgPr>
    </p:bg>
    <p:spTree>
      <p:nvGrpSpPr>
        <p:cNvPr id="1" name=""/>
        <p:cNvGrpSpPr/>
        <p:nvPr/>
      </p:nvGrpSpPr>
      <p:grpSpPr>
        <a:xfrm>
          <a:off x="0" y="0"/>
          <a:ext cx="0" cy="0"/>
          <a:chOff x="0" y="0"/>
          <a:chExt cx="0" cy="0"/>
        </a:xfrm>
      </p:grpSpPr>
      <p:sp>
        <p:nvSpPr>
          <p:cNvPr id="3" name="Double Brace 2"/>
          <p:cNvSpPr/>
          <p:nvPr/>
        </p:nvSpPr>
        <p:spPr>
          <a:xfrm>
            <a:off x="668511" y="2914651"/>
            <a:ext cx="7993316" cy="1281159"/>
          </a:xfrm>
          <a:prstGeom prst="bracePair">
            <a:avLst/>
          </a:prstGeom>
          <a:ln w="12700" cmpd="sng">
            <a:solidFill>
              <a:schemeClr val="bg1">
                <a:lumMod val="75000"/>
              </a:schemeClr>
            </a:solidFill>
            <a:prstDash val="solid"/>
            <a:headEnd type="none"/>
            <a:tailEnd type="none" w="lg" len="lg"/>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350" dirty="0">
              <a:latin typeface="Lato Regular"/>
            </a:endParaRPr>
          </a:p>
        </p:txBody>
      </p:sp>
      <p:sp>
        <p:nvSpPr>
          <p:cNvPr id="2" name="TextBox 1"/>
          <p:cNvSpPr txBox="1"/>
          <p:nvPr/>
        </p:nvSpPr>
        <p:spPr>
          <a:xfrm>
            <a:off x="1319540" y="2914651"/>
            <a:ext cx="6707453" cy="1323439"/>
          </a:xfrm>
          <a:prstGeom prst="rect">
            <a:avLst/>
          </a:prstGeom>
          <a:noFill/>
        </p:spPr>
        <p:txBody>
          <a:bodyPr wrap="square" rtlCol="0">
            <a:spAutoFit/>
          </a:bodyPr>
          <a:lstStyle/>
          <a:p>
            <a:pPr algn="ctr"/>
            <a:r>
              <a:rPr lang="en-US" sz="4000" dirty="0">
                <a:solidFill>
                  <a:schemeClr val="bg1"/>
                </a:solidFill>
                <a:latin typeface="Roboto Condensed Light" panose="02000000000000000000" pitchFamily="2" charset="0"/>
                <a:ea typeface="Roboto Condensed Light" panose="02000000000000000000" pitchFamily="2" charset="0"/>
                <a:cs typeface="Roboto Condensed Light" panose="02000000000000000000" pitchFamily="2" charset="0"/>
              </a:rPr>
              <a:t>Background of people</a:t>
            </a:r>
            <a:r>
              <a:rPr lang="en-US" sz="4000" dirty="0" smtClean="0">
                <a:solidFill>
                  <a:schemeClr val="bg1"/>
                </a:solidFill>
              </a:rPr>
              <a:t> </a:t>
            </a:r>
            <a:r>
              <a:rPr lang="en-US" sz="4000" dirty="0">
                <a:solidFill>
                  <a:schemeClr val="bg1"/>
                </a:solidFill>
                <a:latin typeface="Roboto Condensed Light" panose="02000000000000000000" pitchFamily="2" charset="0"/>
                <a:ea typeface="Roboto Condensed Light" panose="02000000000000000000" pitchFamily="2" charset="0"/>
                <a:cs typeface="Roboto Condensed Light" panose="02000000000000000000" pitchFamily="2" charset="0"/>
              </a:rPr>
              <a:t>at Workshop</a:t>
            </a:r>
          </a:p>
        </p:txBody>
      </p:sp>
    </p:spTree>
    <p:extLst>
      <p:ext uri="{BB962C8B-B14F-4D97-AF65-F5344CB8AC3E}">
        <p14:creationId xmlns:p14="http://schemas.microsoft.com/office/powerpoint/2010/main" val="1119934314"/>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API (Documentation)</a:t>
            </a:r>
            <a:endParaRPr lang="en-US" sz="2800" dirty="0"/>
          </a:p>
        </p:txBody>
      </p:sp>
      <p:sp>
        <p:nvSpPr>
          <p:cNvPr id="4" name="TextBox 3"/>
          <p:cNvSpPr txBox="1"/>
          <p:nvPr/>
        </p:nvSpPr>
        <p:spPr>
          <a:xfrm>
            <a:off x="386123" y="1821530"/>
            <a:ext cx="8183770" cy="3319370"/>
          </a:xfrm>
          <a:prstGeom prst="rect">
            <a:avLst/>
          </a:prstGeom>
          <a:noFill/>
        </p:spPr>
        <p:txBody>
          <a:bodyPr wrap="square" lIns="0" rIns="0" rtlCol="0">
            <a:spAutoFit/>
          </a:bodyPr>
          <a:lstStyle/>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General Documentation</a:t>
            </a: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hlinkClick r:id="rId2"/>
              </a:rPr>
              <a:t>https://spark.apache.org/docs/latest/api/scala/index.html</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RDD Documentation</a:t>
            </a: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hlinkClick r:id="rId3"/>
              </a:rPr>
              <a:t>https://spark.apache.org/docs/latest/api/scala/index.html#org.apache.spark.rdd.RDD</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Configuration Documentation</a:t>
            </a: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hlinkClick r:id="rId4"/>
              </a:rPr>
              <a:t>https://spark.apache.org/docs/latest/configuration.html</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p>
          <a:p>
            <a:pPr marL="171450" indent="-171450">
              <a:lnSpc>
                <a:spcPct val="130000"/>
              </a:lnSpc>
              <a:buFont typeface="Arial"/>
              <a:buChar char="•"/>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171450" indent="-171450">
              <a:lnSpc>
                <a:spcPct val="130000"/>
              </a:lnSpc>
              <a:buFont typeface="Arial"/>
              <a:buChar char="•"/>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300261557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API (Overview)</a:t>
            </a:r>
            <a:endParaRPr lang="en-US" sz="2800" dirty="0"/>
          </a:p>
        </p:txBody>
      </p:sp>
      <p:pic>
        <p:nvPicPr>
          <p:cNvPr id="5" name="Picture 4"/>
          <p:cNvPicPr>
            <a:picLocks noChangeAspect="1"/>
          </p:cNvPicPr>
          <p:nvPr/>
        </p:nvPicPr>
        <p:blipFill>
          <a:blip r:embed="rId2"/>
          <a:stretch>
            <a:fillRect/>
          </a:stretch>
        </p:blipFill>
        <p:spPr>
          <a:xfrm>
            <a:off x="0" y="1636697"/>
            <a:ext cx="9144000" cy="4342190"/>
          </a:xfrm>
          <a:prstGeom prst="rect">
            <a:avLst/>
          </a:prstGeom>
        </p:spPr>
      </p:pic>
      <p:sp>
        <p:nvSpPr>
          <p:cNvPr id="3" name="TextBox 2"/>
          <p:cNvSpPr txBox="1"/>
          <p:nvPr/>
        </p:nvSpPr>
        <p:spPr>
          <a:xfrm>
            <a:off x="2094770" y="6301277"/>
            <a:ext cx="4647426" cy="461665"/>
          </a:xfrm>
          <a:prstGeom prst="rect">
            <a:avLst/>
          </a:prstGeom>
          <a:noFill/>
        </p:spPr>
        <p:txBody>
          <a:bodyPr wrap="none" rtlCol="0">
            <a:spAutoFit/>
          </a:bodyPr>
          <a:lstStyle/>
          <a:p>
            <a:r>
              <a:rPr lang="en-US" sz="1200" dirty="0" err="1" smtClean="0"/>
              <a:t>Berkely.edu</a:t>
            </a:r>
            <a:r>
              <a:rPr lang="en-US" sz="1200" dirty="0" smtClean="0"/>
              <a:t>, </a:t>
            </a:r>
            <a:r>
              <a:rPr lang="en-US" sz="1200" i="1" dirty="0" smtClean="0"/>
              <a:t>Transformations and Actions</a:t>
            </a:r>
          </a:p>
          <a:p>
            <a:r>
              <a:rPr lang="en-US" sz="1200" dirty="0">
                <a:hlinkClick r:id="rId3"/>
              </a:rPr>
              <a:t>http://www.eecs.berkeley.edu/Pubs/TechRpts/2011/EECS-2011-82.</a:t>
            </a:r>
            <a:r>
              <a:rPr lang="en-US" sz="1200" dirty="0" smtClean="0">
                <a:hlinkClick r:id="rId3"/>
              </a:rPr>
              <a:t>pdf</a:t>
            </a:r>
            <a:r>
              <a:rPr lang="en-US" sz="1200" dirty="0" smtClean="0"/>
              <a:t> </a:t>
            </a:r>
            <a:endParaRPr lang="en-US" sz="1200" dirty="0"/>
          </a:p>
        </p:txBody>
      </p:sp>
    </p:spTree>
    <p:extLst>
      <p:ext uri="{BB962C8B-B14F-4D97-AF65-F5344CB8AC3E}">
        <p14:creationId xmlns:p14="http://schemas.microsoft.com/office/powerpoint/2010/main" val="300261557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Transformations (API)</a:t>
            </a:r>
            <a:endParaRPr lang="en-US" sz="2800" dirty="0"/>
          </a:p>
        </p:txBody>
      </p:sp>
      <p:sp>
        <p:nvSpPr>
          <p:cNvPr id="4" name="TextBox 3"/>
          <p:cNvSpPr txBox="1"/>
          <p:nvPr/>
        </p:nvSpPr>
        <p:spPr>
          <a:xfrm>
            <a:off x="386124" y="1821530"/>
            <a:ext cx="8183770" cy="4399667"/>
          </a:xfrm>
          <a:prstGeom prst="rect">
            <a:avLst/>
          </a:prstGeom>
          <a:noFill/>
        </p:spPr>
        <p:txBody>
          <a:bodyPr wrap="square" lIns="0" rIns="0" rtlCol="0">
            <a:spAutoFit/>
          </a:bodyPr>
          <a:lstStyle/>
          <a:p>
            <a:pPr marL="171450" indent="-171450">
              <a:lnSpc>
                <a:spcPct val="130000"/>
              </a:lnSpc>
              <a:buFont typeface="Arial"/>
              <a:buChar char="•"/>
            </a:pPr>
            <a:r>
              <a:rPr lang="en-US" dirty="0" err="1" smtClean="0">
                <a:solidFill>
                  <a:srgbClr val="262626"/>
                </a:solidFill>
                <a:latin typeface="Courier"/>
              </a:rPr>
              <a:t>rdd.</a:t>
            </a:r>
            <a:r>
              <a:rPr lang="en-US" dirty="0" err="1" smtClean="0">
                <a:solidFill>
                  <a:srgbClr val="0000C0"/>
                </a:solidFill>
                <a:latin typeface="Courier"/>
              </a:rPr>
              <a:t>filter</a:t>
            </a:r>
            <a:r>
              <a:rPr lang="en-US" dirty="0" smtClean="0">
                <a:solidFill>
                  <a:srgbClr val="262626"/>
                </a:solidFill>
                <a:latin typeface="Courier"/>
              </a:rPr>
              <a:t>(Function&lt;T&gt; =&gt; Boolean): RDD[T]</a:t>
            </a: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Return a new RDD containing only the elements that satisfy a predicate.</a:t>
            </a:r>
          </a:p>
          <a:p>
            <a:pPr marL="171450" indent="-171450">
              <a:lnSpc>
                <a:spcPct val="130000"/>
              </a:lnSpc>
              <a:buFont typeface="Arial"/>
              <a:buChar char="•"/>
            </a:pPr>
            <a:r>
              <a:rPr lang="en-US" dirty="0" err="1" smtClean="0">
                <a:solidFill>
                  <a:srgbClr val="262626"/>
                </a:solidFill>
                <a:latin typeface="Courier"/>
              </a:rPr>
              <a:t>rdd.</a:t>
            </a:r>
            <a:r>
              <a:rPr lang="en-US" dirty="0" err="1" smtClean="0">
                <a:solidFill>
                  <a:srgbClr val="0000C0"/>
                </a:solidFill>
                <a:latin typeface="Courier"/>
              </a:rPr>
              <a:t>map</a:t>
            </a:r>
            <a:r>
              <a:rPr lang="en-US" dirty="0" smtClean="0">
                <a:solidFill>
                  <a:srgbClr val="262626"/>
                </a:solidFill>
                <a:latin typeface="Courier"/>
              </a:rPr>
              <a:t>(</a:t>
            </a:r>
            <a:r>
              <a:rPr lang="en-US" dirty="0">
                <a:solidFill>
                  <a:srgbClr val="262626"/>
                </a:solidFill>
                <a:latin typeface="Courier"/>
              </a:rPr>
              <a:t>Function&lt;T&gt; =&gt; </a:t>
            </a:r>
            <a:r>
              <a:rPr lang="en-US" dirty="0" smtClean="0">
                <a:solidFill>
                  <a:srgbClr val="262626"/>
                </a:solidFill>
                <a:latin typeface="Courier"/>
              </a:rPr>
              <a:t>R)</a:t>
            </a:r>
            <a:r>
              <a:rPr lang="en-US" dirty="0">
                <a:solidFill>
                  <a:srgbClr val="262626"/>
                </a:solidFill>
                <a:latin typeface="Courier"/>
              </a:rPr>
              <a:t>: RDD</a:t>
            </a:r>
            <a:r>
              <a:rPr lang="en-US" dirty="0" smtClean="0">
                <a:solidFill>
                  <a:srgbClr val="262626"/>
                </a:solidFill>
                <a:latin typeface="Courier"/>
              </a:rPr>
              <a:t>[R]</a:t>
            </a: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Return a new RDD by applying a function to all elements of this RDD.</a:t>
            </a:r>
          </a:p>
          <a:p>
            <a:pPr marL="171450" indent="-171450">
              <a:lnSpc>
                <a:spcPct val="130000"/>
              </a:lnSpc>
              <a:buFont typeface="Arial"/>
              <a:buChar char="•"/>
            </a:pPr>
            <a:r>
              <a:rPr lang="en-US" dirty="0" err="1">
                <a:solidFill>
                  <a:srgbClr val="262626"/>
                </a:solidFill>
                <a:latin typeface="Courier"/>
              </a:rPr>
              <a:t>r</a:t>
            </a:r>
            <a:r>
              <a:rPr lang="en-US" dirty="0" err="1" smtClean="0">
                <a:solidFill>
                  <a:srgbClr val="262626"/>
                </a:solidFill>
                <a:latin typeface="Courier"/>
              </a:rPr>
              <a:t>dd.</a:t>
            </a:r>
            <a:r>
              <a:rPr lang="en-US" dirty="0" err="1" smtClean="0">
                <a:solidFill>
                  <a:srgbClr val="0000C0"/>
                </a:solidFill>
                <a:latin typeface="Courier"/>
              </a:rPr>
              <a:t>flatMap</a:t>
            </a:r>
            <a:r>
              <a:rPr lang="en-US" dirty="0">
                <a:solidFill>
                  <a:srgbClr val="262626"/>
                </a:solidFill>
                <a:latin typeface="Courier"/>
              </a:rPr>
              <a:t>(Function&lt;T&gt; =&gt; </a:t>
            </a:r>
            <a:r>
              <a:rPr lang="en-US" dirty="0" err="1" smtClean="0">
                <a:solidFill>
                  <a:srgbClr val="262626"/>
                </a:solidFill>
                <a:latin typeface="Courier"/>
              </a:rPr>
              <a:t>TraversableOnce</a:t>
            </a:r>
            <a:r>
              <a:rPr lang="en-US" dirty="0" smtClean="0">
                <a:solidFill>
                  <a:srgbClr val="262626"/>
                </a:solidFill>
                <a:latin typeface="Courier"/>
              </a:rPr>
              <a:t>[R])</a:t>
            </a:r>
            <a:r>
              <a:rPr lang="en-US" dirty="0">
                <a:solidFill>
                  <a:srgbClr val="262626"/>
                </a:solidFill>
                <a:latin typeface="Courier"/>
              </a:rPr>
              <a:t>: RDD[R</a:t>
            </a:r>
            <a:r>
              <a:rPr lang="en-US" dirty="0" smtClean="0">
                <a:solidFill>
                  <a:srgbClr val="262626"/>
                </a:solidFill>
                <a:latin typeface="Courier"/>
              </a:rPr>
              <a:t>]</a:t>
            </a:r>
            <a:endParaRPr lang="en-US"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Return a new RDD by first applying a function to all elements of this RDD, and then flattening the results.</a:t>
            </a:r>
          </a:p>
          <a:p>
            <a:pPr marL="171450" indent="-171450">
              <a:lnSpc>
                <a:spcPct val="130000"/>
              </a:lnSpc>
              <a:buFont typeface="Arial"/>
              <a:buChar char="•"/>
            </a:pPr>
            <a:r>
              <a:rPr lang="en-US" dirty="0" err="1" smtClean="0">
                <a:solidFill>
                  <a:srgbClr val="262626"/>
                </a:solidFill>
                <a:latin typeface="Courier"/>
              </a:rPr>
              <a:t>rdd.</a:t>
            </a:r>
            <a:r>
              <a:rPr lang="en-US" dirty="0" err="1" smtClean="0">
                <a:solidFill>
                  <a:srgbClr val="0000C0"/>
                </a:solidFill>
                <a:latin typeface="Courier"/>
              </a:rPr>
              <a:t>reduceByKey</a:t>
            </a:r>
            <a:r>
              <a:rPr lang="en-US" dirty="0" smtClean="0">
                <a:solidFill>
                  <a:srgbClr val="262626"/>
                </a:solidFill>
                <a:latin typeface="Courier"/>
              </a:rPr>
              <a:t>(</a:t>
            </a:r>
            <a:r>
              <a:rPr lang="en-US" dirty="0">
                <a:solidFill>
                  <a:srgbClr val="262626"/>
                </a:solidFill>
                <a:latin typeface="Courier"/>
              </a:rPr>
              <a:t>Function&lt;</a:t>
            </a:r>
            <a:r>
              <a:rPr lang="en-US" dirty="0" smtClean="0">
                <a:solidFill>
                  <a:srgbClr val="262626"/>
                </a:solidFill>
                <a:latin typeface="Courier"/>
              </a:rPr>
              <a:t>T,T&gt; </a:t>
            </a:r>
            <a:r>
              <a:rPr lang="en-US" dirty="0">
                <a:solidFill>
                  <a:srgbClr val="262626"/>
                </a:solidFill>
                <a:latin typeface="Courier"/>
              </a:rPr>
              <a:t>=&gt; </a:t>
            </a:r>
            <a:r>
              <a:rPr lang="en-US" dirty="0" smtClean="0">
                <a:solidFill>
                  <a:srgbClr val="262626"/>
                </a:solidFill>
                <a:latin typeface="Courier"/>
              </a:rPr>
              <a:t>R)</a:t>
            </a:r>
            <a:r>
              <a:rPr lang="en-US" dirty="0">
                <a:solidFill>
                  <a:srgbClr val="262626"/>
                </a:solidFill>
                <a:latin typeface="Courier"/>
              </a:rPr>
              <a:t>: RDD</a:t>
            </a:r>
            <a:r>
              <a:rPr lang="en-US" dirty="0" smtClean="0">
                <a:solidFill>
                  <a:srgbClr val="262626"/>
                </a:solidFill>
                <a:latin typeface="Courier"/>
              </a:rPr>
              <a:t>[(K,R)]</a:t>
            </a:r>
            <a:endParaRPr lang="en-US" b="1" dirty="0" smtClean="0">
              <a:solidFill>
                <a:srgbClr val="7F7F7F"/>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When called on a dataset of (K, V) pairs, returns a dataset of (K, V) pairs where the values for each key are aggregated using the given reduce function, which must be of type (V,V) =&gt; V</a:t>
            </a:r>
          </a:p>
          <a:p>
            <a:pPr marL="171450" indent="-171450">
              <a:lnSpc>
                <a:spcPct val="130000"/>
              </a:lnSpc>
              <a:buFont typeface="Arial"/>
              <a:buChar char="•"/>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300261557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Transformations (API) (map </a:t>
            </a:r>
            <a:r>
              <a:rPr lang="en-US" sz="2800" dirty="0" err="1" smtClean="0"/>
              <a:t>vs</a:t>
            </a:r>
            <a:r>
              <a:rPr lang="en-US" sz="2800" dirty="0" smtClean="0"/>
              <a:t> </a:t>
            </a:r>
            <a:r>
              <a:rPr lang="en-US" sz="2800" dirty="0" err="1" smtClean="0"/>
              <a:t>flatMap</a:t>
            </a:r>
            <a:r>
              <a:rPr lang="en-US" sz="2800" dirty="0" smtClean="0"/>
              <a:t>)</a:t>
            </a:r>
            <a:endParaRPr lang="en-US" sz="2800" dirty="0"/>
          </a:p>
        </p:txBody>
      </p:sp>
      <p:sp>
        <p:nvSpPr>
          <p:cNvPr id="4" name="TextBox 3"/>
          <p:cNvSpPr txBox="1"/>
          <p:nvPr/>
        </p:nvSpPr>
        <p:spPr>
          <a:xfrm>
            <a:off x="386123" y="1821530"/>
            <a:ext cx="8569374" cy="4759766"/>
          </a:xfrm>
          <a:prstGeom prst="rect">
            <a:avLst/>
          </a:prstGeom>
          <a:noFill/>
        </p:spPr>
        <p:txBody>
          <a:bodyPr wrap="square" lIns="0" rIns="0" rtlCol="0">
            <a:spAutoFit/>
          </a:bodyPr>
          <a:lstStyle/>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Contents:</a:t>
            </a:r>
          </a:p>
          <a:p>
            <a:pPr>
              <a:lnSpc>
                <a:spcPct val="130000"/>
              </a:lnSpc>
            </a:pPr>
            <a:r>
              <a:rPr lang="en-US" b="1"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Deer Bear </a:t>
            </a:r>
            <a:r>
              <a:rPr lang="en-US"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River</a:t>
            </a:r>
          </a:p>
          <a:p>
            <a:pPr>
              <a:lnSpc>
                <a:spcPct val="130000"/>
              </a:lnSpc>
            </a:pPr>
            <a:r>
              <a:rPr lang="en-US"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Car </a:t>
            </a:r>
            <a:r>
              <a:rPr lang="en-US" b="1"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Car </a:t>
            </a:r>
            <a:r>
              <a:rPr lang="en-US"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River</a:t>
            </a:r>
          </a:p>
          <a:p>
            <a:pPr>
              <a:lnSpc>
                <a:spcPct val="130000"/>
              </a:lnSpc>
            </a:pPr>
            <a:r>
              <a:rPr lang="en-US"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Deer </a:t>
            </a:r>
            <a:r>
              <a:rPr lang="en-US" b="1"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Car Bear</a:t>
            </a:r>
            <a:endParaRPr lang="en-US"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r>
              <a:rPr lang="en-US" dirty="0" err="1">
                <a:solidFill>
                  <a:srgbClr val="262626"/>
                </a:solidFill>
                <a:latin typeface="Courier"/>
              </a:rPr>
              <a:t>data.</a:t>
            </a:r>
            <a:r>
              <a:rPr lang="en-US" dirty="0" err="1">
                <a:solidFill>
                  <a:srgbClr val="0000C0"/>
                </a:solidFill>
                <a:latin typeface="Courier"/>
              </a:rPr>
              <a:t>flatMap</a:t>
            </a:r>
            <a:r>
              <a:rPr lang="en-US" dirty="0">
                <a:solidFill>
                  <a:srgbClr val="262626"/>
                </a:solidFill>
                <a:latin typeface="Courier"/>
              </a:rPr>
              <a:t>(line =&gt; </a:t>
            </a:r>
            <a:r>
              <a:rPr lang="en-US" dirty="0" err="1">
                <a:solidFill>
                  <a:srgbClr val="262626"/>
                </a:solidFill>
                <a:latin typeface="Courier"/>
              </a:rPr>
              <a:t>line.</a:t>
            </a:r>
            <a:r>
              <a:rPr lang="en-US" dirty="0" err="1">
                <a:solidFill>
                  <a:srgbClr val="0000C0"/>
                </a:solidFill>
                <a:latin typeface="Courier"/>
              </a:rPr>
              <a:t>split</a:t>
            </a:r>
            <a:r>
              <a:rPr lang="en-US" dirty="0">
                <a:solidFill>
                  <a:srgbClr val="262626"/>
                </a:solidFill>
                <a:latin typeface="Courier"/>
              </a:rPr>
              <a:t>(</a:t>
            </a:r>
            <a:r>
              <a:rPr lang="en-US" dirty="0">
                <a:solidFill>
                  <a:srgbClr val="77933C"/>
                </a:solidFill>
                <a:latin typeface="Courier"/>
              </a:rPr>
              <a:t>" "</a:t>
            </a:r>
            <a:r>
              <a:rPr lang="en-US" dirty="0">
                <a:solidFill>
                  <a:srgbClr val="262626"/>
                </a:solidFill>
                <a:latin typeface="Courier"/>
              </a:rPr>
              <a:t>)).</a:t>
            </a:r>
            <a:r>
              <a:rPr lang="en-US" dirty="0">
                <a:solidFill>
                  <a:srgbClr val="0000C0"/>
                </a:solidFill>
                <a:latin typeface="Courier"/>
              </a:rPr>
              <a:t>collect</a:t>
            </a:r>
            <a:r>
              <a:rPr lang="en-US" dirty="0">
                <a:solidFill>
                  <a:srgbClr val="262626"/>
                </a:solidFill>
                <a:latin typeface="Courier"/>
              </a:rPr>
              <a:t>(</a:t>
            </a:r>
            <a:r>
              <a:rPr lang="en-US" dirty="0" smtClean="0">
                <a:solidFill>
                  <a:srgbClr val="262626"/>
                </a:solidFill>
                <a:latin typeface="Courier"/>
              </a:rPr>
              <a:t>)</a:t>
            </a:r>
          </a:p>
          <a:p>
            <a:pPr>
              <a:lnSpc>
                <a:spcPct val="130000"/>
              </a:lnSpc>
            </a:pPr>
            <a:r>
              <a:rPr lang="en-US" dirty="0">
                <a:solidFill>
                  <a:srgbClr val="757575"/>
                </a:solidFill>
                <a:latin typeface="Courier"/>
              </a:rPr>
              <a:t>//Returns: </a:t>
            </a:r>
            <a:endParaRPr lang="en-US" dirty="0" smtClean="0">
              <a:solidFill>
                <a:srgbClr val="757575"/>
              </a:solidFill>
              <a:latin typeface="Courier"/>
            </a:endParaRPr>
          </a:p>
          <a:p>
            <a:pPr>
              <a:lnSpc>
                <a:spcPct val="130000"/>
              </a:lnSpc>
            </a:pPr>
            <a:r>
              <a:rPr lang="en-US" dirty="0" smtClean="0">
                <a:solidFill>
                  <a:srgbClr val="757575"/>
                </a:solidFill>
                <a:latin typeface="Courier"/>
              </a:rPr>
              <a:t>//Array</a:t>
            </a:r>
            <a:r>
              <a:rPr lang="en-US" dirty="0">
                <a:solidFill>
                  <a:srgbClr val="757575"/>
                </a:solidFill>
                <a:latin typeface="Courier"/>
              </a:rPr>
              <a:t>(Deer, Bear, River, Car, Car, River, Deer, Car, Bear</a:t>
            </a:r>
            <a:r>
              <a:rPr lang="en-US" dirty="0" smtClean="0">
                <a:solidFill>
                  <a:srgbClr val="757575"/>
                </a:solidFill>
                <a:latin typeface="Courier"/>
              </a:rPr>
              <a:t>)</a:t>
            </a:r>
          </a:p>
          <a:p>
            <a:pPr>
              <a:lnSpc>
                <a:spcPct val="130000"/>
              </a:lnSpc>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r>
              <a:rPr lang="en-US" dirty="0" err="1">
                <a:solidFill>
                  <a:srgbClr val="262626"/>
                </a:solidFill>
                <a:latin typeface="Courier"/>
              </a:rPr>
              <a:t>data.</a:t>
            </a:r>
            <a:r>
              <a:rPr lang="en-US" dirty="0" err="1">
                <a:solidFill>
                  <a:srgbClr val="0000C0"/>
                </a:solidFill>
                <a:latin typeface="Courier"/>
              </a:rPr>
              <a:t>map</a:t>
            </a:r>
            <a:r>
              <a:rPr lang="en-US" dirty="0">
                <a:solidFill>
                  <a:srgbClr val="262626"/>
                </a:solidFill>
                <a:latin typeface="Courier"/>
              </a:rPr>
              <a:t>(line =&gt; </a:t>
            </a:r>
            <a:r>
              <a:rPr lang="en-US" dirty="0" err="1">
                <a:solidFill>
                  <a:srgbClr val="262626"/>
                </a:solidFill>
                <a:latin typeface="Courier"/>
              </a:rPr>
              <a:t>line.</a:t>
            </a:r>
            <a:r>
              <a:rPr lang="en-US" dirty="0" err="1">
                <a:solidFill>
                  <a:srgbClr val="0000C0"/>
                </a:solidFill>
                <a:latin typeface="Courier"/>
              </a:rPr>
              <a:t>split</a:t>
            </a:r>
            <a:r>
              <a:rPr lang="en-US" dirty="0">
                <a:solidFill>
                  <a:srgbClr val="262626"/>
                </a:solidFill>
                <a:latin typeface="Courier"/>
              </a:rPr>
              <a:t>(</a:t>
            </a:r>
            <a:r>
              <a:rPr lang="en-US" dirty="0">
                <a:solidFill>
                  <a:srgbClr val="77933C"/>
                </a:solidFill>
                <a:latin typeface="Courier"/>
              </a:rPr>
              <a:t>" "</a:t>
            </a:r>
            <a:r>
              <a:rPr lang="en-US" dirty="0">
                <a:solidFill>
                  <a:srgbClr val="262626"/>
                </a:solidFill>
                <a:latin typeface="Courier"/>
              </a:rPr>
              <a:t>)).</a:t>
            </a:r>
            <a:r>
              <a:rPr lang="en-US" dirty="0">
                <a:solidFill>
                  <a:srgbClr val="0000C0"/>
                </a:solidFill>
                <a:latin typeface="Courier"/>
              </a:rPr>
              <a:t>collect</a:t>
            </a:r>
            <a:r>
              <a:rPr lang="en-US" dirty="0">
                <a:solidFill>
                  <a:srgbClr val="262626"/>
                </a:solidFill>
                <a:latin typeface="Courier"/>
              </a:rPr>
              <a:t>(</a:t>
            </a:r>
            <a:r>
              <a:rPr lang="en-US" dirty="0" smtClean="0">
                <a:solidFill>
                  <a:srgbClr val="262626"/>
                </a:solidFill>
                <a:latin typeface="Courier"/>
              </a:rPr>
              <a:t>)</a:t>
            </a:r>
          </a:p>
          <a:p>
            <a:pPr>
              <a:lnSpc>
                <a:spcPct val="130000"/>
              </a:lnSpc>
            </a:pPr>
            <a:r>
              <a:rPr lang="en-US" dirty="0">
                <a:solidFill>
                  <a:srgbClr val="757575"/>
                </a:solidFill>
                <a:latin typeface="Courier"/>
              </a:rPr>
              <a:t>//Returns: </a:t>
            </a:r>
          </a:p>
          <a:p>
            <a:pPr>
              <a:lnSpc>
                <a:spcPct val="130000"/>
              </a:lnSpc>
            </a:pPr>
            <a:r>
              <a:rPr lang="en-US" dirty="0">
                <a:solidFill>
                  <a:srgbClr val="757575"/>
                </a:solidFill>
                <a:latin typeface="Courier"/>
              </a:rPr>
              <a:t>//Array(Array(Deer, Bear, River), Array(Car, Car, River), Array(Deer, Car, Bear)</a:t>
            </a:r>
            <a:r>
              <a:rPr lang="en-US" dirty="0" smtClean="0">
                <a:solidFill>
                  <a:srgbClr val="757575"/>
                </a:solidFill>
                <a:latin typeface="Courier"/>
              </a:rPr>
              <a:t>)</a:t>
            </a:r>
            <a:endParaRPr lang="en-US"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926029978"/>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Actions (API)</a:t>
            </a:r>
            <a:endParaRPr lang="en-US" sz="2800" dirty="0"/>
          </a:p>
        </p:txBody>
      </p:sp>
      <p:sp>
        <p:nvSpPr>
          <p:cNvPr id="4" name="TextBox 3"/>
          <p:cNvSpPr txBox="1"/>
          <p:nvPr/>
        </p:nvSpPr>
        <p:spPr>
          <a:xfrm>
            <a:off x="386124" y="1821530"/>
            <a:ext cx="8183770" cy="3679469"/>
          </a:xfrm>
          <a:prstGeom prst="rect">
            <a:avLst/>
          </a:prstGeom>
          <a:noFill/>
        </p:spPr>
        <p:txBody>
          <a:bodyPr wrap="square" lIns="0" rIns="0" rtlCol="0">
            <a:spAutoFit/>
          </a:bodyPr>
          <a:lstStyle/>
          <a:p>
            <a:pPr marL="171450" indent="-171450">
              <a:lnSpc>
                <a:spcPct val="130000"/>
              </a:lnSpc>
              <a:buFont typeface="Arial"/>
              <a:buChar char="•"/>
            </a:pPr>
            <a:r>
              <a:rPr lang="en-US" dirty="0" err="1">
                <a:solidFill>
                  <a:srgbClr val="262626"/>
                </a:solidFill>
                <a:latin typeface="Courier"/>
              </a:rPr>
              <a:t>r</a:t>
            </a:r>
            <a:r>
              <a:rPr lang="en-US" dirty="0" err="1" smtClean="0">
                <a:solidFill>
                  <a:srgbClr val="262626"/>
                </a:solidFill>
                <a:latin typeface="Courier"/>
              </a:rPr>
              <a:t>dd.</a:t>
            </a:r>
            <a:r>
              <a:rPr lang="en-US" dirty="0" err="1" smtClean="0">
                <a:solidFill>
                  <a:srgbClr val="0000C0"/>
                </a:solidFill>
                <a:latin typeface="Courier"/>
              </a:rPr>
              <a:t>count</a:t>
            </a:r>
            <a:r>
              <a:rPr lang="en-US" dirty="0" smtClean="0">
                <a:solidFill>
                  <a:srgbClr val="262626"/>
                </a:solidFill>
                <a:latin typeface="Courier"/>
              </a:rPr>
              <a:t>()</a:t>
            </a:r>
            <a:r>
              <a:rPr lang="en-US" dirty="0">
                <a:solidFill>
                  <a:srgbClr val="262626"/>
                </a:solidFill>
                <a:latin typeface="Courier"/>
              </a:rPr>
              <a:t>: </a:t>
            </a:r>
            <a:r>
              <a:rPr lang="en-US" dirty="0" smtClean="0">
                <a:solidFill>
                  <a:srgbClr val="262626"/>
                </a:solidFill>
                <a:latin typeface="Courier"/>
              </a:rPr>
              <a:t>Long</a:t>
            </a: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Returns the number of elements in the RDD.</a:t>
            </a:r>
          </a:p>
          <a:p>
            <a:pPr marL="171450" indent="-171450">
              <a:lnSpc>
                <a:spcPct val="130000"/>
              </a:lnSpc>
              <a:buFont typeface="Arial"/>
              <a:buChar char="•"/>
            </a:pPr>
            <a:r>
              <a:rPr lang="en-US" dirty="0" err="1" smtClean="0">
                <a:solidFill>
                  <a:srgbClr val="262626"/>
                </a:solidFill>
                <a:latin typeface="Courier"/>
              </a:rPr>
              <a:t>rdd.</a:t>
            </a:r>
            <a:r>
              <a:rPr lang="en-US" dirty="0" err="1" smtClean="0">
                <a:solidFill>
                  <a:srgbClr val="0000C0"/>
                </a:solidFill>
                <a:latin typeface="Courier"/>
              </a:rPr>
              <a:t>collect</a:t>
            </a:r>
            <a:r>
              <a:rPr lang="en-US" dirty="0" smtClean="0">
                <a:solidFill>
                  <a:srgbClr val="262626"/>
                </a:solidFill>
                <a:latin typeface="Courier"/>
              </a:rPr>
              <a:t>(</a:t>
            </a:r>
            <a:r>
              <a:rPr lang="en-US" dirty="0">
                <a:solidFill>
                  <a:srgbClr val="262626"/>
                </a:solidFill>
                <a:latin typeface="Courier"/>
              </a:rPr>
              <a:t>): </a:t>
            </a:r>
            <a:r>
              <a:rPr lang="en-US" dirty="0" smtClean="0">
                <a:solidFill>
                  <a:srgbClr val="262626"/>
                </a:solidFill>
                <a:latin typeface="Courier"/>
              </a:rPr>
              <a:t>Array[T]</a:t>
            </a: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Returns an array that contains all of the elements in this RDD.</a:t>
            </a:r>
          </a:p>
          <a:p>
            <a:pPr marL="171450" indent="-171450">
              <a:lnSpc>
                <a:spcPct val="130000"/>
              </a:lnSpc>
              <a:buFont typeface="Arial"/>
              <a:buChar char="•"/>
            </a:pPr>
            <a:r>
              <a:rPr lang="en-US" dirty="0" err="1" smtClean="0">
                <a:solidFill>
                  <a:srgbClr val="262626"/>
                </a:solidFill>
                <a:latin typeface="Courier"/>
              </a:rPr>
              <a:t>rdd.</a:t>
            </a:r>
            <a:r>
              <a:rPr lang="en-US" dirty="0" err="1" smtClean="0">
                <a:solidFill>
                  <a:srgbClr val="0000C0"/>
                </a:solidFill>
                <a:latin typeface="Courier"/>
              </a:rPr>
              <a:t>reduce</a:t>
            </a:r>
            <a:r>
              <a:rPr lang="en-US" dirty="0" smtClean="0">
                <a:solidFill>
                  <a:srgbClr val="262626"/>
                </a:solidFill>
                <a:latin typeface="Courier"/>
              </a:rPr>
              <a:t>(Function&lt;T,T&gt; =&gt; R)</a:t>
            </a:r>
            <a:r>
              <a:rPr lang="en-US" dirty="0">
                <a:solidFill>
                  <a:srgbClr val="262626"/>
                </a:solidFill>
                <a:latin typeface="Courier"/>
              </a:rPr>
              <a:t>: R</a:t>
            </a: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Reduces the elements of this RDD using the specified commutative and associative binary operator. </a:t>
            </a:r>
          </a:p>
          <a:p>
            <a:pPr marL="171450" indent="-171450">
              <a:lnSpc>
                <a:spcPct val="130000"/>
              </a:lnSpc>
              <a:buFont typeface="Arial"/>
              <a:buChar char="•"/>
            </a:pPr>
            <a:r>
              <a:rPr lang="en-US" dirty="0" err="1" smtClean="0">
                <a:solidFill>
                  <a:srgbClr val="262626"/>
                </a:solidFill>
                <a:latin typeface="Courier"/>
              </a:rPr>
              <a:t>rdd.</a:t>
            </a:r>
            <a:r>
              <a:rPr lang="en-US" dirty="0" err="1" smtClean="0">
                <a:solidFill>
                  <a:srgbClr val="0000C0"/>
                </a:solidFill>
                <a:latin typeface="Courier"/>
              </a:rPr>
              <a:t>saveAsTextFile</a:t>
            </a:r>
            <a:r>
              <a:rPr lang="en-US" dirty="0" smtClean="0">
                <a:solidFill>
                  <a:srgbClr val="262626"/>
                </a:solidFill>
                <a:latin typeface="Courier"/>
              </a:rPr>
              <a:t>(</a:t>
            </a:r>
            <a:r>
              <a:rPr lang="en-US" dirty="0" smtClean="0">
                <a:solidFill>
                  <a:schemeClr val="accent3">
                    <a:lumMod val="75000"/>
                  </a:schemeClr>
                </a:solidFill>
                <a:latin typeface="Courier"/>
              </a:rPr>
              <a:t>“&lt;Path&gt;”</a:t>
            </a:r>
            <a:r>
              <a:rPr lang="en-US" dirty="0" smtClean="0">
                <a:solidFill>
                  <a:srgbClr val="262626"/>
                </a:solidFill>
                <a:latin typeface="Courier"/>
              </a:rPr>
              <a:t>): Unit</a:t>
            </a: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Save this RDD as a text file, using string representations of elements.</a:t>
            </a:r>
          </a:p>
          <a:p>
            <a:pPr marL="171450" indent="-171450">
              <a:lnSpc>
                <a:spcPct val="130000"/>
              </a:lnSpc>
              <a:buFont typeface="Arial"/>
              <a:buChar char="•"/>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300261557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err="1"/>
              <a:t>MapReduce</a:t>
            </a:r>
            <a:r>
              <a:rPr lang="en-US" sz="2800" dirty="0"/>
              <a:t> using Spark</a:t>
            </a:r>
          </a:p>
        </p:txBody>
      </p:sp>
      <p:sp>
        <p:nvSpPr>
          <p:cNvPr id="4" name="TextBox 3"/>
          <p:cNvSpPr txBox="1"/>
          <p:nvPr/>
        </p:nvSpPr>
        <p:spPr>
          <a:xfrm>
            <a:off x="386124" y="1821530"/>
            <a:ext cx="8183770" cy="2751523"/>
          </a:xfrm>
          <a:prstGeom prst="rect">
            <a:avLst/>
          </a:prstGeom>
          <a:noFill/>
        </p:spPr>
        <p:txBody>
          <a:bodyPr wrap="square" lIns="0" rIns="0" rtlCol="0">
            <a:spAutoFit/>
          </a:bodyPr>
          <a:lstStyle/>
          <a:p>
            <a:pPr>
              <a:lnSpc>
                <a:spcPct val="130000"/>
              </a:lnSpc>
            </a:pPr>
            <a:r>
              <a:rPr lang="en-US"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Basic</a:t>
            </a: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r>
              <a:rPr lang="en-US" dirty="0" smtClean="0">
                <a:solidFill>
                  <a:srgbClr val="262626"/>
                </a:solidFill>
                <a:latin typeface="Courier"/>
              </a:rPr>
              <a:t>	</a:t>
            </a:r>
            <a:r>
              <a:rPr lang="en-US" dirty="0" err="1" smtClean="0">
                <a:solidFill>
                  <a:srgbClr val="262626"/>
                </a:solidFill>
                <a:latin typeface="Courier"/>
              </a:rPr>
              <a:t>data.</a:t>
            </a:r>
            <a:r>
              <a:rPr lang="en-US" dirty="0" err="1" smtClean="0">
                <a:solidFill>
                  <a:srgbClr val="0000C0"/>
                </a:solidFill>
                <a:latin typeface="Courier"/>
              </a:rPr>
              <a:t>flatMap</a:t>
            </a:r>
            <a:r>
              <a:rPr lang="en-US" dirty="0">
                <a:solidFill>
                  <a:srgbClr val="262626"/>
                </a:solidFill>
                <a:latin typeface="Courier"/>
              </a:rPr>
              <a:t>(</a:t>
            </a:r>
            <a:r>
              <a:rPr lang="en-US" dirty="0" err="1">
                <a:solidFill>
                  <a:srgbClr val="262626"/>
                </a:solidFill>
                <a:latin typeface="Courier"/>
              </a:rPr>
              <a:t>myMap</a:t>
            </a:r>
            <a:r>
              <a:rPr lang="en-US" dirty="0">
                <a:solidFill>
                  <a:srgbClr val="262626"/>
                </a:solidFill>
                <a:latin typeface="Courier"/>
              </a:rPr>
              <a:t>)</a:t>
            </a:r>
          </a:p>
          <a:p>
            <a:r>
              <a:rPr lang="en-US" dirty="0">
                <a:solidFill>
                  <a:srgbClr val="262626"/>
                </a:solidFill>
                <a:latin typeface="Courier"/>
              </a:rPr>
              <a:t>		.</a:t>
            </a:r>
            <a:r>
              <a:rPr lang="en-US" dirty="0" err="1">
                <a:solidFill>
                  <a:srgbClr val="0000C0"/>
                </a:solidFill>
                <a:latin typeface="Courier"/>
              </a:rPr>
              <a:t>groupByKey</a:t>
            </a:r>
            <a:r>
              <a:rPr lang="en-US" dirty="0">
                <a:solidFill>
                  <a:srgbClr val="262626"/>
                </a:solidFill>
                <a:latin typeface="Courier"/>
              </a:rPr>
              <a:t>()</a:t>
            </a:r>
          </a:p>
          <a:p>
            <a:r>
              <a:rPr lang="fi-FI" dirty="0">
                <a:solidFill>
                  <a:srgbClr val="262626"/>
                </a:solidFill>
                <a:latin typeface="Courier"/>
              </a:rPr>
              <a:t>		.</a:t>
            </a:r>
            <a:r>
              <a:rPr lang="fi-FI" dirty="0" err="1">
                <a:solidFill>
                  <a:srgbClr val="0000C0"/>
                </a:solidFill>
                <a:latin typeface="Courier"/>
              </a:rPr>
              <a:t>map</a:t>
            </a:r>
            <a:r>
              <a:rPr lang="fi-FI" dirty="0" err="1">
                <a:solidFill>
                  <a:srgbClr val="262626"/>
                </a:solidFill>
                <a:latin typeface="Courier"/>
              </a:rPr>
              <a:t>((k</a:t>
            </a:r>
            <a:r>
              <a:rPr lang="fi-FI" dirty="0">
                <a:solidFill>
                  <a:srgbClr val="262626"/>
                </a:solidFill>
                <a:latin typeface="Courier"/>
              </a:rPr>
              <a:t>, </a:t>
            </a:r>
            <a:r>
              <a:rPr lang="fi-FI" dirty="0" smtClean="0">
                <a:solidFill>
                  <a:srgbClr val="262626"/>
                </a:solidFill>
                <a:latin typeface="Courier"/>
              </a:rPr>
              <a:t>v) </a:t>
            </a:r>
            <a:r>
              <a:rPr lang="fi-FI" dirty="0">
                <a:solidFill>
                  <a:srgbClr val="262626"/>
                </a:solidFill>
                <a:latin typeface="Courier"/>
              </a:rPr>
              <a:t>=&gt; </a:t>
            </a:r>
            <a:r>
              <a:rPr lang="fi-FI" dirty="0" err="1">
                <a:solidFill>
                  <a:srgbClr val="262626"/>
                </a:solidFill>
                <a:latin typeface="Courier"/>
              </a:rPr>
              <a:t>myReduce(k</a:t>
            </a:r>
            <a:r>
              <a:rPr lang="fi-FI" dirty="0">
                <a:solidFill>
                  <a:srgbClr val="262626"/>
                </a:solidFill>
                <a:latin typeface="Courier"/>
              </a:rPr>
              <a:t>, </a:t>
            </a:r>
            <a:r>
              <a:rPr lang="fi-FI" dirty="0" smtClean="0">
                <a:solidFill>
                  <a:srgbClr val="262626"/>
                </a:solidFill>
                <a:latin typeface="Courier"/>
              </a:rPr>
              <a:t>v))</a:t>
            </a:r>
          </a:p>
          <a:p>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r>
              <a:rPr lang="en-US"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With Combiner</a:t>
            </a: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r>
              <a:rPr lang="en-US" dirty="0">
                <a:solidFill>
                  <a:srgbClr val="262626"/>
                </a:solidFill>
                <a:latin typeface="Courier"/>
              </a:rPr>
              <a:t>	</a:t>
            </a:r>
            <a:r>
              <a:rPr lang="en-US" dirty="0" err="1">
                <a:solidFill>
                  <a:srgbClr val="262626"/>
                </a:solidFill>
                <a:latin typeface="Courier"/>
              </a:rPr>
              <a:t>data.</a:t>
            </a:r>
            <a:r>
              <a:rPr lang="en-US" dirty="0" err="1">
                <a:solidFill>
                  <a:srgbClr val="0000C0"/>
                </a:solidFill>
                <a:latin typeface="Courier"/>
              </a:rPr>
              <a:t>flatMap</a:t>
            </a:r>
            <a:r>
              <a:rPr lang="en-US" dirty="0">
                <a:solidFill>
                  <a:srgbClr val="262626"/>
                </a:solidFill>
                <a:latin typeface="Courier"/>
              </a:rPr>
              <a:t>(</a:t>
            </a:r>
            <a:r>
              <a:rPr lang="en-US" dirty="0" err="1">
                <a:solidFill>
                  <a:srgbClr val="262626"/>
                </a:solidFill>
                <a:latin typeface="Courier"/>
              </a:rPr>
              <a:t>myMap</a:t>
            </a:r>
            <a:r>
              <a:rPr lang="en-US" dirty="0">
                <a:solidFill>
                  <a:srgbClr val="262626"/>
                </a:solidFill>
                <a:latin typeface="Courier"/>
              </a:rPr>
              <a:t>)</a:t>
            </a:r>
          </a:p>
          <a:p>
            <a:r>
              <a:rPr lang="en-US" dirty="0">
                <a:solidFill>
                  <a:srgbClr val="262626"/>
                </a:solidFill>
                <a:latin typeface="Courier"/>
              </a:rPr>
              <a:t>		.</a:t>
            </a:r>
            <a:r>
              <a:rPr lang="en-US" dirty="0" err="1">
                <a:solidFill>
                  <a:srgbClr val="0000C0"/>
                </a:solidFill>
                <a:latin typeface="Courier"/>
              </a:rPr>
              <a:t>reduceByKey</a:t>
            </a:r>
            <a:r>
              <a:rPr lang="en-US" dirty="0">
                <a:solidFill>
                  <a:srgbClr val="262626"/>
                </a:solidFill>
                <a:latin typeface="Courier"/>
              </a:rPr>
              <a:t>(</a:t>
            </a:r>
            <a:r>
              <a:rPr lang="en-US" dirty="0" err="1">
                <a:solidFill>
                  <a:srgbClr val="262626"/>
                </a:solidFill>
                <a:latin typeface="Courier"/>
              </a:rPr>
              <a:t>myCombiner</a:t>
            </a:r>
            <a:r>
              <a:rPr lang="en-US" dirty="0">
                <a:solidFill>
                  <a:srgbClr val="262626"/>
                </a:solidFill>
                <a:latin typeface="Courier"/>
              </a:rPr>
              <a:t>)</a:t>
            </a:r>
          </a:p>
          <a:p>
            <a:r>
              <a:rPr lang="fi-FI" dirty="0">
                <a:solidFill>
                  <a:srgbClr val="262626"/>
                </a:solidFill>
                <a:latin typeface="Courier"/>
              </a:rPr>
              <a:t>		.</a:t>
            </a:r>
            <a:r>
              <a:rPr lang="fi-FI" dirty="0" err="1">
                <a:solidFill>
                  <a:srgbClr val="0000C0"/>
                </a:solidFill>
                <a:latin typeface="Courier"/>
              </a:rPr>
              <a:t>map</a:t>
            </a:r>
            <a:r>
              <a:rPr lang="fi-FI" dirty="0" err="1">
                <a:solidFill>
                  <a:srgbClr val="262626"/>
                </a:solidFill>
                <a:latin typeface="Courier"/>
              </a:rPr>
              <a:t>((k</a:t>
            </a:r>
            <a:r>
              <a:rPr lang="fi-FI" dirty="0">
                <a:solidFill>
                  <a:srgbClr val="262626"/>
                </a:solidFill>
                <a:latin typeface="Courier"/>
              </a:rPr>
              <a:t>, v) =&gt; </a:t>
            </a:r>
            <a:r>
              <a:rPr lang="fi-FI" dirty="0" err="1">
                <a:solidFill>
                  <a:srgbClr val="262626"/>
                </a:solidFill>
                <a:latin typeface="Courier"/>
              </a:rPr>
              <a:t>myReduce(k</a:t>
            </a:r>
            <a:r>
              <a:rPr lang="fi-FI" dirty="0">
                <a:solidFill>
                  <a:srgbClr val="262626"/>
                </a:solidFill>
                <a:latin typeface="Courier"/>
              </a:rPr>
              <a:t>, v))</a:t>
            </a:r>
            <a:endParaRPr lang="en-US"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300261557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Java RDDs</a:t>
            </a:r>
            <a:endParaRPr lang="en-US" sz="2800" dirty="0"/>
          </a:p>
        </p:txBody>
      </p:sp>
      <p:sp>
        <p:nvSpPr>
          <p:cNvPr id="4" name="TextBox 3"/>
          <p:cNvSpPr txBox="1"/>
          <p:nvPr/>
        </p:nvSpPr>
        <p:spPr>
          <a:xfrm>
            <a:off x="386124" y="1821530"/>
            <a:ext cx="8183770" cy="4039568"/>
          </a:xfrm>
          <a:prstGeom prst="rect">
            <a:avLst/>
          </a:prstGeom>
          <a:noFill/>
        </p:spPr>
        <p:txBody>
          <a:bodyPr wrap="square" lIns="0" rIns="0" rtlCol="0">
            <a:spAutoFit/>
          </a:bodyPr>
          <a:lstStyle/>
          <a:p>
            <a:pPr>
              <a:lnSpc>
                <a:spcPct val="130000"/>
              </a:lnSpc>
            </a:pPr>
            <a:r>
              <a:rPr lang="en-US" dirty="0" err="1">
                <a:solidFill>
                  <a:srgbClr val="262626"/>
                </a:solidFill>
                <a:latin typeface="Courier"/>
              </a:rPr>
              <a:t>JavaRDDLike</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Parent Java RDD object for all Java RDD</a:t>
            </a:r>
          </a:p>
          <a:p>
            <a:pPr>
              <a:lnSpc>
                <a:spcPct val="130000"/>
              </a:lnSpc>
            </a:pPr>
            <a:r>
              <a:rPr lang="en-US" dirty="0" err="1">
                <a:solidFill>
                  <a:srgbClr val="262626"/>
                </a:solidFill>
                <a:latin typeface="Courier"/>
              </a:rPr>
              <a:t>JavaRDD</a:t>
            </a:r>
            <a:r>
              <a:rPr lang="en-US" dirty="0">
                <a:solidFill>
                  <a:srgbClr val="262626"/>
                </a:solidFill>
                <a:latin typeface="Courier"/>
              </a:rPr>
              <a:t>&lt;T&gt; </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Regular RDD</a:t>
            </a:r>
          </a:p>
          <a:p>
            <a:pPr>
              <a:lnSpc>
                <a:spcPct val="130000"/>
              </a:lnSpc>
            </a:pPr>
            <a:r>
              <a:rPr lang="en-US" dirty="0" err="1">
                <a:solidFill>
                  <a:srgbClr val="262626"/>
                </a:solidFill>
                <a:latin typeface="Courier"/>
              </a:rPr>
              <a:t>JavaPairRDD</a:t>
            </a:r>
            <a:r>
              <a:rPr lang="en-US" dirty="0" smtClean="0">
                <a:solidFill>
                  <a:srgbClr val="262626"/>
                </a:solidFill>
                <a:latin typeface="Courier"/>
              </a:rPr>
              <a:t>&lt;K,</a:t>
            </a:r>
            <a:r>
              <a:rPr lang="en-US" dirty="0">
                <a:solidFill>
                  <a:srgbClr val="262626"/>
                </a:solidFill>
                <a:latin typeface="Courier"/>
              </a:rPr>
              <a:t>V</a:t>
            </a:r>
            <a:r>
              <a:rPr lang="en-US" dirty="0" smtClean="0">
                <a:solidFill>
                  <a:srgbClr val="262626"/>
                </a:solidFill>
                <a:latin typeface="Courier"/>
              </a:rPr>
              <a:t>&gt; </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RDD with &lt;key, value&gt;</a:t>
            </a:r>
          </a:p>
          <a:p>
            <a:pPr>
              <a:lnSpc>
                <a:spcPct val="130000"/>
              </a:lnSpc>
            </a:pPr>
            <a:r>
              <a:rPr lang="en-US" dirty="0" err="1">
                <a:solidFill>
                  <a:srgbClr val="262626"/>
                </a:solidFill>
                <a:latin typeface="Courier"/>
              </a:rPr>
              <a:t>JavaDoubleRDD</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RDD of only Double entries</a:t>
            </a:r>
          </a:p>
          <a:p>
            <a:pPr>
              <a:lnSpc>
                <a:spcPct val="130000"/>
              </a:lnSpc>
            </a:pPr>
            <a:r>
              <a:rPr lang="en-US" dirty="0" err="1">
                <a:solidFill>
                  <a:srgbClr val="262626"/>
                </a:solidFill>
                <a:latin typeface="Courier"/>
              </a:rPr>
              <a:t>JavaHadoopRDD</a:t>
            </a:r>
            <a:r>
              <a:rPr lang="en-US" dirty="0" smtClean="0">
                <a:solidFill>
                  <a:srgbClr val="262626"/>
                </a:solidFill>
                <a:latin typeface="Courier"/>
              </a:rPr>
              <a:t>&lt;K,</a:t>
            </a:r>
            <a:r>
              <a:rPr lang="en-US" dirty="0">
                <a:solidFill>
                  <a:srgbClr val="262626"/>
                </a:solidFill>
                <a:latin typeface="Courier"/>
              </a:rPr>
              <a:t>V</a:t>
            </a:r>
            <a:r>
              <a:rPr lang="en-US" dirty="0" smtClean="0">
                <a:solidFill>
                  <a:srgbClr val="262626"/>
                </a:solidFill>
                <a:latin typeface="Courier"/>
              </a:rPr>
              <a:t>&gt; </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An RDD that provides core functionality for reading data stored in Hadoop (e.g., files in HDFS, sources in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HBase</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or S3), using the older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MapReduce</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API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org.apache.hadoop.mapred</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hadoop</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1.0</a:t>
            </a:r>
          </a:p>
          <a:p>
            <a:pPr>
              <a:lnSpc>
                <a:spcPct val="130000"/>
              </a:lnSpc>
            </a:pPr>
            <a:r>
              <a:rPr lang="en-US" dirty="0" err="1">
                <a:solidFill>
                  <a:srgbClr val="262626"/>
                </a:solidFill>
                <a:latin typeface="Courier"/>
              </a:rPr>
              <a:t>JavaNewHadoopRDD</a:t>
            </a:r>
            <a:r>
              <a:rPr lang="en-US" dirty="0" smtClean="0">
                <a:solidFill>
                  <a:srgbClr val="262626"/>
                </a:solidFill>
                <a:latin typeface="Courier"/>
              </a:rPr>
              <a:t>&lt;K,</a:t>
            </a:r>
            <a:r>
              <a:rPr lang="en-US" dirty="0">
                <a:solidFill>
                  <a:srgbClr val="262626"/>
                </a:solidFill>
                <a:latin typeface="Courier"/>
              </a:rPr>
              <a:t>V</a:t>
            </a:r>
            <a:r>
              <a:rPr lang="en-US" dirty="0" smtClean="0">
                <a:solidFill>
                  <a:srgbClr val="262626"/>
                </a:solidFill>
                <a:latin typeface="Courier"/>
              </a:rPr>
              <a:t>&gt; </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An RDD that provides core functionality for reading data stored in Hadoop (e.g., files in HDFS, sources in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HBase</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or S3), using the new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MapReduce</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API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org.apache.hadoop.mapreduce</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hadoop</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2.0</a:t>
            </a:r>
          </a:p>
          <a:p>
            <a:pPr>
              <a:lnSpc>
                <a:spcPct val="130000"/>
              </a:lnSpc>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300261557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Java RDD Functions</a:t>
            </a:r>
            <a:endParaRPr lang="en-US" sz="2800" dirty="0"/>
          </a:p>
        </p:txBody>
      </p:sp>
      <p:sp>
        <p:nvSpPr>
          <p:cNvPr id="4" name="TextBox 3"/>
          <p:cNvSpPr txBox="1"/>
          <p:nvPr/>
        </p:nvSpPr>
        <p:spPr>
          <a:xfrm>
            <a:off x="386123" y="1423961"/>
            <a:ext cx="8183770" cy="5841600"/>
          </a:xfrm>
          <a:prstGeom prst="rect">
            <a:avLst/>
          </a:prstGeom>
          <a:noFill/>
        </p:spPr>
        <p:txBody>
          <a:bodyPr wrap="square" lIns="0" rIns="0" rtlCol="0">
            <a:spAutoFit/>
          </a:bodyPr>
          <a:lstStyle/>
          <a:p>
            <a:pPr marL="171450" indent="-171450">
              <a:lnSpc>
                <a:spcPct val="130000"/>
              </a:lnSpc>
              <a:buFont typeface="Arial"/>
              <a:buChar char="•"/>
            </a:pPr>
            <a:r>
              <a:rPr lang="en-US" sz="1200" dirty="0">
                <a:solidFill>
                  <a:srgbClr val="262626"/>
                </a:solidFill>
                <a:latin typeface="Courier"/>
              </a:rPr>
              <a:t>T</a:t>
            </a:r>
            <a:r>
              <a:rPr lang="en-US" sz="12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Input Type,  </a:t>
            </a:r>
            <a:r>
              <a:rPr lang="en-US" sz="1200" dirty="0">
                <a:solidFill>
                  <a:srgbClr val="262626"/>
                </a:solidFill>
                <a:latin typeface="Courier"/>
              </a:rPr>
              <a:t>R</a:t>
            </a:r>
            <a:r>
              <a:rPr lang="en-US" sz="12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Return Type,  </a:t>
            </a:r>
            <a:r>
              <a:rPr lang="en-US" sz="1200" dirty="0" smtClean="0">
                <a:solidFill>
                  <a:srgbClr val="262626"/>
                </a:solidFill>
                <a:latin typeface="Courier"/>
              </a:rPr>
              <a:t>K</a:t>
            </a:r>
            <a:r>
              <a:rPr lang="en-US" sz="12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Key Type,  </a:t>
            </a:r>
            <a:r>
              <a:rPr lang="en-US" sz="1200" dirty="0">
                <a:solidFill>
                  <a:srgbClr val="262626"/>
                </a:solidFill>
                <a:latin typeface="Courier"/>
              </a:rPr>
              <a:t>V</a:t>
            </a:r>
            <a:r>
              <a:rPr lang="en-US" sz="12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Value Type</a:t>
            </a:r>
          </a:p>
          <a:p>
            <a:pPr marL="171450" indent="-171450">
              <a:lnSpc>
                <a:spcPct val="130000"/>
              </a:lnSpc>
              <a:buFont typeface="Arial"/>
              <a:buChar char="•"/>
            </a:pPr>
            <a:r>
              <a:rPr lang="en-US" dirty="0" err="1">
                <a:solidFill>
                  <a:srgbClr val="262626"/>
                </a:solidFill>
                <a:latin typeface="Courier"/>
              </a:rPr>
              <a:t>DoubleFlatMapFunction</a:t>
            </a:r>
            <a:r>
              <a:rPr lang="en-US" dirty="0">
                <a:solidFill>
                  <a:srgbClr val="262626"/>
                </a:solidFill>
                <a:latin typeface="Courier"/>
              </a:rPr>
              <a:t>&lt;T&gt;</a:t>
            </a:r>
          </a:p>
          <a:p>
            <a:pPr marL="628650" lvl="1" indent="-171450">
              <a:lnSpc>
                <a:spcPct val="130000"/>
              </a:lnSpc>
              <a:buFont typeface="Arial"/>
              <a:buChar char="•"/>
            </a:pPr>
            <a:r>
              <a:rPr lang="en-US" sz="16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Returns </a:t>
            </a:r>
            <a:r>
              <a:rPr lang="en-US" sz="16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Iteratable</a:t>
            </a:r>
            <a:r>
              <a:rPr lang="en-US" sz="16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of Doubles</a:t>
            </a:r>
          </a:p>
          <a:p>
            <a:pPr marL="171450" indent="-171450">
              <a:lnSpc>
                <a:spcPct val="130000"/>
              </a:lnSpc>
              <a:buFont typeface="Arial"/>
              <a:buChar char="•"/>
            </a:pPr>
            <a:r>
              <a:rPr lang="en-US" dirty="0" err="1">
                <a:solidFill>
                  <a:srgbClr val="262626"/>
                </a:solidFill>
                <a:latin typeface="Courier"/>
              </a:rPr>
              <a:t>DoubleFunction</a:t>
            </a:r>
            <a:r>
              <a:rPr lang="en-US" dirty="0">
                <a:solidFill>
                  <a:srgbClr val="262626"/>
                </a:solidFill>
                <a:latin typeface="Courier"/>
              </a:rPr>
              <a:t>&lt;T&gt;</a:t>
            </a:r>
          </a:p>
          <a:p>
            <a:pPr marL="628650" lvl="1" indent="-171450">
              <a:lnSpc>
                <a:spcPct val="130000"/>
              </a:lnSpc>
              <a:buFont typeface="Arial"/>
              <a:buChar char="•"/>
            </a:pPr>
            <a:r>
              <a:rPr lang="en-US" sz="16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Returns Double</a:t>
            </a:r>
          </a:p>
          <a:p>
            <a:pPr marL="171450" indent="-171450">
              <a:lnSpc>
                <a:spcPct val="130000"/>
              </a:lnSpc>
              <a:buFont typeface="Arial"/>
              <a:buChar char="•"/>
            </a:pPr>
            <a:r>
              <a:rPr lang="en-US" dirty="0" err="1">
                <a:solidFill>
                  <a:srgbClr val="262626"/>
                </a:solidFill>
                <a:latin typeface="Courier"/>
              </a:rPr>
              <a:t>FlatMapFunction</a:t>
            </a:r>
            <a:r>
              <a:rPr lang="en-US" dirty="0">
                <a:solidFill>
                  <a:srgbClr val="262626"/>
                </a:solidFill>
                <a:latin typeface="Courier"/>
              </a:rPr>
              <a:t>&lt;T</a:t>
            </a:r>
            <a:r>
              <a:rPr lang="en-US" dirty="0" smtClean="0">
                <a:solidFill>
                  <a:srgbClr val="262626"/>
                </a:solidFill>
                <a:latin typeface="Courier"/>
              </a:rPr>
              <a:t>,R</a:t>
            </a:r>
            <a:r>
              <a:rPr lang="en-US" dirty="0">
                <a:solidFill>
                  <a:srgbClr val="262626"/>
                </a:solidFill>
                <a:latin typeface="Courier"/>
              </a:rPr>
              <a:t>&gt;, FlatMapFunction2&lt;T1</a:t>
            </a:r>
            <a:r>
              <a:rPr lang="en-US" dirty="0" smtClean="0">
                <a:solidFill>
                  <a:srgbClr val="262626"/>
                </a:solidFill>
                <a:latin typeface="Courier"/>
              </a:rPr>
              <a:t>,T2,R</a:t>
            </a:r>
            <a:r>
              <a:rPr lang="en-US" dirty="0">
                <a:solidFill>
                  <a:srgbClr val="262626"/>
                </a:solidFill>
                <a:latin typeface="Courier"/>
              </a:rPr>
              <a:t>&gt;</a:t>
            </a:r>
          </a:p>
          <a:p>
            <a:pPr marL="628650" lvl="1" indent="-171450">
              <a:lnSpc>
                <a:spcPct val="130000"/>
              </a:lnSpc>
              <a:buFont typeface="Arial"/>
              <a:buChar char="•"/>
            </a:pPr>
            <a:r>
              <a:rPr lang="en-US" sz="16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Returns </a:t>
            </a:r>
            <a:r>
              <a:rPr lang="en-US" sz="16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Iteratable</a:t>
            </a:r>
            <a:r>
              <a:rPr lang="en-US" sz="16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of type R</a:t>
            </a:r>
          </a:p>
          <a:p>
            <a:pPr marL="171450" indent="-171450">
              <a:lnSpc>
                <a:spcPct val="130000"/>
              </a:lnSpc>
              <a:buFont typeface="Arial"/>
              <a:buChar char="•"/>
            </a:pPr>
            <a:r>
              <a:rPr lang="en-US" dirty="0">
                <a:solidFill>
                  <a:srgbClr val="262626"/>
                </a:solidFill>
                <a:latin typeface="Courier"/>
              </a:rPr>
              <a:t>Function0&lt;R&gt;, Function&lt;T, R&gt;, Function2&lt;T1</a:t>
            </a:r>
            <a:r>
              <a:rPr lang="en-US" dirty="0" smtClean="0">
                <a:solidFill>
                  <a:srgbClr val="262626"/>
                </a:solidFill>
                <a:latin typeface="Courier"/>
              </a:rPr>
              <a:t>,T2,R</a:t>
            </a:r>
            <a:r>
              <a:rPr lang="en-US" dirty="0">
                <a:solidFill>
                  <a:srgbClr val="262626"/>
                </a:solidFill>
                <a:latin typeface="Courier"/>
              </a:rPr>
              <a:t>&gt;, Function3&lt;T1</a:t>
            </a:r>
            <a:r>
              <a:rPr lang="en-US" dirty="0" smtClean="0">
                <a:solidFill>
                  <a:srgbClr val="262626"/>
                </a:solidFill>
                <a:latin typeface="Courier"/>
              </a:rPr>
              <a:t>,T2,T3,R</a:t>
            </a:r>
            <a:r>
              <a:rPr lang="en-US" dirty="0">
                <a:solidFill>
                  <a:srgbClr val="262626"/>
                </a:solidFill>
                <a:latin typeface="Courier"/>
              </a:rPr>
              <a:t>&gt;</a:t>
            </a:r>
          </a:p>
          <a:p>
            <a:pPr marL="628650" lvl="1" indent="-171450">
              <a:lnSpc>
                <a:spcPct val="130000"/>
              </a:lnSpc>
              <a:buFont typeface="Arial"/>
              <a:buChar char="•"/>
            </a:pPr>
            <a:r>
              <a:rPr lang="en-US" sz="16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Returns value of type R</a:t>
            </a:r>
          </a:p>
          <a:p>
            <a:pPr marL="171450" indent="-171450">
              <a:lnSpc>
                <a:spcPct val="130000"/>
              </a:lnSpc>
              <a:buFont typeface="Arial"/>
              <a:buChar char="•"/>
            </a:pPr>
            <a:r>
              <a:rPr lang="en-US" dirty="0" err="1">
                <a:solidFill>
                  <a:srgbClr val="262626"/>
                </a:solidFill>
                <a:latin typeface="Courier"/>
              </a:rPr>
              <a:t>PairFlatMapFunction</a:t>
            </a:r>
            <a:r>
              <a:rPr lang="en-US" dirty="0">
                <a:solidFill>
                  <a:srgbClr val="262626"/>
                </a:solidFill>
                <a:latin typeface="Courier"/>
              </a:rPr>
              <a:t>&lt;T</a:t>
            </a:r>
            <a:r>
              <a:rPr lang="en-US" dirty="0" smtClean="0">
                <a:solidFill>
                  <a:srgbClr val="262626"/>
                </a:solidFill>
                <a:latin typeface="Courier"/>
              </a:rPr>
              <a:t>,K,V</a:t>
            </a:r>
            <a:r>
              <a:rPr lang="en-US" dirty="0">
                <a:solidFill>
                  <a:srgbClr val="262626"/>
                </a:solidFill>
                <a:latin typeface="Courier"/>
              </a:rPr>
              <a:t>&gt;</a:t>
            </a:r>
          </a:p>
          <a:p>
            <a:pPr marL="628650" lvl="1" indent="-171450">
              <a:lnSpc>
                <a:spcPct val="130000"/>
              </a:lnSpc>
              <a:buFont typeface="Arial"/>
              <a:buChar char="•"/>
            </a:pPr>
            <a:r>
              <a:rPr lang="en-US" sz="16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Returns </a:t>
            </a:r>
            <a:r>
              <a:rPr lang="en-US" sz="16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Iteratable</a:t>
            </a:r>
            <a:r>
              <a:rPr lang="en-US" sz="16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of Tuple with type &lt;K,V&gt;</a:t>
            </a:r>
          </a:p>
          <a:p>
            <a:pPr marL="171450" indent="-171450">
              <a:lnSpc>
                <a:spcPct val="130000"/>
              </a:lnSpc>
              <a:buFont typeface="Arial"/>
              <a:buChar char="•"/>
            </a:pPr>
            <a:r>
              <a:rPr lang="en-US" dirty="0" err="1">
                <a:solidFill>
                  <a:srgbClr val="262626"/>
                </a:solidFill>
                <a:latin typeface="Courier"/>
              </a:rPr>
              <a:t>PairFunction</a:t>
            </a:r>
            <a:r>
              <a:rPr lang="en-US" dirty="0">
                <a:solidFill>
                  <a:srgbClr val="262626"/>
                </a:solidFill>
                <a:latin typeface="Courier"/>
              </a:rPr>
              <a:t>&lt;T</a:t>
            </a:r>
            <a:r>
              <a:rPr lang="en-US" dirty="0" smtClean="0">
                <a:solidFill>
                  <a:srgbClr val="262626"/>
                </a:solidFill>
                <a:latin typeface="Courier"/>
              </a:rPr>
              <a:t>,K,V</a:t>
            </a:r>
            <a:r>
              <a:rPr lang="en-US" dirty="0">
                <a:solidFill>
                  <a:srgbClr val="262626"/>
                </a:solidFill>
                <a:latin typeface="Courier"/>
              </a:rPr>
              <a:t>&gt;</a:t>
            </a:r>
          </a:p>
          <a:p>
            <a:pPr marL="628650" lvl="1" indent="-171450">
              <a:lnSpc>
                <a:spcPct val="130000"/>
              </a:lnSpc>
              <a:buFont typeface="Arial"/>
              <a:buChar char="•"/>
            </a:pPr>
            <a:r>
              <a:rPr lang="en-US" sz="16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Returns single Tuple with type &lt;K,V&gt;</a:t>
            </a:r>
          </a:p>
          <a:p>
            <a:pPr marL="171450" indent="-171450">
              <a:lnSpc>
                <a:spcPct val="130000"/>
              </a:lnSpc>
              <a:buFont typeface="Arial"/>
              <a:buChar char="•"/>
            </a:pPr>
            <a:r>
              <a:rPr lang="en-US" dirty="0" err="1">
                <a:solidFill>
                  <a:srgbClr val="262626"/>
                </a:solidFill>
                <a:latin typeface="Courier"/>
              </a:rPr>
              <a:t>VoidFunction</a:t>
            </a:r>
            <a:r>
              <a:rPr lang="en-US" dirty="0">
                <a:solidFill>
                  <a:srgbClr val="262626"/>
                </a:solidFill>
                <a:latin typeface="Courier"/>
              </a:rPr>
              <a:t>&lt;T&gt;</a:t>
            </a:r>
          </a:p>
          <a:p>
            <a:pPr marL="628650" lvl="1" indent="-171450">
              <a:lnSpc>
                <a:spcPct val="130000"/>
              </a:lnSpc>
              <a:buFont typeface="Arial"/>
              <a:buChar char="•"/>
            </a:pPr>
            <a:r>
              <a:rPr lang="en-US" sz="16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Returns void</a:t>
            </a:r>
          </a:p>
          <a:p>
            <a:pPr marL="171450" indent="-171450">
              <a:lnSpc>
                <a:spcPct val="130000"/>
              </a:lnSpc>
              <a:buFont typeface="Arial"/>
              <a:buChar char="•"/>
            </a:pPr>
            <a:endParaRPr lang="en-US" sz="16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300261557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Java RDD Functions (Cont.)</a:t>
            </a:r>
            <a:endParaRPr lang="en-US" sz="2800" dirty="0"/>
          </a:p>
        </p:txBody>
      </p:sp>
      <p:sp>
        <p:nvSpPr>
          <p:cNvPr id="4" name="TextBox 3"/>
          <p:cNvSpPr txBox="1"/>
          <p:nvPr/>
        </p:nvSpPr>
        <p:spPr>
          <a:xfrm>
            <a:off x="386124" y="1821530"/>
            <a:ext cx="8183770" cy="4013406"/>
          </a:xfrm>
          <a:prstGeom prst="rect">
            <a:avLst/>
          </a:prstGeom>
          <a:noFill/>
        </p:spPr>
        <p:txBody>
          <a:bodyPr wrap="square" lIns="0" rIns="0" rtlCol="0">
            <a:spAutoFit/>
          </a:bodyPr>
          <a:lstStyle/>
          <a:p>
            <a:pPr>
              <a:lnSpc>
                <a:spcPct val="130000"/>
              </a:lnSpc>
            </a:pPr>
            <a:r>
              <a:rPr lang="en-US" b="1" dirty="0" err="1" smtClean="0">
                <a:latin typeface="Roboto Condensed Light" panose="02000000000000000000" pitchFamily="2" charset="0"/>
                <a:ea typeface="Roboto Condensed Light" panose="02000000000000000000" pitchFamily="2" charset="0"/>
                <a:cs typeface="Roboto Condensed Light" panose="02000000000000000000" pitchFamily="2" charset="0"/>
              </a:rPr>
              <a:t>flatMap</a:t>
            </a:r>
            <a:endParaRPr lang="en-US" b="1" dirty="0" smtClean="0">
              <a:latin typeface="Roboto Condensed Light" panose="02000000000000000000" pitchFamily="2" charset="0"/>
              <a:ea typeface="Roboto Condensed Light" panose="02000000000000000000" pitchFamily="2" charset="0"/>
              <a:cs typeface="Roboto Condensed Light" panose="02000000000000000000" pitchFamily="2" charset="0"/>
            </a:endParaRPr>
          </a:p>
          <a:p>
            <a:r>
              <a:rPr lang="en-US" sz="1600" dirty="0" err="1" smtClean="0">
                <a:solidFill>
                  <a:srgbClr val="262626"/>
                </a:solidFill>
                <a:latin typeface="Courier"/>
              </a:rPr>
              <a:t>JavaRDD</a:t>
            </a:r>
            <a:r>
              <a:rPr lang="en-US" sz="1600" dirty="0">
                <a:solidFill>
                  <a:srgbClr val="262626"/>
                </a:solidFill>
                <a:latin typeface="Courier"/>
              </a:rPr>
              <a:t>&lt;String&gt; </a:t>
            </a:r>
            <a:r>
              <a:rPr lang="en-US" sz="1600" dirty="0" err="1">
                <a:solidFill>
                  <a:srgbClr val="262626"/>
                </a:solidFill>
                <a:latin typeface="Courier"/>
              </a:rPr>
              <a:t>outputData</a:t>
            </a:r>
            <a:r>
              <a:rPr lang="en-US" sz="1600" dirty="0">
                <a:solidFill>
                  <a:srgbClr val="262626"/>
                </a:solidFill>
                <a:latin typeface="Courier"/>
              </a:rPr>
              <a:t> = </a:t>
            </a:r>
            <a:r>
              <a:rPr lang="en-US" sz="1600" dirty="0" err="1">
                <a:solidFill>
                  <a:srgbClr val="262626"/>
                </a:solidFill>
                <a:latin typeface="Courier"/>
              </a:rPr>
              <a:t>data.</a:t>
            </a:r>
            <a:r>
              <a:rPr lang="en-US" sz="1600" dirty="0" err="1">
                <a:solidFill>
                  <a:srgbClr val="0000C0"/>
                </a:solidFill>
                <a:latin typeface="Courier"/>
              </a:rPr>
              <a:t>flatMap</a:t>
            </a:r>
            <a:r>
              <a:rPr lang="en-US" sz="1600" dirty="0">
                <a:solidFill>
                  <a:srgbClr val="262626"/>
                </a:solidFill>
                <a:latin typeface="Courier"/>
              </a:rPr>
              <a:t>(</a:t>
            </a:r>
            <a:r>
              <a:rPr lang="en-US" sz="1600" b="1" dirty="0">
                <a:solidFill>
                  <a:srgbClr val="107902"/>
                </a:solidFill>
                <a:latin typeface="Courier-Bold"/>
              </a:rPr>
              <a:t>new</a:t>
            </a:r>
            <a:r>
              <a:rPr lang="en-US" sz="1600" dirty="0">
                <a:solidFill>
                  <a:srgbClr val="262626"/>
                </a:solidFill>
                <a:latin typeface="Courier"/>
              </a:rPr>
              <a:t> </a:t>
            </a:r>
            <a:r>
              <a:rPr lang="en-US" sz="1600" dirty="0" err="1">
                <a:solidFill>
                  <a:srgbClr val="262626"/>
                </a:solidFill>
                <a:latin typeface="Courier"/>
              </a:rPr>
              <a:t>FlatMapFunction</a:t>
            </a:r>
            <a:r>
              <a:rPr lang="en-US" sz="1600" dirty="0">
                <a:solidFill>
                  <a:srgbClr val="262626"/>
                </a:solidFill>
                <a:latin typeface="Courier"/>
              </a:rPr>
              <a:t>&lt;String, String&gt;() {</a:t>
            </a:r>
          </a:p>
          <a:p>
            <a:r>
              <a:rPr lang="en-US" sz="1600" dirty="0">
                <a:solidFill>
                  <a:srgbClr val="262626"/>
                </a:solidFill>
                <a:latin typeface="Courier"/>
              </a:rPr>
              <a:t>	</a:t>
            </a:r>
            <a:r>
              <a:rPr lang="en-US" sz="1600" b="1" dirty="0">
                <a:solidFill>
                  <a:srgbClr val="107902"/>
                </a:solidFill>
                <a:latin typeface="Courier-Bold"/>
              </a:rPr>
              <a:t>public</a:t>
            </a:r>
            <a:r>
              <a:rPr lang="en-US" sz="1600" dirty="0">
                <a:solidFill>
                  <a:srgbClr val="262626"/>
                </a:solidFill>
                <a:latin typeface="Courier"/>
              </a:rPr>
              <a:t> </a:t>
            </a:r>
            <a:r>
              <a:rPr lang="en-US" sz="1600" dirty="0" err="1">
                <a:solidFill>
                  <a:srgbClr val="262626"/>
                </a:solidFill>
                <a:latin typeface="Courier"/>
              </a:rPr>
              <a:t>Iterable</a:t>
            </a:r>
            <a:r>
              <a:rPr lang="en-US" sz="1600" dirty="0">
                <a:solidFill>
                  <a:srgbClr val="262626"/>
                </a:solidFill>
                <a:latin typeface="Courier"/>
              </a:rPr>
              <a:t>&lt;String&gt; </a:t>
            </a:r>
            <a:r>
              <a:rPr lang="en-US" sz="1600" b="1" dirty="0">
                <a:solidFill>
                  <a:srgbClr val="0950AD"/>
                </a:solidFill>
                <a:latin typeface="Courier-Bold"/>
              </a:rPr>
              <a:t>call</a:t>
            </a:r>
            <a:r>
              <a:rPr lang="en-US" sz="1600" dirty="0">
                <a:solidFill>
                  <a:srgbClr val="262626"/>
                </a:solidFill>
                <a:latin typeface="Courier"/>
              </a:rPr>
              <a:t>(String s) </a:t>
            </a:r>
            <a:r>
              <a:rPr lang="en-US" sz="1600" b="1" dirty="0">
                <a:solidFill>
                  <a:srgbClr val="107902"/>
                </a:solidFill>
                <a:latin typeface="Courier-Bold"/>
              </a:rPr>
              <a:t>throws</a:t>
            </a:r>
            <a:r>
              <a:rPr lang="en-US" sz="1600" dirty="0">
                <a:solidFill>
                  <a:srgbClr val="262626"/>
                </a:solidFill>
                <a:latin typeface="Courier"/>
              </a:rPr>
              <a:t> Exception {</a:t>
            </a:r>
          </a:p>
          <a:p>
            <a:r>
              <a:rPr lang="en-US" sz="1600" dirty="0">
                <a:solidFill>
                  <a:srgbClr val="262626"/>
                </a:solidFill>
                <a:latin typeface="Courier"/>
              </a:rPr>
              <a:t>		</a:t>
            </a:r>
            <a:r>
              <a:rPr lang="en-US" sz="1600" b="1" dirty="0">
                <a:solidFill>
                  <a:srgbClr val="107902"/>
                </a:solidFill>
                <a:latin typeface="Courier-Bold"/>
              </a:rPr>
              <a:t>return</a:t>
            </a:r>
            <a:r>
              <a:rPr lang="en-US" sz="1600" dirty="0">
                <a:solidFill>
                  <a:srgbClr val="262626"/>
                </a:solidFill>
                <a:latin typeface="Courier"/>
              </a:rPr>
              <a:t> </a:t>
            </a:r>
            <a:r>
              <a:rPr lang="en-US" sz="1600" dirty="0" err="1">
                <a:solidFill>
                  <a:srgbClr val="262626"/>
                </a:solidFill>
                <a:latin typeface="Courier"/>
              </a:rPr>
              <a:t>Arrays.</a:t>
            </a:r>
            <a:r>
              <a:rPr lang="en-US" sz="1600" dirty="0" err="1">
                <a:solidFill>
                  <a:srgbClr val="0000C0"/>
                </a:solidFill>
                <a:latin typeface="Courier"/>
              </a:rPr>
              <a:t>asList</a:t>
            </a:r>
            <a:r>
              <a:rPr lang="en-US" sz="1600" dirty="0">
                <a:solidFill>
                  <a:srgbClr val="262626"/>
                </a:solidFill>
                <a:latin typeface="Courier"/>
              </a:rPr>
              <a:t>(</a:t>
            </a:r>
            <a:r>
              <a:rPr lang="en-US" sz="1600" dirty="0" err="1">
                <a:solidFill>
                  <a:srgbClr val="262626"/>
                </a:solidFill>
                <a:latin typeface="Courier"/>
              </a:rPr>
              <a:t>s.</a:t>
            </a:r>
            <a:r>
              <a:rPr lang="en-US" sz="1600" dirty="0" err="1">
                <a:solidFill>
                  <a:srgbClr val="0000C0"/>
                </a:solidFill>
                <a:latin typeface="Courier"/>
              </a:rPr>
              <a:t>split</a:t>
            </a:r>
            <a:r>
              <a:rPr lang="en-US" sz="1600" dirty="0" smtClean="0">
                <a:solidFill>
                  <a:srgbClr val="262626"/>
                </a:solidFill>
                <a:latin typeface="Courier"/>
              </a:rPr>
              <a:t>(</a:t>
            </a:r>
            <a:r>
              <a:rPr lang="en-US" sz="1600" dirty="0" smtClean="0">
                <a:solidFill>
                  <a:schemeClr val="accent3">
                    <a:lumMod val="75000"/>
                  </a:schemeClr>
                </a:solidFill>
                <a:latin typeface="Courier"/>
              </a:rPr>
              <a:t>“ “</a:t>
            </a:r>
            <a:r>
              <a:rPr lang="en-US" sz="1600" dirty="0" smtClean="0">
                <a:solidFill>
                  <a:srgbClr val="262626"/>
                </a:solidFill>
                <a:latin typeface="Courier"/>
              </a:rPr>
              <a:t>))</a:t>
            </a:r>
            <a:r>
              <a:rPr lang="en-US" sz="1600" dirty="0">
                <a:solidFill>
                  <a:srgbClr val="262626"/>
                </a:solidFill>
                <a:latin typeface="Courier"/>
              </a:rPr>
              <a:t>;</a:t>
            </a:r>
          </a:p>
          <a:p>
            <a:r>
              <a:rPr lang="en-US" sz="1600" dirty="0">
                <a:solidFill>
                  <a:srgbClr val="262626"/>
                </a:solidFill>
                <a:latin typeface="Courier"/>
              </a:rPr>
              <a:t>	}</a:t>
            </a:r>
          </a:p>
          <a:p>
            <a:r>
              <a:rPr lang="en-US" sz="1600" dirty="0" smtClean="0">
                <a:solidFill>
                  <a:srgbClr val="262626"/>
                </a:solidFill>
                <a:latin typeface="Courier"/>
              </a:rPr>
              <a:t>}</a:t>
            </a:r>
            <a:r>
              <a:rPr lang="en-US" sz="1600" dirty="0">
                <a:solidFill>
                  <a:srgbClr val="262626"/>
                </a:solidFill>
                <a:latin typeface="Courier"/>
              </a:rPr>
              <a:t>)</a:t>
            </a:r>
            <a:r>
              <a:rPr lang="en-US" sz="1600" dirty="0" smtClean="0">
                <a:solidFill>
                  <a:srgbClr val="262626"/>
                </a:solidFill>
                <a:latin typeface="Courier"/>
              </a:rPr>
              <a:t>;</a:t>
            </a:r>
          </a:p>
          <a:p>
            <a:endParaRPr lang="en-US" sz="16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r>
              <a:rPr lang="en-US" b="1" dirty="0" smtClean="0">
                <a:latin typeface="Roboto Condensed Light" panose="02000000000000000000" pitchFamily="2" charset="0"/>
                <a:ea typeface="Roboto Condensed Light" panose="02000000000000000000" pitchFamily="2" charset="0"/>
                <a:cs typeface="Roboto Condensed Light" panose="02000000000000000000" pitchFamily="2" charset="0"/>
              </a:rPr>
              <a:t>Map</a:t>
            </a:r>
          </a:p>
          <a:p>
            <a:r>
              <a:rPr lang="en-US" sz="1600" dirty="0" err="1">
                <a:solidFill>
                  <a:srgbClr val="262626"/>
                </a:solidFill>
                <a:latin typeface="Courier"/>
              </a:rPr>
              <a:t>JavaRDD</a:t>
            </a:r>
            <a:r>
              <a:rPr lang="en-US" sz="1600" dirty="0">
                <a:solidFill>
                  <a:srgbClr val="262626"/>
                </a:solidFill>
                <a:latin typeface="Courier"/>
              </a:rPr>
              <a:t>&lt;String&gt; </a:t>
            </a:r>
            <a:r>
              <a:rPr lang="en-US" sz="1600" dirty="0" err="1">
                <a:solidFill>
                  <a:srgbClr val="262626"/>
                </a:solidFill>
                <a:latin typeface="Courier"/>
              </a:rPr>
              <a:t>outputData</a:t>
            </a:r>
            <a:r>
              <a:rPr lang="en-US" sz="1600" dirty="0">
                <a:solidFill>
                  <a:srgbClr val="262626"/>
                </a:solidFill>
                <a:latin typeface="Courier"/>
              </a:rPr>
              <a:t> = </a:t>
            </a:r>
            <a:r>
              <a:rPr lang="en-US" sz="1600" dirty="0" err="1">
                <a:solidFill>
                  <a:srgbClr val="262626"/>
                </a:solidFill>
                <a:latin typeface="Courier"/>
              </a:rPr>
              <a:t>data.</a:t>
            </a:r>
            <a:r>
              <a:rPr lang="en-US" sz="1600" dirty="0" err="1">
                <a:solidFill>
                  <a:srgbClr val="0000C0"/>
                </a:solidFill>
                <a:latin typeface="Courier"/>
              </a:rPr>
              <a:t>map</a:t>
            </a:r>
            <a:r>
              <a:rPr lang="en-US" sz="1600" dirty="0">
                <a:solidFill>
                  <a:srgbClr val="262626"/>
                </a:solidFill>
                <a:latin typeface="Courier"/>
              </a:rPr>
              <a:t>(</a:t>
            </a:r>
            <a:r>
              <a:rPr lang="en-US" sz="1600" b="1" dirty="0">
                <a:solidFill>
                  <a:srgbClr val="107902"/>
                </a:solidFill>
                <a:latin typeface="Courier-Bold"/>
              </a:rPr>
              <a:t>new</a:t>
            </a:r>
            <a:r>
              <a:rPr lang="en-US" sz="1600" dirty="0">
                <a:solidFill>
                  <a:srgbClr val="262626"/>
                </a:solidFill>
                <a:latin typeface="Courier"/>
              </a:rPr>
              <a:t> Function&lt;String, String&gt;() {</a:t>
            </a:r>
          </a:p>
          <a:p>
            <a:r>
              <a:rPr lang="en-US" sz="1600" dirty="0">
                <a:solidFill>
                  <a:srgbClr val="262626"/>
                </a:solidFill>
                <a:latin typeface="Courier"/>
              </a:rPr>
              <a:t>	</a:t>
            </a:r>
            <a:r>
              <a:rPr lang="en-US" sz="1600" b="1" dirty="0" smtClean="0">
                <a:solidFill>
                  <a:srgbClr val="107902"/>
                </a:solidFill>
                <a:latin typeface="Courier-Bold"/>
              </a:rPr>
              <a:t>public</a:t>
            </a:r>
            <a:r>
              <a:rPr lang="en-US" sz="1600" dirty="0" smtClean="0">
                <a:solidFill>
                  <a:srgbClr val="262626"/>
                </a:solidFill>
                <a:latin typeface="Courier"/>
              </a:rPr>
              <a:t> </a:t>
            </a:r>
            <a:r>
              <a:rPr lang="en-US" sz="1600" dirty="0">
                <a:solidFill>
                  <a:srgbClr val="262626"/>
                </a:solidFill>
                <a:latin typeface="Courier"/>
              </a:rPr>
              <a:t>String </a:t>
            </a:r>
            <a:r>
              <a:rPr lang="en-US" sz="1600" b="1" dirty="0">
                <a:solidFill>
                  <a:srgbClr val="0950AD"/>
                </a:solidFill>
                <a:latin typeface="Courier-Bold"/>
              </a:rPr>
              <a:t>call</a:t>
            </a:r>
            <a:r>
              <a:rPr lang="en-US" sz="1600" dirty="0">
                <a:solidFill>
                  <a:srgbClr val="262626"/>
                </a:solidFill>
                <a:latin typeface="Courier"/>
              </a:rPr>
              <a:t>(String s) </a:t>
            </a:r>
            <a:r>
              <a:rPr lang="en-US" sz="1600" b="1" dirty="0">
                <a:solidFill>
                  <a:srgbClr val="107902"/>
                </a:solidFill>
                <a:latin typeface="Courier-Bold"/>
              </a:rPr>
              <a:t>throws</a:t>
            </a:r>
            <a:r>
              <a:rPr lang="en-US" sz="1600" dirty="0">
                <a:solidFill>
                  <a:srgbClr val="262626"/>
                </a:solidFill>
                <a:latin typeface="Courier"/>
              </a:rPr>
              <a:t> Exception {</a:t>
            </a:r>
          </a:p>
          <a:p>
            <a:r>
              <a:rPr lang="en-US" sz="1600" dirty="0">
                <a:solidFill>
                  <a:srgbClr val="262626"/>
                </a:solidFill>
                <a:latin typeface="Courier"/>
              </a:rPr>
              <a:t>	</a:t>
            </a:r>
            <a:r>
              <a:rPr lang="en-US" sz="1600" dirty="0" smtClean="0">
                <a:solidFill>
                  <a:srgbClr val="262626"/>
                </a:solidFill>
                <a:latin typeface="Courier"/>
              </a:rPr>
              <a:t>	</a:t>
            </a:r>
            <a:r>
              <a:rPr lang="en-US" sz="1600" b="1" dirty="0" smtClean="0">
                <a:solidFill>
                  <a:srgbClr val="107902"/>
                </a:solidFill>
                <a:latin typeface="Courier-Bold"/>
              </a:rPr>
              <a:t>return</a:t>
            </a:r>
            <a:r>
              <a:rPr lang="en-US" sz="1600" dirty="0" smtClean="0">
                <a:solidFill>
                  <a:srgbClr val="262626"/>
                </a:solidFill>
                <a:latin typeface="Courier"/>
              </a:rPr>
              <a:t> </a:t>
            </a:r>
            <a:r>
              <a:rPr lang="en-US" sz="1600" dirty="0" err="1">
                <a:solidFill>
                  <a:srgbClr val="262626"/>
                </a:solidFill>
                <a:latin typeface="Courier"/>
              </a:rPr>
              <a:t>s.</a:t>
            </a:r>
            <a:r>
              <a:rPr lang="en-US" sz="1600" dirty="0" err="1">
                <a:solidFill>
                  <a:srgbClr val="0000C0"/>
                </a:solidFill>
                <a:latin typeface="Courier"/>
              </a:rPr>
              <a:t>trim</a:t>
            </a:r>
            <a:r>
              <a:rPr lang="en-US" sz="1600" dirty="0">
                <a:solidFill>
                  <a:srgbClr val="262626"/>
                </a:solidFill>
                <a:latin typeface="Courier"/>
              </a:rPr>
              <a:t>();</a:t>
            </a:r>
          </a:p>
          <a:p>
            <a:r>
              <a:rPr lang="en-US" sz="1600" dirty="0">
                <a:solidFill>
                  <a:srgbClr val="262626"/>
                </a:solidFill>
                <a:latin typeface="Courier"/>
              </a:rPr>
              <a:t>	</a:t>
            </a:r>
            <a:r>
              <a:rPr lang="en-US" sz="1600" dirty="0" smtClean="0">
                <a:solidFill>
                  <a:srgbClr val="262626"/>
                </a:solidFill>
                <a:latin typeface="Courier"/>
              </a:rPr>
              <a:t>}</a:t>
            </a:r>
            <a:endParaRPr lang="en-US" sz="1600" dirty="0">
              <a:solidFill>
                <a:srgbClr val="262626"/>
              </a:solidFill>
              <a:latin typeface="Courier"/>
            </a:endParaRPr>
          </a:p>
          <a:p>
            <a:r>
              <a:rPr lang="en-US" sz="1600" dirty="0" smtClean="0">
                <a:solidFill>
                  <a:srgbClr val="262626"/>
                </a:solidFill>
                <a:latin typeface="Courier"/>
              </a:rPr>
              <a:t>}</a:t>
            </a:r>
            <a:r>
              <a:rPr lang="en-US" sz="1600" dirty="0">
                <a:solidFill>
                  <a:srgbClr val="262626"/>
                </a:solidFill>
                <a:latin typeface="Courier"/>
              </a:rPr>
              <a:t>);</a:t>
            </a:r>
            <a:endParaRPr lang="en-US" sz="16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300261557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a:t>Creating </a:t>
            </a:r>
            <a:r>
              <a:rPr lang="en-US" sz="2800" dirty="0" err="1" smtClean="0"/>
              <a:t>PairRDDs</a:t>
            </a:r>
            <a:endParaRPr lang="en-US" sz="2800" dirty="0"/>
          </a:p>
        </p:txBody>
      </p:sp>
      <p:sp>
        <p:nvSpPr>
          <p:cNvPr id="4" name="TextBox 3"/>
          <p:cNvSpPr txBox="1"/>
          <p:nvPr/>
        </p:nvSpPr>
        <p:spPr>
          <a:xfrm>
            <a:off x="152400" y="1821530"/>
            <a:ext cx="4469942" cy="729430"/>
          </a:xfrm>
          <a:prstGeom prst="rect">
            <a:avLst/>
          </a:prstGeom>
          <a:noFill/>
        </p:spPr>
        <p:txBody>
          <a:bodyPr wrap="square" lIns="0" rIns="0" rtlCol="0">
            <a:spAutoFit/>
          </a:bodyPr>
          <a:lstStyle/>
          <a:p>
            <a:pPr>
              <a:lnSpc>
                <a:spcPct val="130000"/>
              </a:lnSpc>
            </a:pPr>
            <a:r>
              <a:rPr lang="en-US" b="1" dirty="0" err="1" smtClean="0">
                <a:solidFill>
                  <a:srgbClr val="000000"/>
                </a:solidFill>
                <a:latin typeface="Roboto Condensed Light" panose="02000000000000000000" pitchFamily="2" charset="0"/>
                <a:ea typeface="Roboto Condensed Light" panose="02000000000000000000" pitchFamily="2" charset="0"/>
                <a:cs typeface="Roboto Condensed Light" panose="02000000000000000000" pitchFamily="2" charset="0"/>
              </a:rPr>
              <a:t>Scala</a:t>
            </a:r>
            <a:endParaRPr lang="en-US" dirty="0">
              <a:solidFill>
                <a:srgbClr val="000000"/>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r>
              <a:rPr lang="en-US" dirty="0" err="1" smtClean="0">
                <a:solidFill>
                  <a:srgbClr val="262626"/>
                </a:solidFill>
                <a:latin typeface="Courier"/>
              </a:rPr>
              <a:t>rdd</a:t>
            </a:r>
            <a:r>
              <a:rPr lang="nl-NL" dirty="0" smtClean="0">
                <a:solidFill>
                  <a:srgbClr val="262626"/>
                </a:solidFill>
                <a:latin typeface="Courier"/>
              </a:rPr>
              <a:t>.map(</a:t>
            </a:r>
            <a:r>
              <a:rPr lang="nl-NL" dirty="0" err="1" smtClean="0">
                <a:solidFill>
                  <a:srgbClr val="262626"/>
                </a:solidFill>
                <a:latin typeface="Courier"/>
              </a:rPr>
              <a:t>key</a:t>
            </a:r>
            <a:r>
              <a:rPr lang="nl-NL" dirty="0" smtClean="0">
                <a:solidFill>
                  <a:srgbClr val="262626"/>
                </a:solidFill>
                <a:latin typeface="Courier"/>
              </a:rPr>
              <a:t> </a:t>
            </a:r>
            <a:r>
              <a:rPr lang="nl-NL" b="1" dirty="0">
                <a:solidFill>
                  <a:srgbClr val="107902"/>
                </a:solidFill>
                <a:latin typeface="Courier-Bold"/>
              </a:rPr>
              <a:t>=&gt;</a:t>
            </a:r>
            <a:r>
              <a:rPr lang="nl-NL" dirty="0">
                <a:solidFill>
                  <a:srgbClr val="262626"/>
                </a:solidFill>
                <a:latin typeface="Courier"/>
              </a:rPr>
              <a:t> </a:t>
            </a:r>
            <a:r>
              <a:rPr lang="nl-NL" dirty="0" smtClean="0">
                <a:solidFill>
                  <a:srgbClr val="262626"/>
                </a:solidFill>
                <a:latin typeface="Courier"/>
              </a:rPr>
              <a:t>(</a:t>
            </a:r>
            <a:r>
              <a:rPr lang="nl-NL" dirty="0" err="1" smtClean="0">
                <a:solidFill>
                  <a:srgbClr val="262626"/>
                </a:solidFill>
                <a:latin typeface="Courier"/>
              </a:rPr>
              <a:t>key</a:t>
            </a:r>
            <a:r>
              <a:rPr lang="nl-NL" dirty="0" smtClean="0">
                <a:solidFill>
                  <a:srgbClr val="262626"/>
                </a:solidFill>
                <a:latin typeface="Courier"/>
              </a:rPr>
              <a:t>,</a:t>
            </a:r>
            <a:r>
              <a:rPr lang="nl-NL" sz="1400" dirty="0" smtClean="0">
                <a:solidFill>
                  <a:srgbClr val="77933C"/>
                </a:solidFill>
                <a:latin typeface="Courier"/>
              </a:rPr>
              <a:t>“</a:t>
            </a:r>
            <a:r>
              <a:rPr lang="nl-NL" sz="1400" dirty="0" err="1">
                <a:solidFill>
                  <a:srgbClr val="77933C"/>
                </a:solidFill>
                <a:latin typeface="Courier"/>
              </a:rPr>
              <a:t>value</a:t>
            </a:r>
            <a:r>
              <a:rPr lang="nl-NL" sz="1400" dirty="0">
                <a:solidFill>
                  <a:srgbClr val="77933C"/>
                </a:solidFill>
                <a:latin typeface="Courier"/>
              </a:rPr>
              <a:t>”</a:t>
            </a:r>
            <a:r>
              <a:rPr lang="nl-NL" dirty="0" smtClean="0">
                <a:solidFill>
                  <a:srgbClr val="262626"/>
                </a:solidFill>
                <a:latin typeface="Courier"/>
              </a:rPr>
              <a:t>)</a:t>
            </a:r>
            <a:r>
              <a:rPr lang="nl-NL" dirty="0">
                <a:solidFill>
                  <a:srgbClr val="262626"/>
                </a:solidFill>
                <a:latin typeface="Courier"/>
              </a:rPr>
              <a:t>)</a:t>
            </a:r>
            <a:endParaRPr lang="nl-NL" dirty="0">
              <a:solidFill>
                <a:srgbClr val="262626"/>
              </a:solidFill>
              <a:latin typeface="Courier"/>
            </a:endParaRPr>
          </a:p>
        </p:txBody>
      </p:sp>
      <p:sp>
        <p:nvSpPr>
          <p:cNvPr id="5" name="TextBox 4"/>
          <p:cNvSpPr txBox="1"/>
          <p:nvPr/>
        </p:nvSpPr>
        <p:spPr>
          <a:xfrm>
            <a:off x="4820765" y="1821530"/>
            <a:ext cx="4083818" cy="883319"/>
          </a:xfrm>
          <a:prstGeom prst="rect">
            <a:avLst/>
          </a:prstGeom>
          <a:noFill/>
        </p:spPr>
        <p:txBody>
          <a:bodyPr wrap="square" lIns="0" rIns="0" rtlCol="0">
            <a:spAutoFit/>
          </a:bodyPr>
          <a:lstStyle/>
          <a:p>
            <a:pPr>
              <a:lnSpc>
                <a:spcPct val="130000"/>
              </a:lnSpc>
            </a:pPr>
            <a:r>
              <a:rPr lang="en-US" b="1" dirty="0" smtClean="0">
                <a:solidFill>
                  <a:srgbClr val="000000"/>
                </a:solidFill>
                <a:latin typeface="Roboto Condensed Light" panose="02000000000000000000" pitchFamily="2" charset="0"/>
                <a:ea typeface="Roboto Condensed Light" panose="02000000000000000000" pitchFamily="2" charset="0"/>
                <a:cs typeface="Roboto Condensed Light" panose="02000000000000000000" pitchFamily="2" charset="0"/>
              </a:rPr>
              <a:t>Python</a:t>
            </a:r>
            <a:endParaRPr lang="en-US" b="1" dirty="0">
              <a:solidFill>
                <a:srgbClr val="000000"/>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r>
              <a:rPr lang="en-US" sz="1400" dirty="0" err="1" smtClean="0">
                <a:solidFill>
                  <a:srgbClr val="262626"/>
                </a:solidFill>
                <a:latin typeface="Courier"/>
              </a:rPr>
              <a:t>rdd.map</a:t>
            </a:r>
            <a:r>
              <a:rPr lang="en-US" sz="1400" dirty="0">
                <a:solidFill>
                  <a:srgbClr val="262626"/>
                </a:solidFill>
                <a:latin typeface="Courier"/>
              </a:rPr>
              <a:t>(</a:t>
            </a:r>
            <a:r>
              <a:rPr lang="en-US" sz="1400" b="1" dirty="0">
                <a:solidFill>
                  <a:srgbClr val="107902"/>
                </a:solidFill>
                <a:latin typeface="Courier-Bold"/>
              </a:rPr>
              <a:t>lambda</a:t>
            </a:r>
            <a:r>
              <a:rPr lang="en-US" sz="1400" dirty="0">
                <a:solidFill>
                  <a:srgbClr val="262626"/>
                </a:solidFill>
                <a:latin typeface="Courier"/>
              </a:rPr>
              <a:t> </a:t>
            </a:r>
            <a:r>
              <a:rPr lang="en-US" sz="1400" dirty="0" smtClean="0">
                <a:solidFill>
                  <a:srgbClr val="262626"/>
                </a:solidFill>
                <a:latin typeface="Courier"/>
              </a:rPr>
              <a:t>key: (key,</a:t>
            </a:r>
            <a:r>
              <a:rPr lang="nl-NL" sz="1400" dirty="0" smtClean="0">
                <a:solidFill>
                  <a:srgbClr val="77933C"/>
                </a:solidFill>
                <a:latin typeface="Courier"/>
              </a:rPr>
              <a:t>“</a:t>
            </a:r>
            <a:r>
              <a:rPr lang="nl-NL" sz="1400" dirty="0" err="1">
                <a:solidFill>
                  <a:srgbClr val="77933C"/>
                </a:solidFill>
                <a:latin typeface="Courier"/>
              </a:rPr>
              <a:t>value</a:t>
            </a:r>
            <a:r>
              <a:rPr lang="nl-NL" sz="1400" dirty="0">
                <a:solidFill>
                  <a:srgbClr val="77933C"/>
                </a:solidFill>
                <a:latin typeface="Courier"/>
              </a:rPr>
              <a:t>”</a:t>
            </a:r>
            <a:r>
              <a:rPr lang="en-US" sz="1400" dirty="0" smtClean="0">
                <a:solidFill>
                  <a:srgbClr val="262626"/>
                </a:solidFill>
                <a:latin typeface="Courier"/>
              </a:rPr>
              <a:t>))</a:t>
            </a:r>
            <a:endParaRPr lang="en-US" sz="1400" dirty="0">
              <a:solidFill>
                <a:srgbClr val="262626"/>
              </a:solidFill>
              <a:latin typeface="Courier"/>
            </a:endParaRPr>
          </a:p>
          <a:p>
            <a:endPar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
        <p:nvSpPr>
          <p:cNvPr id="3" name="Rectangle 2"/>
          <p:cNvSpPr/>
          <p:nvPr/>
        </p:nvSpPr>
        <p:spPr>
          <a:xfrm>
            <a:off x="152399" y="3346458"/>
            <a:ext cx="8752183" cy="1754327"/>
          </a:xfrm>
          <a:prstGeom prst="rect">
            <a:avLst/>
          </a:prstGeom>
        </p:spPr>
        <p:txBody>
          <a:bodyPr wrap="square">
            <a:spAutoFit/>
          </a:bodyPr>
          <a:lstStyle/>
          <a:p>
            <a:r>
              <a:rPr lang="en-US" b="1" dirty="0" smtClean="0">
                <a:solidFill>
                  <a:srgbClr val="000000"/>
                </a:solidFill>
                <a:latin typeface="Roboto Condensed Light" panose="02000000000000000000" pitchFamily="2" charset="0"/>
                <a:ea typeface="Roboto Condensed Light" panose="02000000000000000000" pitchFamily="2" charset="0"/>
                <a:cs typeface="Roboto Condensed Light" panose="02000000000000000000" pitchFamily="2" charset="0"/>
              </a:rPr>
              <a:t>Java</a:t>
            </a:r>
            <a:endParaRPr lang="en-US" dirty="0" smtClean="0">
              <a:solidFill>
                <a:srgbClr val="262626"/>
              </a:solidFill>
              <a:latin typeface="Courier"/>
            </a:endParaRPr>
          </a:p>
          <a:p>
            <a:r>
              <a:rPr lang="en-US" dirty="0" err="1" smtClean="0">
                <a:solidFill>
                  <a:srgbClr val="262626"/>
                </a:solidFill>
                <a:latin typeface="Courier"/>
              </a:rPr>
              <a:t>rdd.</a:t>
            </a:r>
            <a:r>
              <a:rPr lang="en-US" dirty="0" err="1" smtClean="0">
                <a:solidFill>
                  <a:srgbClr val="0000C0"/>
                </a:solidFill>
                <a:latin typeface="Courier"/>
              </a:rPr>
              <a:t>mapToPair</a:t>
            </a:r>
            <a:r>
              <a:rPr lang="en-US" dirty="0">
                <a:solidFill>
                  <a:srgbClr val="262626"/>
                </a:solidFill>
                <a:latin typeface="Courier"/>
              </a:rPr>
              <a:t>(</a:t>
            </a:r>
            <a:r>
              <a:rPr lang="en-US" b="1" dirty="0">
                <a:solidFill>
                  <a:srgbClr val="107902"/>
                </a:solidFill>
                <a:latin typeface="Courier-Bold"/>
              </a:rPr>
              <a:t>new</a:t>
            </a:r>
            <a:r>
              <a:rPr lang="en-US" dirty="0">
                <a:solidFill>
                  <a:srgbClr val="262626"/>
                </a:solidFill>
                <a:latin typeface="Courier"/>
              </a:rPr>
              <a:t> </a:t>
            </a:r>
            <a:r>
              <a:rPr lang="en-US" dirty="0" err="1">
                <a:solidFill>
                  <a:srgbClr val="262626"/>
                </a:solidFill>
                <a:latin typeface="Courier"/>
              </a:rPr>
              <a:t>PairFunction</a:t>
            </a:r>
            <a:r>
              <a:rPr lang="en-US" dirty="0">
                <a:solidFill>
                  <a:srgbClr val="262626"/>
                </a:solidFill>
                <a:latin typeface="Courier"/>
              </a:rPr>
              <a:t>&lt;String, String, </a:t>
            </a:r>
            <a:r>
              <a:rPr lang="en-US" dirty="0" smtClean="0">
                <a:solidFill>
                  <a:srgbClr val="262626"/>
                </a:solidFill>
                <a:latin typeface="Courier"/>
              </a:rPr>
              <a:t>String&gt;</a:t>
            </a:r>
            <a:r>
              <a:rPr lang="en-US" dirty="0">
                <a:solidFill>
                  <a:srgbClr val="262626"/>
                </a:solidFill>
                <a:latin typeface="Courier"/>
              </a:rPr>
              <a:t>() {</a:t>
            </a:r>
          </a:p>
          <a:p>
            <a:r>
              <a:rPr lang="en-US" dirty="0">
                <a:solidFill>
                  <a:srgbClr val="262626"/>
                </a:solidFill>
                <a:latin typeface="Courier"/>
              </a:rPr>
              <a:t>	</a:t>
            </a:r>
            <a:r>
              <a:rPr lang="en-US" b="1" dirty="0">
                <a:solidFill>
                  <a:srgbClr val="107902"/>
                </a:solidFill>
                <a:latin typeface="Courier-Bold"/>
              </a:rPr>
              <a:t>public</a:t>
            </a:r>
            <a:r>
              <a:rPr lang="en-US" dirty="0">
                <a:solidFill>
                  <a:srgbClr val="262626"/>
                </a:solidFill>
                <a:latin typeface="Courier"/>
              </a:rPr>
              <a:t> Tuple2&lt;String, </a:t>
            </a:r>
            <a:r>
              <a:rPr lang="en-US" dirty="0" smtClean="0">
                <a:solidFill>
                  <a:srgbClr val="262626"/>
                </a:solidFill>
                <a:latin typeface="Courier"/>
              </a:rPr>
              <a:t>String&gt; </a:t>
            </a:r>
            <a:r>
              <a:rPr lang="en-US" dirty="0">
                <a:solidFill>
                  <a:srgbClr val="262626"/>
                </a:solidFill>
                <a:latin typeface="Courier"/>
              </a:rPr>
              <a:t>call(String </a:t>
            </a:r>
            <a:r>
              <a:rPr lang="en-US" dirty="0" smtClean="0">
                <a:solidFill>
                  <a:srgbClr val="262626"/>
                </a:solidFill>
                <a:latin typeface="Courier"/>
              </a:rPr>
              <a:t>key) </a:t>
            </a:r>
            <a:r>
              <a:rPr lang="en-US" dirty="0">
                <a:solidFill>
                  <a:srgbClr val="262626"/>
                </a:solidFill>
                <a:latin typeface="Courier"/>
              </a:rPr>
              <a:t>{ </a:t>
            </a:r>
          </a:p>
          <a:p>
            <a:r>
              <a:rPr lang="en-US" dirty="0">
                <a:solidFill>
                  <a:srgbClr val="262626"/>
                </a:solidFill>
                <a:latin typeface="Courier"/>
              </a:rPr>
              <a:t>		</a:t>
            </a:r>
            <a:r>
              <a:rPr lang="en-US" b="1" dirty="0">
                <a:solidFill>
                  <a:srgbClr val="107902"/>
                </a:solidFill>
                <a:latin typeface="Courier-Bold"/>
              </a:rPr>
              <a:t>return</a:t>
            </a:r>
            <a:r>
              <a:rPr lang="en-US" dirty="0">
                <a:solidFill>
                  <a:srgbClr val="262626"/>
                </a:solidFill>
                <a:latin typeface="Courier"/>
              </a:rPr>
              <a:t> </a:t>
            </a:r>
            <a:r>
              <a:rPr lang="en-US" b="1" dirty="0">
                <a:solidFill>
                  <a:srgbClr val="107902"/>
                </a:solidFill>
                <a:latin typeface="Courier-Bold"/>
              </a:rPr>
              <a:t>new</a:t>
            </a:r>
            <a:r>
              <a:rPr lang="en-US" dirty="0">
                <a:solidFill>
                  <a:srgbClr val="262626"/>
                </a:solidFill>
                <a:latin typeface="Courier"/>
              </a:rPr>
              <a:t> Tuple2&lt;String, </a:t>
            </a:r>
            <a:r>
              <a:rPr lang="en-US" dirty="0" smtClean="0">
                <a:solidFill>
                  <a:srgbClr val="262626"/>
                </a:solidFill>
                <a:latin typeface="Courier"/>
              </a:rPr>
              <a:t>String&gt;(key, </a:t>
            </a:r>
            <a:r>
              <a:rPr lang="nl-NL" dirty="0">
                <a:solidFill>
                  <a:srgbClr val="77933C"/>
                </a:solidFill>
                <a:latin typeface="Courier"/>
              </a:rPr>
              <a:t>“</a:t>
            </a:r>
            <a:r>
              <a:rPr lang="nl-NL" dirty="0" err="1">
                <a:solidFill>
                  <a:srgbClr val="77933C"/>
                </a:solidFill>
                <a:latin typeface="Courier"/>
              </a:rPr>
              <a:t>value</a:t>
            </a:r>
            <a:r>
              <a:rPr lang="nl-NL" dirty="0">
                <a:solidFill>
                  <a:srgbClr val="77933C"/>
                </a:solidFill>
                <a:latin typeface="Courier"/>
              </a:rPr>
              <a:t>”</a:t>
            </a:r>
            <a:r>
              <a:rPr lang="en-US" dirty="0" smtClean="0">
                <a:solidFill>
                  <a:srgbClr val="262626"/>
                </a:solidFill>
                <a:latin typeface="Courier"/>
              </a:rPr>
              <a:t>)</a:t>
            </a:r>
            <a:r>
              <a:rPr lang="en-US" dirty="0">
                <a:solidFill>
                  <a:srgbClr val="262626"/>
                </a:solidFill>
                <a:latin typeface="Courier"/>
              </a:rPr>
              <a:t>; </a:t>
            </a:r>
          </a:p>
          <a:p>
            <a:r>
              <a:rPr lang="en-US" dirty="0">
                <a:solidFill>
                  <a:srgbClr val="262626"/>
                </a:solidFill>
                <a:latin typeface="Courier"/>
              </a:rPr>
              <a:t>	}</a:t>
            </a:r>
          </a:p>
          <a:p>
            <a:r>
              <a:rPr lang="en-US" dirty="0">
                <a:solidFill>
                  <a:srgbClr val="262626"/>
                </a:solidFill>
                <a:latin typeface="Courier"/>
              </a:rPr>
              <a:t>});</a:t>
            </a:r>
          </a:p>
        </p:txBody>
      </p:sp>
    </p:spTree>
    <p:extLst>
      <p:ext uri="{BB962C8B-B14F-4D97-AF65-F5344CB8AC3E}">
        <p14:creationId xmlns:p14="http://schemas.microsoft.com/office/powerpoint/2010/main" val="3616625997"/>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14:presetBounceEnd="50000">
                                      <p:stCondLst>
                                        <p:cond delay="500"/>
                                      </p:stCondLst>
                                      <p:childTnLst>
                                        <p:set>
                                          <p:cBhvr>
                                            <p:cTn id="10" dur="1" fill="hold">
                                              <p:stCondLst>
                                                <p:cond delay="0"/>
                                              </p:stCondLst>
                                            </p:cTn>
                                            <p:tgtEl>
                                              <p:spTgt spid="5"/>
                                            </p:tgtEl>
                                            <p:attrNameLst>
                                              <p:attrName>style.visibility</p:attrName>
                                            </p:attrNameLst>
                                          </p:cBhvr>
                                          <p:to>
                                            <p:strVal val="visible"/>
                                          </p:to>
                                        </p:set>
                                        <p:anim calcmode="lin" valueType="num" p14:bounceEnd="50000">
                                          <p:cBhvr additive="base">
                                            <p:cTn id="11" dur="1250" fill="hold"/>
                                            <p:tgtEl>
                                              <p:spTgt spid="5"/>
                                            </p:tgtEl>
                                            <p:attrNameLst>
                                              <p:attrName>ppt_x</p:attrName>
                                            </p:attrNameLst>
                                          </p:cBhvr>
                                          <p:tavLst>
                                            <p:tav tm="0">
                                              <p:val>
                                                <p:strVal val="#ppt_x"/>
                                              </p:val>
                                            </p:tav>
                                            <p:tav tm="100000">
                                              <p:val>
                                                <p:strVal val="#ppt_x"/>
                                              </p:val>
                                            </p:tav>
                                          </p:tavLst>
                                        </p:anim>
                                        <p:anim calcmode="lin" valueType="num" p14:bounceEnd="50000">
                                          <p:cBhvr additive="base">
                                            <p:cTn id="12" dur="125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mc:Choice>
    <mc:Fallback>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50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1250" fill="hold"/>
                                            <p:tgtEl>
                                              <p:spTgt spid="5"/>
                                            </p:tgtEl>
                                            <p:attrNameLst>
                                              <p:attrName>ppt_x</p:attrName>
                                            </p:attrNameLst>
                                          </p:cBhvr>
                                          <p:tavLst>
                                            <p:tav tm="0">
                                              <p:val>
                                                <p:strVal val="#ppt_x"/>
                                              </p:val>
                                            </p:tav>
                                            <p:tav tm="100000">
                                              <p:val>
                                                <p:strVal val="#ppt_x"/>
                                              </p:val>
                                            </p:tav>
                                          </p:tavLst>
                                        </p:anim>
                                        <p:anim calcmode="lin" valueType="num">
                                          <p:cBhvr additive="base">
                                            <p:cTn id="12" dur="125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History of Apache Spark</a:t>
            </a:r>
            <a:endParaRPr lang="en-US" sz="2800" dirty="0"/>
          </a:p>
        </p:txBody>
      </p:sp>
      <p:sp>
        <p:nvSpPr>
          <p:cNvPr id="4" name="TextBox 3"/>
          <p:cNvSpPr txBox="1"/>
          <p:nvPr/>
        </p:nvSpPr>
        <p:spPr>
          <a:xfrm>
            <a:off x="386124" y="1821530"/>
            <a:ext cx="8183770" cy="4399667"/>
          </a:xfrm>
          <a:prstGeom prst="rect">
            <a:avLst/>
          </a:prstGeom>
          <a:noFill/>
        </p:spPr>
        <p:txBody>
          <a:bodyPr wrap="square" lIns="0" rIns="0" rtlCol="0">
            <a:spAutoFit/>
          </a:bodyPr>
          <a:lstStyle/>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Initially started by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Matei</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Zaharia</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UC Berkeley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AMPLab</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in 2009</a:t>
            </a: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Version 1 finished and open sourced in 2010 under a BSD license</a:t>
            </a: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RDD White paper was released</a:t>
            </a:r>
          </a:p>
          <a:p>
            <a:pPr marL="1085850" lvl="2"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hlinkClick r:id="rId2"/>
              </a:rPr>
              <a:t>http://www.eecs.berkeley.edu/Pubs/TechRpts/2011/EECS-2011-82.pdf</a:t>
            </a: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In 2013, the project was donated to the Apache Software Foundation and switched its license to Apache 2.0</a:t>
            </a: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In February 2014, Spark became a Top-Level Apache Project</a:t>
            </a: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In November 2014, the engineering team at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Databricks</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used Spark and set a new world record in large scale sorting</a:t>
            </a:r>
          </a:p>
          <a:p>
            <a:pPr marL="628650" lvl="1" indent="-171450">
              <a:lnSpc>
                <a:spcPct val="130000"/>
              </a:lnSpc>
              <a:buFont typeface="Arial"/>
              <a:buChar char="•"/>
            </a:pP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Databricks</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is a company that was founded by the creators of Apache Spark</a:t>
            </a:r>
          </a:p>
          <a:p>
            <a:pPr marL="171450" indent="-171450">
              <a:lnSpc>
                <a:spcPct val="130000"/>
              </a:lnSpc>
              <a:buFont typeface="Arial"/>
              <a:buChar char="•"/>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1319761347"/>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Exercise 2 – Access Logs</a:t>
            </a:r>
            <a:endParaRPr lang="en-US" sz="2800" dirty="0"/>
          </a:p>
        </p:txBody>
      </p:sp>
      <p:sp>
        <p:nvSpPr>
          <p:cNvPr id="4" name="TextBox 3"/>
          <p:cNvSpPr txBox="1"/>
          <p:nvPr/>
        </p:nvSpPr>
        <p:spPr>
          <a:xfrm>
            <a:off x="386124" y="1821530"/>
            <a:ext cx="8183770" cy="798680"/>
          </a:xfrm>
          <a:prstGeom prst="rect">
            <a:avLst/>
          </a:prstGeom>
          <a:noFill/>
        </p:spPr>
        <p:txBody>
          <a:bodyPr wrap="square" lIns="0" rIns="0" rtlCol="0">
            <a:spAutoFit/>
          </a:bodyPr>
          <a:lstStyle/>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See “Setup and Exercise” Document</a:t>
            </a:r>
          </a:p>
          <a:p>
            <a:pPr>
              <a:lnSpc>
                <a:spcPct val="130000"/>
              </a:lnSpc>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135033686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RDD Lineage Graph</a:t>
            </a:r>
            <a:endParaRPr lang="en-US" sz="2800" dirty="0"/>
          </a:p>
        </p:txBody>
      </p:sp>
      <p:sp>
        <p:nvSpPr>
          <p:cNvPr id="4" name="TextBox 3"/>
          <p:cNvSpPr txBox="1"/>
          <p:nvPr/>
        </p:nvSpPr>
        <p:spPr>
          <a:xfrm>
            <a:off x="386124" y="1425158"/>
            <a:ext cx="8183770" cy="4107279"/>
          </a:xfrm>
          <a:prstGeom prst="rect">
            <a:avLst/>
          </a:prstGeom>
          <a:noFill/>
        </p:spPr>
        <p:txBody>
          <a:bodyPr wrap="square" lIns="0" rIns="0" rtlCol="0">
            <a:spAutoFit/>
          </a:bodyPr>
          <a:lstStyle/>
          <a:p>
            <a:r>
              <a:rPr lang="en-US" sz="1600" b="1" dirty="0" err="1">
                <a:solidFill>
                  <a:srgbClr val="107902"/>
                </a:solidFill>
                <a:latin typeface="Courier-Bold"/>
              </a:rPr>
              <a:t>val</a:t>
            </a:r>
            <a:r>
              <a:rPr lang="en-US" sz="1600" dirty="0">
                <a:solidFill>
                  <a:srgbClr val="262626"/>
                </a:solidFill>
                <a:latin typeface="Courier"/>
              </a:rPr>
              <a:t> </a:t>
            </a:r>
            <a:r>
              <a:rPr lang="en-US" sz="1600" dirty="0" err="1">
                <a:solidFill>
                  <a:srgbClr val="262626"/>
                </a:solidFill>
                <a:latin typeface="Courier"/>
              </a:rPr>
              <a:t>textFile</a:t>
            </a:r>
            <a:r>
              <a:rPr lang="en-US" sz="1600" dirty="0">
                <a:solidFill>
                  <a:srgbClr val="262626"/>
                </a:solidFill>
                <a:latin typeface="Courier"/>
              </a:rPr>
              <a:t> </a:t>
            </a:r>
            <a:r>
              <a:rPr lang="en-US" sz="1600" b="1" dirty="0">
                <a:solidFill>
                  <a:srgbClr val="107902"/>
                </a:solidFill>
                <a:latin typeface="Courier-Bold"/>
              </a:rPr>
              <a:t>=</a:t>
            </a:r>
            <a:r>
              <a:rPr lang="en-US" sz="1600" dirty="0">
                <a:solidFill>
                  <a:srgbClr val="262626"/>
                </a:solidFill>
                <a:latin typeface="Courier"/>
              </a:rPr>
              <a:t> </a:t>
            </a:r>
            <a:r>
              <a:rPr lang="en-US" sz="1600" dirty="0" err="1">
                <a:solidFill>
                  <a:srgbClr val="262626"/>
                </a:solidFill>
                <a:latin typeface="Courier"/>
              </a:rPr>
              <a:t>spark.textFile</a:t>
            </a:r>
            <a:r>
              <a:rPr lang="en-US" sz="1600" dirty="0">
                <a:solidFill>
                  <a:srgbClr val="262626"/>
                </a:solidFill>
                <a:latin typeface="Courier"/>
              </a:rPr>
              <a:t>(</a:t>
            </a:r>
            <a:r>
              <a:rPr lang="en-US" sz="1600" dirty="0">
                <a:solidFill>
                  <a:srgbClr val="77933C"/>
                </a:solidFill>
                <a:latin typeface="Courier"/>
              </a:rPr>
              <a:t>"/path/to/</a:t>
            </a:r>
            <a:r>
              <a:rPr lang="en-US" sz="1600" dirty="0" err="1">
                <a:solidFill>
                  <a:srgbClr val="77933C"/>
                </a:solidFill>
                <a:latin typeface="Courier"/>
              </a:rPr>
              <a:t>file.txt</a:t>
            </a:r>
            <a:r>
              <a:rPr lang="en-US" sz="1600" dirty="0">
                <a:solidFill>
                  <a:srgbClr val="77933C"/>
                </a:solidFill>
                <a:latin typeface="Courier"/>
              </a:rPr>
              <a:t>"</a:t>
            </a:r>
            <a:r>
              <a:rPr lang="en-US" sz="1600" dirty="0">
                <a:solidFill>
                  <a:srgbClr val="262626"/>
                </a:solidFill>
                <a:latin typeface="Courier"/>
              </a:rPr>
              <a:t>)</a:t>
            </a:r>
          </a:p>
          <a:p>
            <a:r>
              <a:rPr lang="en-US" sz="1600" b="1" dirty="0" err="1" smtClean="0">
                <a:solidFill>
                  <a:srgbClr val="107902"/>
                </a:solidFill>
                <a:latin typeface="Courier-Bold"/>
              </a:rPr>
              <a:t>val</a:t>
            </a:r>
            <a:r>
              <a:rPr lang="en-US" sz="1600" dirty="0" smtClean="0">
                <a:solidFill>
                  <a:srgbClr val="262626"/>
                </a:solidFill>
                <a:latin typeface="Courier"/>
              </a:rPr>
              <a:t> counts </a:t>
            </a:r>
            <a:r>
              <a:rPr lang="en-US" sz="1600" b="1" dirty="0" smtClean="0">
                <a:solidFill>
                  <a:srgbClr val="107902"/>
                </a:solidFill>
                <a:latin typeface="Courier-Bold"/>
              </a:rPr>
              <a:t>=</a:t>
            </a:r>
            <a:r>
              <a:rPr lang="en-US" sz="1600" dirty="0" smtClean="0">
                <a:solidFill>
                  <a:srgbClr val="262626"/>
                </a:solidFill>
                <a:latin typeface="Courier"/>
              </a:rPr>
              <a:t> </a:t>
            </a:r>
            <a:r>
              <a:rPr lang="en-US" sz="1600" dirty="0" err="1" smtClean="0">
                <a:solidFill>
                  <a:srgbClr val="262626"/>
                </a:solidFill>
                <a:latin typeface="Courier"/>
              </a:rPr>
              <a:t>textFile.flatMap</a:t>
            </a:r>
            <a:r>
              <a:rPr lang="en-US" sz="1600" dirty="0" smtClean="0">
                <a:solidFill>
                  <a:srgbClr val="262626"/>
                </a:solidFill>
                <a:latin typeface="Courier"/>
              </a:rPr>
              <a:t>(line </a:t>
            </a:r>
            <a:r>
              <a:rPr lang="en-US" sz="1600" b="1" dirty="0" smtClean="0">
                <a:solidFill>
                  <a:srgbClr val="107902"/>
                </a:solidFill>
                <a:latin typeface="Courier-Bold"/>
              </a:rPr>
              <a:t>=&gt;</a:t>
            </a:r>
            <a:r>
              <a:rPr lang="en-US" sz="1600" dirty="0" smtClean="0">
                <a:solidFill>
                  <a:srgbClr val="262626"/>
                </a:solidFill>
                <a:latin typeface="Courier"/>
              </a:rPr>
              <a:t> </a:t>
            </a:r>
            <a:r>
              <a:rPr lang="en-US" sz="1600" dirty="0" err="1" smtClean="0">
                <a:solidFill>
                  <a:srgbClr val="262626"/>
                </a:solidFill>
                <a:latin typeface="Courier"/>
              </a:rPr>
              <a:t>line.split</a:t>
            </a:r>
            <a:r>
              <a:rPr lang="en-US" sz="1600" dirty="0" smtClean="0">
                <a:solidFill>
                  <a:srgbClr val="262626"/>
                </a:solidFill>
                <a:latin typeface="Courier"/>
              </a:rPr>
              <a:t>(</a:t>
            </a:r>
            <a:r>
              <a:rPr lang="en-US" sz="1600" dirty="0" smtClean="0">
                <a:solidFill>
                  <a:srgbClr val="77933C"/>
                </a:solidFill>
                <a:latin typeface="Courier"/>
              </a:rPr>
              <a:t>" "</a:t>
            </a:r>
            <a:r>
              <a:rPr lang="en-US" sz="1600" dirty="0" smtClean="0">
                <a:solidFill>
                  <a:srgbClr val="262626"/>
                </a:solidFill>
                <a:latin typeface="Courier"/>
              </a:rPr>
              <a:t>))</a:t>
            </a:r>
          </a:p>
          <a:p>
            <a:r>
              <a:rPr lang="en-US" sz="1600" dirty="0">
                <a:solidFill>
                  <a:srgbClr val="262626"/>
                </a:solidFill>
                <a:latin typeface="Courier"/>
              </a:rPr>
              <a:t>	</a:t>
            </a:r>
            <a:r>
              <a:rPr lang="en-US" sz="1600" dirty="0" smtClean="0">
                <a:solidFill>
                  <a:srgbClr val="262626"/>
                </a:solidFill>
                <a:latin typeface="Courier"/>
              </a:rPr>
              <a:t>.map(word </a:t>
            </a:r>
            <a:r>
              <a:rPr lang="en-US" sz="1600" b="1" dirty="0" smtClean="0">
                <a:solidFill>
                  <a:srgbClr val="107902"/>
                </a:solidFill>
                <a:latin typeface="Courier-Bold"/>
              </a:rPr>
              <a:t>=&gt;</a:t>
            </a:r>
            <a:r>
              <a:rPr lang="en-US" sz="1600" dirty="0" smtClean="0">
                <a:solidFill>
                  <a:srgbClr val="262626"/>
                </a:solidFill>
                <a:latin typeface="Courier"/>
              </a:rPr>
              <a:t> (word, </a:t>
            </a:r>
            <a:r>
              <a:rPr lang="en-US" sz="1600" b="1" dirty="0" smtClean="0">
                <a:solidFill>
                  <a:srgbClr val="0000D5"/>
                </a:solidFill>
                <a:latin typeface="Courier-Bold"/>
              </a:rPr>
              <a:t>1</a:t>
            </a:r>
            <a:r>
              <a:rPr lang="en-US" sz="1600" dirty="0" smtClean="0">
                <a:solidFill>
                  <a:srgbClr val="262626"/>
                </a:solidFill>
                <a:latin typeface="Courier"/>
              </a:rPr>
              <a:t>))</a:t>
            </a:r>
          </a:p>
          <a:p>
            <a:r>
              <a:rPr lang="en-US" sz="1600" dirty="0">
                <a:solidFill>
                  <a:srgbClr val="262626"/>
                </a:solidFill>
                <a:latin typeface="Courier"/>
              </a:rPr>
              <a:t>	</a:t>
            </a:r>
            <a:r>
              <a:rPr lang="en-US" sz="1600" dirty="0" smtClean="0">
                <a:solidFill>
                  <a:srgbClr val="262626"/>
                </a:solidFill>
                <a:latin typeface="Courier"/>
              </a:rPr>
              <a:t>.</a:t>
            </a:r>
            <a:r>
              <a:rPr lang="en-US" sz="1600" dirty="0" err="1" smtClean="0">
                <a:solidFill>
                  <a:srgbClr val="262626"/>
                </a:solidFill>
                <a:latin typeface="Courier"/>
              </a:rPr>
              <a:t>reduceByKey</a:t>
            </a:r>
            <a:r>
              <a:rPr lang="en-US" sz="1600" dirty="0" smtClean="0">
                <a:solidFill>
                  <a:srgbClr val="262626"/>
                </a:solidFill>
                <a:latin typeface="Courier"/>
              </a:rPr>
              <a:t>(</a:t>
            </a:r>
            <a:r>
              <a:rPr lang="en-US" sz="1600" b="1" dirty="0" smtClean="0">
                <a:solidFill>
                  <a:srgbClr val="107902"/>
                </a:solidFill>
                <a:latin typeface="Courier-Bold"/>
              </a:rPr>
              <a:t>_</a:t>
            </a:r>
            <a:r>
              <a:rPr lang="en-US" sz="1600" dirty="0" smtClean="0">
                <a:solidFill>
                  <a:srgbClr val="262626"/>
                </a:solidFill>
                <a:latin typeface="Courier"/>
              </a:rPr>
              <a:t> + </a:t>
            </a:r>
            <a:r>
              <a:rPr lang="en-US" sz="1600" b="1" dirty="0" smtClean="0">
                <a:solidFill>
                  <a:srgbClr val="107902"/>
                </a:solidFill>
                <a:latin typeface="Courier-Bold"/>
              </a:rPr>
              <a:t>_</a:t>
            </a:r>
            <a:r>
              <a:rPr lang="en-US" sz="1600" dirty="0" smtClean="0">
                <a:solidFill>
                  <a:srgbClr val="262626"/>
                </a:solidFill>
                <a:latin typeface="Courier"/>
              </a:rPr>
              <a:t>)</a:t>
            </a:r>
            <a:endParaRPr lang="en-US" sz="1600" dirty="0">
              <a:solidFill>
                <a:srgbClr val="262626"/>
              </a:solidFill>
              <a:latin typeface="Courier"/>
            </a:endParaRPr>
          </a:p>
          <a:p>
            <a:r>
              <a:rPr lang="en-US" sz="1600" dirty="0" err="1" smtClean="0">
                <a:solidFill>
                  <a:srgbClr val="262626"/>
                </a:solidFill>
                <a:latin typeface="Courier"/>
              </a:rPr>
              <a:t>counts.</a:t>
            </a:r>
            <a:r>
              <a:rPr lang="en-US" sz="1600" b="1" dirty="0" err="1" smtClean="0">
                <a:solidFill>
                  <a:srgbClr val="262626"/>
                </a:solidFill>
                <a:latin typeface="Courier"/>
              </a:rPr>
              <a:t>toDebugString</a:t>
            </a:r>
            <a:endParaRPr lang="en-US" sz="1600" b="1" dirty="0" smtClean="0">
              <a:solidFill>
                <a:srgbClr val="262626"/>
              </a:solidFill>
              <a:latin typeface="Courier"/>
            </a:endParaRPr>
          </a:p>
          <a:p>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res1: String =</a:t>
            </a:r>
          </a:p>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(1)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ShuffledRDD</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[7] at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reduceByKey</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&lt;console&gt;:23 []</a:t>
            </a:r>
          </a:p>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+-(1)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MapPartitionsRDD</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[6] at map at &lt;console&gt;:23 []</a:t>
            </a:r>
          </a:p>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MapPartitionsRDD</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[5] at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flatMap</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&lt;console&gt;:23 []</a:t>
            </a:r>
          </a:p>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/path/to/</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file.txt</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MapPartitionsRDD</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[3] at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textFile</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&lt;console&gt;:21 []</a:t>
            </a:r>
          </a:p>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/path/to/</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file.txt</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HadoopRDD</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[2] at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textFile</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&lt;console&gt;:21 []</a:t>
            </a:r>
          </a:p>
          <a:p>
            <a:pPr>
              <a:lnSpc>
                <a:spcPct val="130000"/>
              </a:lnSpc>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pic>
        <p:nvPicPr>
          <p:cNvPr id="3" name="Picture 2" descr="Screen Shot 2015-11-06 at 11.30.47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247740"/>
            <a:ext cx="9144000" cy="1511588"/>
          </a:xfrm>
          <a:prstGeom prst="rect">
            <a:avLst/>
          </a:prstGeom>
        </p:spPr>
      </p:pic>
    </p:spTree>
    <p:extLst>
      <p:ext uri="{BB962C8B-B14F-4D97-AF65-F5344CB8AC3E}">
        <p14:creationId xmlns:p14="http://schemas.microsoft.com/office/powerpoint/2010/main" val="135033686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RDD Dependencies</a:t>
            </a:r>
            <a:endParaRPr lang="en-US" sz="2800" dirty="0"/>
          </a:p>
        </p:txBody>
      </p:sp>
      <p:sp>
        <p:nvSpPr>
          <p:cNvPr id="4" name="TextBox 3"/>
          <p:cNvSpPr txBox="1"/>
          <p:nvPr/>
        </p:nvSpPr>
        <p:spPr>
          <a:xfrm>
            <a:off x="386124" y="1425158"/>
            <a:ext cx="4083818" cy="5319919"/>
          </a:xfrm>
          <a:prstGeom prst="rect">
            <a:avLst/>
          </a:prstGeom>
          <a:noFill/>
        </p:spPr>
        <p:txBody>
          <a:bodyPr wrap="square" lIns="0" rIns="0" rtlCol="0">
            <a:spAutoFit/>
          </a:bodyPr>
          <a:lstStyle/>
          <a:p>
            <a:pPr>
              <a:lnSpc>
                <a:spcPct val="130000"/>
              </a:lnSpc>
            </a:pPr>
            <a:r>
              <a:rPr lang="en-US"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Narrow Dependencies</a:t>
            </a:r>
          </a:p>
          <a:p>
            <a:pPr marL="285750" indent="-285750">
              <a:lnSpc>
                <a:spcPct val="130000"/>
              </a:lnSpc>
              <a:buFont typeface="Arial"/>
              <a:buChar char="•"/>
            </a:pPr>
            <a:r>
              <a:rPr lang="en-US" sz="16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Allow pipelined execution on one cluster node</a:t>
            </a:r>
          </a:p>
          <a:p>
            <a:pPr marL="285750" indent="-285750">
              <a:lnSpc>
                <a:spcPct val="130000"/>
              </a:lnSpc>
              <a:buFont typeface="Arial"/>
              <a:buChar char="•"/>
            </a:pPr>
            <a:r>
              <a:rPr lang="en-US" sz="16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Recovery after a node failure is more efficient. Only the lost parent partitions need to be recomputed which can be done in parallel on different nodes.</a:t>
            </a:r>
          </a:p>
          <a:p>
            <a:pPr>
              <a:lnSpc>
                <a:spcPct val="130000"/>
              </a:lnSpc>
            </a:pPr>
            <a:r>
              <a:rPr lang="en-US"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Wide Dependencies</a:t>
            </a:r>
          </a:p>
          <a:p>
            <a:pPr marL="285750" indent="-285750">
              <a:lnSpc>
                <a:spcPct val="130000"/>
              </a:lnSpc>
              <a:buFont typeface="Arial"/>
              <a:buChar char="•"/>
            </a:pPr>
            <a:r>
              <a:rPr lang="en-US" sz="16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Requires data from all parent partitions to be available and to be shuffled across the nodes using a </a:t>
            </a:r>
            <a:r>
              <a:rPr lang="en-US" sz="16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MapReduce</a:t>
            </a:r>
            <a:r>
              <a:rPr lang="en-US" sz="16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like shuffling algorithm.</a:t>
            </a:r>
          </a:p>
          <a:p>
            <a:pPr marL="285750" indent="-285750">
              <a:lnSpc>
                <a:spcPct val="130000"/>
              </a:lnSpc>
              <a:buFont typeface="Arial"/>
              <a:buChar char="•"/>
            </a:pPr>
            <a:r>
              <a:rPr lang="en-US" sz="16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 single failed node might cause the loss of a partition from all the ancestors of an RDD, requiring a complete re-execution.</a:t>
            </a:r>
          </a:p>
          <a:p>
            <a:pPr>
              <a:lnSpc>
                <a:spcPct val="130000"/>
              </a:lnSpc>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pic>
        <p:nvPicPr>
          <p:cNvPr id="3" name="Picture 2"/>
          <p:cNvPicPr>
            <a:picLocks noChangeAspect="1"/>
          </p:cNvPicPr>
          <p:nvPr/>
        </p:nvPicPr>
        <p:blipFill>
          <a:blip r:embed="rId3"/>
          <a:stretch>
            <a:fillRect/>
          </a:stretch>
        </p:blipFill>
        <p:spPr>
          <a:xfrm>
            <a:off x="4469942" y="2242846"/>
            <a:ext cx="4530135" cy="2952692"/>
          </a:xfrm>
          <a:prstGeom prst="rect">
            <a:avLst/>
          </a:prstGeom>
        </p:spPr>
      </p:pic>
      <p:sp>
        <p:nvSpPr>
          <p:cNvPr id="6" name="TextBox 5"/>
          <p:cNvSpPr txBox="1"/>
          <p:nvPr/>
        </p:nvSpPr>
        <p:spPr>
          <a:xfrm>
            <a:off x="4469942" y="5190331"/>
            <a:ext cx="4647426" cy="461665"/>
          </a:xfrm>
          <a:prstGeom prst="rect">
            <a:avLst/>
          </a:prstGeom>
          <a:noFill/>
        </p:spPr>
        <p:txBody>
          <a:bodyPr wrap="none" rtlCol="0">
            <a:spAutoFit/>
          </a:bodyPr>
          <a:lstStyle/>
          <a:p>
            <a:r>
              <a:rPr lang="en-US" sz="1200" dirty="0" err="1" smtClean="0"/>
              <a:t>Berkely.edu</a:t>
            </a:r>
            <a:r>
              <a:rPr lang="en-US" sz="1200" dirty="0" smtClean="0"/>
              <a:t>, </a:t>
            </a:r>
            <a:r>
              <a:rPr lang="en-US" sz="1200" i="1" dirty="0" smtClean="0"/>
              <a:t>RDD Dependencies</a:t>
            </a:r>
          </a:p>
          <a:p>
            <a:r>
              <a:rPr lang="en-US" sz="1200" dirty="0">
                <a:hlinkClick r:id="rId4"/>
              </a:rPr>
              <a:t>http://www.eecs.berkeley.edu/Pubs/TechRpts/2011/EECS-2011-82.</a:t>
            </a:r>
            <a:r>
              <a:rPr lang="en-US" sz="1200" dirty="0" smtClean="0">
                <a:hlinkClick r:id="rId4"/>
              </a:rPr>
              <a:t>pdf</a:t>
            </a:r>
            <a:r>
              <a:rPr lang="en-US" sz="1200" dirty="0" smtClean="0"/>
              <a:t> </a:t>
            </a:r>
            <a:endParaRPr lang="en-US" sz="1200" dirty="0"/>
          </a:p>
        </p:txBody>
      </p:sp>
    </p:spTree>
    <p:extLst>
      <p:ext uri="{BB962C8B-B14F-4D97-AF65-F5344CB8AC3E}">
        <p14:creationId xmlns:p14="http://schemas.microsoft.com/office/powerpoint/2010/main" val="135033686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RDD Dependencies (Cont.)</a:t>
            </a:r>
            <a:endParaRPr lang="en-US" sz="2800" dirty="0"/>
          </a:p>
        </p:txBody>
      </p:sp>
      <p:pic>
        <p:nvPicPr>
          <p:cNvPr id="3" name="Picture 2"/>
          <p:cNvPicPr>
            <a:picLocks noChangeAspect="1"/>
          </p:cNvPicPr>
          <p:nvPr/>
        </p:nvPicPr>
        <p:blipFill>
          <a:blip r:embed="rId2"/>
          <a:stretch>
            <a:fillRect/>
          </a:stretch>
        </p:blipFill>
        <p:spPr>
          <a:xfrm>
            <a:off x="1830862" y="1588458"/>
            <a:ext cx="4863985" cy="4405942"/>
          </a:xfrm>
          <a:prstGeom prst="rect">
            <a:avLst/>
          </a:prstGeom>
        </p:spPr>
      </p:pic>
      <p:sp>
        <p:nvSpPr>
          <p:cNvPr id="5" name="TextBox 4"/>
          <p:cNvSpPr txBox="1"/>
          <p:nvPr/>
        </p:nvSpPr>
        <p:spPr>
          <a:xfrm>
            <a:off x="1830862" y="6023400"/>
            <a:ext cx="4647426" cy="461665"/>
          </a:xfrm>
          <a:prstGeom prst="rect">
            <a:avLst/>
          </a:prstGeom>
          <a:noFill/>
        </p:spPr>
        <p:txBody>
          <a:bodyPr wrap="none" rtlCol="0">
            <a:spAutoFit/>
          </a:bodyPr>
          <a:lstStyle/>
          <a:p>
            <a:r>
              <a:rPr lang="en-US" sz="1200" dirty="0" err="1" smtClean="0"/>
              <a:t>Berkely.edu</a:t>
            </a:r>
            <a:r>
              <a:rPr lang="en-US" sz="1200" dirty="0" smtClean="0"/>
              <a:t>, </a:t>
            </a:r>
            <a:r>
              <a:rPr lang="en-US" sz="1200" i="1" dirty="0" smtClean="0"/>
              <a:t>RDD Dependencies</a:t>
            </a:r>
          </a:p>
          <a:p>
            <a:r>
              <a:rPr lang="en-US" sz="1200" dirty="0">
                <a:hlinkClick r:id="rId3"/>
              </a:rPr>
              <a:t>http://www.eecs.berkeley.edu/Pubs/TechRpts/2011/EECS-2011-82.</a:t>
            </a:r>
            <a:r>
              <a:rPr lang="en-US" sz="1200" dirty="0" smtClean="0">
                <a:hlinkClick r:id="rId3"/>
              </a:rPr>
              <a:t>pdf</a:t>
            </a:r>
            <a:r>
              <a:rPr lang="en-US" sz="1200" dirty="0" smtClean="0"/>
              <a:t> </a:t>
            </a:r>
            <a:endParaRPr lang="en-US" sz="1200" dirty="0"/>
          </a:p>
        </p:txBody>
      </p:sp>
    </p:spTree>
    <p:extLst>
      <p:ext uri="{BB962C8B-B14F-4D97-AF65-F5344CB8AC3E}">
        <p14:creationId xmlns:p14="http://schemas.microsoft.com/office/powerpoint/2010/main" val="135033686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RDD Persistence</a:t>
            </a:r>
            <a:endParaRPr lang="en-US" sz="2800" dirty="0"/>
          </a:p>
        </p:txBody>
      </p:sp>
      <p:sp>
        <p:nvSpPr>
          <p:cNvPr id="4" name="TextBox 3"/>
          <p:cNvSpPr txBox="1"/>
          <p:nvPr/>
        </p:nvSpPr>
        <p:spPr>
          <a:xfrm>
            <a:off x="386124" y="1821530"/>
            <a:ext cx="8183770" cy="3677930"/>
          </a:xfrm>
          <a:prstGeom prst="rect">
            <a:avLst/>
          </a:prstGeom>
          <a:noFill/>
        </p:spPr>
        <p:txBody>
          <a:bodyPr wrap="square" lIns="0" rIns="0" rtlCol="0">
            <a:spAutoFit/>
          </a:bodyPr>
          <a:lstStyle/>
          <a:p>
            <a:pPr marL="171450" indent="-17145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Each node stores any partitions of it that it computes in memory and reuses them in other actions on that dataset.</a:t>
            </a:r>
          </a:p>
          <a:p>
            <a:pPr marL="171450" indent="-17145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After making an RDD to be persisted, the first time the dataset is computed in an action, it will be kept in memory on the nodes.</a:t>
            </a:r>
          </a:p>
          <a:p>
            <a:pPr marL="171450" indent="-171450">
              <a:lnSpc>
                <a:spcPct val="130000"/>
              </a:lnSpc>
              <a:buFont typeface="Arial"/>
              <a:buChar char="•"/>
            </a:pPr>
            <a:r>
              <a:rPr lang="en-US" sz="2000"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a:t>
            </a: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llows future actions to be much faster (often by more than 10x) since you’re not </a:t>
            </a:r>
            <a:r>
              <a:rPr lang="en-US" sz="20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recomputing</a:t>
            </a: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some data every time you perform an action.</a:t>
            </a:r>
          </a:p>
          <a:p>
            <a:pPr marL="171450" indent="-17145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If data is too big to be cached, then it will spill to disk and memory will gradually degrade</a:t>
            </a:r>
          </a:p>
          <a:p>
            <a:pPr marL="171450" indent="-17145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Least Recently Used (LRU) replacement policy</a:t>
            </a:r>
          </a:p>
        </p:txBody>
      </p:sp>
    </p:spTree>
    <p:extLst>
      <p:ext uri="{BB962C8B-B14F-4D97-AF65-F5344CB8AC3E}">
        <p14:creationId xmlns:p14="http://schemas.microsoft.com/office/powerpoint/2010/main" val="135033686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RDD Persistence (Storage Levels)</a:t>
            </a:r>
            <a:endParaRPr lang="en-US" sz="2800" dirty="0"/>
          </a:p>
        </p:txBody>
      </p:sp>
      <p:graphicFrame>
        <p:nvGraphicFramePr>
          <p:cNvPr id="6" name="Table 5"/>
          <p:cNvGraphicFramePr>
            <a:graphicFrameLocks noGrp="1"/>
          </p:cNvGraphicFramePr>
          <p:nvPr>
            <p:extLst>
              <p:ext uri="{D42A27DB-BD31-4B8C-83A1-F6EECF244321}">
                <p14:modId xmlns:p14="http://schemas.microsoft.com/office/powerpoint/2010/main" val="3957411307"/>
              </p:ext>
            </p:extLst>
          </p:nvPr>
        </p:nvGraphicFramePr>
        <p:xfrm>
          <a:off x="386121" y="1423961"/>
          <a:ext cx="8183772" cy="5161279"/>
        </p:xfrm>
        <a:graphic>
          <a:graphicData uri="http://schemas.openxmlformats.org/drawingml/2006/table">
            <a:tbl>
              <a:tblPr firstRow="1" bandRow="1">
                <a:tableStyleId>{5C22544A-7EE6-4342-B048-85BDC9FD1C3A}</a:tableStyleId>
              </a:tblPr>
              <a:tblGrid>
                <a:gridCol w="4091886"/>
                <a:gridCol w="4091886"/>
              </a:tblGrid>
              <a:tr h="370840">
                <a:tc>
                  <a:txBody>
                    <a:bodyPr/>
                    <a:lstStyle/>
                    <a:p>
                      <a:r>
                        <a:rPr lang="en-US" dirty="0" smtClean="0"/>
                        <a:t>Storage Level</a:t>
                      </a:r>
                      <a:endParaRPr lang="en-US" dirty="0"/>
                    </a:p>
                  </a:txBody>
                  <a:tcPr/>
                </a:tc>
                <a:tc>
                  <a:txBody>
                    <a:bodyPr/>
                    <a:lstStyle/>
                    <a:p>
                      <a:r>
                        <a:rPr lang="en-US" dirty="0" smtClean="0"/>
                        <a:t>MEANING</a:t>
                      </a:r>
                      <a:endParaRPr lang="en-US" dirty="0"/>
                    </a:p>
                  </a:txBody>
                  <a:tcPr/>
                </a:tc>
              </a:tr>
              <a:tr h="370840">
                <a:tc>
                  <a:txBody>
                    <a:bodyPr/>
                    <a:lstStyle/>
                    <a:p>
                      <a:r>
                        <a:rPr lang="en-US" dirty="0" smtClean="0"/>
                        <a:t>MEMORY</a:t>
                      </a:r>
                      <a:r>
                        <a:rPr lang="en-US" baseline="0" dirty="0" smtClean="0"/>
                        <a:t>_ONLY</a:t>
                      </a:r>
                      <a:endParaRPr lang="en-US" dirty="0"/>
                    </a:p>
                  </a:txBody>
                  <a:tcPr/>
                </a:tc>
                <a:tc>
                  <a:txBody>
                    <a:bodyPr/>
                    <a:lstStyle/>
                    <a:p>
                      <a:r>
                        <a:rPr lang="en-US" sz="1400" dirty="0" smtClean="0"/>
                        <a:t>Store RDD as </a:t>
                      </a:r>
                      <a:r>
                        <a:rPr lang="en-US" sz="1400" dirty="0" err="1" smtClean="0"/>
                        <a:t>deserialized</a:t>
                      </a:r>
                      <a:r>
                        <a:rPr lang="en-US" sz="1400" dirty="0" smtClean="0"/>
                        <a:t> Java objects in the JVM. If the RDD does not fit in memory, some partitions will not be cached and will be recomputed on the fly each time they're needed. This is the default level.</a:t>
                      </a:r>
                      <a:endParaRPr lang="en-US" sz="1400" dirty="0"/>
                    </a:p>
                  </a:txBody>
                  <a:tcPr/>
                </a:tc>
              </a:tr>
              <a:tr h="370840">
                <a:tc>
                  <a:txBody>
                    <a:bodyPr/>
                    <a:lstStyle/>
                    <a:p>
                      <a:r>
                        <a:rPr lang="en-US" dirty="0" smtClean="0"/>
                        <a:t>MEMORY_AND_DISK</a:t>
                      </a:r>
                      <a:endParaRPr lang="en-US" dirty="0"/>
                    </a:p>
                  </a:txBody>
                  <a:tcPr/>
                </a:tc>
                <a:tc>
                  <a:txBody>
                    <a:bodyPr/>
                    <a:lstStyle/>
                    <a:p>
                      <a:r>
                        <a:rPr lang="en-US" sz="1400" dirty="0" smtClean="0"/>
                        <a:t>Store RDD as </a:t>
                      </a:r>
                      <a:r>
                        <a:rPr lang="en-US" sz="1400" dirty="0" err="1" smtClean="0"/>
                        <a:t>deserialized</a:t>
                      </a:r>
                      <a:r>
                        <a:rPr lang="en-US" sz="1400" dirty="0" smtClean="0"/>
                        <a:t> Java objects in the JVM. If the RDD does not fit in memory, store the partitions that don't fit on disk, and read them from there when they're needed.</a:t>
                      </a:r>
                      <a:endParaRPr lang="en-US" sz="1400" dirty="0"/>
                    </a:p>
                  </a:txBody>
                  <a:tcPr/>
                </a:tc>
              </a:tr>
              <a:tr h="370840">
                <a:tc>
                  <a:txBody>
                    <a:bodyPr/>
                    <a:lstStyle/>
                    <a:p>
                      <a:r>
                        <a:rPr lang="en-US" dirty="0" smtClean="0"/>
                        <a:t>MEMORY_ONLY_SER</a:t>
                      </a:r>
                      <a:endParaRPr lang="en-US" dirty="0"/>
                    </a:p>
                  </a:txBody>
                  <a:tcPr/>
                </a:tc>
                <a:tc>
                  <a:txBody>
                    <a:bodyPr/>
                    <a:lstStyle/>
                    <a:p>
                      <a:r>
                        <a:rPr lang="en-US" sz="1400" dirty="0" smtClean="0"/>
                        <a:t>Store RDD as serialized Java objects (one byte array per partition). This is generally more space-efficient than </a:t>
                      </a:r>
                      <a:r>
                        <a:rPr lang="en-US" sz="1400" dirty="0" err="1" smtClean="0"/>
                        <a:t>deserialized</a:t>
                      </a:r>
                      <a:r>
                        <a:rPr lang="en-US" sz="1400" dirty="0" smtClean="0"/>
                        <a:t> objects, especially when using a fast </a:t>
                      </a:r>
                      <a:r>
                        <a:rPr lang="en-US" sz="1400" dirty="0" err="1" smtClean="0"/>
                        <a:t>serializer</a:t>
                      </a:r>
                      <a:r>
                        <a:rPr lang="en-US" sz="1400" dirty="0" smtClean="0"/>
                        <a:t>, but more CPU-intensive to read.</a:t>
                      </a:r>
                      <a:endParaRPr lang="en-US" sz="1400" dirty="0"/>
                    </a:p>
                  </a:txBody>
                  <a:tcPr/>
                </a:tc>
              </a:tr>
              <a:tr h="370840">
                <a:tc>
                  <a:txBody>
                    <a:bodyPr/>
                    <a:lstStyle/>
                    <a:p>
                      <a:r>
                        <a:rPr lang="en-US" dirty="0" smtClean="0"/>
                        <a:t>MEMORY</a:t>
                      </a:r>
                      <a:r>
                        <a:rPr lang="en-US" baseline="0" dirty="0" smtClean="0"/>
                        <a:t>_AND_DISK_SER</a:t>
                      </a:r>
                      <a:endParaRPr lang="en-US" dirty="0"/>
                    </a:p>
                  </a:txBody>
                  <a:tcPr/>
                </a:tc>
                <a:tc>
                  <a:txBody>
                    <a:bodyPr/>
                    <a:lstStyle/>
                    <a:p>
                      <a:r>
                        <a:rPr lang="en-US" sz="1400" dirty="0" smtClean="0"/>
                        <a:t>Similar to MEMORY_ONLY_SER, but spill partitions that don't fit in memory to disk instead of </a:t>
                      </a:r>
                      <a:r>
                        <a:rPr lang="en-US" sz="1400" dirty="0" err="1" smtClean="0"/>
                        <a:t>recomputing</a:t>
                      </a:r>
                      <a:r>
                        <a:rPr lang="en-US" sz="1400" dirty="0" smtClean="0"/>
                        <a:t> them on the fly each time they're needed.</a:t>
                      </a:r>
                      <a:endParaRPr lang="en-US" sz="1400" dirty="0"/>
                    </a:p>
                  </a:txBody>
                  <a:tcPr/>
                </a:tc>
              </a:tr>
              <a:tr h="370840">
                <a:tc>
                  <a:txBody>
                    <a:bodyPr/>
                    <a:lstStyle/>
                    <a:p>
                      <a:r>
                        <a:rPr lang="en-US" dirty="0" smtClean="0"/>
                        <a:t>DISK_ONLY</a:t>
                      </a:r>
                      <a:endParaRPr lang="en-US" dirty="0"/>
                    </a:p>
                  </a:txBody>
                  <a:tcPr/>
                </a:tc>
                <a:tc>
                  <a:txBody>
                    <a:bodyPr/>
                    <a:lstStyle/>
                    <a:p>
                      <a:r>
                        <a:rPr lang="en-US" sz="1400" dirty="0" smtClean="0"/>
                        <a:t>Store the RDD partitions only on disk.</a:t>
                      </a:r>
                      <a:endParaRPr lang="en-US" sz="1400" dirty="0"/>
                    </a:p>
                  </a:txBody>
                  <a:tcPr/>
                </a:tc>
              </a:tr>
              <a:tr h="370840">
                <a:tc>
                  <a:txBody>
                    <a:bodyPr/>
                    <a:lstStyle/>
                    <a:p>
                      <a:r>
                        <a:rPr lang="en-US" dirty="0" smtClean="0"/>
                        <a:t>MEMORY_ONLY_2, MEMORY_AND_DISK_2, etc.</a:t>
                      </a:r>
                      <a:endParaRPr lang="en-US" dirty="0"/>
                    </a:p>
                  </a:txBody>
                  <a:tcPr/>
                </a:tc>
                <a:tc>
                  <a:txBody>
                    <a:bodyPr/>
                    <a:lstStyle/>
                    <a:p>
                      <a:r>
                        <a:rPr lang="en-US" sz="1400" dirty="0" smtClean="0"/>
                        <a:t>Same as the levels above, but replicate each partition on two cluster nodes.</a:t>
                      </a:r>
                      <a:endParaRPr lang="en-US" sz="1400" dirty="0"/>
                    </a:p>
                  </a:txBody>
                  <a:tcPr/>
                </a:tc>
              </a:tr>
            </a:tbl>
          </a:graphicData>
        </a:graphic>
      </p:graphicFrame>
    </p:spTree>
    <p:extLst>
      <p:ext uri="{BB962C8B-B14F-4D97-AF65-F5344CB8AC3E}">
        <p14:creationId xmlns:p14="http://schemas.microsoft.com/office/powerpoint/2010/main" val="135033686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Persist (API)</a:t>
            </a:r>
            <a:endParaRPr lang="en-US" sz="2800" dirty="0"/>
          </a:p>
        </p:txBody>
      </p:sp>
      <p:sp>
        <p:nvSpPr>
          <p:cNvPr id="4" name="TextBox 3"/>
          <p:cNvSpPr txBox="1"/>
          <p:nvPr/>
        </p:nvSpPr>
        <p:spPr>
          <a:xfrm>
            <a:off x="386124" y="1821530"/>
            <a:ext cx="8183770" cy="2349874"/>
          </a:xfrm>
          <a:prstGeom prst="rect">
            <a:avLst/>
          </a:prstGeom>
          <a:noFill/>
        </p:spPr>
        <p:txBody>
          <a:bodyPr wrap="square" lIns="0" rIns="0" rtlCol="0">
            <a:spAutoFit/>
          </a:bodyPr>
          <a:lstStyle/>
          <a:p>
            <a:r>
              <a:rPr lang="en-US" dirty="0" err="1" smtClean="0">
                <a:solidFill>
                  <a:srgbClr val="262626"/>
                </a:solidFill>
                <a:latin typeface="Courier"/>
              </a:rPr>
              <a:t>rdd.</a:t>
            </a:r>
            <a:r>
              <a:rPr lang="en-US" dirty="0" err="1" smtClean="0">
                <a:solidFill>
                  <a:srgbClr val="0000C0"/>
                </a:solidFill>
                <a:latin typeface="Courier"/>
              </a:rPr>
              <a:t>persist</a:t>
            </a:r>
            <a:r>
              <a:rPr lang="en-US" dirty="0" smtClean="0">
                <a:solidFill>
                  <a:srgbClr val="262626"/>
                </a:solidFill>
                <a:latin typeface="Courier"/>
              </a:rPr>
              <a:t>()</a:t>
            </a:r>
            <a:endParaRPr lang="en-US"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r>
              <a:rPr lang="en-US" dirty="0" err="1">
                <a:solidFill>
                  <a:srgbClr val="262626"/>
                </a:solidFill>
                <a:latin typeface="Courier"/>
              </a:rPr>
              <a:t>rdd.</a:t>
            </a:r>
            <a:r>
              <a:rPr lang="en-US" dirty="0" err="1">
                <a:solidFill>
                  <a:srgbClr val="0000C0"/>
                </a:solidFill>
                <a:latin typeface="Courier"/>
              </a:rPr>
              <a:t>persist</a:t>
            </a:r>
            <a:r>
              <a:rPr lang="en-US" dirty="0" smtClean="0">
                <a:solidFill>
                  <a:srgbClr val="262626"/>
                </a:solidFill>
                <a:latin typeface="Courier"/>
              </a:rPr>
              <a:t>(</a:t>
            </a:r>
            <a:r>
              <a:rPr lang="en-US" dirty="0" err="1">
                <a:solidFill>
                  <a:srgbClr val="262626"/>
                </a:solidFill>
                <a:latin typeface="Courier"/>
              </a:rPr>
              <a:t>S</a:t>
            </a:r>
            <a:r>
              <a:rPr lang="en-US" dirty="0" err="1" smtClean="0">
                <a:solidFill>
                  <a:srgbClr val="262626"/>
                </a:solidFill>
                <a:latin typeface="Courier"/>
              </a:rPr>
              <a:t>torageLevel</a:t>
            </a:r>
            <a:r>
              <a:rPr lang="en-US" dirty="0" smtClean="0">
                <a:solidFill>
                  <a:srgbClr val="262626"/>
                </a:solidFill>
                <a:latin typeface="Courier"/>
              </a:rPr>
              <a:t>)</a:t>
            </a:r>
            <a:endParaRPr lang="en-US"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Persist this RDD with the default storage level (MEMORY_ONLY).</a:t>
            </a: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You can override the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StorageLevel</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for fine grain control over persistence </a:t>
            </a:r>
          </a:p>
          <a:p>
            <a:pPr marL="171450" indent="-171450">
              <a:lnSpc>
                <a:spcPct val="130000"/>
              </a:lnSpc>
              <a:buFont typeface="Arial"/>
              <a:buChar char="•"/>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171450" indent="-171450">
              <a:lnSpc>
                <a:spcPct val="130000"/>
              </a:lnSpc>
              <a:buFont typeface="Arial"/>
              <a:buChar char="•"/>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135033686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Caching (API)</a:t>
            </a:r>
            <a:endParaRPr lang="en-US" sz="2800" dirty="0"/>
          </a:p>
        </p:txBody>
      </p:sp>
      <p:sp>
        <p:nvSpPr>
          <p:cNvPr id="4" name="TextBox 3"/>
          <p:cNvSpPr txBox="1"/>
          <p:nvPr/>
        </p:nvSpPr>
        <p:spPr>
          <a:xfrm>
            <a:off x="386124" y="1821530"/>
            <a:ext cx="8183770" cy="1518877"/>
          </a:xfrm>
          <a:prstGeom prst="rect">
            <a:avLst/>
          </a:prstGeom>
          <a:noFill/>
        </p:spPr>
        <p:txBody>
          <a:bodyPr wrap="square" lIns="0" rIns="0" rtlCol="0">
            <a:spAutoFit/>
          </a:bodyPr>
          <a:lstStyle/>
          <a:p>
            <a:pPr>
              <a:lnSpc>
                <a:spcPct val="130000"/>
              </a:lnSpc>
            </a:pPr>
            <a:r>
              <a:rPr lang="en-US" dirty="0" err="1" smtClean="0">
                <a:solidFill>
                  <a:srgbClr val="262626"/>
                </a:solidFill>
                <a:latin typeface="Courier"/>
              </a:rPr>
              <a:t>rdd.</a:t>
            </a:r>
            <a:r>
              <a:rPr lang="en-US" dirty="0" err="1" smtClean="0">
                <a:solidFill>
                  <a:srgbClr val="0000C0"/>
                </a:solidFill>
                <a:latin typeface="Courier"/>
              </a:rPr>
              <a:t>cache</a:t>
            </a:r>
            <a:r>
              <a:rPr lang="en-US" dirty="0" smtClean="0">
                <a:solidFill>
                  <a:srgbClr val="262626"/>
                </a:solidFill>
                <a:latin typeface="Courier"/>
              </a:rPr>
              <a:t>()</a:t>
            </a:r>
          </a:p>
          <a:p>
            <a:pPr>
              <a:lnSpc>
                <a:spcPct val="130000"/>
              </a:lnSpc>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Persists the RDD with the default storage level (MEMORY_ONLY)</a:t>
            </a:r>
          </a:p>
          <a:p>
            <a:pPr marL="171450" indent="-171450">
              <a:lnSpc>
                <a:spcPct val="130000"/>
              </a:lnSpc>
              <a:buFont typeface="Arial"/>
              <a:buChar char="•"/>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135033686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Checkpoint (API)</a:t>
            </a:r>
            <a:endParaRPr lang="en-US" sz="2800" dirty="0"/>
          </a:p>
        </p:txBody>
      </p:sp>
      <p:sp>
        <p:nvSpPr>
          <p:cNvPr id="4" name="TextBox 3"/>
          <p:cNvSpPr txBox="1"/>
          <p:nvPr/>
        </p:nvSpPr>
        <p:spPr>
          <a:xfrm>
            <a:off x="386124" y="1821530"/>
            <a:ext cx="8183770" cy="4399667"/>
          </a:xfrm>
          <a:prstGeom prst="rect">
            <a:avLst/>
          </a:prstGeom>
          <a:noFill/>
        </p:spPr>
        <p:txBody>
          <a:bodyPr wrap="square" lIns="0" rIns="0" rtlCol="0">
            <a:spAutoFit/>
          </a:bodyPr>
          <a:lstStyle/>
          <a:p>
            <a:pPr>
              <a:lnSpc>
                <a:spcPct val="130000"/>
              </a:lnSpc>
            </a:pPr>
            <a:r>
              <a:rPr lang="en-US" dirty="0" err="1" smtClean="0">
                <a:solidFill>
                  <a:srgbClr val="262626"/>
                </a:solidFill>
                <a:latin typeface="Courier"/>
              </a:rPr>
              <a:t>rdd.</a:t>
            </a:r>
            <a:r>
              <a:rPr lang="en-US" dirty="0" err="1" smtClean="0">
                <a:solidFill>
                  <a:srgbClr val="0000C0"/>
                </a:solidFill>
                <a:latin typeface="Courier"/>
              </a:rPr>
              <a:t>checkpoint</a:t>
            </a:r>
            <a:r>
              <a:rPr lang="en-US" dirty="0" smtClean="0">
                <a:solidFill>
                  <a:srgbClr val="262626"/>
                </a:solidFill>
                <a:latin typeface="Courier"/>
              </a:rPr>
              <a:t>()</a:t>
            </a: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RDD will be saved to a file inside the checkpoint directory set with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SparkContext#setCheckpointDir</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(“/path/to/</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dir</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Used for RDDs with long lineage chains with wide dependencies since it would be expensive to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recompute</a:t>
            </a: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For now it is left to the user when to checkpoint</a:t>
            </a: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In the future spark will automatically checkpoint for you</a:t>
            </a: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Can be expensive to replicate a large amount of data</a:t>
            </a: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Writing data to disk</a:t>
            </a:r>
          </a:p>
          <a:p>
            <a:pPr marL="171450" indent="-171450">
              <a:lnSpc>
                <a:spcPct val="130000"/>
              </a:lnSpc>
              <a:buFont typeface="Arial"/>
              <a:buChar char="•"/>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171450" indent="-171450">
              <a:lnSpc>
                <a:spcPct val="130000"/>
              </a:lnSpc>
              <a:buFont typeface="Arial"/>
              <a:buChar char="•"/>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135033686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err="1" smtClean="0"/>
              <a:t>Unpersist</a:t>
            </a:r>
            <a:r>
              <a:rPr lang="en-US" sz="2800" dirty="0" smtClean="0"/>
              <a:t> (API)</a:t>
            </a:r>
            <a:endParaRPr lang="en-US" sz="2800" dirty="0"/>
          </a:p>
        </p:txBody>
      </p:sp>
      <p:sp>
        <p:nvSpPr>
          <p:cNvPr id="4" name="TextBox 3"/>
          <p:cNvSpPr txBox="1"/>
          <p:nvPr/>
        </p:nvSpPr>
        <p:spPr>
          <a:xfrm>
            <a:off x="386124" y="1821530"/>
            <a:ext cx="8183770" cy="2599173"/>
          </a:xfrm>
          <a:prstGeom prst="rect">
            <a:avLst/>
          </a:prstGeom>
          <a:noFill/>
        </p:spPr>
        <p:txBody>
          <a:bodyPr wrap="square" lIns="0" rIns="0" rtlCol="0">
            <a:spAutoFit/>
          </a:bodyPr>
          <a:lstStyle/>
          <a:p>
            <a:pPr>
              <a:lnSpc>
                <a:spcPct val="130000"/>
              </a:lnSpc>
            </a:pPr>
            <a:r>
              <a:rPr lang="en-US" dirty="0" err="1" smtClean="0">
                <a:solidFill>
                  <a:srgbClr val="262626"/>
                </a:solidFill>
                <a:latin typeface="Courier"/>
              </a:rPr>
              <a:t>rdd.</a:t>
            </a:r>
            <a:r>
              <a:rPr lang="en-US" dirty="0" err="1" smtClean="0">
                <a:solidFill>
                  <a:srgbClr val="0000C0"/>
                </a:solidFill>
                <a:latin typeface="Courier"/>
              </a:rPr>
              <a:t>unpersist</a:t>
            </a:r>
            <a:r>
              <a:rPr lang="en-US" dirty="0" smtClean="0">
                <a:solidFill>
                  <a:srgbClr val="262626"/>
                </a:solidFill>
                <a:latin typeface="Courier"/>
              </a:rPr>
              <a:t>()</a:t>
            </a: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Marks it as non-persistent and/or removes all blocks of it from memory and disk</a:t>
            </a:r>
          </a:p>
          <a:p>
            <a:pPr marL="171450" indent="-171450">
              <a:lnSpc>
                <a:spcPct val="130000"/>
              </a:lnSpc>
              <a:buFont typeface="Arial"/>
              <a:buChar char="•"/>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171450" indent="-171450">
              <a:lnSpc>
                <a:spcPct val="130000"/>
              </a:lnSpc>
              <a:buFont typeface="Arial"/>
              <a:buChar char="•"/>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171450" indent="-171450">
              <a:lnSpc>
                <a:spcPct val="130000"/>
              </a:lnSpc>
              <a:buFont typeface="Arial"/>
              <a:buChar char="•"/>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135033686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History of Apache Spark (Timeline)</a:t>
            </a:r>
            <a:endParaRPr lang="en-US" sz="2800" dirty="0"/>
          </a:p>
        </p:txBody>
      </p:sp>
      <p:sp>
        <p:nvSpPr>
          <p:cNvPr id="4" name="TextBox 3"/>
          <p:cNvSpPr txBox="1"/>
          <p:nvPr/>
        </p:nvSpPr>
        <p:spPr>
          <a:xfrm>
            <a:off x="386123" y="5459541"/>
            <a:ext cx="8148277" cy="646331"/>
          </a:xfrm>
          <a:prstGeom prst="rect">
            <a:avLst/>
          </a:prstGeom>
          <a:noFill/>
        </p:spPr>
        <p:txBody>
          <a:bodyPr wrap="square" rtlCol="0">
            <a:spAutoFit/>
          </a:bodyPr>
          <a:lstStyle/>
          <a:p>
            <a:r>
              <a:rPr lang="en-US" sz="1200" dirty="0" err="1" smtClean="0"/>
              <a:t>Paco</a:t>
            </a:r>
            <a:r>
              <a:rPr lang="en-US" sz="1200" dirty="0" smtClean="0"/>
              <a:t> </a:t>
            </a:r>
            <a:r>
              <a:rPr lang="en-US" sz="1200" dirty="0"/>
              <a:t>Nathan, O'Reilly </a:t>
            </a:r>
            <a:r>
              <a:rPr lang="en-US" sz="1200" dirty="0" smtClean="0"/>
              <a:t>Learning, </a:t>
            </a:r>
            <a:r>
              <a:rPr lang="en-US" sz="1200" i="1" dirty="0" smtClean="0"/>
              <a:t>A Brief History: Functional Programming for Big Data</a:t>
            </a:r>
          </a:p>
          <a:p>
            <a:r>
              <a:rPr lang="en-US" sz="1200" dirty="0">
                <a:hlinkClick r:id="rId2"/>
              </a:rPr>
              <a:t>http://image.slidesharecdn.com/icmesparktalk-141028221244-conversion-gate02/95/brief-intro-to-apache-spark-stanford-icme-13-638.jpg?cb=</a:t>
            </a:r>
            <a:r>
              <a:rPr lang="en-US" sz="1200" dirty="0" smtClean="0">
                <a:hlinkClick r:id="rId2"/>
              </a:rPr>
              <a:t>1414534463</a:t>
            </a:r>
            <a:endParaRPr lang="en-US" sz="1200" dirty="0" smtClean="0"/>
          </a:p>
        </p:txBody>
      </p:sp>
      <p:pic>
        <p:nvPicPr>
          <p:cNvPr id="5" name="Picture 4" descr="brief-intro-to-apache-spark-stanford-icme-13-638.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 y="1827341"/>
            <a:ext cx="7924800" cy="3632200"/>
          </a:xfrm>
          <a:prstGeom prst="rect">
            <a:avLst/>
          </a:prstGeom>
        </p:spPr>
      </p:pic>
    </p:spTree>
    <p:extLst>
      <p:ext uri="{BB962C8B-B14F-4D97-AF65-F5344CB8AC3E}">
        <p14:creationId xmlns:p14="http://schemas.microsoft.com/office/powerpoint/2010/main" val="1748147178"/>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Persistence Example</a:t>
            </a:r>
            <a:endParaRPr lang="en-US" sz="2800" dirty="0"/>
          </a:p>
        </p:txBody>
      </p:sp>
      <p:sp>
        <p:nvSpPr>
          <p:cNvPr id="4" name="TextBox 3"/>
          <p:cNvSpPr txBox="1"/>
          <p:nvPr/>
        </p:nvSpPr>
        <p:spPr>
          <a:xfrm>
            <a:off x="386124" y="1821530"/>
            <a:ext cx="8183770" cy="4205768"/>
          </a:xfrm>
          <a:prstGeom prst="rect">
            <a:avLst/>
          </a:prstGeom>
          <a:noFill/>
        </p:spPr>
        <p:txBody>
          <a:bodyPr wrap="square" lIns="0" rIns="0" rtlCol="0">
            <a:spAutoFit/>
          </a:bodyPr>
          <a:lstStyle/>
          <a:p>
            <a:r>
              <a:rPr lang="en-US" b="1" dirty="0" err="1" smtClean="0">
                <a:solidFill>
                  <a:srgbClr val="107902"/>
                </a:solidFill>
                <a:latin typeface="Courier-Bold"/>
              </a:rPr>
              <a:t>val</a:t>
            </a:r>
            <a:r>
              <a:rPr lang="en-US" dirty="0" smtClean="0">
                <a:solidFill>
                  <a:srgbClr val="262626"/>
                </a:solidFill>
                <a:latin typeface="Courier"/>
              </a:rPr>
              <a:t> </a:t>
            </a:r>
            <a:r>
              <a:rPr lang="en-US" dirty="0" err="1">
                <a:solidFill>
                  <a:srgbClr val="262626"/>
                </a:solidFill>
                <a:latin typeface="Courier"/>
              </a:rPr>
              <a:t>textFile</a:t>
            </a:r>
            <a:r>
              <a:rPr lang="en-US" dirty="0">
                <a:solidFill>
                  <a:srgbClr val="262626"/>
                </a:solidFill>
                <a:latin typeface="Courier"/>
              </a:rPr>
              <a:t> </a:t>
            </a:r>
            <a:r>
              <a:rPr lang="en-US" b="1" dirty="0">
                <a:solidFill>
                  <a:srgbClr val="107902"/>
                </a:solidFill>
                <a:latin typeface="Courier-Bold"/>
              </a:rPr>
              <a:t>=</a:t>
            </a:r>
            <a:r>
              <a:rPr lang="en-US" dirty="0">
                <a:solidFill>
                  <a:srgbClr val="262626"/>
                </a:solidFill>
                <a:latin typeface="Courier"/>
              </a:rPr>
              <a:t> </a:t>
            </a:r>
            <a:r>
              <a:rPr lang="en-US" dirty="0" err="1">
                <a:solidFill>
                  <a:srgbClr val="262626"/>
                </a:solidFill>
                <a:latin typeface="Courier"/>
              </a:rPr>
              <a:t>sc.textFile</a:t>
            </a:r>
            <a:r>
              <a:rPr lang="en-US" dirty="0">
                <a:solidFill>
                  <a:srgbClr val="262626"/>
                </a:solidFill>
                <a:latin typeface="Courier"/>
              </a:rPr>
              <a:t>(</a:t>
            </a:r>
            <a:r>
              <a:rPr lang="en-US" dirty="0">
                <a:solidFill>
                  <a:schemeClr val="accent3">
                    <a:lumMod val="75000"/>
                  </a:schemeClr>
                </a:solidFill>
                <a:latin typeface="Courier"/>
              </a:rPr>
              <a:t>"/path/to/</a:t>
            </a:r>
            <a:r>
              <a:rPr lang="en-US" dirty="0" err="1">
                <a:solidFill>
                  <a:schemeClr val="accent3">
                    <a:lumMod val="75000"/>
                  </a:schemeClr>
                </a:solidFill>
                <a:latin typeface="Courier"/>
              </a:rPr>
              <a:t>file.txt</a:t>
            </a:r>
            <a:r>
              <a:rPr lang="en-US" dirty="0">
                <a:solidFill>
                  <a:schemeClr val="accent3">
                    <a:lumMod val="75000"/>
                  </a:schemeClr>
                </a:solidFill>
                <a:latin typeface="Courier"/>
              </a:rPr>
              <a:t>"</a:t>
            </a:r>
            <a:r>
              <a:rPr lang="en-US" dirty="0">
                <a:solidFill>
                  <a:srgbClr val="262626"/>
                </a:solidFill>
                <a:latin typeface="Courier"/>
              </a:rPr>
              <a:t>)</a:t>
            </a:r>
          </a:p>
          <a:p>
            <a:endParaRPr lang="en-US" dirty="0" smtClean="0">
              <a:solidFill>
                <a:srgbClr val="262626"/>
              </a:solidFill>
              <a:latin typeface="Courier"/>
            </a:endParaRPr>
          </a:p>
          <a:p>
            <a:r>
              <a:rPr lang="en-US" dirty="0" err="1" smtClean="0">
                <a:solidFill>
                  <a:srgbClr val="262626"/>
                </a:solidFill>
                <a:latin typeface="Courier"/>
              </a:rPr>
              <a:t>textFile.cache</a:t>
            </a:r>
            <a:r>
              <a:rPr lang="en-US" dirty="0" smtClean="0">
                <a:solidFill>
                  <a:srgbClr val="262626"/>
                </a:solidFill>
                <a:latin typeface="Courier"/>
              </a:rPr>
              <a:t>()</a:t>
            </a:r>
            <a:r>
              <a:rPr lang="en-US" dirty="0" smtClean="0">
                <a:solidFill>
                  <a:srgbClr val="757575"/>
                </a:solidFill>
                <a:latin typeface="Courier"/>
              </a:rPr>
              <a:t>//&lt;-Data not </a:t>
            </a:r>
            <a:r>
              <a:rPr lang="en-US" dirty="0">
                <a:solidFill>
                  <a:srgbClr val="757575"/>
                </a:solidFill>
                <a:latin typeface="Courier"/>
              </a:rPr>
              <a:t>c</a:t>
            </a:r>
            <a:r>
              <a:rPr lang="en-US" dirty="0" smtClean="0">
                <a:solidFill>
                  <a:srgbClr val="757575"/>
                </a:solidFill>
                <a:latin typeface="Courier"/>
              </a:rPr>
              <a:t>ached on workers </a:t>
            </a:r>
            <a:r>
              <a:rPr lang="en-US" dirty="0">
                <a:solidFill>
                  <a:srgbClr val="757575"/>
                </a:solidFill>
                <a:latin typeface="Courier"/>
              </a:rPr>
              <a:t>y</a:t>
            </a:r>
            <a:r>
              <a:rPr lang="en-US" dirty="0" smtClean="0">
                <a:solidFill>
                  <a:srgbClr val="757575"/>
                </a:solidFill>
                <a:latin typeface="Courier"/>
              </a:rPr>
              <a:t>et</a:t>
            </a:r>
            <a:endParaRPr lang="en-US" dirty="0" smtClean="0">
              <a:solidFill>
                <a:srgbClr val="262626"/>
              </a:solidFill>
              <a:latin typeface="Courier"/>
            </a:endParaRPr>
          </a:p>
          <a:p>
            <a:endParaRPr lang="en-US" dirty="0">
              <a:solidFill>
                <a:srgbClr val="757575"/>
              </a:solidFill>
              <a:latin typeface="Courier"/>
            </a:endParaRPr>
          </a:p>
          <a:p>
            <a:r>
              <a:rPr lang="en-US" b="1" dirty="0" err="1">
                <a:solidFill>
                  <a:srgbClr val="107902"/>
                </a:solidFill>
                <a:latin typeface="Courier-Bold"/>
              </a:rPr>
              <a:t>val</a:t>
            </a:r>
            <a:r>
              <a:rPr lang="en-US" dirty="0">
                <a:solidFill>
                  <a:srgbClr val="262626"/>
                </a:solidFill>
                <a:latin typeface="Courier"/>
              </a:rPr>
              <a:t> counts </a:t>
            </a:r>
            <a:r>
              <a:rPr lang="en-US" b="1" dirty="0">
                <a:solidFill>
                  <a:srgbClr val="107902"/>
                </a:solidFill>
                <a:latin typeface="Courier-Bold"/>
              </a:rPr>
              <a:t>=</a:t>
            </a:r>
            <a:r>
              <a:rPr lang="en-US" dirty="0">
                <a:solidFill>
                  <a:srgbClr val="262626"/>
                </a:solidFill>
                <a:latin typeface="Courier"/>
              </a:rPr>
              <a:t> </a:t>
            </a:r>
            <a:r>
              <a:rPr lang="en-US" dirty="0" err="1">
                <a:solidFill>
                  <a:srgbClr val="262626"/>
                </a:solidFill>
                <a:latin typeface="Courier"/>
              </a:rPr>
              <a:t>textFile</a:t>
            </a:r>
            <a:endParaRPr lang="en-US" dirty="0">
              <a:solidFill>
                <a:srgbClr val="262626"/>
              </a:solidFill>
              <a:latin typeface="Courier"/>
            </a:endParaRPr>
          </a:p>
          <a:p>
            <a:r>
              <a:rPr lang="en-US" dirty="0">
                <a:solidFill>
                  <a:srgbClr val="262626"/>
                </a:solidFill>
                <a:latin typeface="Courier"/>
              </a:rPr>
              <a:t>	.</a:t>
            </a:r>
            <a:r>
              <a:rPr lang="en-US" dirty="0" err="1">
                <a:solidFill>
                  <a:srgbClr val="262626"/>
                </a:solidFill>
                <a:latin typeface="Courier"/>
              </a:rPr>
              <a:t>flatMap</a:t>
            </a:r>
            <a:r>
              <a:rPr lang="en-US" dirty="0">
                <a:solidFill>
                  <a:srgbClr val="262626"/>
                </a:solidFill>
                <a:latin typeface="Courier"/>
              </a:rPr>
              <a:t>(line </a:t>
            </a:r>
            <a:r>
              <a:rPr lang="en-US" b="1" dirty="0">
                <a:solidFill>
                  <a:srgbClr val="107902"/>
                </a:solidFill>
                <a:latin typeface="Courier-Bold"/>
              </a:rPr>
              <a:t>=&gt;</a:t>
            </a:r>
            <a:r>
              <a:rPr lang="en-US" dirty="0">
                <a:solidFill>
                  <a:srgbClr val="262626"/>
                </a:solidFill>
                <a:latin typeface="Courier"/>
              </a:rPr>
              <a:t> </a:t>
            </a:r>
            <a:r>
              <a:rPr lang="en-US" dirty="0" err="1">
                <a:solidFill>
                  <a:srgbClr val="262626"/>
                </a:solidFill>
                <a:latin typeface="Courier"/>
              </a:rPr>
              <a:t>line.split</a:t>
            </a:r>
            <a:r>
              <a:rPr lang="en-US" dirty="0">
                <a:solidFill>
                  <a:srgbClr val="262626"/>
                </a:solidFill>
                <a:latin typeface="Courier"/>
              </a:rPr>
              <a:t>(</a:t>
            </a:r>
            <a:r>
              <a:rPr lang="en-US" dirty="0">
                <a:solidFill>
                  <a:srgbClr val="77933C"/>
                </a:solidFill>
                <a:latin typeface="Courier"/>
              </a:rPr>
              <a:t>" "</a:t>
            </a:r>
            <a:r>
              <a:rPr lang="en-US" dirty="0">
                <a:solidFill>
                  <a:srgbClr val="262626"/>
                </a:solidFill>
                <a:latin typeface="Courier"/>
              </a:rPr>
              <a:t>))</a:t>
            </a:r>
          </a:p>
          <a:p>
            <a:r>
              <a:rPr lang="nl-NL" dirty="0">
                <a:solidFill>
                  <a:srgbClr val="262626"/>
                </a:solidFill>
                <a:latin typeface="Courier"/>
              </a:rPr>
              <a:t>	.map(word </a:t>
            </a:r>
            <a:r>
              <a:rPr lang="nl-NL" b="1" dirty="0">
                <a:solidFill>
                  <a:srgbClr val="107902"/>
                </a:solidFill>
                <a:latin typeface="Courier-Bold"/>
              </a:rPr>
              <a:t>=&gt;</a:t>
            </a:r>
            <a:r>
              <a:rPr lang="nl-NL" dirty="0">
                <a:solidFill>
                  <a:srgbClr val="262626"/>
                </a:solidFill>
                <a:latin typeface="Courier"/>
              </a:rPr>
              <a:t> (word, </a:t>
            </a:r>
            <a:r>
              <a:rPr lang="nl-NL" b="1" dirty="0">
                <a:solidFill>
                  <a:srgbClr val="0000D5"/>
                </a:solidFill>
                <a:latin typeface="Courier-Bold"/>
              </a:rPr>
              <a:t>1</a:t>
            </a:r>
            <a:r>
              <a:rPr lang="nl-NL" dirty="0">
                <a:solidFill>
                  <a:srgbClr val="262626"/>
                </a:solidFill>
                <a:latin typeface="Courier"/>
              </a:rPr>
              <a:t>))</a:t>
            </a:r>
          </a:p>
          <a:p>
            <a:r>
              <a:rPr lang="nl-NL" dirty="0">
                <a:solidFill>
                  <a:srgbClr val="262626"/>
                </a:solidFill>
                <a:latin typeface="Courier"/>
              </a:rPr>
              <a:t>    .</a:t>
            </a:r>
            <a:r>
              <a:rPr lang="nl-NL" dirty="0" err="1">
                <a:solidFill>
                  <a:srgbClr val="262626"/>
                </a:solidFill>
                <a:latin typeface="Courier"/>
              </a:rPr>
              <a:t>reduceByKey</a:t>
            </a:r>
            <a:r>
              <a:rPr lang="nl-NL" dirty="0">
                <a:solidFill>
                  <a:srgbClr val="262626"/>
                </a:solidFill>
                <a:latin typeface="Courier"/>
              </a:rPr>
              <a:t>(</a:t>
            </a:r>
            <a:r>
              <a:rPr lang="nl-NL" b="1" dirty="0">
                <a:solidFill>
                  <a:srgbClr val="107902"/>
                </a:solidFill>
                <a:latin typeface="Courier-Bold"/>
              </a:rPr>
              <a:t>_</a:t>
            </a:r>
            <a:r>
              <a:rPr lang="nl-NL" dirty="0">
                <a:solidFill>
                  <a:srgbClr val="262626"/>
                </a:solidFill>
                <a:latin typeface="Courier"/>
              </a:rPr>
              <a:t> + </a:t>
            </a:r>
            <a:r>
              <a:rPr lang="nl-NL" b="1" dirty="0">
                <a:solidFill>
                  <a:srgbClr val="107902"/>
                </a:solidFill>
                <a:latin typeface="Courier-Bold"/>
              </a:rPr>
              <a:t>_</a:t>
            </a:r>
            <a:r>
              <a:rPr lang="nl-NL" dirty="0">
                <a:solidFill>
                  <a:srgbClr val="262626"/>
                </a:solidFill>
                <a:latin typeface="Courier"/>
              </a:rPr>
              <a:t>)</a:t>
            </a:r>
          </a:p>
          <a:p>
            <a:endParaRPr lang="nl-NL" dirty="0">
              <a:solidFill>
                <a:srgbClr val="262626"/>
              </a:solidFill>
              <a:latin typeface="Courier"/>
            </a:endParaRPr>
          </a:p>
          <a:p>
            <a:r>
              <a:rPr lang="nl-NL" dirty="0" err="1" smtClean="0">
                <a:solidFill>
                  <a:srgbClr val="262626"/>
                </a:solidFill>
                <a:latin typeface="Courier"/>
              </a:rPr>
              <a:t>counts</a:t>
            </a:r>
            <a:r>
              <a:rPr lang="nl-NL" dirty="0" smtClean="0">
                <a:solidFill>
                  <a:srgbClr val="262626"/>
                </a:solidFill>
                <a:latin typeface="Courier"/>
              </a:rPr>
              <a:t>.</a:t>
            </a:r>
            <a:r>
              <a:rPr lang="en-US" dirty="0" smtClean="0">
                <a:solidFill>
                  <a:srgbClr val="262626"/>
                </a:solidFill>
                <a:latin typeface="Courier"/>
              </a:rPr>
              <a:t>collect()</a:t>
            </a:r>
            <a:r>
              <a:rPr lang="en-US" dirty="0" smtClean="0">
                <a:solidFill>
                  <a:srgbClr val="757575"/>
                </a:solidFill>
                <a:latin typeface="Courier"/>
              </a:rPr>
              <a:t>//&lt;-Action executes graph which caches data</a:t>
            </a:r>
            <a:endParaRPr lang="en-US" dirty="0">
              <a:solidFill>
                <a:srgbClr val="262626"/>
              </a:solidFill>
              <a:latin typeface="Courier"/>
            </a:endParaRPr>
          </a:p>
          <a:p>
            <a:endParaRPr lang="en-US"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171450" indent="-171450">
              <a:lnSpc>
                <a:spcPct val="130000"/>
              </a:lnSpc>
              <a:buFont typeface="Arial"/>
              <a:buChar char="•"/>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171450" indent="-171450">
              <a:lnSpc>
                <a:spcPct val="130000"/>
              </a:lnSpc>
              <a:buFont typeface="Arial"/>
              <a:buChar char="•"/>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3093427642"/>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Spark UI (Resource Manager)</a:t>
            </a:r>
            <a:endParaRPr lang="en-US" sz="2800" dirty="0"/>
          </a:p>
        </p:txBody>
      </p:sp>
      <p:sp>
        <p:nvSpPr>
          <p:cNvPr id="4" name="TextBox 3"/>
          <p:cNvSpPr txBox="1"/>
          <p:nvPr/>
        </p:nvSpPr>
        <p:spPr>
          <a:xfrm>
            <a:off x="386123" y="1423961"/>
            <a:ext cx="8183770" cy="438582"/>
          </a:xfrm>
          <a:prstGeom prst="rect">
            <a:avLst/>
          </a:prstGeom>
          <a:noFill/>
        </p:spPr>
        <p:txBody>
          <a:bodyPr wrap="square" lIns="0" rIns="0" rtlCol="0">
            <a:spAutoFit/>
          </a:bodyPr>
          <a:lstStyle/>
          <a:p>
            <a:pPr>
              <a:lnSpc>
                <a:spcPct val="130000"/>
              </a:lnSpc>
            </a:pPr>
            <a:r>
              <a:rPr lang="en-US" u="sng" dirty="0" smtClean="0">
                <a:solidFill>
                  <a:srgbClr val="0000FF"/>
                </a:solidFill>
                <a:latin typeface="Roboto Condensed Light" panose="02000000000000000000" pitchFamily="2" charset="0"/>
                <a:ea typeface="Roboto Condensed Light" panose="02000000000000000000" pitchFamily="2" charset="0"/>
                <a:cs typeface="Roboto Condensed Light" panose="02000000000000000000" pitchFamily="2" charset="0"/>
              </a:rPr>
              <a:t>http://{HOST}:8088/cluster</a:t>
            </a:r>
          </a:p>
        </p:txBody>
      </p:sp>
      <p:pic>
        <p:nvPicPr>
          <p:cNvPr id="3" name="Picture 2" descr="Screen Shot 2016-01-31 at 10.15.40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103377"/>
            <a:ext cx="9144000" cy="2952750"/>
          </a:xfrm>
          <a:prstGeom prst="rect">
            <a:avLst/>
          </a:prstGeom>
        </p:spPr>
      </p:pic>
    </p:spTree>
    <p:extLst>
      <p:ext uri="{BB962C8B-B14F-4D97-AF65-F5344CB8AC3E}">
        <p14:creationId xmlns:p14="http://schemas.microsoft.com/office/powerpoint/2010/main" val="2010977325"/>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Spark UI (Spark Master)</a:t>
            </a:r>
            <a:endParaRPr lang="en-US" sz="2800" dirty="0"/>
          </a:p>
        </p:txBody>
      </p:sp>
      <p:sp>
        <p:nvSpPr>
          <p:cNvPr id="4" name="TextBox 3"/>
          <p:cNvSpPr txBox="1"/>
          <p:nvPr/>
        </p:nvSpPr>
        <p:spPr>
          <a:xfrm>
            <a:off x="386123" y="1423961"/>
            <a:ext cx="8183770" cy="438582"/>
          </a:xfrm>
          <a:prstGeom prst="rect">
            <a:avLst/>
          </a:prstGeom>
          <a:noFill/>
        </p:spPr>
        <p:txBody>
          <a:bodyPr wrap="square" lIns="0" rIns="0" rtlCol="0">
            <a:spAutoFit/>
          </a:bodyPr>
          <a:lstStyle/>
          <a:p>
            <a:pPr>
              <a:lnSpc>
                <a:spcPct val="130000"/>
              </a:lnSpc>
            </a:pPr>
            <a:r>
              <a:rPr lang="en-US" u="sng" dirty="0">
                <a:solidFill>
                  <a:srgbClr val="0000FF"/>
                </a:solidFill>
                <a:latin typeface="Roboto Condensed Light" panose="02000000000000000000" pitchFamily="2" charset="0"/>
                <a:ea typeface="Roboto Condensed Light" panose="02000000000000000000" pitchFamily="2" charset="0"/>
                <a:cs typeface="Roboto Condensed Light" panose="02000000000000000000" pitchFamily="2" charset="0"/>
              </a:rPr>
              <a:t>http://{HOST}:18080</a:t>
            </a:r>
          </a:p>
        </p:txBody>
      </p:sp>
      <p:pic>
        <p:nvPicPr>
          <p:cNvPr id="3" name="Picture 2" descr="Screen Shot 2016-01-31 at 10.17.46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145095"/>
            <a:ext cx="9144000" cy="3543300"/>
          </a:xfrm>
          <a:prstGeom prst="rect">
            <a:avLst/>
          </a:prstGeom>
        </p:spPr>
      </p:pic>
    </p:spTree>
    <p:extLst>
      <p:ext uri="{BB962C8B-B14F-4D97-AF65-F5344CB8AC3E}">
        <p14:creationId xmlns:p14="http://schemas.microsoft.com/office/powerpoint/2010/main" val="1871382002"/>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Spark UI (Spark Jobs)</a:t>
            </a:r>
            <a:endParaRPr lang="en-US" sz="2800" dirty="0"/>
          </a:p>
        </p:txBody>
      </p:sp>
      <p:sp>
        <p:nvSpPr>
          <p:cNvPr id="4" name="TextBox 3"/>
          <p:cNvSpPr txBox="1"/>
          <p:nvPr/>
        </p:nvSpPr>
        <p:spPr>
          <a:xfrm>
            <a:off x="386124" y="1379788"/>
            <a:ext cx="8183770" cy="438582"/>
          </a:xfrm>
          <a:prstGeom prst="rect">
            <a:avLst/>
          </a:prstGeom>
          <a:noFill/>
        </p:spPr>
        <p:txBody>
          <a:bodyPr wrap="square" lIns="0" rIns="0" rtlCol="0">
            <a:spAutoFit/>
          </a:bodyPr>
          <a:lstStyle/>
          <a:p>
            <a:pPr>
              <a:lnSpc>
                <a:spcPct val="130000"/>
              </a:lnSpc>
            </a:pPr>
            <a:r>
              <a:rPr lang="en-US" u="sng" dirty="0">
                <a:solidFill>
                  <a:srgbClr val="0000FF"/>
                </a:solidFill>
                <a:latin typeface="Roboto Condensed Light" panose="02000000000000000000" pitchFamily="2" charset="0"/>
                <a:ea typeface="Roboto Condensed Light" panose="02000000000000000000" pitchFamily="2" charset="0"/>
                <a:cs typeface="Roboto Condensed Light" panose="02000000000000000000" pitchFamily="2" charset="0"/>
              </a:rPr>
              <a:t>http://{HOST}:8088/proxy/{APPLICATION_ID</a:t>
            </a:r>
            <a:r>
              <a:rPr lang="en-US" u="sng" dirty="0" smtClean="0">
                <a:solidFill>
                  <a:srgbClr val="0000FF"/>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r>
              <a:rPr lang="en-US" u="sng" dirty="0">
                <a:solidFill>
                  <a:srgbClr val="0000FF"/>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p:txBody>
      </p:sp>
      <p:pic>
        <p:nvPicPr>
          <p:cNvPr id="5" name="Picture 4" descr="Screen Shot 2016-02-01 at 10.51.02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142671"/>
            <a:ext cx="9144000" cy="2444750"/>
          </a:xfrm>
          <a:prstGeom prst="rect">
            <a:avLst/>
          </a:prstGeom>
        </p:spPr>
      </p:pic>
    </p:spTree>
    <p:extLst>
      <p:ext uri="{BB962C8B-B14F-4D97-AF65-F5344CB8AC3E}">
        <p14:creationId xmlns:p14="http://schemas.microsoft.com/office/powerpoint/2010/main" val="2519614518"/>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Fault Tolerance</a:t>
            </a:r>
            <a:endParaRPr lang="en-US" sz="2800" dirty="0"/>
          </a:p>
        </p:txBody>
      </p:sp>
      <p:sp>
        <p:nvSpPr>
          <p:cNvPr id="4" name="TextBox 3"/>
          <p:cNvSpPr txBox="1"/>
          <p:nvPr/>
        </p:nvSpPr>
        <p:spPr>
          <a:xfrm>
            <a:off x="386124" y="1821530"/>
            <a:ext cx="8183770" cy="4039568"/>
          </a:xfrm>
          <a:prstGeom prst="rect">
            <a:avLst/>
          </a:prstGeom>
          <a:noFill/>
        </p:spPr>
        <p:txBody>
          <a:bodyPr wrap="square" lIns="0" rIns="0" rtlCol="0">
            <a:spAutoFit/>
          </a:bodyPr>
          <a:lstStyle/>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RDDs contain lineage graphs (coarse grained updates/transformations) to help it rebuild partitions that were lost</a:t>
            </a: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Only the lost partitions of an RDD need to be recomputed upon failure.</a:t>
            </a: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They can be recomputed in parallel on different nodes without having to roll back the entire app	</a:t>
            </a: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Also lets a system tolerate slow nodes (stragglers) by running a backup copy of the troubled task.</a:t>
            </a: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Original process on straggling node will be killed when new process is complete</a:t>
            </a: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Cached/Check pointed partitions are also used to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recompute</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lost partitions if available in shared memory</a:t>
            </a:r>
          </a:p>
        </p:txBody>
      </p:sp>
    </p:spTree>
    <p:extLst>
      <p:ext uri="{BB962C8B-B14F-4D97-AF65-F5344CB8AC3E}">
        <p14:creationId xmlns:p14="http://schemas.microsoft.com/office/powerpoint/2010/main" val="257958685"/>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Scheduler</a:t>
            </a:r>
            <a:endParaRPr lang="en-US" sz="2800" dirty="0"/>
          </a:p>
        </p:txBody>
      </p:sp>
      <p:sp>
        <p:nvSpPr>
          <p:cNvPr id="4" name="TextBox 3"/>
          <p:cNvSpPr txBox="1"/>
          <p:nvPr/>
        </p:nvSpPr>
        <p:spPr>
          <a:xfrm>
            <a:off x="386124" y="1821530"/>
            <a:ext cx="8183770" cy="2959272"/>
          </a:xfrm>
          <a:prstGeom prst="rect">
            <a:avLst/>
          </a:prstGeom>
          <a:noFill/>
        </p:spPr>
        <p:txBody>
          <a:bodyPr wrap="square" lIns="0" rIns="0" rtlCol="0">
            <a:spAutoFit/>
          </a:bodyPr>
          <a:lstStyle/>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Uses RDD lineage to find efficient execution plan for </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action</a:t>
            </a:r>
          </a:p>
          <a:p>
            <a:pPr marL="628650" lvl="1" indent="-171450">
              <a:lnSpc>
                <a:spcPct val="130000"/>
              </a:lnSpc>
              <a:buFont typeface="Arial"/>
              <a:buChar char="•"/>
            </a:pPr>
            <a:r>
              <a:rPr lang="en-US"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Optimizes operations by collapsing down inline narrow dependencies into one task instead of doing individual tasks for each </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operation</a:t>
            </a: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Schedules tasks based on data locality </a:t>
            </a: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Takes into account which RDDs are in cache</a:t>
            </a: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If a task needs to process a cached partition, then the task is started on the node where the data is cached</a:t>
            </a: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Tasks are launched to compute missing </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partitions</a:t>
            </a: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257958685"/>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Joins</a:t>
            </a:r>
            <a:endParaRPr lang="en-US" sz="2800" dirty="0"/>
          </a:p>
        </p:txBody>
      </p:sp>
      <p:sp>
        <p:nvSpPr>
          <p:cNvPr id="4" name="TextBox 3"/>
          <p:cNvSpPr txBox="1"/>
          <p:nvPr/>
        </p:nvSpPr>
        <p:spPr>
          <a:xfrm>
            <a:off x="386124" y="1821530"/>
            <a:ext cx="8183770" cy="2560701"/>
          </a:xfrm>
          <a:prstGeom prst="rect">
            <a:avLst/>
          </a:prstGeom>
          <a:noFill/>
        </p:spPr>
        <p:txBody>
          <a:bodyPr wrap="square" lIns="0" rIns="0" rtlCol="0">
            <a:spAutoFit/>
          </a:bodyPr>
          <a:lstStyle/>
          <a:p>
            <a:pPr>
              <a:lnSpc>
                <a:spcPct val="130000"/>
              </a:lnSpc>
            </a:pPr>
            <a:r>
              <a:rPr lang="en-US" dirty="0" err="1">
                <a:solidFill>
                  <a:srgbClr val="262626"/>
                </a:solidFill>
                <a:latin typeface="Courier"/>
              </a:rPr>
              <a:t>rdd.</a:t>
            </a:r>
            <a:r>
              <a:rPr lang="en-US" dirty="0" err="1">
                <a:solidFill>
                  <a:srgbClr val="0000C0"/>
                </a:solidFill>
                <a:latin typeface="Courier"/>
              </a:rPr>
              <a:t>join</a:t>
            </a:r>
            <a:r>
              <a:rPr lang="en-US" dirty="0">
                <a:solidFill>
                  <a:srgbClr val="262626"/>
                </a:solidFill>
                <a:latin typeface="Courier"/>
              </a:rPr>
              <a:t>(</a:t>
            </a:r>
            <a:r>
              <a:rPr lang="en-US" dirty="0" err="1">
                <a:solidFill>
                  <a:srgbClr val="262626"/>
                </a:solidFill>
                <a:latin typeface="Courier"/>
              </a:rPr>
              <a:t>otherRDD</a:t>
            </a:r>
            <a:r>
              <a:rPr lang="en-US" dirty="0">
                <a:solidFill>
                  <a:srgbClr val="262626"/>
                </a:solidFill>
                <a:latin typeface="Courier"/>
              </a:rPr>
              <a:t>, [</a:t>
            </a:r>
            <a:r>
              <a:rPr lang="en-US" dirty="0" err="1">
                <a:solidFill>
                  <a:srgbClr val="262626"/>
                </a:solidFill>
                <a:latin typeface="Courier"/>
              </a:rPr>
              <a:t>numTasks</a:t>
            </a:r>
            <a:r>
              <a:rPr lang="en-US" dirty="0">
                <a:solidFill>
                  <a:srgbClr val="262626"/>
                </a:solidFill>
                <a:latin typeface="Courier"/>
              </a:rPr>
              <a:t>]) </a:t>
            </a:r>
            <a:r>
              <a:rPr lang="en-US" dirty="0">
                <a:solidFill>
                  <a:schemeClr val="tx1">
                    <a:lumMod val="50000"/>
                    <a:lumOff val="50000"/>
                  </a:schemeClr>
                </a:solidFill>
                <a:latin typeface="Courier"/>
              </a:rPr>
              <a:t>// inner join</a:t>
            </a:r>
          </a:p>
          <a:p>
            <a:pPr>
              <a:lnSpc>
                <a:spcPct val="130000"/>
              </a:lnSpc>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285750" indent="-2857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Requires two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PairedRDD</a:t>
            </a: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285750" indent="-2857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When </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called on datasets of type (K, V) and (K, W), returns a dataset of (K, (V, W)) pairs with all pairs of elements for each key.</a:t>
            </a:r>
          </a:p>
          <a:p>
            <a:pPr marL="285750" indent="-2857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You </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can create compound keys to join over more variables</a:t>
            </a:r>
          </a:p>
          <a:p>
            <a:pPr>
              <a:lnSpc>
                <a:spcPct val="130000"/>
              </a:lnSpc>
            </a:pPr>
            <a:endParaRPr lang="en-US" sz="16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135033686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Joins (Cont.</a:t>
            </a:r>
            <a:r>
              <a:rPr lang="en-US" sz="2800" dirty="0" smtClean="0"/>
              <a:t>) (</a:t>
            </a:r>
            <a:r>
              <a:rPr lang="en-US" sz="2800" dirty="0" err="1" smtClean="0"/>
              <a:t>Scala</a:t>
            </a:r>
            <a:r>
              <a:rPr lang="en-US" sz="2800" dirty="0" smtClean="0"/>
              <a:t>)</a:t>
            </a:r>
            <a:endParaRPr lang="en-US" sz="2800" dirty="0"/>
          </a:p>
        </p:txBody>
      </p:sp>
      <p:sp>
        <p:nvSpPr>
          <p:cNvPr id="4" name="TextBox 3"/>
          <p:cNvSpPr txBox="1"/>
          <p:nvPr/>
        </p:nvSpPr>
        <p:spPr>
          <a:xfrm>
            <a:off x="386123" y="1455396"/>
            <a:ext cx="8370134" cy="4832092"/>
          </a:xfrm>
          <a:prstGeom prst="rect">
            <a:avLst/>
          </a:prstGeom>
          <a:noFill/>
        </p:spPr>
        <p:txBody>
          <a:bodyPr wrap="square" lIns="0" rIns="0" rtlCol="0">
            <a:spAutoFit/>
          </a:bodyPr>
          <a:lstStyle/>
          <a:p>
            <a:r>
              <a:rPr lang="en-US" sz="1400" b="1" dirty="0" err="1">
                <a:solidFill>
                  <a:srgbClr val="107902"/>
                </a:solidFill>
                <a:latin typeface="Courier-Bold"/>
              </a:rPr>
              <a:t>val</a:t>
            </a:r>
            <a:r>
              <a:rPr lang="en-US" sz="1400" dirty="0">
                <a:solidFill>
                  <a:srgbClr val="262626"/>
                </a:solidFill>
                <a:latin typeface="Courier"/>
              </a:rPr>
              <a:t> format </a:t>
            </a:r>
            <a:r>
              <a:rPr lang="en-US" sz="1400" b="1" dirty="0">
                <a:solidFill>
                  <a:srgbClr val="107902"/>
                </a:solidFill>
                <a:latin typeface="Courier-Bold"/>
              </a:rPr>
              <a:t>=</a:t>
            </a:r>
            <a:r>
              <a:rPr lang="en-US" sz="1400" dirty="0">
                <a:solidFill>
                  <a:srgbClr val="262626"/>
                </a:solidFill>
                <a:latin typeface="Courier"/>
              </a:rPr>
              <a:t> </a:t>
            </a:r>
            <a:r>
              <a:rPr lang="en-US" sz="1400" b="1" dirty="0">
                <a:solidFill>
                  <a:srgbClr val="107902"/>
                </a:solidFill>
                <a:latin typeface="Courier-Bold"/>
              </a:rPr>
              <a:t>new</a:t>
            </a:r>
            <a:r>
              <a:rPr lang="en-US" sz="1400" dirty="0">
                <a:solidFill>
                  <a:srgbClr val="262626"/>
                </a:solidFill>
                <a:latin typeface="Courier"/>
              </a:rPr>
              <a:t> </a:t>
            </a:r>
            <a:r>
              <a:rPr lang="en-US" sz="1400" dirty="0" err="1">
                <a:solidFill>
                  <a:srgbClr val="262626"/>
                </a:solidFill>
                <a:latin typeface="Courier"/>
              </a:rPr>
              <a:t>java.text.</a:t>
            </a:r>
            <a:r>
              <a:rPr lang="en-US" sz="1400" b="1" dirty="0" err="1">
                <a:solidFill>
                  <a:srgbClr val="AA0053"/>
                </a:solidFill>
                <a:latin typeface="Courier-Bold"/>
              </a:rPr>
              <a:t>SimpleDateFormat</a:t>
            </a:r>
            <a:r>
              <a:rPr lang="en-US" sz="1400" dirty="0">
                <a:solidFill>
                  <a:srgbClr val="262626"/>
                </a:solidFill>
                <a:latin typeface="Courier"/>
              </a:rPr>
              <a:t>(</a:t>
            </a:r>
            <a:r>
              <a:rPr lang="en-US" sz="1400" dirty="0">
                <a:solidFill>
                  <a:srgbClr val="77933C"/>
                </a:solidFill>
                <a:latin typeface="Courier"/>
              </a:rPr>
              <a:t>"</a:t>
            </a:r>
            <a:r>
              <a:rPr lang="en-US" sz="1400" dirty="0" err="1">
                <a:solidFill>
                  <a:srgbClr val="77933C"/>
                </a:solidFill>
                <a:latin typeface="Courier"/>
              </a:rPr>
              <a:t>yyyy</a:t>
            </a:r>
            <a:r>
              <a:rPr lang="en-US" sz="1400" dirty="0">
                <a:solidFill>
                  <a:srgbClr val="77933C"/>
                </a:solidFill>
                <a:latin typeface="Courier"/>
              </a:rPr>
              <a:t>-MM-</a:t>
            </a:r>
            <a:r>
              <a:rPr lang="en-US" sz="1400" dirty="0" err="1">
                <a:solidFill>
                  <a:srgbClr val="77933C"/>
                </a:solidFill>
                <a:latin typeface="Courier"/>
              </a:rPr>
              <a:t>dd</a:t>
            </a:r>
            <a:r>
              <a:rPr lang="en-US" sz="1400" dirty="0">
                <a:solidFill>
                  <a:srgbClr val="77933C"/>
                </a:solidFill>
                <a:latin typeface="Courier"/>
              </a:rPr>
              <a:t>"</a:t>
            </a:r>
            <a:r>
              <a:rPr lang="en-US" sz="1400" dirty="0">
                <a:solidFill>
                  <a:srgbClr val="262626"/>
                </a:solidFill>
                <a:latin typeface="Courier"/>
              </a:rPr>
              <a:t>)</a:t>
            </a:r>
          </a:p>
          <a:p>
            <a:endParaRPr lang="en-US" sz="1400" dirty="0">
              <a:solidFill>
                <a:srgbClr val="262626"/>
              </a:solidFill>
              <a:latin typeface="Courier"/>
            </a:endParaRPr>
          </a:p>
          <a:p>
            <a:r>
              <a:rPr lang="en-US" sz="1400" b="1" dirty="0">
                <a:solidFill>
                  <a:srgbClr val="107902"/>
                </a:solidFill>
                <a:latin typeface="Courier-Bold"/>
              </a:rPr>
              <a:t>case</a:t>
            </a:r>
            <a:r>
              <a:rPr lang="en-US" sz="1400" dirty="0">
                <a:solidFill>
                  <a:srgbClr val="262626"/>
                </a:solidFill>
                <a:latin typeface="Courier"/>
              </a:rPr>
              <a:t> </a:t>
            </a:r>
            <a:r>
              <a:rPr lang="en-US" sz="1400" b="1" dirty="0">
                <a:solidFill>
                  <a:srgbClr val="107902"/>
                </a:solidFill>
                <a:latin typeface="Courier-Bold"/>
              </a:rPr>
              <a:t>class</a:t>
            </a:r>
            <a:r>
              <a:rPr lang="en-US" sz="1400" dirty="0">
                <a:solidFill>
                  <a:srgbClr val="262626"/>
                </a:solidFill>
                <a:latin typeface="Courier"/>
              </a:rPr>
              <a:t> </a:t>
            </a:r>
            <a:r>
              <a:rPr lang="en-US" sz="1400" b="1" dirty="0">
                <a:solidFill>
                  <a:srgbClr val="AA0053"/>
                </a:solidFill>
                <a:latin typeface="Courier-Bold"/>
              </a:rPr>
              <a:t>Register</a:t>
            </a:r>
            <a:r>
              <a:rPr lang="en-US" sz="1400" dirty="0">
                <a:solidFill>
                  <a:srgbClr val="262626"/>
                </a:solidFill>
                <a:latin typeface="Courier"/>
              </a:rPr>
              <a:t> (date</a:t>
            </a:r>
            <a:r>
              <a:rPr lang="en-US" sz="1400" b="1" dirty="0">
                <a:solidFill>
                  <a:srgbClr val="107902"/>
                </a:solidFill>
                <a:latin typeface="Courier-Bold"/>
              </a:rPr>
              <a:t>:</a:t>
            </a:r>
            <a:r>
              <a:rPr lang="en-US" sz="1400" dirty="0">
                <a:solidFill>
                  <a:srgbClr val="262626"/>
                </a:solidFill>
                <a:latin typeface="Courier"/>
              </a:rPr>
              <a:t> </a:t>
            </a:r>
            <a:r>
              <a:rPr lang="en-US" sz="1400" b="1" dirty="0" err="1">
                <a:solidFill>
                  <a:srgbClr val="262087"/>
                </a:solidFill>
                <a:latin typeface="Courier-Bold"/>
              </a:rPr>
              <a:t>java.util.Date</a:t>
            </a:r>
            <a:r>
              <a:rPr lang="en-US" sz="1400" dirty="0">
                <a:solidFill>
                  <a:srgbClr val="262626"/>
                </a:solidFill>
                <a:latin typeface="Courier"/>
              </a:rPr>
              <a:t>, </a:t>
            </a:r>
            <a:r>
              <a:rPr lang="en-US" sz="1400" dirty="0" err="1">
                <a:solidFill>
                  <a:srgbClr val="262626"/>
                </a:solidFill>
                <a:latin typeface="Courier"/>
              </a:rPr>
              <a:t>uuid</a:t>
            </a:r>
            <a:r>
              <a:rPr lang="en-US" sz="1400" b="1" dirty="0">
                <a:solidFill>
                  <a:srgbClr val="107902"/>
                </a:solidFill>
                <a:latin typeface="Courier-Bold"/>
              </a:rPr>
              <a:t>:</a:t>
            </a:r>
            <a:r>
              <a:rPr lang="en-US" sz="1400" dirty="0">
                <a:solidFill>
                  <a:srgbClr val="262626"/>
                </a:solidFill>
                <a:latin typeface="Courier"/>
              </a:rPr>
              <a:t> </a:t>
            </a:r>
            <a:r>
              <a:rPr lang="en-US" sz="1400" b="1" dirty="0">
                <a:solidFill>
                  <a:srgbClr val="262087"/>
                </a:solidFill>
                <a:latin typeface="Courier-Bold"/>
              </a:rPr>
              <a:t>String</a:t>
            </a:r>
            <a:r>
              <a:rPr lang="en-US" sz="1400" dirty="0">
                <a:solidFill>
                  <a:srgbClr val="262626"/>
                </a:solidFill>
                <a:latin typeface="Courier"/>
              </a:rPr>
              <a:t>, </a:t>
            </a:r>
            <a:r>
              <a:rPr lang="en-US" sz="1400" dirty="0" err="1">
                <a:solidFill>
                  <a:srgbClr val="262626"/>
                </a:solidFill>
                <a:latin typeface="Courier"/>
              </a:rPr>
              <a:t>cust_id</a:t>
            </a:r>
            <a:r>
              <a:rPr lang="en-US" sz="1400" b="1" dirty="0">
                <a:solidFill>
                  <a:srgbClr val="107902"/>
                </a:solidFill>
                <a:latin typeface="Courier-Bold"/>
              </a:rPr>
              <a:t>:</a:t>
            </a:r>
            <a:r>
              <a:rPr lang="en-US" sz="1400" dirty="0">
                <a:solidFill>
                  <a:srgbClr val="262626"/>
                </a:solidFill>
                <a:latin typeface="Courier"/>
              </a:rPr>
              <a:t> </a:t>
            </a:r>
            <a:r>
              <a:rPr lang="en-US" sz="1400" b="1" dirty="0">
                <a:solidFill>
                  <a:srgbClr val="262087"/>
                </a:solidFill>
                <a:latin typeface="Courier-Bold"/>
              </a:rPr>
              <a:t>String</a:t>
            </a:r>
            <a:r>
              <a:rPr lang="en-US" sz="1400" dirty="0">
                <a:solidFill>
                  <a:srgbClr val="262626"/>
                </a:solidFill>
                <a:latin typeface="Courier"/>
              </a:rPr>
              <a:t>, </a:t>
            </a:r>
            <a:r>
              <a:rPr lang="en-US" sz="1400" dirty="0" err="1">
                <a:solidFill>
                  <a:srgbClr val="262626"/>
                </a:solidFill>
                <a:latin typeface="Courier"/>
              </a:rPr>
              <a:t>lat</a:t>
            </a:r>
            <a:r>
              <a:rPr lang="en-US" sz="1400" b="1" dirty="0">
                <a:solidFill>
                  <a:srgbClr val="107902"/>
                </a:solidFill>
                <a:latin typeface="Courier-Bold"/>
              </a:rPr>
              <a:t>:</a:t>
            </a:r>
            <a:r>
              <a:rPr lang="en-US" sz="1400" dirty="0">
                <a:solidFill>
                  <a:srgbClr val="262626"/>
                </a:solidFill>
                <a:latin typeface="Courier"/>
              </a:rPr>
              <a:t> </a:t>
            </a:r>
            <a:r>
              <a:rPr lang="en-US" sz="1400" b="1" dirty="0">
                <a:solidFill>
                  <a:srgbClr val="262087"/>
                </a:solidFill>
                <a:latin typeface="Courier-Bold"/>
              </a:rPr>
              <a:t>Float</a:t>
            </a:r>
            <a:r>
              <a:rPr lang="en-US" sz="1400" dirty="0">
                <a:solidFill>
                  <a:srgbClr val="262626"/>
                </a:solidFill>
                <a:latin typeface="Courier"/>
              </a:rPr>
              <a:t>, </a:t>
            </a:r>
            <a:r>
              <a:rPr lang="en-US" sz="1400" dirty="0" err="1">
                <a:solidFill>
                  <a:srgbClr val="262626"/>
                </a:solidFill>
                <a:latin typeface="Courier"/>
              </a:rPr>
              <a:t>lng</a:t>
            </a:r>
            <a:r>
              <a:rPr lang="en-US" sz="1400" b="1" dirty="0">
                <a:solidFill>
                  <a:srgbClr val="107902"/>
                </a:solidFill>
                <a:latin typeface="Courier-Bold"/>
              </a:rPr>
              <a:t>:</a:t>
            </a:r>
            <a:r>
              <a:rPr lang="en-US" sz="1400" dirty="0">
                <a:solidFill>
                  <a:srgbClr val="262626"/>
                </a:solidFill>
                <a:latin typeface="Courier"/>
              </a:rPr>
              <a:t> </a:t>
            </a:r>
            <a:r>
              <a:rPr lang="en-US" sz="1400" b="1" dirty="0">
                <a:solidFill>
                  <a:srgbClr val="262087"/>
                </a:solidFill>
                <a:latin typeface="Courier-Bold"/>
              </a:rPr>
              <a:t>Float</a:t>
            </a:r>
            <a:r>
              <a:rPr lang="en-US" sz="1400" dirty="0">
                <a:solidFill>
                  <a:srgbClr val="262626"/>
                </a:solidFill>
                <a:latin typeface="Courier"/>
              </a:rPr>
              <a:t>)</a:t>
            </a:r>
          </a:p>
          <a:p>
            <a:r>
              <a:rPr lang="en-US" sz="1400" b="1" dirty="0">
                <a:solidFill>
                  <a:srgbClr val="107902"/>
                </a:solidFill>
                <a:latin typeface="Courier-Bold"/>
              </a:rPr>
              <a:t>case</a:t>
            </a:r>
            <a:r>
              <a:rPr lang="en-US" sz="1400" dirty="0">
                <a:solidFill>
                  <a:srgbClr val="262626"/>
                </a:solidFill>
                <a:latin typeface="Courier"/>
              </a:rPr>
              <a:t> </a:t>
            </a:r>
            <a:r>
              <a:rPr lang="en-US" sz="1400" b="1" dirty="0">
                <a:solidFill>
                  <a:srgbClr val="107902"/>
                </a:solidFill>
                <a:latin typeface="Courier-Bold"/>
              </a:rPr>
              <a:t>class</a:t>
            </a:r>
            <a:r>
              <a:rPr lang="en-US" sz="1400" dirty="0">
                <a:solidFill>
                  <a:srgbClr val="262626"/>
                </a:solidFill>
                <a:latin typeface="Courier"/>
              </a:rPr>
              <a:t> </a:t>
            </a:r>
            <a:r>
              <a:rPr lang="en-US" sz="1400" b="1" dirty="0">
                <a:solidFill>
                  <a:srgbClr val="AA0053"/>
                </a:solidFill>
                <a:latin typeface="Courier-Bold"/>
              </a:rPr>
              <a:t>Click</a:t>
            </a:r>
            <a:r>
              <a:rPr lang="en-US" sz="1400" dirty="0">
                <a:solidFill>
                  <a:srgbClr val="262626"/>
                </a:solidFill>
                <a:latin typeface="Courier"/>
              </a:rPr>
              <a:t> (date</a:t>
            </a:r>
            <a:r>
              <a:rPr lang="en-US" sz="1400" b="1" dirty="0">
                <a:solidFill>
                  <a:srgbClr val="107902"/>
                </a:solidFill>
                <a:latin typeface="Courier-Bold"/>
              </a:rPr>
              <a:t>:</a:t>
            </a:r>
            <a:r>
              <a:rPr lang="en-US" sz="1400" dirty="0">
                <a:solidFill>
                  <a:srgbClr val="262626"/>
                </a:solidFill>
                <a:latin typeface="Courier"/>
              </a:rPr>
              <a:t> </a:t>
            </a:r>
            <a:r>
              <a:rPr lang="en-US" sz="1400" b="1" dirty="0" err="1">
                <a:solidFill>
                  <a:srgbClr val="262087"/>
                </a:solidFill>
                <a:latin typeface="Courier-Bold"/>
              </a:rPr>
              <a:t>java.util.Date</a:t>
            </a:r>
            <a:r>
              <a:rPr lang="en-US" sz="1400" dirty="0">
                <a:solidFill>
                  <a:srgbClr val="262626"/>
                </a:solidFill>
                <a:latin typeface="Courier"/>
              </a:rPr>
              <a:t>, </a:t>
            </a:r>
            <a:r>
              <a:rPr lang="en-US" sz="1400" dirty="0" err="1">
                <a:solidFill>
                  <a:srgbClr val="262626"/>
                </a:solidFill>
                <a:latin typeface="Courier"/>
              </a:rPr>
              <a:t>uuid</a:t>
            </a:r>
            <a:r>
              <a:rPr lang="en-US" sz="1400" b="1" dirty="0">
                <a:solidFill>
                  <a:srgbClr val="107902"/>
                </a:solidFill>
                <a:latin typeface="Courier-Bold"/>
              </a:rPr>
              <a:t>:</a:t>
            </a:r>
            <a:r>
              <a:rPr lang="en-US" sz="1400" dirty="0">
                <a:solidFill>
                  <a:srgbClr val="262626"/>
                </a:solidFill>
                <a:latin typeface="Courier"/>
              </a:rPr>
              <a:t> </a:t>
            </a:r>
            <a:r>
              <a:rPr lang="en-US" sz="1400" b="1" dirty="0">
                <a:solidFill>
                  <a:srgbClr val="262087"/>
                </a:solidFill>
                <a:latin typeface="Courier-Bold"/>
              </a:rPr>
              <a:t>String</a:t>
            </a:r>
            <a:r>
              <a:rPr lang="en-US" sz="1400" dirty="0">
                <a:solidFill>
                  <a:srgbClr val="262626"/>
                </a:solidFill>
                <a:latin typeface="Courier"/>
              </a:rPr>
              <a:t>, </a:t>
            </a:r>
            <a:r>
              <a:rPr lang="en-US" sz="1400" dirty="0" err="1">
                <a:solidFill>
                  <a:srgbClr val="262626"/>
                </a:solidFill>
                <a:latin typeface="Courier"/>
              </a:rPr>
              <a:t>landing_page</a:t>
            </a:r>
            <a:r>
              <a:rPr lang="en-US" sz="1400" b="1" dirty="0">
                <a:solidFill>
                  <a:srgbClr val="107902"/>
                </a:solidFill>
                <a:latin typeface="Courier-Bold"/>
              </a:rPr>
              <a:t>:</a:t>
            </a:r>
            <a:r>
              <a:rPr lang="en-US" sz="1400" dirty="0">
                <a:solidFill>
                  <a:srgbClr val="262626"/>
                </a:solidFill>
                <a:latin typeface="Courier"/>
              </a:rPr>
              <a:t> </a:t>
            </a:r>
            <a:r>
              <a:rPr lang="en-US" sz="1400" b="1" dirty="0" err="1">
                <a:solidFill>
                  <a:srgbClr val="262087"/>
                </a:solidFill>
                <a:latin typeface="Courier-Bold"/>
              </a:rPr>
              <a:t>Int</a:t>
            </a:r>
            <a:r>
              <a:rPr lang="en-US" sz="1400" dirty="0">
                <a:solidFill>
                  <a:srgbClr val="262626"/>
                </a:solidFill>
                <a:latin typeface="Courier"/>
              </a:rPr>
              <a:t>)</a:t>
            </a:r>
          </a:p>
          <a:p>
            <a:endParaRPr lang="en-US" sz="1400" dirty="0">
              <a:solidFill>
                <a:srgbClr val="262626"/>
              </a:solidFill>
              <a:latin typeface="Courier"/>
            </a:endParaRPr>
          </a:p>
          <a:p>
            <a:r>
              <a:rPr lang="en-US" sz="1400" b="1" dirty="0" err="1">
                <a:solidFill>
                  <a:srgbClr val="107902"/>
                </a:solidFill>
                <a:latin typeface="Courier-Bold"/>
              </a:rPr>
              <a:t>val</a:t>
            </a:r>
            <a:r>
              <a:rPr lang="en-US" sz="1400" dirty="0">
                <a:solidFill>
                  <a:srgbClr val="262626"/>
                </a:solidFill>
                <a:latin typeface="Courier"/>
              </a:rPr>
              <a:t> </a:t>
            </a:r>
            <a:r>
              <a:rPr lang="en-US" sz="1400" dirty="0" err="1">
                <a:solidFill>
                  <a:srgbClr val="262626"/>
                </a:solidFill>
                <a:latin typeface="Courier"/>
              </a:rPr>
              <a:t>reg</a:t>
            </a:r>
            <a:r>
              <a:rPr lang="en-US" sz="1400" dirty="0">
                <a:solidFill>
                  <a:srgbClr val="262626"/>
                </a:solidFill>
                <a:latin typeface="Courier"/>
              </a:rPr>
              <a:t> </a:t>
            </a:r>
            <a:r>
              <a:rPr lang="en-US" sz="1400" b="1" dirty="0">
                <a:solidFill>
                  <a:srgbClr val="107902"/>
                </a:solidFill>
                <a:latin typeface="Courier-Bold"/>
              </a:rPr>
              <a:t>=</a:t>
            </a:r>
            <a:r>
              <a:rPr lang="en-US" sz="1400" dirty="0">
                <a:solidFill>
                  <a:srgbClr val="262626"/>
                </a:solidFill>
                <a:latin typeface="Courier"/>
              </a:rPr>
              <a:t> </a:t>
            </a:r>
            <a:r>
              <a:rPr lang="en-US" sz="1400" dirty="0" err="1">
                <a:solidFill>
                  <a:srgbClr val="262626"/>
                </a:solidFill>
                <a:latin typeface="Courier"/>
              </a:rPr>
              <a:t>sc.textFile</a:t>
            </a:r>
            <a:r>
              <a:rPr lang="en-US" sz="1400" dirty="0">
                <a:solidFill>
                  <a:srgbClr val="262626"/>
                </a:solidFill>
                <a:latin typeface="Courier"/>
              </a:rPr>
              <a:t>(</a:t>
            </a:r>
            <a:r>
              <a:rPr lang="en-US" sz="1400" dirty="0">
                <a:solidFill>
                  <a:srgbClr val="77933C"/>
                </a:solidFill>
                <a:latin typeface="Courier"/>
              </a:rPr>
              <a:t>"/user/</a:t>
            </a:r>
            <a:r>
              <a:rPr lang="en-US" sz="1400" dirty="0" err="1">
                <a:solidFill>
                  <a:srgbClr val="77933C"/>
                </a:solidFill>
                <a:latin typeface="Courier"/>
              </a:rPr>
              <a:t>cloudera</a:t>
            </a:r>
            <a:r>
              <a:rPr lang="en-US" sz="1400" dirty="0">
                <a:solidFill>
                  <a:srgbClr val="77933C"/>
                </a:solidFill>
                <a:latin typeface="Courier"/>
              </a:rPr>
              <a:t>/spark-workshop-data/</a:t>
            </a:r>
            <a:r>
              <a:rPr lang="en-US" sz="1400" dirty="0" smtClean="0">
                <a:solidFill>
                  <a:srgbClr val="77933C"/>
                </a:solidFill>
                <a:latin typeface="Courier"/>
              </a:rPr>
              <a:t>join-example/</a:t>
            </a:r>
            <a:r>
              <a:rPr lang="en-US" sz="1400" dirty="0" err="1">
                <a:solidFill>
                  <a:srgbClr val="77933C"/>
                </a:solidFill>
                <a:latin typeface="Courier"/>
              </a:rPr>
              <a:t>reg.tsv</a:t>
            </a:r>
            <a:r>
              <a:rPr lang="en-US" sz="1400" dirty="0">
                <a:solidFill>
                  <a:srgbClr val="77933C"/>
                </a:solidFill>
                <a:latin typeface="Courier"/>
              </a:rPr>
              <a:t>"</a:t>
            </a:r>
            <a:r>
              <a:rPr lang="en-US" sz="1400" dirty="0" smtClean="0">
                <a:solidFill>
                  <a:srgbClr val="262626"/>
                </a:solidFill>
                <a:latin typeface="Courier"/>
              </a:rPr>
              <a:t>).</a:t>
            </a:r>
            <a:r>
              <a:rPr lang="en-US" sz="1400" dirty="0">
                <a:solidFill>
                  <a:srgbClr val="262626"/>
                </a:solidFill>
                <a:latin typeface="Courier"/>
              </a:rPr>
              <a:t>map(</a:t>
            </a:r>
            <a:r>
              <a:rPr lang="en-US" sz="1400" b="1" dirty="0">
                <a:solidFill>
                  <a:srgbClr val="107902"/>
                </a:solidFill>
                <a:latin typeface="Courier-Bold"/>
              </a:rPr>
              <a:t>_</a:t>
            </a:r>
            <a:r>
              <a:rPr lang="en-US" sz="1400" dirty="0">
                <a:solidFill>
                  <a:srgbClr val="262626"/>
                </a:solidFill>
                <a:latin typeface="Courier"/>
              </a:rPr>
              <a:t>.split(</a:t>
            </a:r>
            <a:r>
              <a:rPr lang="en-US" sz="1400" dirty="0">
                <a:solidFill>
                  <a:srgbClr val="77933C"/>
                </a:solidFill>
                <a:latin typeface="Courier"/>
              </a:rPr>
              <a:t>"\t"</a:t>
            </a:r>
            <a:r>
              <a:rPr lang="en-US" sz="1400" dirty="0">
                <a:solidFill>
                  <a:srgbClr val="262626"/>
                </a:solidFill>
                <a:latin typeface="Courier"/>
              </a:rPr>
              <a:t>)).map(</a:t>
            </a:r>
          </a:p>
          <a:p>
            <a:r>
              <a:rPr lang="ro-RO" sz="1400" dirty="0">
                <a:solidFill>
                  <a:srgbClr val="262626"/>
                </a:solidFill>
                <a:latin typeface="Courier"/>
              </a:rPr>
              <a:t>r </a:t>
            </a:r>
            <a:r>
              <a:rPr lang="ro-RO" sz="1400" b="1" dirty="0">
                <a:solidFill>
                  <a:srgbClr val="107902"/>
                </a:solidFill>
                <a:latin typeface="Courier-Bold"/>
              </a:rPr>
              <a:t>=&gt;</a:t>
            </a:r>
            <a:r>
              <a:rPr lang="ro-RO" sz="1400" dirty="0">
                <a:solidFill>
                  <a:srgbClr val="262626"/>
                </a:solidFill>
                <a:latin typeface="Courier"/>
              </a:rPr>
              <a:t> (r(</a:t>
            </a:r>
            <a:r>
              <a:rPr lang="ro-RO" sz="1400" b="1" dirty="0">
                <a:solidFill>
                  <a:srgbClr val="0000D5"/>
                </a:solidFill>
                <a:latin typeface="Courier-Bold"/>
              </a:rPr>
              <a:t>1</a:t>
            </a:r>
            <a:r>
              <a:rPr lang="ro-RO" sz="1400" dirty="0">
                <a:solidFill>
                  <a:srgbClr val="262626"/>
                </a:solidFill>
                <a:latin typeface="Courier"/>
              </a:rPr>
              <a:t>), </a:t>
            </a:r>
            <a:r>
              <a:rPr lang="ro-RO" sz="1400" b="1" dirty="0">
                <a:solidFill>
                  <a:srgbClr val="AA0053"/>
                </a:solidFill>
                <a:latin typeface="Courier-Bold"/>
              </a:rPr>
              <a:t>Register</a:t>
            </a:r>
            <a:r>
              <a:rPr lang="ro-RO" sz="1400" dirty="0">
                <a:solidFill>
                  <a:srgbClr val="262626"/>
                </a:solidFill>
                <a:latin typeface="Courier"/>
              </a:rPr>
              <a:t>(format.parse(r(</a:t>
            </a:r>
            <a:r>
              <a:rPr lang="ro-RO" sz="1400" b="1" dirty="0">
                <a:solidFill>
                  <a:srgbClr val="0000D5"/>
                </a:solidFill>
                <a:latin typeface="Courier-Bold"/>
              </a:rPr>
              <a:t>0</a:t>
            </a:r>
            <a:r>
              <a:rPr lang="ro-RO" sz="1400" dirty="0">
                <a:solidFill>
                  <a:srgbClr val="262626"/>
                </a:solidFill>
                <a:latin typeface="Courier"/>
              </a:rPr>
              <a:t>)), r(</a:t>
            </a:r>
            <a:r>
              <a:rPr lang="ro-RO" sz="1400" b="1" dirty="0">
                <a:solidFill>
                  <a:srgbClr val="0000D5"/>
                </a:solidFill>
                <a:latin typeface="Courier-Bold"/>
              </a:rPr>
              <a:t>1</a:t>
            </a:r>
            <a:r>
              <a:rPr lang="ro-RO" sz="1400" dirty="0">
                <a:solidFill>
                  <a:srgbClr val="262626"/>
                </a:solidFill>
                <a:latin typeface="Courier"/>
              </a:rPr>
              <a:t>), r(</a:t>
            </a:r>
            <a:r>
              <a:rPr lang="ro-RO" sz="1400" b="1" dirty="0">
                <a:solidFill>
                  <a:srgbClr val="0000D5"/>
                </a:solidFill>
                <a:latin typeface="Courier-Bold"/>
              </a:rPr>
              <a:t>2</a:t>
            </a:r>
            <a:r>
              <a:rPr lang="ro-RO" sz="1400" dirty="0">
                <a:solidFill>
                  <a:srgbClr val="262626"/>
                </a:solidFill>
                <a:latin typeface="Courier"/>
              </a:rPr>
              <a:t>), r(</a:t>
            </a:r>
            <a:r>
              <a:rPr lang="ro-RO" sz="1400" b="1" dirty="0">
                <a:solidFill>
                  <a:srgbClr val="0000D5"/>
                </a:solidFill>
                <a:latin typeface="Courier-Bold"/>
              </a:rPr>
              <a:t>3</a:t>
            </a:r>
            <a:r>
              <a:rPr lang="ro-RO" sz="1400" dirty="0">
                <a:solidFill>
                  <a:srgbClr val="262626"/>
                </a:solidFill>
                <a:latin typeface="Courier"/>
              </a:rPr>
              <a:t>).toFloat, r(</a:t>
            </a:r>
            <a:r>
              <a:rPr lang="ro-RO" sz="1400" b="1" dirty="0">
                <a:solidFill>
                  <a:srgbClr val="0000D5"/>
                </a:solidFill>
                <a:latin typeface="Courier-Bold"/>
              </a:rPr>
              <a:t>4</a:t>
            </a:r>
            <a:r>
              <a:rPr lang="ro-RO" sz="1400" dirty="0">
                <a:solidFill>
                  <a:srgbClr val="262626"/>
                </a:solidFill>
                <a:latin typeface="Courier"/>
              </a:rPr>
              <a:t>).toFloat))</a:t>
            </a:r>
          </a:p>
          <a:p>
            <a:r>
              <a:rPr lang="ro-RO" sz="1400" dirty="0">
                <a:solidFill>
                  <a:srgbClr val="262626"/>
                </a:solidFill>
                <a:latin typeface="Courier"/>
              </a:rPr>
              <a:t>)</a:t>
            </a:r>
          </a:p>
          <a:p>
            <a:r>
              <a:rPr lang="ro-RO" sz="1400" b="1" dirty="0">
                <a:solidFill>
                  <a:srgbClr val="107902"/>
                </a:solidFill>
                <a:latin typeface="Courier-Bold"/>
              </a:rPr>
              <a:t>val</a:t>
            </a:r>
            <a:r>
              <a:rPr lang="ro-RO" sz="1400" dirty="0">
                <a:solidFill>
                  <a:srgbClr val="262626"/>
                </a:solidFill>
                <a:latin typeface="Courier"/>
              </a:rPr>
              <a:t> clk </a:t>
            </a:r>
            <a:r>
              <a:rPr lang="ro-RO" sz="1400" b="1" dirty="0">
                <a:solidFill>
                  <a:srgbClr val="107902"/>
                </a:solidFill>
                <a:latin typeface="Courier-Bold"/>
              </a:rPr>
              <a:t>=</a:t>
            </a:r>
            <a:r>
              <a:rPr lang="ro-RO" sz="1400" dirty="0">
                <a:solidFill>
                  <a:srgbClr val="262626"/>
                </a:solidFill>
                <a:latin typeface="Courier"/>
              </a:rPr>
              <a:t> sc.textFile(</a:t>
            </a:r>
            <a:r>
              <a:rPr lang="ro-RO" sz="1400" dirty="0">
                <a:solidFill>
                  <a:srgbClr val="77933C"/>
                </a:solidFill>
                <a:latin typeface="Courier"/>
              </a:rPr>
              <a:t>"/user/cloudera/spark-workshop-data/</a:t>
            </a:r>
            <a:r>
              <a:rPr lang="ro-RO" sz="1400" dirty="0" smtClean="0">
                <a:solidFill>
                  <a:srgbClr val="77933C"/>
                </a:solidFill>
                <a:latin typeface="Courier"/>
              </a:rPr>
              <a:t>join-example/</a:t>
            </a:r>
            <a:r>
              <a:rPr lang="ro-RO" sz="1400" dirty="0">
                <a:solidFill>
                  <a:srgbClr val="77933C"/>
                </a:solidFill>
                <a:latin typeface="Courier"/>
              </a:rPr>
              <a:t>clk.tsv"</a:t>
            </a:r>
            <a:r>
              <a:rPr lang="ro-RO" sz="1400" dirty="0">
                <a:solidFill>
                  <a:srgbClr val="262626"/>
                </a:solidFill>
                <a:latin typeface="Courier"/>
              </a:rPr>
              <a:t>).map(</a:t>
            </a:r>
            <a:r>
              <a:rPr lang="ro-RO" sz="1400" b="1" dirty="0">
                <a:solidFill>
                  <a:srgbClr val="107902"/>
                </a:solidFill>
                <a:latin typeface="Courier-Bold"/>
              </a:rPr>
              <a:t>_</a:t>
            </a:r>
            <a:r>
              <a:rPr lang="ro-RO" sz="1400" dirty="0">
                <a:solidFill>
                  <a:srgbClr val="262626"/>
                </a:solidFill>
                <a:latin typeface="Courier"/>
              </a:rPr>
              <a:t>.split(</a:t>
            </a:r>
            <a:r>
              <a:rPr lang="ro-RO" sz="1400" dirty="0">
                <a:solidFill>
                  <a:srgbClr val="77933C"/>
                </a:solidFill>
                <a:latin typeface="Courier"/>
              </a:rPr>
              <a:t>"\t"</a:t>
            </a:r>
            <a:r>
              <a:rPr lang="ro-RO" sz="1400" dirty="0">
                <a:solidFill>
                  <a:srgbClr val="262626"/>
                </a:solidFill>
                <a:latin typeface="Courier"/>
              </a:rPr>
              <a:t>)).map(</a:t>
            </a:r>
          </a:p>
          <a:p>
            <a:r>
              <a:rPr lang="sk-SK" sz="1400" dirty="0">
                <a:solidFill>
                  <a:srgbClr val="262626"/>
                </a:solidFill>
                <a:latin typeface="Courier"/>
              </a:rPr>
              <a:t>c </a:t>
            </a:r>
            <a:r>
              <a:rPr lang="sk-SK" sz="1400" b="1" dirty="0">
                <a:solidFill>
                  <a:srgbClr val="107902"/>
                </a:solidFill>
                <a:latin typeface="Courier-Bold"/>
              </a:rPr>
              <a:t>=&gt;</a:t>
            </a:r>
            <a:r>
              <a:rPr lang="sk-SK" sz="1400" dirty="0">
                <a:solidFill>
                  <a:srgbClr val="262626"/>
                </a:solidFill>
                <a:latin typeface="Courier"/>
              </a:rPr>
              <a:t> (c(</a:t>
            </a:r>
            <a:r>
              <a:rPr lang="sk-SK" sz="1400" b="1" dirty="0">
                <a:solidFill>
                  <a:srgbClr val="0000D5"/>
                </a:solidFill>
                <a:latin typeface="Courier-Bold"/>
              </a:rPr>
              <a:t>1</a:t>
            </a:r>
            <a:r>
              <a:rPr lang="sk-SK" sz="1400" dirty="0">
                <a:solidFill>
                  <a:srgbClr val="262626"/>
                </a:solidFill>
                <a:latin typeface="Courier"/>
              </a:rPr>
              <a:t>), </a:t>
            </a:r>
            <a:r>
              <a:rPr lang="sk-SK" sz="1400" b="1" dirty="0">
                <a:solidFill>
                  <a:srgbClr val="AA0053"/>
                </a:solidFill>
                <a:latin typeface="Courier-Bold"/>
              </a:rPr>
              <a:t>Click</a:t>
            </a:r>
            <a:r>
              <a:rPr lang="sk-SK" sz="1400" dirty="0">
                <a:solidFill>
                  <a:srgbClr val="262626"/>
                </a:solidFill>
                <a:latin typeface="Courier"/>
              </a:rPr>
              <a:t>(format.parse(c(</a:t>
            </a:r>
            <a:r>
              <a:rPr lang="sk-SK" sz="1400" b="1" dirty="0">
                <a:solidFill>
                  <a:srgbClr val="0000D5"/>
                </a:solidFill>
                <a:latin typeface="Courier-Bold"/>
              </a:rPr>
              <a:t>0</a:t>
            </a:r>
            <a:r>
              <a:rPr lang="sk-SK" sz="1400" dirty="0">
                <a:solidFill>
                  <a:srgbClr val="262626"/>
                </a:solidFill>
                <a:latin typeface="Courier"/>
              </a:rPr>
              <a:t>)), c(</a:t>
            </a:r>
            <a:r>
              <a:rPr lang="sk-SK" sz="1400" b="1" dirty="0">
                <a:solidFill>
                  <a:srgbClr val="0000D5"/>
                </a:solidFill>
                <a:latin typeface="Courier-Bold"/>
              </a:rPr>
              <a:t>1</a:t>
            </a:r>
            <a:r>
              <a:rPr lang="sk-SK" sz="1400" dirty="0">
                <a:solidFill>
                  <a:srgbClr val="262626"/>
                </a:solidFill>
                <a:latin typeface="Courier"/>
              </a:rPr>
              <a:t>), c(</a:t>
            </a:r>
            <a:r>
              <a:rPr lang="sk-SK" sz="1400" b="1" dirty="0">
                <a:solidFill>
                  <a:srgbClr val="0000D5"/>
                </a:solidFill>
                <a:latin typeface="Courier-Bold"/>
              </a:rPr>
              <a:t>2</a:t>
            </a:r>
            <a:r>
              <a:rPr lang="sk-SK" sz="1400" dirty="0">
                <a:solidFill>
                  <a:srgbClr val="262626"/>
                </a:solidFill>
                <a:latin typeface="Courier"/>
              </a:rPr>
              <a:t>).trim.toInt))</a:t>
            </a:r>
          </a:p>
          <a:p>
            <a:r>
              <a:rPr lang="sk-SK" sz="1400" dirty="0">
                <a:solidFill>
                  <a:srgbClr val="262626"/>
                </a:solidFill>
                <a:latin typeface="Courier"/>
              </a:rPr>
              <a:t>)</a:t>
            </a:r>
          </a:p>
          <a:p>
            <a:endParaRPr lang="sk-SK" sz="1400" dirty="0">
              <a:solidFill>
                <a:srgbClr val="262626"/>
              </a:solidFill>
              <a:latin typeface="Courier"/>
            </a:endParaRPr>
          </a:p>
          <a:p>
            <a:r>
              <a:rPr lang="sk-SK" sz="1400" b="1" dirty="0">
                <a:solidFill>
                  <a:srgbClr val="107902"/>
                </a:solidFill>
                <a:latin typeface="Courier-Bold"/>
              </a:rPr>
              <a:t>val</a:t>
            </a:r>
            <a:r>
              <a:rPr lang="sk-SK" sz="1400" dirty="0">
                <a:solidFill>
                  <a:srgbClr val="262626"/>
                </a:solidFill>
                <a:latin typeface="Courier"/>
              </a:rPr>
              <a:t> joined </a:t>
            </a:r>
            <a:r>
              <a:rPr lang="sk-SK" sz="1400" b="1" dirty="0">
                <a:solidFill>
                  <a:srgbClr val="107902"/>
                </a:solidFill>
                <a:latin typeface="Courier-Bold"/>
              </a:rPr>
              <a:t>=</a:t>
            </a:r>
            <a:r>
              <a:rPr lang="sk-SK" sz="1400" dirty="0">
                <a:solidFill>
                  <a:srgbClr val="262626"/>
                </a:solidFill>
                <a:latin typeface="Courier"/>
              </a:rPr>
              <a:t> reg.join(clk)</a:t>
            </a:r>
          </a:p>
          <a:p>
            <a:r>
              <a:rPr lang="sk-SK" sz="1400" dirty="0">
                <a:solidFill>
                  <a:srgbClr val="262626"/>
                </a:solidFill>
                <a:latin typeface="Courier"/>
              </a:rPr>
              <a:t>joined.take(</a:t>
            </a:r>
            <a:r>
              <a:rPr lang="sk-SK" sz="1400" b="1" dirty="0">
                <a:solidFill>
                  <a:srgbClr val="0000D5"/>
                </a:solidFill>
                <a:latin typeface="Courier-Bold"/>
              </a:rPr>
              <a:t>2</a:t>
            </a:r>
            <a:r>
              <a:rPr lang="sk-SK" sz="1400" dirty="0" smtClean="0">
                <a:solidFill>
                  <a:srgbClr val="262626"/>
                </a:solidFill>
                <a:latin typeface="Courier"/>
              </a:rPr>
              <a:t>)</a:t>
            </a:r>
          </a:p>
          <a:p>
            <a:r>
              <a:rPr lang="en-US" sz="1400" dirty="0">
                <a:solidFill>
                  <a:srgbClr val="757575"/>
                </a:solidFill>
                <a:latin typeface="Courier"/>
              </a:rPr>
              <a:t>/</a:t>
            </a:r>
            <a:r>
              <a:rPr lang="en-US" sz="1400" dirty="0" smtClean="0">
                <a:solidFill>
                  <a:srgbClr val="757575"/>
                </a:solidFill>
                <a:latin typeface="Courier"/>
              </a:rPr>
              <a:t>/Returns: </a:t>
            </a:r>
            <a:r>
              <a:rPr lang="pt-BR" sz="1400" dirty="0">
                <a:solidFill>
                  <a:srgbClr val="757575"/>
                </a:solidFill>
                <a:latin typeface="Courier"/>
              </a:rPr>
              <a:t>﻿</a:t>
            </a:r>
            <a:r>
              <a:rPr lang="pt-BR" sz="1400" dirty="0" err="1">
                <a:solidFill>
                  <a:srgbClr val="757575"/>
                </a:solidFill>
                <a:latin typeface="Courier"/>
              </a:rPr>
              <a:t>Array</a:t>
            </a:r>
            <a:r>
              <a:rPr lang="pt-BR" sz="1400" dirty="0" smtClean="0">
                <a:solidFill>
                  <a:srgbClr val="757575"/>
                </a:solidFill>
                <a:latin typeface="Courier"/>
              </a:rPr>
              <a:t>(</a:t>
            </a:r>
          </a:p>
          <a:p>
            <a:r>
              <a:rPr lang="pt-BR" sz="1400" dirty="0" smtClean="0">
                <a:solidFill>
                  <a:srgbClr val="757575"/>
                </a:solidFill>
                <a:latin typeface="Courier"/>
              </a:rPr>
              <a:t>//</a:t>
            </a:r>
            <a:r>
              <a:rPr lang="pt-BR" sz="1400" dirty="0">
                <a:solidFill>
                  <a:srgbClr val="757575"/>
                </a:solidFill>
                <a:latin typeface="Courier"/>
              </a:rPr>
              <a:t>	</a:t>
            </a:r>
            <a:r>
              <a:rPr lang="pt-BR" sz="1400" dirty="0" smtClean="0">
                <a:solidFill>
                  <a:srgbClr val="757575"/>
                </a:solidFill>
                <a:latin typeface="Courier"/>
              </a:rPr>
              <a:t>		(</a:t>
            </a:r>
            <a:r>
              <a:rPr lang="cs-CZ" sz="1400" dirty="0">
                <a:solidFill>
                  <a:srgbClr val="757575"/>
                </a:solidFill>
                <a:latin typeface="Courier"/>
              </a:rPr>
              <a:t>﻿</a:t>
            </a:r>
            <a:r>
              <a:rPr lang="cs-CZ" sz="1400" dirty="0" smtClean="0">
                <a:solidFill>
                  <a:srgbClr val="757575"/>
                </a:solidFill>
                <a:latin typeface="Courier"/>
              </a:rPr>
              <a:t>81da510acc4111e387f3600308919594,</a:t>
            </a:r>
            <a:r>
              <a:rPr lang="pt-BR" sz="1400" dirty="0" smtClean="0">
                <a:solidFill>
                  <a:srgbClr val="757575"/>
                </a:solidFill>
                <a:latin typeface="Courier"/>
              </a:rPr>
              <a:t>(</a:t>
            </a:r>
            <a:r>
              <a:rPr lang="pt-BR" sz="1400" dirty="0" err="1" smtClean="0">
                <a:solidFill>
                  <a:srgbClr val="757575"/>
                </a:solidFill>
                <a:latin typeface="Courier"/>
              </a:rPr>
              <a:t>Register</a:t>
            </a:r>
            <a:r>
              <a:rPr lang="pt-BR" sz="1400" dirty="0" smtClean="0">
                <a:solidFill>
                  <a:srgbClr val="757575"/>
                </a:solidFill>
                <a:latin typeface="Courier"/>
              </a:rPr>
              <a:t>(...)</a:t>
            </a:r>
            <a:r>
              <a:rPr lang="pt-BR" sz="1400" dirty="0">
                <a:solidFill>
                  <a:srgbClr val="757575"/>
                </a:solidFill>
                <a:latin typeface="Courier"/>
              </a:rPr>
              <a:t>,Click</a:t>
            </a:r>
            <a:r>
              <a:rPr lang="pt-BR" sz="1400" dirty="0" smtClean="0">
                <a:solidFill>
                  <a:srgbClr val="757575"/>
                </a:solidFill>
                <a:latin typeface="Courier"/>
              </a:rPr>
              <a:t>(...)</a:t>
            </a:r>
            <a:r>
              <a:rPr lang="pt-BR" sz="1400" dirty="0">
                <a:solidFill>
                  <a:srgbClr val="757575"/>
                </a:solidFill>
                <a:latin typeface="Courier"/>
              </a:rPr>
              <a:t>)), </a:t>
            </a:r>
            <a:endParaRPr lang="pt-BR" sz="1400" dirty="0" smtClean="0">
              <a:solidFill>
                <a:srgbClr val="757575"/>
              </a:solidFill>
              <a:latin typeface="Courier"/>
            </a:endParaRPr>
          </a:p>
          <a:p>
            <a:r>
              <a:rPr lang="pt-BR" sz="1400" dirty="0" smtClean="0">
                <a:solidFill>
                  <a:srgbClr val="757575"/>
                </a:solidFill>
                <a:latin typeface="Courier"/>
              </a:rPr>
              <a:t>//</a:t>
            </a:r>
            <a:r>
              <a:rPr lang="pt-BR" sz="1400" dirty="0">
                <a:solidFill>
                  <a:srgbClr val="757575"/>
                </a:solidFill>
                <a:latin typeface="Courier"/>
              </a:rPr>
              <a:t>	</a:t>
            </a:r>
            <a:r>
              <a:rPr lang="pt-BR" sz="1400" dirty="0" smtClean="0">
                <a:solidFill>
                  <a:srgbClr val="757575"/>
                </a:solidFill>
                <a:latin typeface="Courier"/>
              </a:rPr>
              <a:t>		(</a:t>
            </a:r>
            <a:r>
              <a:rPr lang="cs-CZ" sz="1400" dirty="0">
                <a:solidFill>
                  <a:srgbClr val="757575"/>
                </a:solidFill>
                <a:latin typeface="Courier"/>
              </a:rPr>
              <a:t>15dfb8e6cc4111e3a5bb600308919594</a:t>
            </a:r>
            <a:r>
              <a:rPr lang="pt-BR" sz="1400" dirty="0" smtClean="0">
                <a:solidFill>
                  <a:srgbClr val="757575"/>
                </a:solidFill>
                <a:latin typeface="Courier"/>
              </a:rPr>
              <a:t>,(</a:t>
            </a:r>
            <a:r>
              <a:rPr lang="pt-BR" sz="1400" dirty="0" err="1">
                <a:solidFill>
                  <a:srgbClr val="757575"/>
                </a:solidFill>
                <a:latin typeface="Courier"/>
              </a:rPr>
              <a:t>Register</a:t>
            </a:r>
            <a:r>
              <a:rPr lang="pt-BR" sz="1400" dirty="0" smtClean="0">
                <a:solidFill>
                  <a:srgbClr val="757575"/>
                </a:solidFill>
                <a:latin typeface="Courier"/>
              </a:rPr>
              <a:t>(...)</a:t>
            </a:r>
            <a:r>
              <a:rPr lang="pt-BR" sz="1400" dirty="0">
                <a:solidFill>
                  <a:srgbClr val="757575"/>
                </a:solidFill>
                <a:latin typeface="Courier"/>
              </a:rPr>
              <a:t>,Click</a:t>
            </a:r>
            <a:r>
              <a:rPr lang="pt-BR" sz="1400" dirty="0" smtClean="0">
                <a:solidFill>
                  <a:srgbClr val="757575"/>
                </a:solidFill>
                <a:latin typeface="Courier"/>
              </a:rPr>
              <a:t>(...)</a:t>
            </a:r>
            <a:r>
              <a:rPr lang="pt-BR" sz="1400" dirty="0">
                <a:solidFill>
                  <a:srgbClr val="757575"/>
                </a:solidFill>
                <a:latin typeface="Courier"/>
              </a:rPr>
              <a:t>)</a:t>
            </a:r>
            <a:r>
              <a:rPr lang="pt-BR" sz="1400" dirty="0" smtClean="0">
                <a:solidFill>
                  <a:srgbClr val="757575"/>
                </a:solidFill>
                <a:latin typeface="Courier"/>
              </a:rPr>
              <a:t>)</a:t>
            </a:r>
          </a:p>
          <a:p>
            <a:r>
              <a:rPr lang="pt-BR" sz="1400" dirty="0" smtClean="0">
                <a:solidFill>
                  <a:srgbClr val="757575"/>
                </a:solidFill>
                <a:latin typeface="Courier"/>
              </a:rPr>
              <a:t>//</a:t>
            </a:r>
            <a:r>
              <a:rPr lang="pt-BR" sz="1400" dirty="0">
                <a:solidFill>
                  <a:srgbClr val="757575"/>
                </a:solidFill>
                <a:latin typeface="Courier"/>
              </a:rPr>
              <a:t>	</a:t>
            </a:r>
            <a:r>
              <a:rPr lang="pt-BR" sz="1400" dirty="0" smtClean="0">
                <a:solidFill>
                  <a:srgbClr val="757575"/>
                </a:solidFill>
                <a:latin typeface="Courier"/>
              </a:rPr>
              <a:t>	  )</a:t>
            </a:r>
            <a:endParaRPr lang="en-US" sz="1400" dirty="0">
              <a:solidFill>
                <a:srgbClr val="262626"/>
              </a:solidFill>
              <a:latin typeface="Courier"/>
            </a:endParaRPr>
          </a:p>
        </p:txBody>
      </p:sp>
    </p:spTree>
    <p:extLst>
      <p:ext uri="{BB962C8B-B14F-4D97-AF65-F5344CB8AC3E}">
        <p14:creationId xmlns:p14="http://schemas.microsoft.com/office/powerpoint/2010/main" val="214842049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Joins (Lineage Graph)</a:t>
            </a:r>
            <a:endParaRPr lang="en-US" sz="2800" dirty="0"/>
          </a:p>
        </p:txBody>
      </p:sp>
      <p:sp>
        <p:nvSpPr>
          <p:cNvPr id="4" name="TextBox 3"/>
          <p:cNvSpPr txBox="1"/>
          <p:nvPr/>
        </p:nvSpPr>
        <p:spPr>
          <a:xfrm>
            <a:off x="386124" y="1423961"/>
            <a:ext cx="8183770" cy="3882601"/>
          </a:xfrm>
          <a:prstGeom prst="rect">
            <a:avLst/>
          </a:prstGeom>
          <a:noFill/>
        </p:spPr>
        <p:txBody>
          <a:bodyPr wrap="square" lIns="0" rIns="0" rtlCol="0">
            <a:spAutoFit/>
          </a:bodyPr>
          <a:lstStyle/>
          <a:p>
            <a:pPr>
              <a:lnSpc>
                <a:spcPct val="130000"/>
              </a:lnSpc>
            </a:pPr>
            <a:r>
              <a:rPr lang="en-US" dirty="0" err="1" smtClean="0">
                <a:solidFill>
                  <a:srgbClr val="262626"/>
                </a:solidFill>
                <a:latin typeface="Courier"/>
              </a:rPr>
              <a:t>joined.</a:t>
            </a:r>
            <a:r>
              <a:rPr lang="en-US" dirty="0" err="1" smtClean="0">
                <a:solidFill>
                  <a:srgbClr val="0000C0"/>
                </a:solidFill>
                <a:latin typeface="Courier"/>
              </a:rPr>
              <a:t>toDebugString</a:t>
            </a:r>
            <a:endParaRPr lang="en-US" dirty="0" smtClean="0">
              <a:solidFill>
                <a:srgbClr val="0000C0"/>
              </a:solidFill>
              <a:latin typeface="Courier"/>
            </a:endParaRPr>
          </a:p>
          <a:p>
            <a:pPr>
              <a:lnSpc>
                <a:spcPct val="130000"/>
              </a:lnSpc>
            </a:pPr>
            <a:endParaRPr lang="en-US"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(2)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MapPartitionsRDD</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[10] at join at &lt;console&gt;:32 []</a:t>
            </a:r>
          </a:p>
          <a:p>
            <a:pPr>
              <a:lnSpc>
                <a:spcPct val="130000"/>
              </a:lnSpc>
            </a:pP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MapPartitionsRDD</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[9] at join at &lt;console&gt;:32 []</a:t>
            </a:r>
          </a:p>
          <a:p>
            <a:pPr>
              <a:lnSpc>
                <a:spcPct val="130000"/>
              </a:lnSpc>
            </a:pP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CoGroupedRDD</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[8] at join at &lt;console&gt;:32 []</a:t>
            </a:r>
          </a:p>
          <a:p>
            <a:pPr>
              <a:lnSpc>
                <a:spcPct val="130000"/>
              </a:lnSpc>
            </a:pP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+-(2)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MapPartitionsRDD</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[3] at map at &lt;console&gt;:25 []</a:t>
            </a:r>
          </a:p>
          <a:p>
            <a:pPr>
              <a:lnSpc>
                <a:spcPct val="130000"/>
              </a:lnSpc>
            </a:pP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MapPartitionsRDD</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[2] at map at &lt;console&gt;:25 []</a:t>
            </a:r>
          </a:p>
          <a:p>
            <a:pPr>
              <a:lnSpc>
                <a:spcPct val="130000"/>
              </a:lnSpc>
            </a:pP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  /user/</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cloudera</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/spark-workshop-data/join/</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reg.tsv</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MapPartitionsRDD</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[1] at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textFile</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&lt;console&gt;:25 []</a:t>
            </a:r>
          </a:p>
          <a:p>
            <a:pPr>
              <a:lnSpc>
                <a:spcPct val="130000"/>
              </a:lnSpc>
            </a:pP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  /user/</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cloudera</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/spark-workshop-data/join/</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reg.tsv</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HadoopRDD</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[0] at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textFile</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&lt;console&gt;:25 []</a:t>
            </a:r>
          </a:p>
          <a:p>
            <a:pPr>
              <a:lnSpc>
                <a:spcPct val="130000"/>
              </a:lnSpc>
            </a:pP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+-(2)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MapPartitionsRDD</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[7] at map at &lt;console&gt;:25 []</a:t>
            </a:r>
          </a:p>
          <a:p>
            <a:pPr>
              <a:lnSpc>
                <a:spcPct val="130000"/>
              </a:lnSpc>
            </a:pP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MapPartitionsRDD</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[6] at map at &lt;console&gt;:25 []</a:t>
            </a:r>
          </a:p>
          <a:p>
            <a:pPr>
              <a:lnSpc>
                <a:spcPct val="130000"/>
              </a:lnSpc>
            </a:pP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/user/</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cloudera</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/spark-workshop-data/join/</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clk.tsv</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MapPartitionsRDD</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[5] at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textFile</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&lt;console&gt;:25 []</a:t>
            </a:r>
          </a:p>
          <a:p>
            <a:pPr>
              <a:lnSpc>
                <a:spcPct val="130000"/>
              </a:lnSpc>
            </a:pP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/user/</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cloudera</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/spark-workshop-data/join/</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clk.tsv</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HadoopRDD</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[4] at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textFile</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&lt;console&gt;:25 []</a:t>
            </a:r>
          </a:p>
        </p:txBody>
      </p:sp>
    </p:spTree>
    <p:extLst>
      <p:ext uri="{BB962C8B-B14F-4D97-AF65-F5344CB8AC3E}">
        <p14:creationId xmlns:p14="http://schemas.microsoft.com/office/powerpoint/2010/main" val="214842049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a:t>Joins (Lineage Graph</a:t>
            </a:r>
            <a:r>
              <a:rPr lang="en-US" sz="2800" dirty="0" smtClean="0"/>
              <a:t>) (Cont.)</a:t>
            </a:r>
            <a:endParaRPr lang="en-US" sz="2800" dirty="0"/>
          </a:p>
        </p:txBody>
      </p:sp>
      <p:pic>
        <p:nvPicPr>
          <p:cNvPr id="3" name="Picture 2" descr="Screen Shot 2015-11-06 at 12.08.16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366887"/>
            <a:ext cx="9144000" cy="3048000"/>
          </a:xfrm>
          <a:prstGeom prst="rect">
            <a:avLst/>
          </a:prstGeom>
        </p:spPr>
      </p:pic>
    </p:spTree>
    <p:extLst>
      <p:ext uri="{BB962C8B-B14F-4D97-AF65-F5344CB8AC3E}">
        <p14:creationId xmlns:p14="http://schemas.microsoft.com/office/powerpoint/2010/main" val="214842049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Apache Spark </a:t>
            </a:r>
            <a:r>
              <a:rPr lang="en-US" sz="2800" dirty="0" err="1" smtClean="0"/>
              <a:t>EcoSystem</a:t>
            </a:r>
            <a:endParaRPr lang="en-US" sz="2800" dirty="0"/>
          </a:p>
        </p:txBody>
      </p:sp>
      <p:sp>
        <p:nvSpPr>
          <p:cNvPr id="4" name="TextBox 3"/>
          <p:cNvSpPr txBox="1"/>
          <p:nvPr/>
        </p:nvSpPr>
        <p:spPr>
          <a:xfrm>
            <a:off x="386124" y="1821530"/>
            <a:ext cx="4083818" cy="4039568"/>
          </a:xfrm>
          <a:prstGeom prst="rect">
            <a:avLst/>
          </a:prstGeom>
          <a:noFill/>
        </p:spPr>
        <p:txBody>
          <a:bodyPr wrap="square" lIns="0" rIns="0" rtlCol="0">
            <a:spAutoFit/>
          </a:bodyPr>
          <a:lstStyle/>
          <a:p>
            <a:pPr marL="171450" indent="-171450">
              <a:lnSpc>
                <a:spcPct val="130000"/>
              </a:lnSpc>
              <a:buFont typeface="Arial"/>
              <a:buChar char="•"/>
            </a:pPr>
            <a:r>
              <a:rPr lang="en-US"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Spark SQL</a:t>
            </a: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Shark</a:t>
            </a: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For SQL and unstructured data processing</a:t>
            </a:r>
          </a:p>
          <a:p>
            <a:pPr marL="171450" indent="-171450">
              <a:lnSpc>
                <a:spcPct val="130000"/>
              </a:lnSpc>
              <a:buFont typeface="Arial"/>
              <a:buChar char="•"/>
            </a:pPr>
            <a:r>
              <a:rPr lang="en-US"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Spark Streaming</a:t>
            </a: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Processing of live data streams</a:t>
            </a:r>
          </a:p>
          <a:p>
            <a:pPr marL="171450" indent="-171450">
              <a:lnSpc>
                <a:spcPct val="130000"/>
              </a:lnSpc>
              <a:buFont typeface="Arial"/>
              <a:buChar char="•"/>
            </a:pPr>
            <a:r>
              <a:rPr lang="en-US" b="1"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MLlib</a:t>
            </a:r>
            <a:endParaRPr lang="en-US"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Machine Learning Algorithms</a:t>
            </a:r>
          </a:p>
          <a:p>
            <a:pPr marL="171450" indent="-171450">
              <a:lnSpc>
                <a:spcPct val="130000"/>
              </a:lnSpc>
              <a:buFont typeface="Arial"/>
              <a:buChar char="•"/>
            </a:pPr>
            <a:r>
              <a:rPr lang="en-US" b="1"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GraphX</a:t>
            </a:r>
            <a:endParaRPr lang="en-US"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Graph Processing</a:t>
            </a:r>
          </a:p>
          <a:p>
            <a:pPr marL="171450" indent="-171450">
              <a:lnSpc>
                <a:spcPct val="130000"/>
              </a:lnSpc>
              <a:buFont typeface="Arial"/>
              <a:buChar char="•"/>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pic>
        <p:nvPicPr>
          <p:cNvPr id="3" name="Picture 2"/>
          <p:cNvPicPr>
            <a:picLocks noChangeAspect="1"/>
          </p:cNvPicPr>
          <p:nvPr/>
        </p:nvPicPr>
        <p:blipFill>
          <a:blip r:embed="rId2"/>
          <a:stretch>
            <a:fillRect/>
          </a:stretch>
        </p:blipFill>
        <p:spPr>
          <a:xfrm>
            <a:off x="4469942" y="2467385"/>
            <a:ext cx="4115258" cy="2339130"/>
          </a:xfrm>
          <a:prstGeom prst="rect">
            <a:avLst/>
          </a:prstGeom>
        </p:spPr>
      </p:pic>
      <p:sp>
        <p:nvSpPr>
          <p:cNvPr id="5" name="TextBox 4"/>
          <p:cNvSpPr txBox="1"/>
          <p:nvPr/>
        </p:nvSpPr>
        <p:spPr>
          <a:xfrm>
            <a:off x="4469943" y="5047620"/>
            <a:ext cx="4115258" cy="646331"/>
          </a:xfrm>
          <a:prstGeom prst="rect">
            <a:avLst/>
          </a:prstGeom>
          <a:noFill/>
        </p:spPr>
        <p:txBody>
          <a:bodyPr wrap="square" rtlCol="0">
            <a:spAutoFit/>
          </a:bodyPr>
          <a:lstStyle/>
          <a:p>
            <a:r>
              <a:rPr lang="en-US" sz="1200" dirty="0" smtClean="0"/>
              <a:t>Apache Spark, </a:t>
            </a:r>
            <a:r>
              <a:rPr lang="en-US" sz="1200" i="1" dirty="0" smtClean="0"/>
              <a:t>Apache Spark Ecosystem</a:t>
            </a:r>
            <a:endParaRPr lang="en-US" sz="1200" dirty="0" smtClean="0"/>
          </a:p>
          <a:p>
            <a:r>
              <a:rPr lang="en-US" sz="1200" dirty="0">
                <a:hlinkClick r:id="rId3"/>
              </a:rPr>
              <a:t>http://spark.apache.org/images/spark-</a:t>
            </a:r>
            <a:r>
              <a:rPr lang="en-US" sz="1200" dirty="0" smtClean="0">
                <a:hlinkClick r:id="rId3"/>
              </a:rPr>
              <a:t>stack.png</a:t>
            </a:r>
            <a:endParaRPr lang="en-US" sz="1200" dirty="0" smtClean="0"/>
          </a:p>
          <a:p>
            <a:endParaRPr lang="en-US" sz="1200" dirty="0"/>
          </a:p>
        </p:txBody>
      </p:sp>
    </p:spTree>
    <p:extLst>
      <p:ext uri="{BB962C8B-B14F-4D97-AF65-F5344CB8AC3E}">
        <p14:creationId xmlns:p14="http://schemas.microsoft.com/office/powerpoint/2010/main" val="248465277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Join (Other Functions)</a:t>
            </a:r>
            <a:endParaRPr lang="en-US" sz="2800" dirty="0"/>
          </a:p>
        </p:txBody>
      </p:sp>
      <p:sp>
        <p:nvSpPr>
          <p:cNvPr id="4" name="TextBox 3"/>
          <p:cNvSpPr txBox="1"/>
          <p:nvPr/>
        </p:nvSpPr>
        <p:spPr>
          <a:xfrm>
            <a:off x="386123" y="1423961"/>
            <a:ext cx="8183770" cy="1546577"/>
          </a:xfrm>
          <a:prstGeom prst="rect">
            <a:avLst/>
          </a:prstGeom>
          <a:noFill/>
        </p:spPr>
        <p:txBody>
          <a:bodyPr wrap="square" lIns="0" rIns="0" rtlCol="0">
            <a:spAutoFit/>
          </a:bodyPr>
          <a:lstStyle/>
          <a:p>
            <a:r>
              <a:rPr lang="en-US" dirty="0" err="1">
                <a:solidFill>
                  <a:srgbClr val="262626"/>
                </a:solidFill>
                <a:latin typeface="Courier"/>
              </a:rPr>
              <a:t>rdd.</a:t>
            </a:r>
            <a:r>
              <a:rPr lang="en-US" dirty="0" err="1">
                <a:solidFill>
                  <a:srgbClr val="0000C0"/>
                </a:solidFill>
                <a:latin typeface="Courier"/>
              </a:rPr>
              <a:t>join</a:t>
            </a:r>
            <a:r>
              <a:rPr lang="en-US" dirty="0">
                <a:solidFill>
                  <a:srgbClr val="262626"/>
                </a:solidFill>
                <a:latin typeface="Courier"/>
              </a:rPr>
              <a:t>(</a:t>
            </a:r>
            <a:r>
              <a:rPr lang="en-US" dirty="0" err="1">
                <a:solidFill>
                  <a:srgbClr val="262626"/>
                </a:solidFill>
                <a:latin typeface="Courier"/>
              </a:rPr>
              <a:t>otherRDD</a:t>
            </a:r>
            <a:r>
              <a:rPr lang="en-US" dirty="0">
                <a:solidFill>
                  <a:srgbClr val="262626"/>
                </a:solidFill>
                <a:latin typeface="Courier"/>
              </a:rPr>
              <a:t>, [</a:t>
            </a:r>
            <a:r>
              <a:rPr lang="en-US" dirty="0" err="1">
                <a:solidFill>
                  <a:srgbClr val="262626"/>
                </a:solidFill>
                <a:latin typeface="Courier"/>
              </a:rPr>
              <a:t>numTasks</a:t>
            </a:r>
            <a:r>
              <a:rPr lang="en-US" dirty="0">
                <a:solidFill>
                  <a:srgbClr val="262626"/>
                </a:solidFill>
                <a:latin typeface="Courier"/>
              </a:rPr>
              <a:t>]) </a:t>
            </a:r>
            <a:r>
              <a:rPr lang="en-US" dirty="0" smtClean="0">
                <a:solidFill>
                  <a:schemeClr val="tx1">
                    <a:lumMod val="50000"/>
                    <a:lumOff val="50000"/>
                  </a:schemeClr>
                </a:solidFill>
                <a:latin typeface="Courier"/>
              </a:rPr>
              <a:t>// </a:t>
            </a:r>
            <a:r>
              <a:rPr lang="en-US" dirty="0">
                <a:solidFill>
                  <a:schemeClr val="tx1">
                    <a:lumMod val="50000"/>
                    <a:lumOff val="50000"/>
                  </a:schemeClr>
                </a:solidFill>
                <a:latin typeface="Courier"/>
              </a:rPr>
              <a:t>inner join</a:t>
            </a:r>
          </a:p>
          <a:p>
            <a:r>
              <a:rPr lang="en-US" dirty="0" err="1">
                <a:solidFill>
                  <a:srgbClr val="262626"/>
                </a:solidFill>
                <a:latin typeface="Courier"/>
              </a:rPr>
              <a:t>rdd.</a:t>
            </a:r>
            <a:r>
              <a:rPr lang="en-US" dirty="0" err="1">
                <a:solidFill>
                  <a:srgbClr val="0000C0"/>
                </a:solidFill>
                <a:latin typeface="Courier"/>
              </a:rPr>
              <a:t>leftOuterJoin</a:t>
            </a:r>
            <a:r>
              <a:rPr lang="en-US" dirty="0">
                <a:solidFill>
                  <a:srgbClr val="262626"/>
                </a:solidFill>
                <a:latin typeface="Courier"/>
              </a:rPr>
              <a:t>(</a:t>
            </a:r>
            <a:r>
              <a:rPr lang="en-US" dirty="0" err="1">
                <a:solidFill>
                  <a:srgbClr val="262626"/>
                </a:solidFill>
                <a:latin typeface="Courier"/>
              </a:rPr>
              <a:t>otherRDD</a:t>
            </a:r>
            <a:r>
              <a:rPr lang="en-US" dirty="0">
                <a:solidFill>
                  <a:srgbClr val="262626"/>
                </a:solidFill>
                <a:latin typeface="Courier"/>
              </a:rPr>
              <a:t>, [</a:t>
            </a:r>
            <a:r>
              <a:rPr lang="en-US" dirty="0" err="1">
                <a:solidFill>
                  <a:srgbClr val="262626"/>
                </a:solidFill>
                <a:latin typeface="Courier"/>
              </a:rPr>
              <a:t>numTasks</a:t>
            </a:r>
            <a:r>
              <a:rPr lang="en-US" dirty="0">
                <a:solidFill>
                  <a:srgbClr val="262626"/>
                </a:solidFill>
                <a:latin typeface="Courier"/>
              </a:rPr>
              <a:t>])</a:t>
            </a:r>
          </a:p>
          <a:p>
            <a:r>
              <a:rPr lang="en-US" dirty="0" err="1">
                <a:solidFill>
                  <a:srgbClr val="262626"/>
                </a:solidFill>
                <a:latin typeface="Courier"/>
              </a:rPr>
              <a:t>rdd.</a:t>
            </a:r>
            <a:r>
              <a:rPr lang="en-US" dirty="0" err="1">
                <a:solidFill>
                  <a:srgbClr val="0000C0"/>
                </a:solidFill>
                <a:latin typeface="Courier"/>
              </a:rPr>
              <a:t>rightOuterJoin</a:t>
            </a:r>
            <a:r>
              <a:rPr lang="en-US" dirty="0">
                <a:solidFill>
                  <a:srgbClr val="262626"/>
                </a:solidFill>
                <a:latin typeface="Courier"/>
              </a:rPr>
              <a:t>(</a:t>
            </a:r>
            <a:r>
              <a:rPr lang="en-US" dirty="0" err="1">
                <a:solidFill>
                  <a:srgbClr val="262626"/>
                </a:solidFill>
                <a:latin typeface="Courier"/>
              </a:rPr>
              <a:t>otherRDD</a:t>
            </a:r>
            <a:r>
              <a:rPr lang="en-US" dirty="0">
                <a:solidFill>
                  <a:srgbClr val="262626"/>
                </a:solidFill>
                <a:latin typeface="Courier"/>
              </a:rPr>
              <a:t>, [</a:t>
            </a:r>
            <a:r>
              <a:rPr lang="en-US" dirty="0" err="1">
                <a:solidFill>
                  <a:srgbClr val="262626"/>
                </a:solidFill>
                <a:latin typeface="Courier"/>
              </a:rPr>
              <a:t>numTasks</a:t>
            </a:r>
            <a:r>
              <a:rPr lang="en-US" dirty="0">
                <a:solidFill>
                  <a:srgbClr val="262626"/>
                </a:solidFill>
                <a:latin typeface="Courier"/>
              </a:rPr>
              <a:t>])</a:t>
            </a:r>
          </a:p>
          <a:p>
            <a:r>
              <a:rPr lang="en-US" dirty="0" err="1">
                <a:solidFill>
                  <a:srgbClr val="262626"/>
                </a:solidFill>
                <a:latin typeface="Courier"/>
              </a:rPr>
              <a:t>rdd.</a:t>
            </a:r>
            <a:r>
              <a:rPr lang="en-US" dirty="0" err="1">
                <a:solidFill>
                  <a:srgbClr val="0000C0"/>
                </a:solidFill>
                <a:latin typeface="Courier"/>
              </a:rPr>
              <a:t>fullOuterJoin</a:t>
            </a:r>
            <a:r>
              <a:rPr lang="en-US" dirty="0">
                <a:solidFill>
                  <a:srgbClr val="262626"/>
                </a:solidFill>
                <a:latin typeface="Courier"/>
              </a:rPr>
              <a:t>(</a:t>
            </a:r>
            <a:r>
              <a:rPr lang="en-US" dirty="0" err="1">
                <a:solidFill>
                  <a:srgbClr val="262626"/>
                </a:solidFill>
                <a:latin typeface="Courier"/>
              </a:rPr>
              <a:t>otherRDD</a:t>
            </a:r>
            <a:r>
              <a:rPr lang="en-US" dirty="0">
                <a:solidFill>
                  <a:srgbClr val="262626"/>
                </a:solidFill>
                <a:latin typeface="Courier"/>
              </a:rPr>
              <a:t>, [</a:t>
            </a:r>
            <a:r>
              <a:rPr lang="en-US" dirty="0" err="1">
                <a:solidFill>
                  <a:srgbClr val="262626"/>
                </a:solidFill>
                <a:latin typeface="Courier"/>
              </a:rPr>
              <a:t>numTasks</a:t>
            </a:r>
            <a:r>
              <a:rPr lang="en-US" dirty="0">
                <a:solidFill>
                  <a:srgbClr val="262626"/>
                </a:solidFill>
                <a:latin typeface="Courier"/>
              </a:rPr>
              <a:t>]</a:t>
            </a:r>
            <a:r>
              <a:rPr lang="en-US" dirty="0" smtClean="0">
                <a:solidFill>
                  <a:srgbClr val="262626"/>
                </a:solidFill>
                <a:latin typeface="Courier"/>
              </a:rPr>
              <a:t>)</a:t>
            </a: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pic>
        <p:nvPicPr>
          <p:cNvPr id="3" name="Picture 2" descr="sql-joins.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16238" y="3004568"/>
            <a:ext cx="4142619" cy="3012813"/>
          </a:xfrm>
          <a:prstGeom prst="rect">
            <a:avLst/>
          </a:prstGeom>
        </p:spPr>
      </p:pic>
      <p:sp>
        <p:nvSpPr>
          <p:cNvPr id="5" name="TextBox 4"/>
          <p:cNvSpPr txBox="1"/>
          <p:nvPr/>
        </p:nvSpPr>
        <p:spPr>
          <a:xfrm>
            <a:off x="3318576" y="6023400"/>
            <a:ext cx="2414017" cy="461665"/>
          </a:xfrm>
          <a:prstGeom prst="rect">
            <a:avLst/>
          </a:prstGeom>
          <a:noFill/>
        </p:spPr>
        <p:txBody>
          <a:bodyPr wrap="none" rtlCol="0">
            <a:spAutoFit/>
          </a:bodyPr>
          <a:lstStyle/>
          <a:p>
            <a:r>
              <a:rPr lang="en-US" sz="1200" dirty="0" err="1" smtClean="0"/>
              <a:t>Dofactory.com</a:t>
            </a:r>
            <a:r>
              <a:rPr lang="en-US" sz="1200" dirty="0" smtClean="0"/>
              <a:t>, </a:t>
            </a:r>
            <a:r>
              <a:rPr lang="en-US" sz="1200" i="1" dirty="0" smtClean="0"/>
              <a:t>SQL Joins</a:t>
            </a:r>
          </a:p>
          <a:p>
            <a:r>
              <a:rPr lang="en-US" sz="1200" dirty="0">
                <a:hlinkClick r:id="rId3"/>
              </a:rPr>
              <a:t>http://www.dofactory.com/sql/</a:t>
            </a:r>
            <a:r>
              <a:rPr lang="en-US" sz="1200" dirty="0" smtClean="0">
                <a:hlinkClick r:id="rId3"/>
              </a:rPr>
              <a:t>join</a:t>
            </a:r>
            <a:endParaRPr lang="en-US" sz="1200" dirty="0"/>
          </a:p>
        </p:txBody>
      </p:sp>
    </p:spTree>
    <p:extLst>
      <p:ext uri="{BB962C8B-B14F-4D97-AF65-F5344CB8AC3E}">
        <p14:creationId xmlns:p14="http://schemas.microsoft.com/office/powerpoint/2010/main" val="2323311749"/>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Exercise 3 – Joining Datasets</a:t>
            </a:r>
            <a:endParaRPr lang="en-US" sz="2800" dirty="0"/>
          </a:p>
        </p:txBody>
      </p:sp>
      <p:sp>
        <p:nvSpPr>
          <p:cNvPr id="4" name="TextBox 3"/>
          <p:cNvSpPr txBox="1"/>
          <p:nvPr/>
        </p:nvSpPr>
        <p:spPr>
          <a:xfrm>
            <a:off x="386124" y="1821530"/>
            <a:ext cx="8183770" cy="438582"/>
          </a:xfrm>
          <a:prstGeom prst="rect">
            <a:avLst/>
          </a:prstGeom>
          <a:noFill/>
        </p:spPr>
        <p:txBody>
          <a:bodyPr wrap="square" lIns="0" rIns="0" rtlCol="0">
            <a:spAutoFit/>
          </a:bodyPr>
          <a:lstStyle/>
          <a:p>
            <a:pPr>
              <a:lnSpc>
                <a:spcPct val="130000"/>
              </a:lnSpc>
            </a:pPr>
            <a:r>
              <a:rPr lang="en-US"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See </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“Setup </a:t>
            </a:r>
            <a:r>
              <a:rPr lang="en-US"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and Exercise” </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Document</a:t>
            </a:r>
            <a:endParaRPr lang="en-US"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214842049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Closures</a:t>
            </a:r>
            <a:endParaRPr lang="en-US" sz="2800" dirty="0"/>
          </a:p>
        </p:txBody>
      </p:sp>
      <p:sp>
        <p:nvSpPr>
          <p:cNvPr id="4" name="TextBox 3"/>
          <p:cNvSpPr txBox="1"/>
          <p:nvPr/>
        </p:nvSpPr>
        <p:spPr>
          <a:xfrm>
            <a:off x="386124" y="1821530"/>
            <a:ext cx="8183770" cy="2763834"/>
          </a:xfrm>
          <a:prstGeom prst="rect">
            <a:avLst/>
          </a:prstGeom>
          <a:noFill/>
        </p:spPr>
        <p:txBody>
          <a:bodyPr wrap="square" lIns="0" rIns="0" rtlCol="0">
            <a:spAutoFit/>
          </a:bodyPr>
          <a:lstStyle/>
          <a:p>
            <a:pPr marL="285750" indent="-2857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One closure per worker </a:t>
            </a:r>
          </a:p>
          <a:p>
            <a:pPr marL="285750" indent="-2857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Global variables can be used by </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workers:</a:t>
            </a:r>
            <a:endParaRPr lang="en-US"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r>
              <a:rPr lang="is-IS" sz="1600" dirty="0" smtClean="0">
                <a:solidFill>
                  <a:srgbClr val="262626"/>
                </a:solidFill>
                <a:latin typeface="Courier"/>
              </a:rPr>
              <a:t>var </a:t>
            </a:r>
            <a:r>
              <a:rPr lang="is-IS" sz="1600" dirty="0">
                <a:solidFill>
                  <a:srgbClr val="262626"/>
                </a:solidFill>
                <a:latin typeface="Courier"/>
              </a:rPr>
              <a:t>x = </a:t>
            </a:r>
            <a:r>
              <a:rPr lang="is-IS" sz="1600" b="1" dirty="0">
                <a:solidFill>
                  <a:srgbClr val="0000D5"/>
                </a:solidFill>
                <a:latin typeface="Courier-Bold"/>
              </a:rPr>
              <a:t>5</a:t>
            </a:r>
            <a:endParaRPr lang="is-IS" sz="1600" dirty="0">
              <a:solidFill>
                <a:srgbClr val="262626"/>
              </a:solidFill>
              <a:latin typeface="Courier"/>
            </a:endParaRPr>
          </a:p>
          <a:p>
            <a:r>
              <a:rPr lang="en-US" sz="1600" dirty="0" err="1">
                <a:solidFill>
                  <a:srgbClr val="262626"/>
                </a:solidFill>
                <a:latin typeface="Courier"/>
              </a:rPr>
              <a:t>rdd.map</a:t>
            </a:r>
            <a:r>
              <a:rPr lang="en-US" sz="1600" dirty="0">
                <a:solidFill>
                  <a:srgbClr val="262626"/>
                </a:solidFill>
                <a:latin typeface="Courier"/>
              </a:rPr>
              <a:t>( _ + x ) </a:t>
            </a:r>
            <a:r>
              <a:rPr lang="en-US" sz="1600" dirty="0">
                <a:solidFill>
                  <a:srgbClr val="757575"/>
                </a:solidFill>
                <a:latin typeface="Courier"/>
              </a:rPr>
              <a:t># Successfully add 5 to each element of an </a:t>
            </a:r>
            <a:r>
              <a:rPr lang="en-US" sz="1600" dirty="0" smtClean="0">
                <a:solidFill>
                  <a:srgbClr val="757575"/>
                </a:solidFill>
                <a:latin typeface="Courier"/>
              </a:rPr>
              <a:t>RDD</a:t>
            </a:r>
          </a:p>
          <a:p>
            <a:endParaRPr lang="en-US" sz="16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285750" indent="-2857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If worker tries to update global variable, the changes wont be </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reflected:</a:t>
            </a: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r>
              <a:rPr lang="en-US" sz="1600" dirty="0" err="1">
                <a:solidFill>
                  <a:srgbClr val="262626"/>
                </a:solidFill>
                <a:latin typeface="Courier"/>
              </a:rPr>
              <a:t>var</a:t>
            </a:r>
            <a:r>
              <a:rPr lang="en-US" sz="1600" dirty="0">
                <a:solidFill>
                  <a:srgbClr val="262626"/>
                </a:solidFill>
                <a:latin typeface="Courier"/>
              </a:rPr>
              <a:t> counter = </a:t>
            </a:r>
            <a:r>
              <a:rPr lang="en-US" sz="1600" b="1" dirty="0">
                <a:solidFill>
                  <a:srgbClr val="0000D5"/>
                </a:solidFill>
                <a:latin typeface="Courier-Bold"/>
              </a:rPr>
              <a:t>0</a:t>
            </a:r>
            <a:endParaRPr lang="en-US" sz="1600" dirty="0">
              <a:solidFill>
                <a:srgbClr val="262626"/>
              </a:solidFill>
              <a:latin typeface="Courier"/>
            </a:endParaRPr>
          </a:p>
          <a:p>
            <a:r>
              <a:rPr lang="en-US" sz="1600" dirty="0" err="1">
                <a:solidFill>
                  <a:srgbClr val="262626"/>
                </a:solidFill>
                <a:latin typeface="Courier"/>
              </a:rPr>
              <a:t>var</a:t>
            </a:r>
            <a:r>
              <a:rPr lang="en-US" sz="1600" dirty="0">
                <a:solidFill>
                  <a:srgbClr val="262626"/>
                </a:solidFill>
                <a:latin typeface="Courier"/>
              </a:rPr>
              <a:t> </a:t>
            </a:r>
            <a:r>
              <a:rPr lang="en-US" sz="1600" dirty="0" err="1">
                <a:solidFill>
                  <a:srgbClr val="262626"/>
                </a:solidFill>
                <a:latin typeface="Courier"/>
              </a:rPr>
              <a:t>rdd</a:t>
            </a:r>
            <a:r>
              <a:rPr lang="en-US" sz="1600" dirty="0">
                <a:solidFill>
                  <a:srgbClr val="262626"/>
                </a:solidFill>
                <a:latin typeface="Courier"/>
              </a:rPr>
              <a:t> = </a:t>
            </a:r>
            <a:r>
              <a:rPr lang="en-US" sz="1600" dirty="0" err="1">
                <a:solidFill>
                  <a:srgbClr val="262626"/>
                </a:solidFill>
                <a:latin typeface="Courier"/>
              </a:rPr>
              <a:t>sc.parallelize</a:t>
            </a:r>
            <a:r>
              <a:rPr lang="en-US" sz="1600" dirty="0">
                <a:solidFill>
                  <a:srgbClr val="262626"/>
                </a:solidFill>
                <a:latin typeface="Courier"/>
              </a:rPr>
              <a:t>(data)</a:t>
            </a:r>
          </a:p>
          <a:p>
            <a:r>
              <a:rPr lang="en-US" sz="1600" dirty="0" err="1">
                <a:solidFill>
                  <a:srgbClr val="262626"/>
                </a:solidFill>
                <a:latin typeface="Courier"/>
              </a:rPr>
              <a:t>rdd.foreach</a:t>
            </a:r>
            <a:r>
              <a:rPr lang="en-US" sz="1600" dirty="0">
                <a:solidFill>
                  <a:srgbClr val="262626"/>
                </a:solidFill>
                <a:latin typeface="Courier"/>
              </a:rPr>
              <a:t>( x =&gt; counter += x ) </a:t>
            </a:r>
            <a:r>
              <a:rPr lang="en-US" sz="1600" dirty="0">
                <a:solidFill>
                  <a:srgbClr val="757575"/>
                </a:solidFill>
                <a:latin typeface="Courier"/>
              </a:rPr>
              <a:t># It won’t work!</a:t>
            </a:r>
            <a:endParaRPr lang="en-US" sz="16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214842049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Accumulators</a:t>
            </a:r>
            <a:endParaRPr lang="en-US" sz="2800" dirty="0"/>
          </a:p>
        </p:txBody>
      </p:sp>
      <p:sp>
        <p:nvSpPr>
          <p:cNvPr id="4" name="TextBox 3"/>
          <p:cNvSpPr txBox="1"/>
          <p:nvPr/>
        </p:nvSpPr>
        <p:spPr>
          <a:xfrm>
            <a:off x="386124" y="1821530"/>
            <a:ext cx="8183770" cy="2877711"/>
          </a:xfrm>
          <a:prstGeom prst="rect">
            <a:avLst/>
          </a:prstGeom>
          <a:noFill/>
        </p:spPr>
        <p:txBody>
          <a:bodyPr wrap="square" lIns="0" rIns="0" rtlCol="0">
            <a:spAutoFit/>
          </a:bodyPr>
          <a:lstStyle/>
          <a:p>
            <a:pPr marL="171450" indent="-17145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Accumulators are variables that can only be “added” to through an associative operation </a:t>
            </a:r>
          </a:p>
          <a:p>
            <a:pPr marL="171450" indent="-17145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Used to implement counters and sums, efficiently in parallel </a:t>
            </a:r>
          </a:p>
          <a:p>
            <a:pPr marL="171450" indent="-17145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Spark natively supports accumulators of numeric value types and standard mutable collections, and programmers can extend for new types </a:t>
            </a:r>
          </a:p>
          <a:p>
            <a:pPr marL="171450" indent="-17145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Only the driver program can read an accumulator’s value, not the tasks</a:t>
            </a:r>
          </a:p>
        </p:txBody>
      </p:sp>
    </p:spTree>
    <p:extLst>
      <p:ext uri="{BB962C8B-B14F-4D97-AF65-F5344CB8AC3E}">
        <p14:creationId xmlns:p14="http://schemas.microsoft.com/office/powerpoint/2010/main" val="257958685"/>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Accumulators (Code)</a:t>
            </a:r>
            <a:endParaRPr lang="en-US" sz="2800" dirty="0"/>
          </a:p>
        </p:txBody>
      </p:sp>
      <p:sp>
        <p:nvSpPr>
          <p:cNvPr id="4" name="TextBox 3"/>
          <p:cNvSpPr txBox="1"/>
          <p:nvPr/>
        </p:nvSpPr>
        <p:spPr>
          <a:xfrm>
            <a:off x="386124" y="1821530"/>
            <a:ext cx="4182783" cy="2842316"/>
          </a:xfrm>
          <a:prstGeom prst="rect">
            <a:avLst/>
          </a:prstGeom>
          <a:noFill/>
        </p:spPr>
        <p:txBody>
          <a:bodyPr wrap="square" lIns="0" rIns="0" rtlCol="0">
            <a:spAutoFit/>
          </a:bodyPr>
          <a:lstStyle/>
          <a:p>
            <a:pPr>
              <a:lnSpc>
                <a:spcPct val="130000"/>
              </a:lnSpc>
            </a:pPr>
            <a:r>
              <a:rPr lang="en-US" b="1" dirty="0" err="1" smtClean="0">
                <a:solidFill>
                  <a:srgbClr val="000000"/>
                </a:solidFill>
                <a:latin typeface="Roboto Condensed Light" panose="02000000000000000000" pitchFamily="2" charset="0"/>
                <a:ea typeface="Roboto Condensed Light" panose="02000000000000000000" pitchFamily="2" charset="0"/>
                <a:cs typeface="Roboto Condensed Light" panose="02000000000000000000" pitchFamily="2" charset="0"/>
              </a:rPr>
              <a:t>Scala</a:t>
            </a:r>
            <a:endParaRPr lang="en-US" b="1" dirty="0" smtClean="0">
              <a:solidFill>
                <a:srgbClr val="000000"/>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endParaRPr lang="en-US" sz="16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r>
              <a:rPr lang="en-US" sz="1600" b="1" dirty="0" err="1">
                <a:solidFill>
                  <a:srgbClr val="107902"/>
                </a:solidFill>
                <a:latin typeface="Courier-Bold"/>
              </a:rPr>
              <a:t>val</a:t>
            </a:r>
            <a:r>
              <a:rPr lang="en-US" sz="1600" dirty="0">
                <a:solidFill>
                  <a:srgbClr val="262626"/>
                </a:solidFill>
                <a:latin typeface="Courier"/>
              </a:rPr>
              <a:t> </a:t>
            </a:r>
            <a:r>
              <a:rPr lang="en-US" sz="1600" dirty="0" err="1">
                <a:solidFill>
                  <a:srgbClr val="262626"/>
                </a:solidFill>
                <a:latin typeface="Courier"/>
              </a:rPr>
              <a:t>accum</a:t>
            </a:r>
            <a:r>
              <a:rPr lang="en-US" sz="1600" dirty="0">
                <a:solidFill>
                  <a:srgbClr val="262626"/>
                </a:solidFill>
                <a:latin typeface="Courier"/>
              </a:rPr>
              <a:t> </a:t>
            </a:r>
            <a:r>
              <a:rPr lang="en-US" sz="1600" b="1" dirty="0">
                <a:solidFill>
                  <a:srgbClr val="107902"/>
                </a:solidFill>
                <a:latin typeface="Courier-Bold"/>
              </a:rPr>
              <a:t>=</a:t>
            </a:r>
            <a:r>
              <a:rPr lang="en-US" sz="1600" dirty="0">
                <a:solidFill>
                  <a:srgbClr val="262626"/>
                </a:solidFill>
                <a:latin typeface="Courier"/>
              </a:rPr>
              <a:t> </a:t>
            </a:r>
            <a:r>
              <a:rPr lang="en-US" sz="1600" dirty="0" err="1">
                <a:solidFill>
                  <a:srgbClr val="262626"/>
                </a:solidFill>
                <a:latin typeface="Courier"/>
              </a:rPr>
              <a:t>sc.accumulator</a:t>
            </a:r>
            <a:r>
              <a:rPr lang="en-US" sz="1600" dirty="0">
                <a:solidFill>
                  <a:srgbClr val="262626"/>
                </a:solidFill>
                <a:latin typeface="Courier"/>
              </a:rPr>
              <a:t>(</a:t>
            </a:r>
            <a:r>
              <a:rPr lang="en-US" sz="1600" b="1" dirty="0">
                <a:solidFill>
                  <a:srgbClr val="0000D5"/>
                </a:solidFill>
                <a:latin typeface="Courier-Bold"/>
              </a:rPr>
              <a:t>0</a:t>
            </a:r>
            <a:r>
              <a:rPr lang="en-US" sz="1600" dirty="0" smtClean="0">
                <a:solidFill>
                  <a:srgbClr val="262626"/>
                </a:solidFill>
                <a:latin typeface="Courier"/>
              </a:rPr>
              <a:t>)</a:t>
            </a:r>
          </a:p>
          <a:p>
            <a:endParaRPr lang="en-US" sz="1600" dirty="0" smtClean="0">
              <a:solidFill>
                <a:srgbClr val="262626"/>
              </a:solidFill>
              <a:latin typeface="Courier"/>
            </a:endParaRPr>
          </a:p>
          <a:p>
            <a:r>
              <a:rPr lang="en-US" sz="1600" dirty="0" err="1" smtClean="0">
                <a:solidFill>
                  <a:srgbClr val="262626"/>
                </a:solidFill>
                <a:latin typeface="Courier"/>
              </a:rPr>
              <a:t>rdd.foreach</a:t>
            </a:r>
            <a:r>
              <a:rPr lang="en-US" sz="1600" dirty="0">
                <a:solidFill>
                  <a:srgbClr val="262626"/>
                </a:solidFill>
                <a:latin typeface="Courier"/>
              </a:rPr>
              <a:t>(entry </a:t>
            </a:r>
            <a:r>
              <a:rPr lang="en-US" sz="1600" b="1" dirty="0">
                <a:solidFill>
                  <a:srgbClr val="107902"/>
                </a:solidFill>
                <a:latin typeface="Courier-Bold"/>
              </a:rPr>
              <a:t>=&gt;</a:t>
            </a:r>
            <a:r>
              <a:rPr lang="en-US" sz="1600" dirty="0">
                <a:solidFill>
                  <a:srgbClr val="262626"/>
                </a:solidFill>
                <a:latin typeface="Courier"/>
              </a:rPr>
              <a:t> </a:t>
            </a:r>
          </a:p>
          <a:p>
            <a:r>
              <a:rPr lang="ro-RO" sz="1600" dirty="0">
                <a:solidFill>
                  <a:srgbClr val="262626"/>
                </a:solidFill>
                <a:latin typeface="Courier"/>
              </a:rPr>
              <a:t>	accum += </a:t>
            </a:r>
            <a:r>
              <a:rPr lang="ro-RO" sz="1600" b="1" dirty="0">
                <a:solidFill>
                  <a:srgbClr val="0000D5"/>
                </a:solidFill>
                <a:latin typeface="Courier-Bold"/>
              </a:rPr>
              <a:t>1</a:t>
            </a:r>
            <a:endParaRPr lang="ro-RO" sz="1600" dirty="0">
              <a:solidFill>
                <a:srgbClr val="262626"/>
              </a:solidFill>
              <a:latin typeface="Courier"/>
            </a:endParaRPr>
          </a:p>
          <a:p>
            <a:r>
              <a:rPr lang="ro-RO" sz="1600" dirty="0" smtClean="0">
                <a:solidFill>
                  <a:srgbClr val="262626"/>
                </a:solidFill>
                <a:latin typeface="Courier"/>
              </a:rPr>
              <a:t>)</a:t>
            </a:r>
          </a:p>
          <a:p>
            <a:endParaRPr lang="ro-RO" sz="1600" dirty="0" smtClean="0">
              <a:solidFill>
                <a:srgbClr val="262626"/>
              </a:solidFill>
              <a:latin typeface="Courier"/>
            </a:endParaRPr>
          </a:p>
          <a:p>
            <a:r>
              <a:rPr lang="ro-RO" sz="1600" dirty="0" smtClean="0">
                <a:solidFill>
                  <a:srgbClr val="262626"/>
                </a:solidFill>
                <a:latin typeface="Courier"/>
              </a:rPr>
              <a:t>println</a:t>
            </a:r>
            <a:r>
              <a:rPr lang="ro-RO" sz="1600" dirty="0" smtClean="0">
                <a:solidFill>
                  <a:srgbClr val="262626"/>
                </a:solidFill>
                <a:latin typeface="Courier"/>
              </a:rPr>
              <a:t>(</a:t>
            </a:r>
            <a:r>
              <a:rPr lang="ro-RO" sz="1600" dirty="0">
                <a:solidFill>
                  <a:srgbClr val="262626"/>
                </a:solidFill>
                <a:latin typeface="Courier"/>
              </a:rPr>
              <a:t>accum.value)</a:t>
            </a:r>
            <a:endParaRPr lang="en-US" sz="16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
        <p:nvSpPr>
          <p:cNvPr id="5" name="TextBox 4"/>
          <p:cNvSpPr txBox="1"/>
          <p:nvPr/>
        </p:nvSpPr>
        <p:spPr>
          <a:xfrm>
            <a:off x="4721307" y="1821530"/>
            <a:ext cx="4182783" cy="3028521"/>
          </a:xfrm>
          <a:prstGeom prst="rect">
            <a:avLst/>
          </a:prstGeom>
          <a:noFill/>
        </p:spPr>
        <p:txBody>
          <a:bodyPr wrap="square" lIns="0" rIns="0" rtlCol="0">
            <a:spAutoFit/>
          </a:bodyPr>
          <a:lstStyle/>
          <a:p>
            <a:pPr>
              <a:lnSpc>
                <a:spcPct val="130000"/>
              </a:lnSpc>
            </a:pPr>
            <a:r>
              <a:rPr lang="en-US" b="1" dirty="0" smtClean="0">
                <a:latin typeface="Roboto Condensed Light" panose="02000000000000000000" pitchFamily="2" charset="0"/>
                <a:ea typeface="Roboto Condensed Light" panose="02000000000000000000" pitchFamily="2" charset="0"/>
                <a:cs typeface="Roboto Condensed Light" panose="02000000000000000000" pitchFamily="2" charset="0"/>
              </a:rPr>
              <a:t>Python </a:t>
            </a:r>
          </a:p>
          <a:p>
            <a:pPr>
              <a:lnSpc>
                <a:spcPct val="130000"/>
              </a:lnSpc>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r>
              <a:rPr lang="en-US" sz="1600" dirty="0" err="1">
                <a:solidFill>
                  <a:srgbClr val="262626"/>
                </a:solidFill>
                <a:latin typeface="Courier"/>
              </a:rPr>
              <a:t>accum</a:t>
            </a:r>
            <a:r>
              <a:rPr lang="en-US" sz="1600" dirty="0">
                <a:solidFill>
                  <a:srgbClr val="262626"/>
                </a:solidFill>
                <a:latin typeface="Courier"/>
              </a:rPr>
              <a:t> = </a:t>
            </a:r>
            <a:r>
              <a:rPr lang="en-US" sz="1600" dirty="0" err="1">
                <a:solidFill>
                  <a:srgbClr val="262626"/>
                </a:solidFill>
                <a:latin typeface="Courier"/>
              </a:rPr>
              <a:t>sc.accumulator</a:t>
            </a:r>
            <a:r>
              <a:rPr lang="en-US" sz="1600" dirty="0">
                <a:solidFill>
                  <a:srgbClr val="262626"/>
                </a:solidFill>
                <a:latin typeface="Courier"/>
              </a:rPr>
              <a:t>(</a:t>
            </a:r>
            <a:r>
              <a:rPr lang="en-US" sz="1600" b="1" dirty="0">
                <a:solidFill>
                  <a:srgbClr val="0000D5"/>
                </a:solidFill>
                <a:latin typeface="Courier-Bold"/>
              </a:rPr>
              <a:t>0</a:t>
            </a:r>
            <a:r>
              <a:rPr lang="en-US" sz="1600" dirty="0">
                <a:solidFill>
                  <a:srgbClr val="262626"/>
                </a:solidFill>
                <a:latin typeface="Courier"/>
              </a:rPr>
              <a:t>)</a:t>
            </a:r>
          </a:p>
          <a:p>
            <a:endParaRPr lang="en-US" sz="1600" dirty="0">
              <a:solidFill>
                <a:srgbClr val="262626"/>
              </a:solidFill>
              <a:latin typeface="Courier"/>
            </a:endParaRPr>
          </a:p>
          <a:p>
            <a:r>
              <a:rPr lang="en-US" sz="1600" b="1" dirty="0" err="1">
                <a:solidFill>
                  <a:srgbClr val="107902"/>
                </a:solidFill>
                <a:latin typeface="Courier-Bold"/>
              </a:rPr>
              <a:t>def</a:t>
            </a:r>
            <a:r>
              <a:rPr lang="en-US" sz="1600" dirty="0">
                <a:solidFill>
                  <a:srgbClr val="262626"/>
                </a:solidFill>
                <a:latin typeface="Courier"/>
              </a:rPr>
              <a:t> </a:t>
            </a:r>
            <a:r>
              <a:rPr lang="en-US" sz="1600" b="1" dirty="0" err="1">
                <a:solidFill>
                  <a:srgbClr val="0950AD"/>
                </a:solidFill>
                <a:latin typeface="Courier-Bold"/>
              </a:rPr>
              <a:t>foreachFunction</a:t>
            </a:r>
            <a:r>
              <a:rPr lang="en-US" sz="1600" dirty="0">
                <a:solidFill>
                  <a:srgbClr val="262626"/>
                </a:solidFill>
                <a:latin typeface="Courier"/>
              </a:rPr>
              <a:t>(x):</a:t>
            </a:r>
          </a:p>
          <a:p>
            <a:r>
              <a:rPr lang="en-US" sz="1600" dirty="0">
                <a:solidFill>
                  <a:srgbClr val="262626"/>
                </a:solidFill>
                <a:latin typeface="Courier"/>
              </a:rPr>
              <a:t>	</a:t>
            </a:r>
            <a:r>
              <a:rPr lang="en-US" sz="1600" b="1" dirty="0">
                <a:solidFill>
                  <a:srgbClr val="107902"/>
                </a:solidFill>
                <a:latin typeface="Courier-Bold"/>
              </a:rPr>
              <a:t>global</a:t>
            </a:r>
            <a:r>
              <a:rPr lang="en-US" sz="1600" dirty="0">
                <a:solidFill>
                  <a:srgbClr val="262626"/>
                </a:solidFill>
                <a:latin typeface="Courier"/>
              </a:rPr>
              <a:t> </a:t>
            </a:r>
            <a:r>
              <a:rPr lang="en-US" sz="1600" dirty="0" err="1">
                <a:solidFill>
                  <a:srgbClr val="262626"/>
                </a:solidFill>
                <a:latin typeface="Courier"/>
              </a:rPr>
              <a:t>accum</a:t>
            </a:r>
            <a:endParaRPr lang="en-US" sz="1600" dirty="0">
              <a:solidFill>
                <a:srgbClr val="262626"/>
              </a:solidFill>
              <a:latin typeface="Courier"/>
            </a:endParaRPr>
          </a:p>
          <a:p>
            <a:r>
              <a:rPr lang="ro-RO" sz="1600" dirty="0">
                <a:solidFill>
                  <a:srgbClr val="262626"/>
                </a:solidFill>
                <a:latin typeface="Courier"/>
              </a:rPr>
              <a:t>	accum += x</a:t>
            </a:r>
          </a:p>
          <a:p>
            <a:endParaRPr lang="ro-RO" sz="1600" dirty="0">
              <a:solidFill>
                <a:srgbClr val="262626"/>
              </a:solidFill>
              <a:latin typeface="Courier"/>
            </a:endParaRPr>
          </a:p>
          <a:p>
            <a:r>
              <a:rPr lang="ro-RO" sz="1600" dirty="0">
                <a:solidFill>
                  <a:srgbClr val="262626"/>
                </a:solidFill>
                <a:latin typeface="Courier"/>
              </a:rPr>
              <a:t>rdd.foreach(foreachFunction)</a:t>
            </a:r>
          </a:p>
          <a:p>
            <a:endParaRPr lang="ro-RO" sz="1600" dirty="0">
              <a:solidFill>
                <a:srgbClr val="262626"/>
              </a:solidFill>
              <a:latin typeface="Courier"/>
            </a:endParaRPr>
          </a:p>
          <a:p>
            <a:r>
              <a:rPr lang="ro-RO" sz="1600" dirty="0" smtClean="0">
                <a:solidFill>
                  <a:srgbClr val="0D5F18"/>
                </a:solidFill>
                <a:latin typeface="Courier"/>
              </a:rPr>
              <a:t>print</a:t>
            </a:r>
            <a:r>
              <a:rPr lang="ro-RO" sz="1600" dirty="0" smtClean="0">
                <a:solidFill>
                  <a:srgbClr val="262626"/>
                </a:solidFill>
                <a:latin typeface="Courier"/>
              </a:rPr>
              <a:t>(</a:t>
            </a:r>
            <a:r>
              <a:rPr lang="ro-RO" sz="1600" dirty="0">
                <a:solidFill>
                  <a:srgbClr val="262626"/>
                </a:solidFill>
                <a:latin typeface="Courier"/>
              </a:rPr>
              <a:t>accum.value)</a:t>
            </a:r>
            <a:endPar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257958685"/>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14:presetBounceEnd="50000">
                                      <p:stCondLst>
                                        <p:cond delay="500"/>
                                      </p:stCondLst>
                                      <p:childTnLst>
                                        <p:set>
                                          <p:cBhvr>
                                            <p:cTn id="10" dur="1" fill="hold">
                                              <p:stCondLst>
                                                <p:cond delay="0"/>
                                              </p:stCondLst>
                                            </p:cTn>
                                            <p:tgtEl>
                                              <p:spTgt spid="5"/>
                                            </p:tgtEl>
                                            <p:attrNameLst>
                                              <p:attrName>style.visibility</p:attrName>
                                            </p:attrNameLst>
                                          </p:cBhvr>
                                          <p:to>
                                            <p:strVal val="visible"/>
                                          </p:to>
                                        </p:set>
                                        <p:anim calcmode="lin" valueType="num" p14:bounceEnd="50000">
                                          <p:cBhvr additive="base">
                                            <p:cTn id="11" dur="1250" fill="hold"/>
                                            <p:tgtEl>
                                              <p:spTgt spid="5"/>
                                            </p:tgtEl>
                                            <p:attrNameLst>
                                              <p:attrName>ppt_x</p:attrName>
                                            </p:attrNameLst>
                                          </p:cBhvr>
                                          <p:tavLst>
                                            <p:tav tm="0">
                                              <p:val>
                                                <p:strVal val="#ppt_x"/>
                                              </p:val>
                                            </p:tav>
                                            <p:tav tm="100000">
                                              <p:val>
                                                <p:strVal val="#ppt_x"/>
                                              </p:val>
                                            </p:tav>
                                          </p:tavLst>
                                        </p:anim>
                                        <p:anim calcmode="lin" valueType="num" p14:bounceEnd="50000">
                                          <p:cBhvr additive="base">
                                            <p:cTn id="12" dur="125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50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1250" fill="hold"/>
                                            <p:tgtEl>
                                              <p:spTgt spid="5"/>
                                            </p:tgtEl>
                                            <p:attrNameLst>
                                              <p:attrName>ppt_x</p:attrName>
                                            </p:attrNameLst>
                                          </p:cBhvr>
                                          <p:tavLst>
                                            <p:tav tm="0">
                                              <p:val>
                                                <p:strVal val="#ppt_x"/>
                                              </p:val>
                                            </p:tav>
                                            <p:tav tm="100000">
                                              <p:val>
                                                <p:strVal val="#ppt_x"/>
                                              </p:val>
                                            </p:tav>
                                          </p:tavLst>
                                        </p:anim>
                                        <p:anim calcmode="lin" valueType="num">
                                          <p:cBhvr additive="base">
                                            <p:cTn id="12" dur="125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Accumulators (Code) (Java)</a:t>
            </a:r>
            <a:endParaRPr lang="en-US" sz="2800" dirty="0"/>
          </a:p>
        </p:txBody>
      </p:sp>
      <p:sp>
        <p:nvSpPr>
          <p:cNvPr id="4" name="TextBox 3"/>
          <p:cNvSpPr txBox="1"/>
          <p:nvPr/>
        </p:nvSpPr>
        <p:spPr>
          <a:xfrm>
            <a:off x="386124" y="1821530"/>
            <a:ext cx="8183770" cy="2628412"/>
          </a:xfrm>
          <a:prstGeom prst="rect">
            <a:avLst/>
          </a:prstGeom>
          <a:noFill/>
        </p:spPr>
        <p:txBody>
          <a:bodyPr wrap="square" lIns="0" rIns="0" rtlCol="0">
            <a:spAutoFit/>
          </a:bodyPr>
          <a:lstStyle/>
          <a:p>
            <a:pPr>
              <a:lnSpc>
                <a:spcPct val="130000"/>
              </a:lnSpc>
            </a:pPr>
            <a:endParaRPr lang="en-US" sz="16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r>
              <a:rPr lang="en-US" sz="1600" b="1" dirty="0">
                <a:solidFill>
                  <a:srgbClr val="107902"/>
                </a:solidFill>
                <a:latin typeface="Courier-Bold"/>
              </a:rPr>
              <a:t>final</a:t>
            </a:r>
            <a:r>
              <a:rPr lang="en-US" sz="1600" dirty="0">
                <a:solidFill>
                  <a:srgbClr val="262626"/>
                </a:solidFill>
                <a:latin typeface="Courier"/>
              </a:rPr>
              <a:t> Accumulator </a:t>
            </a:r>
            <a:r>
              <a:rPr lang="en-US" sz="1600" dirty="0" err="1">
                <a:solidFill>
                  <a:srgbClr val="262626"/>
                </a:solidFill>
                <a:latin typeface="Courier"/>
              </a:rPr>
              <a:t>accum</a:t>
            </a:r>
            <a:r>
              <a:rPr lang="en-US" sz="1600" dirty="0">
                <a:solidFill>
                  <a:srgbClr val="262626"/>
                </a:solidFill>
                <a:latin typeface="Courier"/>
              </a:rPr>
              <a:t> = </a:t>
            </a:r>
            <a:r>
              <a:rPr lang="en-US" sz="1600" dirty="0" err="1">
                <a:solidFill>
                  <a:srgbClr val="262626"/>
                </a:solidFill>
                <a:latin typeface="Courier"/>
              </a:rPr>
              <a:t>sc.</a:t>
            </a:r>
            <a:r>
              <a:rPr lang="en-US" sz="1600" dirty="0" err="1">
                <a:solidFill>
                  <a:srgbClr val="0000C0"/>
                </a:solidFill>
                <a:latin typeface="Courier"/>
              </a:rPr>
              <a:t>accumulator</a:t>
            </a:r>
            <a:r>
              <a:rPr lang="en-US" sz="1600" dirty="0">
                <a:solidFill>
                  <a:srgbClr val="262626"/>
                </a:solidFill>
                <a:latin typeface="Courier"/>
              </a:rPr>
              <a:t>(</a:t>
            </a:r>
            <a:r>
              <a:rPr lang="en-US" sz="1600" b="1" dirty="0">
                <a:solidFill>
                  <a:srgbClr val="0000D5"/>
                </a:solidFill>
                <a:latin typeface="Courier-Bold"/>
              </a:rPr>
              <a:t>0</a:t>
            </a:r>
            <a:r>
              <a:rPr lang="en-US" sz="1600" dirty="0">
                <a:solidFill>
                  <a:srgbClr val="262626"/>
                </a:solidFill>
                <a:latin typeface="Courier"/>
              </a:rPr>
              <a:t>);</a:t>
            </a:r>
          </a:p>
          <a:p>
            <a:endParaRPr lang="en-US" sz="1600" dirty="0">
              <a:solidFill>
                <a:srgbClr val="262626"/>
              </a:solidFill>
              <a:latin typeface="Courier"/>
            </a:endParaRPr>
          </a:p>
          <a:p>
            <a:r>
              <a:rPr lang="en-US" sz="1600" dirty="0" err="1">
                <a:solidFill>
                  <a:srgbClr val="262626"/>
                </a:solidFill>
                <a:latin typeface="Courier"/>
              </a:rPr>
              <a:t>rdd.</a:t>
            </a:r>
            <a:r>
              <a:rPr lang="en-US" sz="1600" dirty="0" err="1">
                <a:solidFill>
                  <a:srgbClr val="0000C0"/>
                </a:solidFill>
                <a:latin typeface="Courier"/>
              </a:rPr>
              <a:t>foreach</a:t>
            </a:r>
            <a:r>
              <a:rPr lang="en-US" sz="1600" dirty="0">
                <a:solidFill>
                  <a:srgbClr val="262626"/>
                </a:solidFill>
                <a:latin typeface="Courier"/>
              </a:rPr>
              <a:t>(</a:t>
            </a:r>
            <a:r>
              <a:rPr lang="en-US" sz="1600" b="1" dirty="0">
                <a:solidFill>
                  <a:srgbClr val="107902"/>
                </a:solidFill>
                <a:latin typeface="Courier-Bold"/>
              </a:rPr>
              <a:t>new</a:t>
            </a:r>
            <a:r>
              <a:rPr lang="en-US" sz="1600" dirty="0">
                <a:solidFill>
                  <a:srgbClr val="262626"/>
                </a:solidFill>
                <a:latin typeface="Courier"/>
              </a:rPr>
              <a:t> </a:t>
            </a:r>
            <a:r>
              <a:rPr lang="en-US" sz="1600" dirty="0" err="1">
                <a:solidFill>
                  <a:srgbClr val="262626"/>
                </a:solidFill>
                <a:latin typeface="Courier"/>
              </a:rPr>
              <a:t>VoidFunction</a:t>
            </a:r>
            <a:r>
              <a:rPr lang="en-US" sz="1600" dirty="0">
                <a:solidFill>
                  <a:srgbClr val="262626"/>
                </a:solidFill>
                <a:latin typeface="Courier"/>
              </a:rPr>
              <a:t>&lt;String&gt;() {</a:t>
            </a:r>
          </a:p>
          <a:p>
            <a:r>
              <a:rPr lang="en-US" sz="1600" dirty="0">
                <a:solidFill>
                  <a:srgbClr val="262626"/>
                </a:solidFill>
                <a:latin typeface="Courier"/>
              </a:rPr>
              <a:t>	</a:t>
            </a:r>
            <a:r>
              <a:rPr lang="en-US" sz="1600" b="1" dirty="0">
                <a:solidFill>
                  <a:srgbClr val="107902"/>
                </a:solidFill>
                <a:latin typeface="Courier-Bold"/>
              </a:rPr>
              <a:t>public</a:t>
            </a:r>
            <a:r>
              <a:rPr lang="en-US" sz="1600" dirty="0">
                <a:solidFill>
                  <a:srgbClr val="262626"/>
                </a:solidFill>
                <a:latin typeface="Courier"/>
              </a:rPr>
              <a:t> </a:t>
            </a:r>
            <a:r>
              <a:rPr lang="en-US" sz="1600" b="1" dirty="0">
                <a:solidFill>
                  <a:srgbClr val="262087"/>
                </a:solidFill>
                <a:latin typeface="Courier-Bold"/>
              </a:rPr>
              <a:t>void</a:t>
            </a:r>
            <a:r>
              <a:rPr lang="en-US" sz="1600" dirty="0">
                <a:solidFill>
                  <a:srgbClr val="262626"/>
                </a:solidFill>
                <a:latin typeface="Courier"/>
              </a:rPr>
              <a:t> </a:t>
            </a:r>
            <a:r>
              <a:rPr lang="en-US" sz="1600" b="1" dirty="0">
                <a:solidFill>
                  <a:srgbClr val="0950AD"/>
                </a:solidFill>
                <a:latin typeface="Courier-Bold"/>
              </a:rPr>
              <a:t>call</a:t>
            </a:r>
            <a:r>
              <a:rPr lang="en-US" sz="1600" dirty="0">
                <a:solidFill>
                  <a:srgbClr val="262626"/>
                </a:solidFill>
                <a:latin typeface="Courier"/>
              </a:rPr>
              <a:t>(String entry) </a:t>
            </a:r>
            <a:r>
              <a:rPr lang="en-US" sz="1600" b="1" dirty="0">
                <a:solidFill>
                  <a:srgbClr val="107902"/>
                </a:solidFill>
                <a:latin typeface="Courier-Bold"/>
              </a:rPr>
              <a:t>throws</a:t>
            </a:r>
            <a:r>
              <a:rPr lang="en-US" sz="1600" dirty="0">
                <a:solidFill>
                  <a:srgbClr val="262626"/>
                </a:solidFill>
                <a:latin typeface="Courier"/>
              </a:rPr>
              <a:t> Exception {</a:t>
            </a:r>
          </a:p>
          <a:p>
            <a:r>
              <a:rPr lang="en-US" sz="1600" dirty="0">
                <a:solidFill>
                  <a:srgbClr val="262626"/>
                </a:solidFill>
                <a:latin typeface="Courier"/>
              </a:rPr>
              <a:t>		</a:t>
            </a:r>
            <a:r>
              <a:rPr lang="en-US" sz="1600" dirty="0" err="1">
                <a:solidFill>
                  <a:srgbClr val="262626"/>
                </a:solidFill>
                <a:latin typeface="Courier"/>
              </a:rPr>
              <a:t>accum.</a:t>
            </a:r>
            <a:r>
              <a:rPr lang="en-US" sz="1600" dirty="0" err="1">
                <a:solidFill>
                  <a:srgbClr val="0000C0"/>
                </a:solidFill>
                <a:latin typeface="Courier"/>
              </a:rPr>
              <a:t>add</a:t>
            </a:r>
            <a:r>
              <a:rPr lang="en-US" sz="1600" dirty="0">
                <a:solidFill>
                  <a:srgbClr val="262626"/>
                </a:solidFill>
                <a:latin typeface="Courier"/>
              </a:rPr>
              <a:t>(</a:t>
            </a:r>
            <a:r>
              <a:rPr lang="en-US" sz="1600" b="1" dirty="0">
                <a:solidFill>
                  <a:srgbClr val="0000D5"/>
                </a:solidFill>
                <a:latin typeface="Courier-Bold"/>
              </a:rPr>
              <a:t>1</a:t>
            </a:r>
            <a:r>
              <a:rPr lang="en-US" sz="1600" dirty="0">
                <a:solidFill>
                  <a:srgbClr val="262626"/>
                </a:solidFill>
                <a:latin typeface="Courier"/>
              </a:rPr>
              <a:t>);</a:t>
            </a:r>
          </a:p>
          <a:p>
            <a:r>
              <a:rPr lang="en-US" sz="1600" dirty="0">
                <a:solidFill>
                  <a:srgbClr val="262626"/>
                </a:solidFill>
                <a:latin typeface="Courier"/>
              </a:rPr>
              <a:t>	}</a:t>
            </a:r>
          </a:p>
          <a:p>
            <a:r>
              <a:rPr lang="en-US" sz="1600" dirty="0">
                <a:solidFill>
                  <a:srgbClr val="262626"/>
                </a:solidFill>
                <a:latin typeface="Courier"/>
              </a:rPr>
              <a:t>});</a:t>
            </a:r>
          </a:p>
          <a:p>
            <a:endParaRPr lang="en-US" sz="1600" dirty="0">
              <a:solidFill>
                <a:srgbClr val="262626"/>
              </a:solidFill>
              <a:latin typeface="Courier"/>
            </a:endParaRPr>
          </a:p>
          <a:p>
            <a:r>
              <a:rPr lang="en-US" sz="1600" dirty="0" err="1">
                <a:solidFill>
                  <a:srgbClr val="262626"/>
                </a:solidFill>
                <a:latin typeface="Courier"/>
              </a:rPr>
              <a:t>System.</a:t>
            </a:r>
            <a:r>
              <a:rPr lang="en-US" sz="1600" dirty="0" err="1">
                <a:solidFill>
                  <a:srgbClr val="0000C0"/>
                </a:solidFill>
                <a:latin typeface="Courier"/>
              </a:rPr>
              <a:t>out</a:t>
            </a:r>
            <a:r>
              <a:rPr lang="en-US" sz="1600" dirty="0" err="1">
                <a:solidFill>
                  <a:srgbClr val="262626"/>
                </a:solidFill>
                <a:latin typeface="Courier"/>
              </a:rPr>
              <a:t>.</a:t>
            </a:r>
            <a:r>
              <a:rPr lang="en-US" sz="1600" dirty="0" err="1">
                <a:solidFill>
                  <a:srgbClr val="0000C0"/>
                </a:solidFill>
                <a:latin typeface="Courier"/>
              </a:rPr>
              <a:t>println</a:t>
            </a:r>
            <a:r>
              <a:rPr lang="en-US" sz="1600" dirty="0">
                <a:solidFill>
                  <a:srgbClr val="262626"/>
                </a:solidFill>
                <a:latin typeface="Courier"/>
              </a:rPr>
              <a:t>(</a:t>
            </a:r>
            <a:r>
              <a:rPr lang="en-US" sz="1600" dirty="0" err="1">
                <a:solidFill>
                  <a:srgbClr val="262626"/>
                </a:solidFill>
                <a:latin typeface="Courier"/>
              </a:rPr>
              <a:t>accum.</a:t>
            </a:r>
            <a:r>
              <a:rPr lang="en-US" sz="1600" dirty="0" err="1">
                <a:solidFill>
                  <a:srgbClr val="0000C0"/>
                </a:solidFill>
                <a:latin typeface="Courier"/>
              </a:rPr>
              <a:t>value</a:t>
            </a:r>
            <a:r>
              <a:rPr lang="en-US" sz="1600" dirty="0">
                <a:solidFill>
                  <a:srgbClr val="262626"/>
                </a:solidFill>
                <a:latin typeface="Courier"/>
              </a:rPr>
              <a:t>());</a:t>
            </a:r>
            <a:endParaRPr lang="en-US" sz="16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257958685"/>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Broadcast Variables</a:t>
            </a:r>
            <a:endParaRPr lang="en-US" sz="2800" dirty="0"/>
          </a:p>
        </p:txBody>
      </p:sp>
      <p:sp>
        <p:nvSpPr>
          <p:cNvPr id="4" name="TextBox 3"/>
          <p:cNvSpPr txBox="1"/>
          <p:nvPr/>
        </p:nvSpPr>
        <p:spPr>
          <a:xfrm>
            <a:off x="386124" y="1821530"/>
            <a:ext cx="8183770" cy="2477601"/>
          </a:xfrm>
          <a:prstGeom prst="rect">
            <a:avLst/>
          </a:prstGeom>
          <a:noFill/>
        </p:spPr>
        <p:txBody>
          <a:bodyPr wrap="square" lIns="0" rIns="0" rtlCol="0">
            <a:spAutoFit/>
          </a:bodyPr>
          <a:lstStyle/>
          <a:p>
            <a:pPr marL="171450" indent="-17145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Broadcast variables let programmer keep a read-only variable cached on each machine rather than shipping a copy of it with tasks </a:t>
            </a:r>
          </a:p>
          <a:p>
            <a:pPr marL="171450" indent="-17145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For example, to give every node a copy of a large input dataset efficiently </a:t>
            </a:r>
          </a:p>
          <a:p>
            <a:pPr marL="171450" indent="-17145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Spark also attempts to distribute broadcast variables using efficient broadcast algorithms to reduce communication cost</a:t>
            </a:r>
          </a:p>
        </p:txBody>
      </p:sp>
    </p:spTree>
    <p:extLst>
      <p:ext uri="{BB962C8B-B14F-4D97-AF65-F5344CB8AC3E}">
        <p14:creationId xmlns:p14="http://schemas.microsoft.com/office/powerpoint/2010/main" val="214842049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Broadcast Variables (Code)</a:t>
            </a:r>
            <a:endParaRPr lang="en-US" sz="2800" dirty="0"/>
          </a:p>
        </p:txBody>
      </p:sp>
      <p:sp>
        <p:nvSpPr>
          <p:cNvPr id="4" name="TextBox 3"/>
          <p:cNvSpPr txBox="1"/>
          <p:nvPr/>
        </p:nvSpPr>
        <p:spPr>
          <a:xfrm>
            <a:off x="386124" y="1821530"/>
            <a:ext cx="4182783" cy="2422201"/>
          </a:xfrm>
          <a:prstGeom prst="rect">
            <a:avLst/>
          </a:prstGeom>
          <a:noFill/>
        </p:spPr>
        <p:txBody>
          <a:bodyPr wrap="square" lIns="0" rIns="0" rtlCol="0">
            <a:spAutoFit/>
          </a:bodyPr>
          <a:lstStyle/>
          <a:p>
            <a:pPr>
              <a:lnSpc>
                <a:spcPct val="130000"/>
              </a:lnSpc>
            </a:pPr>
            <a:r>
              <a:rPr lang="en-US" b="1" dirty="0" err="1" smtClean="0">
                <a:latin typeface="Roboto Condensed Light" panose="02000000000000000000" pitchFamily="2" charset="0"/>
                <a:ea typeface="Roboto Condensed Light" panose="02000000000000000000" pitchFamily="2" charset="0"/>
                <a:cs typeface="Roboto Condensed Light" panose="02000000000000000000" pitchFamily="2" charset="0"/>
              </a:rPr>
              <a:t>Scala</a:t>
            </a:r>
            <a:endParaRPr lang="en-US" b="1" dirty="0" smtClean="0">
              <a:latin typeface="Roboto Condensed Light" panose="02000000000000000000" pitchFamily="2" charset="0"/>
              <a:ea typeface="Roboto Condensed Light" panose="02000000000000000000" pitchFamily="2" charset="0"/>
              <a:cs typeface="Roboto Condensed Light" panose="02000000000000000000" pitchFamily="2" charset="0"/>
            </a:endParaRPr>
          </a:p>
          <a:p>
            <a:r>
              <a:rPr lang="is-IS" sz="1600" b="1" dirty="0">
                <a:solidFill>
                  <a:srgbClr val="107902"/>
                </a:solidFill>
                <a:latin typeface="Courier-Bold"/>
              </a:rPr>
              <a:t>var</a:t>
            </a:r>
            <a:r>
              <a:rPr lang="is-IS" sz="1600" dirty="0">
                <a:solidFill>
                  <a:srgbClr val="262626"/>
                </a:solidFill>
                <a:latin typeface="Courier"/>
              </a:rPr>
              <a:t> list </a:t>
            </a:r>
            <a:r>
              <a:rPr lang="is-IS" sz="1600" b="1" dirty="0">
                <a:solidFill>
                  <a:srgbClr val="107902"/>
                </a:solidFill>
                <a:latin typeface="Courier-Bold"/>
              </a:rPr>
              <a:t>=</a:t>
            </a:r>
            <a:r>
              <a:rPr lang="is-IS" sz="1600" dirty="0">
                <a:solidFill>
                  <a:srgbClr val="262626"/>
                </a:solidFill>
                <a:latin typeface="Courier"/>
              </a:rPr>
              <a:t> </a:t>
            </a:r>
            <a:r>
              <a:rPr lang="is-IS" sz="1600" b="1" dirty="0">
                <a:solidFill>
                  <a:srgbClr val="AA0053"/>
                </a:solidFill>
                <a:latin typeface="Courier-Bold"/>
              </a:rPr>
              <a:t>List</a:t>
            </a:r>
            <a:r>
              <a:rPr lang="is-IS" sz="1600" dirty="0">
                <a:solidFill>
                  <a:srgbClr val="262626"/>
                </a:solidFill>
                <a:latin typeface="Courier"/>
              </a:rPr>
              <a:t>(</a:t>
            </a:r>
            <a:r>
              <a:rPr lang="is-IS" sz="1600" b="1" dirty="0">
                <a:solidFill>
                  <a:srgbClr val="0000D5"/>
                </a:solidFill>
                <a:latin typeface="Courier-Bold"/>
              </a:rPr>
              <a:t>1</a:t>
            </a:r>
            <a:r>
              <a:rPr lang="is-IS" sz="1600" dirty="0">
                <a:solidFill>
                  <a:srgbClr val="262626"/>
                </a:solidFill>
                <a:latin typeface="Courier"/>
              </a:rPr>
              <a:t>,</a:t>
            </a:r>
            <a:r>
              <a:rPr lang="is-IS" sz="1600" b="1" dirty="0">
                <a:solidFill>
                  <a:srgbClr val="0000D5"/>
                </a:solidFill>
                <a:latin typeface="Courier-Bold"/>
              </a:rPr>
              <a:t>2</a:t>
            </a:r>
            <a:r>
              <a:rPr lang="is-IS" sz="1600" dirty="0">
                <a:solidFill>
                  <a:srgbClr val="262626"/>
                </a:solidFill>
                <a:latin typeface="Courier"/>
              </a:rPr>
              <a:t>,</a:t>
            </a:r>
            <a:r>
              <a:rPr lang="is-IS" sz="1600" b="1" dirty="0">
                <a:solidFill>
                  <a:srgbClr val="0000D5"/>
                </a:solidFill>
                <a:latin typeface="Courier-Bold"/>
              </a:rPr>
              <a:t>3</a:t>
            </a:r>
            <a:r>
              <a:rPr lang="is-IS" sz="1600" dirty="0">
                <a:solidFill>
                  <a:srgbClr val="262626"/>
                </a:solidFill>
                <a:latin typeface="Courier"/>
              </a:rPr>
              <a:t>) </a:t>
            </a:r>
          </a:p>
          <a:p>
            <a:r>
              <a:rPr lang="en-US" sz="1600" b="1" dirty="0" err="1">
                <a:solidFill>
                  <a:srgbClr val="107902"/>
                </a:solidFill>
                <a:latin typeface="Courier-Bold"/>
              </a:rPr>
              <a:t>val</a:t>
            </a:r>
            <a:r>
              <a:rPr lang="en-US" sz="1600" dirty="0">
                <a:solidFill>
                  <a:srgbClr val="262626"/>
                </a:solidFill>
                <a:latin typeface="Courier"/>
              </a:rPr>
              <a:t> </a:t>
            </a:r>
            <a:r>
              <a:rPr lang="en-US" sz="1600" dirty="0" err="1">
                <a:solidFill>
                  <a:srgbClr val="262626"/>
                </a:solidFill>
                <a:latin typeface="Courier"/>
              </a:rPr>
              <a:t>listBroadcasted</a:t>
            </a:r>
            <a:r>
              <a:rPr lang="en-US" sz="1600" b="1" dirty="0">
                <a:solidFill>
                  <a:srgbClr val="107902"/>
                </a:solidFill>
                <a:latin typeface="Courier-Bold"/>
              </a:rPr>
              <a:t>=</a:t>
            </a:r>
            <a:r>
              <a:rPr lang="en-US" sz="1600" dirty="0">
                <a:solidFill>
                  <a:srgbClr val="262626"/>
                </a:solidFill>
                <a:latin typeface="Courier"/>
              </a:rPr>
              <a:t> </a:t>
            </a:r>
            <a:r>
              <a:rPr lang="en-US" sz="1600" dirty="0" err="1">
                <a:solidFill>
                  <a:srgbClr val="262626"/>
                </a:solidFill>
                <a:latin typeface="Courier"/>
              </a:rPr>
              <a:t>sc.broadcast</a:t>
            </a:r>
            <a:r>
              <a:rPr lang="en-US" sz="1600" dirty="0">
                <a:solidFill>
                  <a:srgbClr val="262626"/>
                </a:solidFill>
                <a:latin typeface="Courier"/>
              </a:rPr>
              <a:t>(list)</a:t>
            </a:r>
          </a:p>
          <a:p>
            <a:r>
              <a:rPr lang="en-US" sz="1600" dirty="0" err="1">
                <a:solidFill>
                  <a:srgbClr val="262626"/>
                </a:solidFill>
                <a:latin typeface="Courier"/>
              </a:rPr>
              <a:t>sc.textFile</a:t>
            </a:r>
            <a:r>
              <a:rPr lang="en-US" sz="1600" dirty="0">
                <a:solidFill>
                  <a:srgbClr val="262626"/>
                </a:solidFill>
                <a:latin typeface="Courier"/>
              </a:rPr>
              <a:t>(</a:t>
            </a:r>
            <a:r>
              <a:rPr lang="en-US" sz="1600" dirty="0">
                <a:solidFill>
                  <a:schemeClr val="accent3">
                    <a:lumMod val="75000"/>
                  </a:schemeClr>
                </a:solidFill>
                <a:latin typeface="Courier"/>
              </a:rPr>
              <a:t>"</a:t>
            </a:r>
            <a:r>
              <a:rPr lang="en-US" sz="1600" dirty="0" err="1">
                <a:solidFill>
                  <a:schemeClr val="accent3">
                    <a:lumMod val="75000"/>
                  </a:schemeClr>
                </a:solidFill>
                <a:latin typeface="Courier"/>
              </a:rPr>
              <a:t>hdfs</a:t>
            </a:r>
            <a:r>
              <a:rPr lang="en-US" sz="1600" dirty="0">
                <a:solidFill>
                  <a:schemeClr val="accent3">
                    <a:lumMod val="75000"/>
                  </a:schemeClr>
                </a:solidFill>
                <a:latin typeface="Courier"/>
              </a:rPr>
              <a:t>://…"</a:t>
            </a:r>
            <a:r>
              <a:rPr lang="en-US" sz="1600" dirty="0" smtClean="0">
                <a:solidFill>
                  <a:srgbClr val="262626"/>
                </a:solidFill>
                <a:latin typeface="Courier"/>
              </a:rPr>
              <a:t>).</a:t>
            </a:r>
            <a:r>
              <a:rPr lang="en-US" sz="1600" dirty="0" err="1">
                <a:solidFill>
                  <a:srgbClr val="262626"/>
                </a:solidFill>
                <a:latin typeface="Courier"/>
              </a:rPr>
              <a:t>foreach</a:t>
            </a:r>
            <a:r>
              <a:rPr lang="en-US" sz="1600" dirty="0">
                <a:solidFill>
                  <a:srgbClr val="262626"/>
                </a:solidFill>
                <a:latin typeface="Courier"/>
              </a:rPr>
              <a:t>( entry </a:t>
            </a:r>
            <a:r>
              <a:rPr lang="en-US" sz="1600" b="1" dirty="0">
                <a:solidFill>
                  <a:srgbClr val="107902"/>
                </a:solidFill>
                <a:latin typeface="Courier-Bold"/>
              </a:rPr>
              <a:t>=&gt;</a:t>
            </a:r>
            <a:endParaRPr lang="en-US" sz="1600" dirty="0">
              <a:solidFill>
                <a:srgbClr val="262626"/>
              </a:solidFill>
              <a:latin typeface="Courier"/>
            </a:endParaRPr>
          </a:p>
          <a:p>
            <a:r>
              <a:rPr lang="en-US" sz="1600" dirty="0">
                <a:solidFill>
                  <a:srgbClr val="262626"/>
                </a:solidFill>
                <a:latin typeface="Courier"/>
              </a:rPr>
              <a:t>	print(</a:t>
            </a:r>
            <a:r>
              <a:rPr lang="en-US" sz="1600" dirty="0" err="1">
                <a:solidFill>
                  <a:srgbClr val="262626"/>
                </a:solidFill>
                <a:latin typeface="Courier"/>
              </a:rPr>
              <a:t>listBroadcasted.value</a:t>
            </a:r>
            <a:r>
              <a:rPr lang="en-US" sz="1600" dirty="0">
                <a:solidFill>
                  <a:srgbClr val="262626"/>
                </a:solidFill>
                <a:latin typeface="Courier"/>
              </a:rPr>
              <a:t>)</a:t>
            </a:r>
          </a:p>
          <a:p>
            <a:r>
              <a:rPr lang="en-US" sz="1600" dirty="0">
                <a:solidFill>
                  <a:srgbClr val="262626"/>
                </a:solidFill>
                <a:latin typeface="Courier"/>
              </a:rPr>
              <a:t>	</a:t>
            </a:r>
            <a:r>
              <a:rPr lang="en-US" sz="1600" dirty="0" smtClean="0">
                <a:solidFill>
                  <a:srgbClr val="757575"/>
                </a:solidFill>
                <a:latin typeface="Courier"/>
              </a:rPr>
              <a:t>//Prints</a:t>
            </a:r>
            <a:r>
              <a:rPr lang="en-US" sz="1600" dirty="0">
                <a:solidFill>
                  <a:srgbClr val="757575"/>
                </a:solidFill>
                <a:latin typeface="Courier"/>
              </a:rPr>
              <a:t>: List(1,2,3</a:t>
            </a:r>
            <a:r>
              <a:rPr lang="en-US" sz="1600" dirty="0" smtClean="0">
                <a:solidFill>
                  <a:srgbClr val="757575"/>
                </a:solidFill>
                <a:latin typeface="Courier"/>
              </a:rPr>
              <a:t>)</a:t>
            </a:r>
            <a:endParaRPr lang="en-US" sz="1600" dirty="0">
              <a:solidFill>
                <a:srgbClr val="262626"/>
              </a:solidFill>
              <a:latin typeface="Courier"/>
            </a:endParaRPr>
          </a:p>
          <a:p>
            <a:r>
              <a:rPr lang="en-US" sz="1600" dirty="0">
                <a:solidFill>
                  <a:srgbClr val="262626"/>
                </a:solidFill>
                <a:latin typeface="Courier"/>
              </a:rPr>
              <a:t>)</a:t>
            </a: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
        <p:nvSpPr>
          <p:cNvPr id="5" name="TextBox 4"/>
          <p:cNvSpPr txBox="1"/>
          <p:nvPr/>
        </p:nvSpPr>
        <p:spPr>
          <a:xfrm>
            <a:off x="4721307" y="1803014"/>
            <a:ext cx="4182783" cy="2422201"/>
          </a:xfrm>
          <a:prstGeom prst="rect">
            <a:avLst/>
          </a:prstGeom>
          <a:noFill/>
        </p:spPr>
        <p:txBody>
          <a:bodyPr wrap="square" lIns="0" rIns="0" rtlCol="0">
            <a:spAutoFit/>
          </a:bodyPr>
          <a:lstStyle/>
          <a:p>
            <a:pPr>
              <a:lnSpc>
                <a:spcPct val="130000"/>
              </a:lnSpc>
            </a:pPr>
            <a:r>
              <a:rPr lang="en-US" b="1" dirty="0" smtClean="0">
                <a:solidFill>
                  <a:srgbClr val="000000"/>
                </a:solidFill>
                <a:latin typeface="Roboto Condensed Light" panose="02000000000000000000" pitchFamily="2" charset="0"/>
                <a:ea typeface="Roboto Condensed Light" panose="02000000000000000000" pitchFamily="2" charset="0"/>
                <a:cs typeface="Roboto Condensed Light" panose="02000000000000000000" pitchFamily="2" charset="0"/>
              </a:rPr>
              <a:t>Python</a:t>
            </a:r>
          </a:p>
          <a:p>
            <a:r>
              <a:rPr lang="de-DE" sz="1600" dirty="0" err="1">
                <a:solidFill>
                  <a:srgbClr val="0D5F18"/>
                </a:solidFill>
                <a:latin typeface="Courier"/>
              </a:rPr>
              <a:t>list</a:t>
            </a:r>
            <a:r>
              <a:rPr lang="de-DE" sz="1600" dirty="0">
                <a:solidFill>
                  <a:srgbClr val="262626"/>
                </a:solidFill>
                <a:latin typeface="Courier"/>
              </a:rPr>
              <a:t>  = [</a:t>
            </a:r>
            <a:r>
              <a:rPr lang="de-DE" sz="1600" b="1" dirty="0">
                <a:solidFill>
                  <a:srgbClr val="0000D5"/>
                </a:solidFill>
                <a:latin typeface="Courier-Bold"/>
              </a:rPr>
              <a:t>1</a:t>
            </a:r>
            <a:r>
              <a:rPr lang="de-DE" sz="1600" dirty="0">
                <a:solidFill>
                  <a:srgbClr val="262626"/>
                </a:solidFill>
                <a:latin typeface="Courier"/>
              </a:rPr>
              <a:t>,</a:t>
            </a:r>
            <a:r>
              <a:rPr lang="de-DE" sz="1600" b="1" dirty="0">
                <a:solidFill>
                  <a:srgbClr val="0000D5"/>
                </a:solidFill>
                <a:latin typeface="Courier-Bold"/>
              </a:rPr>
              <a:t>2</a:t>
            </a:r>
            <a:r>
              <a:rPr lang="de-DE" sz="1600" dirty="0">
                <a:solidFill>
                  <a:srgbClr val="262626"/>
                </a:solidFill>
                <a:latin typeface="Courier"/>
              </a:rPr>
              <a:t>,</a:t>
            </a:r>
            <a:r>
              <a:rPr lang="de-DE" sz="1600" b="1" dirty="0">
                <a:solidFill>
                  <a:srgbClr val="0000D5"/>
                </a:solidFill>
                <a:latin typeface="Courier-Bold"/>
              </a:rPr>
              <a:t>3</a:t>
            </a:r>
            <a:r>
              <a:rPr lang="de-DE" sz="1600" dirty="0">
                <a:solidFill>
                  <a:srgbClr val="262626"/>
                </a:solidFill>
                <a:latin typeface="Courier"/>
              </a:rPr>
              <a:t>]</a:t>
            </a:r>
          </a:p>
          <a:p>
            <a:r>
              <a:rPr lang="de-DE" sz="1600" dirty="0" err="1">
                <a:solidFill>
                  <a:srgbClr val="262626"/>
                </a:solidFill>
                <a:latin typeface="Courier"/>
              </a:rPr>
              <a:t>listBroadcasted</a:t>
            </a:r>
            <a:r>
              <a:rPr lang="de-DE" sz="1600" dirty="0">
                <a:solidFill>
                  <a:srgbClr val="262626"/>
                </a:solidFill>
                <a:latin typeface="Courier"/>
              </a:rPr>
              <a:t> = </a:t>
            </a:r>
            <a:r>
              <a:rPr lang="de-DE" sz="1600" dirty="0" err="1">
                <a:solidFill>
                  <a:srgbClr val="262626"/>
                </a:solidFill>
                <a:latin typeface="Courier"/>
              </a:rPr>
              <a:t>sc.broadcast</a:t>
            </a:r>
            <a:r>
              <a:rPr lang="de-DE" sz="1600" dirty="0">
                <a:solidFill>
                  <a:srgbClr val="262626"/>
                </a:solidFill>
                <a:latin typeface="Courier"/>
              </a:rPr>
              <a:t>(</a:t>
            </a:r>
            <a:r>
              <a:rPr lang="de-DE" sz="1600" dirty="0" err="1">
                <a:solidFill>
                  <a:srgbClr val="0D5F18"/>
                </a:solidFill>
                <a:latin typeface="Courier"/>
              </a:rPr>
              <a:t>list</a:t>
            </a:r>
            <a:r>
              <a:rPr lang="de-DE" sz="1600" dirty="0">
                <a:solidFill>
                  <a:srgbClr val="262626"/>
                </a:solidFill>
                <a:latin typeface="Courier"/>
              </a:rPr>
              <a:t>)</a:t>
            </a:r>
          </a:p>
          <a:p>
            <a:r>
              <a:rPr lang="de-DE" sz="1600" dirty="0" err="1">
                <a:solidFill>
                  <a:srgbClr val="262626"/>
                </a:solidFill>
                <a:latin typeface="Courier"/>
              </a:rPr>
              <a:t>sc.textFile</a:t>
            </a:r>
            <a:r>
              <a:rPr lang="de-DE" sz="1600" dirty="0">
                <a:solidFill>
                  <a:srgbClr val="262626"/>
                </a:solidFill>
                <a:latin typeface="Courier"/>
              </a:rPr>
              <a:t>(</a:t>
            </a:r>
            <a:r>
              <a:rPr lang="de-DE" sz="1600" dirty="0">
                <a:solidFill>
                  <a:srgbClr val="77933C"/>
                </a:solidFill>
                <a:latin typeface="Courier"/>
              </a:rPr>
              <a:t>"</a:t>
            </a:r>
            <a:r>
              <a:rPr lang="de-DE" sz="1600" dirty="0" err="1">
                <a:solidFill>
                  <a:srgbClr val="77933C"/>
                </a:solidFill>
                <a:latin typeface="Courier"/>
              </a:rPr>
              <a:t>hdfs</a:t>
            </a:r>
            <a:r>
              <a:rPr lang="de-DE" sz="1600" dirty="0">
                <a:solidFill>
                  <a:srgbClr val="77933C"/>
                </a:solidFill>
                <a:latin typeface="Courier"/>
              </a:rPr>
              <a:t>://…"</a:t>
            </a:r>
            <a:r>
              <a:rPr lang="de-DE" sz="1600" dirty="0">
                <a:solidFill>
                  <a:srgbClr val="262626"/>
                </a:solidFill>
                <a:latin typeface="Courier"/>
              </a:rPr>
              <a:t>).</a:t>
            </a:r>
            <a:r>
              <a:rPr lang="de-DE" sz="1600" dirty="0" err="1">
                <a:solidFill>
                  <a:srgbClr val="262626"/>
                </a:solidFill>
                <a:latin typeface="Courier"/>
              </a:rPr>
              <a:t>foreach</a:t>
            </a:r>
            <a:r>
              <a:rPr lang="de-DE" sz="1600" dirty="0">
                <a:solidFill>
                  <a:srgbClr val="262626"/>
                </a:solidFill>
                <a:latin typeface="Courier"/>
              </a:rPr>
              <a:t>( </a:t>
            </a:r>
            <a:r>
              <a:rPr lang="de-DE" sz="1600" b="1" dirty="0" err="1">
                <a:solidFill>
                  <a:srgbClr val="107902"/>
                </a:solidFill>
                <a:latin typeface="Courier-Bold"/>
              </a:rPr>
              <a:t>lambda</a:t>
            </a:r>
            <a:r>
              <a:rPr lang="de-DE" sz="1600" dirty="0">
                <a:solidFill>
                  <a:srgbClr val="262626"/>
                </a:solidFill>
                <a:latin typeface="Courier"/>
              </a:rPr>
              <a:t> </a:t>
            </a:r>
            <a:r>
              <a:rPr lang="de-DE" sz="1600" dirty="0" err="1">
                <a:solidFill>
                  <a:srgbClr val="262626"/>
                </a:solidFill>
                <a:latin typeface="Courier"/>
              </a:rPr>
              <a:t>entry</a:t>
            </a:r>
            <a:r>
              <a:rPr lang="de-DE" sz="1600" dirty="0">
                <a:solidFill>
                  <a:srgbClr val="262626"/>
                </a:solidFill>
                <a:latin typeface="Courier"/>
              </a:rPr>
              <a:t>: </a:t>
            </a:r>
          </a:p>
          <a:p>
            <a:r>
              <a:rPr lang="de-DE" sz="1600" dirty="0">
                <a:solidFill>
                  <a:srgbClr val="262626"/>
                </a:solidFill>
                <a:latin typeface="Courier"/>
              </a:rPr>
              <a:t>	</a:t>
            </a:r>
            <a:r>
              <a:rPr lang="de-DE" sz="1600" dirty="0" err="1">
                <a:solidFill>
                  <a:srgbClr val="0D5F18"/>
                </a:solidFill>
                <a:latin typeface="Courier"/>
              </a:rPr>
              <a:t>print</a:t>
            </a:r>
            <a:r>
              <a:rPr lang="de-DE" sz="1600" dirty="0">
                <a:solidFill>
                  <a:srgbClr val="262626"/>
                </a:solidFill>
                <a:latin typeface="Courier"/>
              </a:rPr>
              <a:t>(</a:t>
            </a:r>
            <a:r>
              <a:rPr lang="de-DE" sz="1600" dirty="0" err="1">
                <a:solidFill>
                  <a:srgbClr val="262626"/>
                </a:solidFill>
                <a:latin typeface="Courier"/>
              </a:rPr>
              <a:t>listBroadcasted.value</a:t>
            </a:r>
            <a:r>
              <a:rPr lang="de-DE" sz="1600" dirty="0">
                <a:solidFill>
                  <a:srgbClr val="262626"/>
                </a:solidFill>
                <a:latin typeface="Courier"/>
              </a:rPr>
              <a:t>)</a:t>
            </a:r>
          </a:p>
          <a:p>
            <a:r>
              <a:rPr lang="de-DE" sz="1600" dirty="0">
                <a:solidFill>
                  <a:srgbClr val="262626"/>
                </a:solidFill>
                <a:latin typeface="Courier"/>
              </a:rPr>
              <a:t>	</a:t>
            </a:r>
            <a:r>
              <a:rPr lang="de-DE" sz="1600" dirty="0">
                <a:solidFill>
                  <a:srgbClr val="757575"/>
                </a:solidFill>
                <a:latin typeface="Courier"/>
              </a:rPr>
              <a:t># Prints: [1,2,3]</a:t>
            </a:r>
            <a:endParaRPr lang="de-DE" sz="1600" dirty="0">
              <a:solidFill>
                <a:srgbClr val="262626"/>
              </a:solidFill>
              <a:latin typeface="Courier"/>
            </a:endParaRPr>
          </a:p>
          <a:p>
            <a:r>
              <a:rPr lang="de-DE" sz="1600" dirty="0">
                <a:solidFill>
                  <a:srgbClr val="262626"/>
                </a:solidFill>
                <a:latin typeface="Courier"/>
              </a:rPr>
              <a:t>)</a:t>
            </a:r>
            <a:endParaRPr lang="en-US" sz="1600"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214842049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14:presetBounceEnd="50000">
                                      <p:stCondLst>
                                        <p:cond delay="500"/>
                                      </p:stCondLst>
                                      <p:childTnLst>
                                        <p:set>
                                          <p:cBhvr>
                                            <p:cTn id="10" dur="1" fill="hold">
                                              <p:stCondLst>
                                                <p:cond delay="0"/>
                                              </p:stCondLst>
                                            </p:cTn>
                                            <p:tgtEl>
                                              <p:spTgt spid="5"/>
                                            </p:tgtEl>
                                            <p:attrNameLst>
                                              <p:attrName>style.visibility</p:attrName>
                                            </p:attrNameLst>
                                          </p:cBhvr>
                                          <p:to>
                                            <p:strVal val="visible"/>
                                          </p:to>
                                        </p:set>
                                        <p:anim calcmode="lin" valueType="num" p14:bounceEnd="50000">
                                          <p:cBhvr additive="base">
                                            <p:cTn id="11" dur="1250" fill="hold"/>
                                            <p:tgtEl>
                                              <p:spTgt spid="5"/>
                                            </p:tgtEl>
                                            <p:attrNameLst>
                                              <p:attrName>ppt_x</p:attrName>
                                            </p:attrNameLst>
                                          </p:cBhvr>
                                          <p:tavLst>
                                            <p:tav tm="0">
                                              <p:val>
                                                <p:strVal val="#ppt_x"/>
                                              </p:val>
                                            </p:tav>
                                            <p:tav tm="100000">
                                              <p:val>
                                                <p:strVal val="#ppt_x"/>
                                              </p:val>
                                            </p:tav>
                                          </p:tavLst>
                                        </p:anim>
                                        <p:anim calcmode="lin" valueType="num" p14:bounceEnd="50000">
                                          <p:cBhvr additive="base">
                                            <p:cTn id="12" dur="125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50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1250" fill="hold"/>
                                            <p:tgtEl>
                                              <p:spTgt spid="5"/>
                                            </p:tgtEl>
                                            <p:attrNameLst>
                                              <p:attrName>ppt_x</p:attrName>
                                            </p:attrNameLst>
                                          </p:cBhvr>
                                          <p:tavLst>
                                            <p:tav tm="0">
                                              <p:val>
                                                <p:strVal val="#ppt_x"/>
                                              </p:val>
                                            </p:tav>
                                            <p:tav tm="100000">
                                              <p:val>
                                                <p:strVal val="#ppt_x"/>
                                              </p:val>
                                            </p:tav>
                                          </p:tavLst>
                                        </p:anim>
                                        <p:anim calcmode="lin" valueType="num">
                                          <p:cBhvr additive="base">
                                            <p:cTn id="12" dur="125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Broadcast Variables (Code) (Java)</a:t>
            </a:r>
            <a:endParaRPr lang="en-US" sz="2800" dirty="0"/>
          </a:p>
        </p:txBody>
      </p:sp>
      <p:sp>
        <p:nvSpPr>
          <p:cNvPr id="4" name="TextBox 3"/>
          <p:cNvSpPr txBox="1"/>
          <p:nvPr/>
        </p:nvSpPr>
        <p:spPr>
          <a:xfrm>
            <a:off x="386124" y="1821530"/>
            <a:ext cx="8183770" cy="2800766"/>
          </a:xfrm>
          <a:prstGeom prst="rect">
            <a:avLst/>
          </a:prstGeom>
          <a:noFill/>
        </p:spPr>
        <p:txBody>
          <a:bodyPr wrap="square" lIns="0" rIns="0" rtlCol="0">
            <a:spAutoFit/>
          </a:bodyPr>
          <a:lstStyle/>
          <a:p>
            <a:r>
              <a:rPr lang="en-US" sz="1600" b="1" dirty="0">
                <a:solidFill>
                  <a:srgbClr val="107902"/>
                </a:solidFill>
                <a:latin typeface="Courier-Bold"/>
              </a:rPr>
              <a:t>final</a:t>
            </a:r>
            <a:r>
              <a:rPr lang="en-US" sz="1600" dirty="0">
                <a:solidFill>
                  <a:srgbClr val="262626"/>
                </a:solidFill>
                <a:latin typeface="Courier"/>
              </a:rPr>
              <a:t> Broadcast </a:t>
            </a:r>
            <a:r>
              <a:rPr lang="en-US" sz="1600" dirty="0" err="1">
                <a:solidFill>
                  <a:srgbClr val="262626"/>
                </a:solidFill>
                <a:latin typeface="Courier"/>
              </a:rPr>
              <a:t>listBroadcasted</a:t>
            </a:r>
            <a:r>
              <a:rPr lang="en-US" sz="1600" dirty="0">
                <a:solidFill>
                  <a:srgbClr val="262626"/>
                </a:solidFill>
                <a:latin typeface="Courier"/>
              </a:rPr>
              <a:t> = </a:t>
            </a:r>
            <a:r>
              <a:rPr lang="en-US" sz="1600" dirty="0" err="1">
                <a:solidFill>
                  <a:srgbClr val="262626"/>
                </a:solidFill>
                <a:latin typeface="Courier"/>
              </a:rPr>
              <a:t>sc.</a:t>
            </a:r>
            <a:r>
              <a:rPr lang="en-US" sz="1600" dirty="0" err="1">
                <a:solidFill>
                  <a:srgbClr val="0000C0"/>
                </a:solidFill>
                <a:latin typeface="Courier"/>
              </a:rPr>
              <a:t>broadcast</a:t>
            </a:r>
            <a:r>
              <a:rPr lang="en-US" sz="1600" dirty="0">
                <a:solidFill>
                  <a:srgbClr val="262626"/>
                </a:solidFill>
                <a:latin typeface="Courier"/>
              </a:rPr>
              <a:t>(</a:t>
            </a:r>
            <a:r>
              <a:rPr lang="en-US" sz="1600" b="1" dirty="0">
                <a:solidFill>
                  <a:srgbClr val="107902"/>
                </a:solidFill>
                <a:latin typeface="Courier-Bold"/>
              </a:rPr>
              <a:t>new</a:t>
            </a:r>
            <a:r>
              <a:rPr lang="en-US" sz="1600" dirty="0">
                <a:solidFill>
                  <a:srgbClr val="262626"/>
                </a:solidFill>
                <a:latin typeface="Courier"/>
              </a:rPr>
              <a:t> </a:t>
            </a:r>
            <a:r>
              <a:rPr lang="en-US" sz="1600" dirty="0" err="1">
                <a:solidFill>
                  <a:srgbClr val="262626"/>
                </a:solidFill>
                <a:latin typeface="Courier"/>
              </a:rPr>
              <a:t>ArrayList</a:t>
            </a:r>
            <a:r>
              <a:rPr lang="en-US" sz="1600" dirty="0">
                <a:solidFill>
                  <a:srgbClr val="262626"/>
                </a:solidFill>
                <a:latin typeface="Courier"/>
              </a:rPr>
              <a:t>&lt;String&gt;(){{</a:t>
            </a:r>
          </a:p>
          <a:p>
            <a:r>
              <a:rPr lang="nb-NO" sz="1600" dirty="0">
                <a:solidFill>
                  <a:srgbClr val="262626"/>
                </a:solidFill>
                <a:latin typeface="Courier"/>
              </a:rPr>
              <a:t>	</a:t>
            </a:r>
            <a:r>
              <a:rPr lang="nb-NO" sz="1600" dirty="0" err="1">
                <a:solidFill>
                  <a:srgbClr val="262626"/>
                </a:solidFill>
                <a:latin typeface="Courier"/>
              </a:rPr>
              <a:t>add</a:t>
            </a:r>
            <a:r>
              <a:rPr lang="nb-NO" sz="1600" dirty="0">
                <a:solidFill>
                  <a:srgbClr val="262626"/>
                </a:solidFill>
                <a:latin typeface="Courier"/>
              </a:rPr>
              <a:t>(</a:t>
            </a:r>
            <a:r>
              <a:rPr lang="nb-NO" sz="1600" b="1" dirty="0">
                <a:solidFill>
                  <a:srgbClr val="0000D5"/>
                </a:solidFill>
                <a:latin typeface="Courier-Bold"/>
              </a:rPr>
              <a:t>1</a:t>
            </a:r>
            <a:r>
              <a:rPr lang="nb-NO" sz="1600" dirty="0">
                <a:solidFill>
                  <a:srgbClr val="262626"/>
                </a:solidFill>
                <a:latin typeface="Courier"/>
              </a:rPr>
              <a:t>);</a:t>
            </a:r>
            <a:r>
              <a:rPr lang="nb-NO" sz="1600" dirty="0" err="1">
                <a:solidFill>
                  <a:srgbClr val="262626"/>
                </a:solidFill>
                <a:latin typeface="Courier"/>
              </a:rPr>
              <a:t>add</a:t>
            </a:r>
            <a:r>
              <a:rPr lang="nb-NO" sz="1600" dirty="0">
                <a:solidFill>
                  <a:srgbClr val="262626"/>
                </a:solidFill>
                <a:latin typeface="Courier"/>
              </a:rPr>
              <a:t>(</a:t>
            </a:r>
            <a:r>
              <a:rPr lang="nb-NO" sz="1600" b="1" dirty="0">
                <a:solidFill>
                  <a:srgbClr val="0000D5"/>
                </a:solidFill>
                <a:latin typeface="Courier-Bold"/>
              </a:rPr>
              <a:t>2</a:t>
            </a:r>
            <a:r>
              <a:rPr lang="nb-NO" sz="1600" dirty="0">
                <a:solidFill>
                  <a:srgbClr val="262626"/>
                </a:solidFill>
                <a:latin typeface="Courier"/>
              </a:rPr>
              <a:t>);</a:t>
            </a:r>
            <a:r>
              <a:rPr lang="nb-NO" sz="1600" dirty="0" err="1">
                <a:solidFill>
                  <a:srgbClr val="262626"/>
                </a:solidFill>
                <a:latin typeface="Courier"/>
              </a:rPr>
              <a:t>add</a:t>
            </a:r>
            <a:r>
              <a:rPr lang="nb-NO" sz="1600" dirty="0">
                <a:solidFill>
                  <a:srgbClr val="262626"/>
                </a:solidFill>
                <a:latin typeface="Courier"/>
              </a:rPr>
              <a:t>(</a:t>
            </a:r>
            <a:r>
              <a:rPr lang="nb-NO" sz="1600" b="1" dirty="0">
                <a:solidFill>
                  <a:srgbClr val="0000D5"/>
                </a:solidFill>
                <a:latin typeface="Courier-Bold"/>
              </a:rPr>
              <a:t>3</a:t>
            </a:r>
            <a:r>
              <a:rPr lang="nb-NO" sz="1600" dirty="0">
                <a:solidFill>
                  <a:srgbClr val="262626"/>
                </a:solidFill>
                <a:latin typeface="Courier"/>
              </a:rPr>
              <a:t>);</a:t>
            </a:r>
          </a:p>
          <a:p>
            <a:r>
              <a:rPr lang="nb-NO" sz="1600" dirty="0">
                <a:solidFill>
                  <a:srgbClr val="262626"/>
                </a:solidFill>
                <a:latin typeface="Courier"/>
              </a:rPr>
              <a:t>}});</a:t>
            </a:r>
          </a:p>
          <a:p>
            <a:r>
              <a:rPr lang="nb-NO" sz="1600" dirty="0" err="1">
                <a:solidFill>
                  <a:srgbClr val="262626"/>
                </a:solidFill>
                <a:latin typeface="Courier"/>
              </a:rPr>
              <a:t>sc.</a:t>
            </a:r>
            <a:r>
              <a:rPr lang="nb-NO" sz="1600" dirty="0" err="1">
                <a:solidFill>
                  <a:srgbClr val="0000C0"/>
                </a:solidFill>
                <a:latin typeface="Courier"/>
              </a:rPr>
              <a:t>textFile</a:t>
            </a:r>
            <a:r>
              <a:rPr lang="nb-NO" sz="1600" dirty="0" smtClean="0">
                <a:solidFill>
                  <a:srgbClr val="262626"/>
                </a:solidFill>
                <a:latin typeface="Courier"/>
              </a:rPr>
              <a:t>(</a:t>
            </a:r>
            <a:r>
              <a:rPr lang="en-US" sz="1600" dirty="0">
                <a:solidFill>
                  <a:schemeClr val="accent3">
                    <a:lumMod val="75000"/>
                  </a:schemeClr>
                </a:solidFill>
                <a:latin typeface="Courier"/>
              </a:rPr>
              <a:t>"</a:t>
            </a:r>
            <a:r>
              <a:rPr lang="en-US" sz="1600" dirty="0" err="1">
                <a:solidFill>
                  <a:schemeClr val="accent3">
                    <a:lumMod val="75000"/>
                  </a:schemeClr>
                </a:solidFill>
                <a:latin typeface="Courier"/>
              </a:rPr>
              <a:t>hdfs</a:t>
            </a:r>
            <a:r>
              <a:rPr lang="en-US" sz="1600" dirty="0">
                <a:solidFill>
                  <a:schemeClr val="accent3">
                    <a:lumMod val="75000"/>
                  </a:schemeClr>
                </a:solidFill>
                <a:latin typeface="Courier"/>
              </a:rPr>
              <a:t>://…"</a:t>
            </a:r>
            <a:r>
              <a:rPr lang="nb-NO" sz="1600" dirty="0" smtClean="0">
                <a:solidFill>
                  <a:srgbClr val="262626"/>
                </a:solidFill>
                <a:latin typeface="Courier"/>
              </a:rPr>
              <a:t>)</a:t>
            </a:r>
            <a:r>
              <a:rPr lang="nb-NO" sz="1600" dirty="0">
                <a:solidFill>
                  <a:srgbClr val="262626"/>
                </a:solidFill>
                <a:latin typeface="Courier"/>
              </a:rPr>
              <a:t>.</a:t>
            </a:r>
            <a:r>
              <a:rPr lang="nb-NO" sz="1600" dirty="0" err="1">
                <a:solidFill>
                  <a:srgbClr val="0000C0"/>
                </a:solidFill>
                <a:latin typeface="Courier"/>
              </a:rPr>
              <a:t>foreach</a:t>
            </a:r>
            <a:r>
              <a:rPr lang="nb-NO" sz="1600" dirty="0">
                <a:solidFill>
                  <a:srgbClr val="262626"/>
                </a:solidFill>
                <a:latin typeface="Courier"/>
              </a:rPr>
              <a:t>(</a:t>
            </a:r>
            <a:r>
              <a:rPr lang="nb-NO" sz="1600" b="1" dirty="0" err="1">
                <a:solidFill>
                  <a:srgbClr val="107902"/>
                </a:solidFill>
                <a:latin typeface="Courier-Bold"/>
              </a:rPr>
              <a:t>new</a:t>
            </a:r>
            <a:r>
              <a:rPr lang="nb-NO" sz="1600" dirty="0">
                <a:solidFill>
                  <a:srgbClr val="262626"/>
                </a:solidFill>
                <a:latin typeface="Courier"/>
              </a:rPr>
              <a:t> </a:t>
            </a:r>
            <a:r>
              <a:rPr lang="nb-NO" sz="1600" dirty="0" err="1">
                <a:solidFill>
                  <a:srgbClr val="262626"/>
                </a:solidFill>
                <a:latin typeface="Courier"/>
              </a:rPr>
              <a:t>VoidFunction</a:t>
            </a:r>
            <a:r>
              <a:rPr lang="nb-NO" sz="1600" dirty="0">
                <a:solidFill>
                  <a:srgbClr val="262626"/>
                </a:solidFill>
                <a:latin typeface="Courier"/>
              </a:rPr>
              <a:t>&lt;</a:t>
            </a:r>
            <a:r>
              <a:rPr lang="nb-NO" sz="1600" dirty="0" err="1">
                <a:solidFill>
                  <a:srgbClr val="262626"/>
                </a:solidFill>
                <a:latin typeface="Courier"/>
              </a:rPr>
              <a:t>String</a:t>
            </a:r>
            <a:r>
              <a:rPr lang="nb-NO" sz="1600" dirty="0">
                <a:solidFill>
                  <a:srgbClr val="262626"/>
                </a:solidFill>
                <a:latin typeface="Courier"/>
              </a:rPr>
              <a:t>&gt;() {</a:t>
            </a:r>
          </a:p>
          <a:p>
            <a:r>
              <a:rPr lang="nb-NO" sz="1600" dirty="0">
                <a:solidFill>
                  <a:srgbClr val="262626"/>
                </a:solidFill>
                <a:latin typeface="Courier"/>
              </a:rPr>
              <a:t>	</a:t>
            </a:r>
            <a:r>
              <a:rPr lang="nb-NO" sz="1600" b="1" dirty="0" err="1">
                <a:solidFill>
                  <a:srgbClr val="107902"/>
                </a:solidFill>
                <a:latin typeface="Courier-Bold"/>
              </a:rPr>
              <a:t>public</a:t>
            </a:r>
            <a:r>
              <a:rPr lang="nb-NO" sz="1600" dirty="0">
                <a:solidFill>
                  <a:srgbClr val="262626"/>
                </a:solidFill>
                <a:latin typeface="Courier"/>
              </a:rPr>
              <a:t> </a:t>
            </a:r>
            <a:r>
              <a:rPr lang="nb-NO" sz="1600" b="1" dirty="0" err="1">
                <a:solidFill>
                  <a:srgbClr val="262087"/>
                </a:solidFill>
                <a:latin typeface="Courier-Bold"/>
              </a:rPr>
              <a:t>void</a:t>
            </a:r>
            <a:r>
              <a:rPr lang="nb-NO" sz="1600" dirty="0">
                <a:solidFill>
                  <a:srgbClr val="262626"/>
                </a:solidFill>
                <a:latin typeface="Courier"/>
              </a:rPr>
              <a:t> </a:t>
            </a:r>
            <a:r>
              <a:rPr lang="nb-NO" sz="1600" b="1" dirty="0" err="1">
                <a:solidFill>
                  <a:srgbClr val="0950AD"/>
                </a:solidFill>
                <a:latin typeface="Courier-Bold"/>
              </a:rPr>
              <a:t>call</a:t>
            </a:r>
            <a:r>
              <a:rPr lang="nb-NO" sz="1600" dirty="0">
                <a:solidFill>
                  <a:srgbClr val="262626"/>
                </a:solidFill>
                <a:latin typeface="Courier"/>
              </a:rPr>
              <a:t>(</a:t>
            </a:r>
            <a:r>
              <a:rPr lang="nb-NO" sz="1600" dirty="0" err="1">
                <a:solidFill>
                  <a:srgbClr val="262626"/>
                </a:solidFill>
                <a:latin typeface="Courier"/>
              </a:rPr>
              <a:t>String</a:t>
            </a:r>
            <a:r>
              <a:rPr lang="nb-NO" sz="1600" dirty="0">
                <a:solidFill>
                  <a:srgbClr val="262626"/>
                </a:solidFill>
                <a:latin typeface="Courier"/>
              </a:rPr>
              <a:t> </a:t>
            </a:r>
            <a:r>
              <a:rPr lang="nb-NO" sz="1600" dirty="0" err="1">
                <a:solidFill>
                  <a:srgbClr val="262626"/>
                </a:solidFill>
                <a:latin typeface="Courier"/>
              </a:rPr>
              <a:t>entry</a:t>
            </a:r>
            <a:r>
              <a:rPr lang="nb-NO" sz="1600" dirty="0">
                <a:solidFill>
                  <a:srgbClr val="262626"/>
                </a:solidFill>
                <a:latin typeface="Courier"/>
              </a:rPr>
              <a:t>) </a:t>
            </a:r>
            <a:r>
              <a:rPr lang="nb-NO" sz="1600" b="1" dirty="0" err="1">
                <a:solidFill>
                  <a:srgbClr val="107902"/>
                </a:solidFill>
                <a:latin typeface="Courier-Bold"/>
              </a:rPr>
              <a:t>throws</a:t>
            </a:r>
            <a:r>
              <a:rPr lang="nb-NO" sz="1600" dirty="0">
                <a:solidFill>
                  <a:srgbClr val="262626"/>
                </a:solidFill>
                <a:latin typeface="Courier"/>
              </a:rPr>
              <a:t> </a:t>
            </a:r>
            <a:r>
              <a:rPr lang="nb-NO" sz="1600" dirty="0" err="1">
                <a:solidFill>
                  <a:srgbClr val="262626"/>
                </a:solidFill>
                <a:latin typeface="Courier"/>
              </a:rPr>
              <a:t>Exception</a:t>
            </a:r>
            <a:r>
              <a:rPr lang="nb-NO" sz="1600" dirty="0">
                <a:solidFill>
                  <a:srgbClr val="262626"/>
                </a:solidFill>
                <a:latin typeface="Courier"/>
              </a:rPr>
              <a:t> {</a:t>
            </a:r>
          </a:p>
          <a:p>
            <a:r>
              <a:rPr lang="nb-NO" sz="1600" dirty="0">
                <a:solidFill>
                  <a:srgbClr val="262626"/>
                </a:solidFill>
                <a:latin typeface="Courier"/>
              </a:rPr>
              <a:t>		List&lt;</a:t>
            </a:r>
            <a:r>
              <a:rPr lang="nb-NO" sz="1600" dirty="0" err="1">
                <a:solidFill>
                  <a:srgbClr val="262626"/>
                </a:solidFill>
                <a:latin typeface="Courier"/>
              </a:rPr>
              <a:t>String</a:t>
            </a:r>
            <a:r>
              <a:rPr lang="nb-NO" sz="1600" dirty="0">
                <a:solidFill>
                  <a:srgbClr val="262626"/>
                </a:solidFill>
                <a:latin typeface="Courier"/>
              </a:rPr>
              <a:t>&gt; </a:t>
            </a:r>
            <a:r>
              <a:rPr lang="nb-NO" sz="1600" dirty="0" err="1">
                <a:solidFill>
                  <a:srgbClr val="262626"/>
                </a:solidFill>
                <a:latin typeface="Courier"/>
              </a:rPr>
              <a:t>localList</a:t>
            </a:r>
            <a:r>
              <a:rPr lang="nb-NO" sz="1600" dirty="0">
                <a:solidFill>
                  <a:srgbClr val="262626"/>
                </a:solidFill>
                <a:latin typeface="Courier"/>
              </a:rPr>
              <a:t> = (List) </a:t>
            </a:r>
            <a:r>
              <a:rPr lang="nb-NO" sz="1600" dirty="0" err="1">
                <a:solidFill>
                  <a:srgbClr val="262626"/>
                </a:solidFill>
                <a:latin typeface="Courier"/>
              </a:rPr>
              <a:t>listBroadcasted.</a:t>
            </a:r>
            <a:r>
              <a:rPr lang="nb-NO" sz="1600" dirty="0" err="1">
                <a:solidFill>
                  <a:srgbClr val="0000C0"/>
                </a:solidFill>
                <a:latin typeface="Courier"/>
              </a:rPr>
              <a:t>getValue</a:t>
            </a:r>
            <a:r>
              <a:rPr lang="nb-NO" sz="1600" dirty="0">
                <a:solidFill>
                  <a:srgbClr val="262626"/>
                </a:solidFill>
                <a:latin typeface="Courier"/>
              </a:rPr>
              <a:t>();</a:t>
            </a:r>
          </a:p>
          <a:p>
            <a:r>
              <a:rPr lang="nb-NO" sz="1600" dirty="0">
                <a:solidFill>
                  <a:srgbClr val="262626"/>
                </a:solidFill>
                <a:latin typeface="Courier"/>
              </a:rPr>
              <a:t>		</a:t>
            </a:r>
            <a:r>
              <a:rPr lang="nb-NO" sz="1600" dirty="0" err="1">
                <a:solidFill>
                  <a:srgbClr val="262626"/>
                </a:solidFill>
                <a:latin typeface="Courier"/>
              </a:rPr>
              <a:t>System.</a:t>
            </a:r>
            <a:r>
              <a:rPr lang="nb-NO" sz="1600" dirty="0" err="1">
                <a:solidFill>
                  <a:srgbClr val="0000C0"/>
                </a:solidFill>
                <a:latin typeface="Courier"/>
              </a:rPr>
              <a:t>out</a:t>
            </a:r>
            <a:r>
              <a:rPr lang="nb-NO" sz="1600" dirty="0" err="1">
                <a:solidFill>
                  <a:srgbClr val="262626"/>
                </a:solidFill>
                <a:latin typeface="Courier"/>
              </a:rPr>
              <a:t>.</a:t>
            </a:r>
            <a:r>
              <a:rPr lang="nb-NO" sz="1600" dirty="0" err="1">
                <a:solidFill>
                  <a:srgbClr val="0000C0"/>
                </a:solidFill>
                <a:latin typeface="Courier"/>
              </a:rPr>
              <a:t>println</a:t>
            </a:r>
            <a:r>
              <a:rPr lang="nb-NO" sz="1600" dirty="0">
                <a:solidFill>
                  <a:srgbClr val="262626"/>
                </a:solidFill>
                <a:latin typeface="Courier"/>
              </a:rPr>
              <a:t>(</a:t>
            </a:r>
            <a:r>
              <a:rPr lang="nb-NO" sz="1600" dirty="0" err="1">
                <a:solidFill>
                  <a:srgbClr val="262626"/>
                </a:solidFill>
                <a:latin typeface="Courier"/>
              </a:rPr>
              <a:t>localList</a:t>
            </a:r>
            <a:r>
              <a:rPr lang="nb-NO" sz="1600" dirty="0">
                <a:solidFill>
                  <a:srgbClr val="262626"/>
                </a:solidFill>
                <a:latin typeface="Courier"/>
              </a:rPr>
              <a:t>);</a:t>
            </a:r>
          </a:p>
          <a:p>
            <a:r>
              <a:rPr lang="nb-NO" sz="1600" dirty="0">
                <a:solidFill>
                  <a:srgbClr val="262626"/>
                </a:solidFill>
                <a:latin typeface="Courier"/>
              </a:rPr>
              <a:t>		</a:t>
            </a:r>
            <a:r>
              <a:rPr lang="nb-NO" sz="1600" dirty="0">
                <a:solidFill>
                  <a:srgbClr val="757575"/>
                </a:solidFill>
                <a:latin typeface="Courier"/>
              </a:rPr>
              <a:t>// [1,2,3]</a:t>
            </a:r>
            <a:endParaRPr lang="nb-NO" sz="1600" dirty="0">
              <a:solidFill>
                <a:srgbClr val="262626"/>
              </a:solidFill>
              <a:latin typeface="Courier"/>
            </a:endParaRPr>
          </a:p>
          <a:p>
            <a:r>
              <a:rPr lang="nb-NO" sz="1600" dirty="0">
                <a:solidFill>
                  <a:srgbClr val="262626"/>
                </a:solidFill>
                <a:latin typeface="Courier"/>
              </a:rPr>
              <a:t>	}</a:t>
            </a:r>
          </a:p>
          <a:p>
            <a:r>
              <a:rPr lang="nb-NO" sz="1600" dirty="0">
                <a:solidFill>
                  <a:srgbClr val="262626"/>
                </a:solidFill>
                <a:latin typeface="Courier"/>
              </a:rPr>
              <a:t>});</a:t>
            </a:r>
            <a:endParaRPr lang="en-US" sz="1600"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214842049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Exercise 4 – Shared Variables</a:t>
            </a:r>
            <a:endParaRPr lang="en-US" sz="2800" dirty="0"/>
          </a:p>
        </p:txBody>
      </p:sp>
      <p:sp>
        <p:nvSpPr>
          <p:cNvPr id="4" name="TextBox 3"/>
          <p:cNvSpPr txBox="1"/>
          <p:nvPr/>
        </p:nvSpPr>
        <p:spPr>
          <a:xfrm>
            <a:off x="386124" y="1649185"/>
            <a:ext cx="8183770" cy="438582"/>
          </a:xfrm>
          <a:prstGeom prst="rect">
            <a:avLst/>
          </a:prstGeom>
          <a:noFill/>
        </p:spPr>
        <p:txBody>
          <a:bodyPr wrap="square" lIns="0" rIns="0" rtlCol="0">
            <a:spAutoFit/>
          </a:bodyPr>
          <a:lstStyle/>
          <a:p>
            <a:pPr>
              <a:lnSpc>
                <a:spcPct val="130000"/>
              </a:lnSpc>
            </a:pPr>
            <a:r>
              <a:rPr lang="en-US"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See </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“Setup </a:t>
            </a:r>
            <a:r>
              <a:rPr lang="en-US"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and Exercise” </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Document</a:t>
            </a:r>
            <a:endParaRPr lang="en-US"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257958685"/>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err="1" smtClean="0"/>
              <a:t>MapReduce</a:t>
            </a:r>
            <a:endParaRPr lang="en-US" sz="2800" dirty="0"/>
          </a:p>
        </p:txBody>
      </p:sp>
      <p:pic>
        <p:nvPicPr>
          <p:cNvPr id="3" name="Picture 2" descr="Screen Shot 2015-11-06 at 9.16.26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020178"/>
            <a:ext cx="9144000" cy="3704545"/>
          </a:xfrm>
          <a:prstGeom prst="rect">
            <a:avLst/>
          </a:prstGeom>
        </p:spPr>
      </p:pic>
      <p:sp>
        <p:nvSpPr>
          <p:cNvPr id="4" name="TextBox 3"/>
          <p:cNvSpPr txBox="1"/>
          <p:nvPr/>
        </p:nvSpPr>
        <p:spPr>
          <a:xfrm>
            <a:off x="386123" y="5872394"/>
            <a:ext cx="7597094" cy="461665"/>
          </a:xfrm>
          <a:prstGeom prst="rect">
            <a:avLst/>
          </a:prstGeom>
          <a:noFill/>
        </p:spPr>
        <p:txBody>
          <a:bodyPr wrap="square" rtlCol="0">
            <a:spAutoFit/>
          </a:bodyPr>
          <a:lstStyle/>
          <a:p>
            <a:r>
              <a:rPr lang="en-US" sz="1200" dirty="0"/>
              <a:t>Michele </a:t>
            </a:r>
            <a:r>
              <a:rPr lang="en-US" sz="1200" dirty="0" err="1" smtClean="0"/>
              <a:t>Usuelli</a:t>
            </a:r>
            <a:r>
              <a:rPr lang="en-US" sz="1200" dirty="0" smtClean="0"/>
              <a:t>, </a:t>
            </a:r>
            <a:r>
              <a:rPr lang="en-US" sz="1200" i="1" dirty="0" smtClean="0"/>
              <a:t>Example of </a:t>
            </a:r>
            <a:r>
              <a:rPr lang="en-US" sz="1200" i="1" dirty="0" err="1" smtClean="0"/>
              <a:t>MapReduce</a:t>
            </a:r>
            <a:endParaRPr lang="en-US" sz="1200" dirty="0" smtClean="0"/>
          </a:p>
          <a:p>
            <a:r>
              <a:rPr lang="en-US" sz="1200" dirty="0">
                <a:hlinkClick r:id="rId3"/>
              </a:rPr>
              <a:t>http://xiaochongzhang.me/blog/wp-content/uploads/2013/05/</a:t>
            </a:r>
            <a:r>
              <a:rPr lang="en-US" sz="1200" dirty="0" smtClean="0">
                <a:hlinkClick r:id="rId3"/>
              </a:rPr>
              <a:t>MapReduce_Work_Structure.png</a:t>
            </a:r>
            <a:r>
              <a:rPr lang="en-US" sz="1200" dirty="0" smtClean="0"/>
              <a:t> </a:t>
            </a:r>
            <a:endParaRPr lang="en-US" sz="1200" dirty="0"/>
          </a:p>
        </p:txBody>
      </p:sp>
    </p:spTree>
    <p:extLst>
      <p:ext uri="{BB962C8B-B14F-4D97-AF65-F5344CB8AC3E}">
        <p14:creationId xmlns:p14="http://schemas.microsoft.com/office/powerpoint/2010/main" val="248465277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Upcoming Spark Conferences and Events</a:t>
            </a:r>
            <a:endParaRPr lang="en-US" sz="2800" dirty="0"/>
          </a:p>
        </p:txBody>
      </p:sp>
      <p:sp>
        <p:nvSpPr>
          <p:cNvPr id="4" name="TextBox 3"/>
          <p:cNvSpPr txBox="1"/>
          <p:nvPr/>
        </p:nvSpPr>
        <p:spPr>
          <a:xfrm>
            <a:off x="386124" y="1821530"/>
            <a:ext cx="8183770" cy="2239074"/>
          </a:xfrm>
          <a:prstGeom prst="rect">
            <a:avLst/>
          </a:prstGeom>
          <a:noFill/>
        </p:spPr>
        <p:txBody>
          <a:bodyPr wrap="square" lIns="0" rIns="0" rtlCol="0">
            <a:spAutoFit/>
          </a:bodyPr>
          <a:lstStyle/>
          <a:p>
            <a:pPr marL="171450" indent="-171450">
              <a:lnSpc>
                <a:spcPct val="130000"/>
              </a:lnSpc>
              <a:buFont typeface="Arial"/>
              <a:buChar char="•"/>
            </a:pPr>
            <a:r>
              <a:rPr lang="en-US"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Spark Summit East 2016</a:t>
            </a:r>
          </a:p>
          <a:p>
            <a:pPr marL="628650" lvl="1" indent="-171450">
              <a:lnSpc>
                <a:spcPct val="130000"/>
              </a:lnSpc>
              <a:buFont typeface="Arial"/>
              <a:buChar char="•"/>
            </a:pPr>
            <a:r>
              <a:rPr lang="en-US"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February 16</a:t>
            </a:r>
            <a:r>
              <a:rPr lang="en-US" baseline="30000"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th</a:t>
            </a:r>
            <a:r>
              <a:rPr lang="en-US"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18</a:t>
            </a:r>
            <a:r>
              <a:rPr lang="en-US" baseline="30000"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th</a:t>
            </a:r>
            <a:r>
              <a:rPr lang="en-US"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2016 @ New York City, NY</a:t>
            </a:r>
          </a:p>
          <a:p>
            <a:pPr marL="171450" indent="-171450">
              <a:lnSpc>
                <a:spcPct val="130000"/>
              </a:lnSpc>
              <a:buFont typeface="Arial"/>
              <a:buChar char="•"/>
            </a:pPr>
            <a:r>
              <a:rPr lang="en-US"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Spark Summit 2016</a:t>
            </a:r>
          </a:p>
          <a:p>
            <a:pPr marL="628650" lvl="1" indent="-171450">
              <a:lnSpc>
                <a:spcPct val="130000"/>
              </a:lnSpc>
              <a:buFont typeface="Arial"/>
              <a:buChar char="•"/>
            </a:pPr>
            <a:r>
              <a:rPr lang="en-US"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June 6</a:t>
            </a:r>
            <a:r>
              <a:rPr lang="en-US" baseline="30000"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th</a:t>
            </a:r>
            <a:r>
              <a:rPr lang="en-US"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- 8</a:t>
            </a:r>
            <a:r>
              <a:rPr lang="en-US" baseline="30000"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th</a:t>
            </a:r>
            <a:r>
              <a:rPr lang="en-US"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2016 @ San Francisco, CA</a:t>
            </a:r>
          </a:p>
          <a:p>
            <a:pPr marL="171450" indent="-171450">
              <a:lnSpc>
                <a:spcPct val="130000"/>
              </a:lnSpc>
              <a:buFont typeface="Arial"/>
              <a:buChar char="•"/>
            </a:pPr>
            <a:r>
              <a:rPr lang="en-US"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Spark Conference</a:t>
            </a:r>
          </a:p>
          <a:p>
            <a:pPr marL="628650" lvl="1" indent="-171450">
              <a:lnSpc>
                <a:spcPct val="130000"/>
              </a:lnSpc>
              <a:buFont typeface="Arial"/>
              <a:buChar char="•"/>
            </a:pPr>
            <a:r>
              <a:rPr lang="en-US"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June 6, 2015 @ Charlotte, NC</a:t>
            </a:r>
          </a:p>
        </p:txBody>
      </p:sp>
    </p:spTree>
    <p:extLst>
      <p:ext uri="{BB962C8B-B14F-4D97-AF65-F5344CB8AC3E}">
        <p14:creationId xmlns:p14="http://schemas.microsoft.com/office/powerpoint/2010/main" val="257958685"/>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Certification</a:t>
            </a:r>
            <a:endParaRPr lang="en-US" sz="2800" dirty="0"/>
          </a:p>
        </p:txBody>
      </p:sp>
      <p:sp>
        <p:nvSpPr>
          <p:cNvPr id="4" name="TextBox 3"/>
          <p:cNvSpPr txBox="1"/>
          <p:nvPr/>
        </p:nvSpPr>
        <p:spPr>
          <a:xfrm>
            <a:off x="386124" y="1821530"/>
            <a:ext cx="8183770" cy="3319370"/>
          </a:xfrm>
          <a:prstGeom prst="rect">
            <a:avLst/>
          </a:prstGeom>
          <a:noFill/>
        </p:spPr>
        <p:txBody>
          <a:bodyPr wrap="square" lIns="0" rIns="0" rtlCol="0">
            <a:spAutoFit/>
          </a:bodyPr>
          <a:lstStyle/>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Certification Organizations </a:t>
            </a: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O’Reilly and </a:t>
            </a:r>
            <a:r>
              <a:rPr lang="en-US" dirty="0" err="1">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D</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atabricks</a:t>
            </a: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hlinkClick r:id="rId2"/>
            </a:endParaRPr>
          </a:p>
          <a:p>
            <a:pPr marL="1085850" lvl="2"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hlinkClick r:id="rId2"/>
              </a:rPr>
              <a:t>http</a:t>
            </a:r>
            <a:r>
              <a:rPr lang="en-US"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hlinkClick r:id="rId2"/>
              </a:rPr>
              <a:t>://www.oreilly.com/data/</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hlinkClick r:id="rId2"/>
              </a:rPr>
              <a:t>sparkcert.html</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Additional steps to prepare</a:t>
            </a: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Work with Apache Spark</a:t>
            </a: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Research Apache Spark Modules</a:t>
            </a:r>
          </a:p>
          <a:p>
            <a:pPr marL="1085850" lvl="2" indent="-171450">
              <a:lnSpc>
                <a:spcPct val="130000"/>
              </a:lnSpc>
              <a:buFont typeface="Arial"/>
              <a:buChar char="•"/>
            </a:pP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SparkSQL</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Spark Streaming,</a:t>
            </a:r>
            <a:r>
              <a:rPr lang="en-US"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MLlib</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Graphx</a:t>
            </a: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Read the RDD White Paper</a:t>
            </a: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Read “Learn Spark” book</a:t>
            </a: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3514277844"/>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References</a:t>
            </a:r>
            <a:endParaRPr lang="en-US" sz="2800" dirty="0"/>
          </a:p>
        </p:txBody>
      </p:sp>
      <p:sp>
        <p:nvSpPr>
          <p:cNvPr id="4" name="TextBox 3"/>
          <p:cNvSpPr txBox="1"/>
          <p:nvPr/>
        </p:nvSpPr>
        <p:spPr>
          <a:xfrm>
            <a:off x="386124" y="1821530"/>
            <a:ext cx="8183770" cy="3319370"/>
          </a:xfrm>
          <a:prstGeom prst="rect">
            <a:avLst/>
          </a:prstGeom>
          <a:noFill/>
        </p:spPr>
        <p:txBody>
          <a:bodyPr wrap="square" lIns="0" rIns="0" rtlCol="0">
            <a:spAutoFit/>
          </a:bodyPr>
          <a:lstStyle/>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hlinkClick r:id="rId2"/>
              </a:rPr>
              <a:t>https://en.wikipedia.org/wiki/Apache_Spark</a:t>
            </a: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hlinkClick r:id="rId3"/>
              </a:rPr>
              <a:t>http://spark.apache.org/news/spark-wins-daytona-gray-sort-100tb-benchmark.html</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hlinkClick r:id="rId4"/>
              </a:rPr>
              <a:t>http://www.cs.berkeley.edu/~matei/papers/2011/tr_spark.pdf</a:t>
            </a: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hlinkClick r:id="rId5"/>
              </a:rPr>
              <a:t>http://training.databricks.com/workshop/itas_workshop.pdf</a:t>
            </a: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hlinkClick r:id="rId6"/>
              </a:rPr>
              <a:t>https://spark.apache.org/docs/latest/api/scala/index.html</a:t>
            </a: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hlinkClick r:id="rId7"/>
              </a:rPr>
              <a:t>https://spark.apache.org/docs/latest/programming-guide.html</a:t>
            </a: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hlinkClick r:id="rId8"/>
              </a:rPr>
              <a:t>https://github.com/databricks/learning-spark</a:t>
            </a: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171450" indent="-171450">
              <a:lnSpc>
                <a:spcPct val="130000"/>
              </a:lnSpc>
              <a:buFont typeface="Arial"/>
              <a:buChar char="•"/>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257958685"/>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bg>
      <p:bgPr>
        <a:solidFill>
          <a:srgbClr val="D65500"/>
        </a:solidFill>
        <a:effectLst/>
      </p:bgPr>
    </p:bg>
    <p:spTree>
      <p:nvGrpSpPr>
        <p:cNvPr id="1" name=""/>
        <p:cNvGrpSpPr/>
        <p:nvPr/>
      </p:nvGrpSpPr>
      <p:grpSpPr>
        <a:xfrm>
          <a:off x="0" y="0"/>
          <a:ext cx="0" cy="0"/>
          <a:chOff x="0" y="0"/>
          <a:chExt cx="0" cy="0"/>
        </a:xfrm>
      </p:grpSpPr>
      <p:sp>
        <p:nvSpPr>
          <p:cNvPr id="3" name="Double Brace 2"/>
          <p:cNvSpPr/>
          <p:nvPr/>
        </p:nvSpPr>
        <p:spPr>
          <a:xfrm>
            <a:off x="668511" y="2914651"/>
            <a:ext cx="7993316" cy="1281159"/>
          </a:xfrm>
          <a:prstGeom prst="bracePair">
            <a:avLst/>
          </a:prstGeom>
          <a:ln w="12700" cmpd="sng">
            <a:solidFill>
              <a:schemeClr val="bg1">
                <a:lumMod val="75000"/>
              </a:schemeClr>
            </a:solidFill>
            <a:prstDash val="solid"/>
            <a:headEnd type="none"/>
            <a:tailEnd type="none" w="lg" len="lg"/>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350" dirty="0">
              <a:latin typeface="Lato Regular"/>
            </a:endParaRPr>
          </a:p>
        </p:txBody>
      </p:sp>
      <p:sp>
        <p:nvSpPr>
          <p:cNvPr id="2" name="TextBox 1"/>
          <p:cNvSpPr txBox="1"/>
          <p:nvPr/>
        </p:nvSpPr>
        <p:spPr>
          <a:xfrm>
            <a:off x="973162" y="2935674"/>
            <a:ext cx="7438906" cy="1200329"/>
          </a:xfrm>
          <a:prstGeom prst="rect">
            <a:avLst/>
          </a:prstGeom>
          <a:noFill/>
        </p:spPr>
        <p:txBody>
          <a:bodyPr wrap="square" rtlCol="0">
            <a:spAutoFit/>
          </a:bodyPr>
          <a:lstStyle/>
          <a:p>
            <a:pPr algn="ctr"/>
            <a:r>
              <a:rPr lang="en-US" sz="4000" dirty="0" smtClean="0">
                <a:solidFill>
                  <a:schemeClr val="bg1"/>
                </a:solidFill>
                <a:latin typeface="Roboto Condensed Light" panose="02000000000000000000" pitchFamily="2" charset="0"/>
                <a:ea typeface="Roboto Condensed Light" panose="02000000000000000000" pitchFamily="2" charset="0"/>
                <a:cs typeface="Roboto Condensed Light" panose="02000000000000000000" pitchFamily="2" charset="0"/>
              </a:rPr>
              <a:t>Survey</a:t>
            </a:r>
          </a:p>
          <a:p>
            <a:pPr algn="ctr"/>
            <a:r>
              <a:rPr lang="en-US" sz="3200" dirty="0">
                <a:solidFill>
                  <a:schemeClr val="bg1"/>
                </a:solidFill>
                <a:latin typeface="Roboto Condensed Light" panose="02000000000000000000" pitchFamily="2" charset="0"/>
                <a:ea typeface="Roboto Condensed Light" panose="02000000000000000000" pitchFamily="2" charset="0"/>
                <a:cs typeface="Roboto Condensed Light" panose="02000000000000000000" pitchFamily="2" charset="0"/>
                <a:hlinkClick r:id="rId3"/>
              </a:rPr>
              <a:t>http://svy.mk/</a:t>
            </a:r>
            <a:r>
              <a:rPr lang="en-US" sz="3200" dirty="0" smtClean="0">
                <a:solidFill>
                  <a:schemeClr val="bg1"/>
                </a:solidFill>
                <a:latin typeface="Roboto Condensed Light" panose="02000000000000000000" pitchFamily="2" charset="0"/>
                <a:ea typeface="Roboto Condensed Light" panose="02000000000000000000" pitchFamily="2" charset="0"/>
                <a:cs typeface="Roboto Condensed Light" panose="02000000000000000000" pitchFamily="2" charset="0"/>
                <a:hlinkClick r:id="rId3"/>
              </a:rPr>
              <a:t>1ntbX0Y</a:t>
            </a:r>
            <a:endParaRPr lang="en-US" sz="3200" dirty="0">
              <a:solidFill>
                <a:schemeClr val="bg1"/>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2559244205"/>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bg>
      <p:bgPr>
        <a:solidFill>
          <a:srgbClr val="D65500"/>
        </a:solidFill>
        <a:effectLst/>
      </p:bgPr>
    </p:bg>
    <p:spTree>
      <p:nvGrpSpPr>
        <p:cNvPr id="1" name=""/>
        <p:cNvGrpSpPr/>
        <p:nvPr/>
      </p:nvGrpSpPr>
      <p:grpSpPr>
        <a:xfrm>
          <a:off x="0" y="0"/>
          <a:ext cx="0" cy="0"/>
          <a:chOff x="0" y="0"/>
          <a:chExt cx="0" cy="0"/>
        </a:xfrm>
      </p:grpSpPr>
      <p:sp>
        <p:nvSpPr>
          <p:cNvPr id="3" name="Double Brace 2"/>
          <p:cNvSpPr/>
          <p:nvPr/>
        </p:nvSpPr>
        <p:spPr>
          <a:xfrm>
            <a:off x="668511" y="2914651"/>
            <a:ext cx="7993316" cy="1281159"/>
          </a:xfrm>
          <a:prstGeom prst="bracePair">
            <a:avLst/>
          </a:prstGeom>
          <a:ln w="12700" cmpd="sng">
            <a:solidFill>
              <a:schemeClr val="bg1">
                <a:lumMod val="75000"/>
              </a:schemeClr>
            </a:solidFill>
            <a:prstDash val="solid"/>
            <a:headEnd type="none"/>
            <a:tailEnd type="none" w="lg" len="lg"/>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350" dirty="0">
              <a:latin typeface="Lato Regular"/>
            </a:endParaRPr>
          </a:p>
        </p:txBody>
      </p:sp>
      <p:sp>
        <p:nvSpPr>
          <p:cNvPr id="2" name="TextBox 1"/>
          <p:cNvSpPr txBox="1"/>
          <p:nvPr/>
        </p:nvSpPr>
        <p:spPr>
          <a:xfrm>
            <a:off x="973162" y="3268594"/>
            <a:ext cx="7438906" cy="707886"/>
          </a:xfrm>
          <a:prstGeom prst="rect">
            <a:avLst/>
          </a:prstGeom>
          <a:noFill/>
        </p:spPr>
        <p:txBody>
          <a:bodyPr wrap="square" rtlCol="0">
            <a:spAutoFit/>
          </a:bodyPr>
          <a:lstStyle/>
          <a:p>
            <a:pPr algn="ctr"/>
            <a:r>
              <a:rPr lang="en-US" sz="4000" dirty="0" smtClean="0">
                <a:solidFill>
                  <a:schemeClr val="bg1"/>
                </a:solidFill>
                <a:latin typeface="Roboto Condensed Light" panose="02000000000000000000" pitchFamily="2" charset="0"/>
                <a:ea typeface="Roboto Condensed Light" panose="02000000000000000000" pitchFamily="2" charset="0"/>
                <a:cs typeface="Roboto Condensed Light" panose="02000000000000000000" pitchFamily="2" charset="0"/>
              </a:rPr>
              <a:t>Q&amp;A</a:t>
            </a:r>
            <a:endParaRPr lang="en-US" sz="4000" dirty="0">
              <a:solidFill>
                <a:schemeClr val="bg1"/>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2468557932"/>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err="1" smtClean="0"/>
              <a:t>MapReduce</a:t>
            </a:r>
            <a:r>
              <a:rPr lang="en-US" sz="2800" dirty="0" smtClean="0"/>
              <a:t> (Hadoop)</a:t>
            </a:r>
            <a:endParaRPr lang="en-US" sz="2800" dirty="0"/>
          </a:p>
        </p:txBody>
      </p:sp>
      <p:pic>
        <p:nvPicPr>
          <p:cNvPr id="4" name="Picture 3" descr="Screen Shot 2015-11-06 at 9.16.45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044265"/>
            <a:ext cx="9144000" cy="3750865"/>
          </a:xfrm>
          <a:prstGeom prst="rect">
            <a:avLst/>
          </a:prstGeom>
        </p:spPr>
      </p:pic>
      <p:sp>
        <p:nvSpPr>
          <p:cNvPr id="6" name="TextBox 5"/>
          <p:cNvSpPr txBox="1"/>
          <p:nvPr/>
        </p:nvSpPr>
        <p:spPr>
          <a:xfrm>
            <a:off x="386123" y="5872394"/>
            <a:ext cx="7597094" cy="461665"/>
          </a:xfrm>
          <a:prstGeom prst="rect">
            <a:avLst/>
          </a:prstGeom>
          <a:noFill/>
        </p:spPr>
        <p:txBody>
          <a:bodyPr wrap="square" rtlCol="0">
            <a:spAutoFit/>
          </a:bodyPr>
          <a:lstStyle/>
          <a:p>
            <a:r>
              <a:rPr lang="en-US" sz="1200" dirty="0"/>
              <a:t>Michele </a:t>
            </a:r>
            <a:r>
              <a:rPr lang="en-US" sz="1200" dirty="0" err="1" smtClean="0"/>
              <a:t>Usuelli</a:t>
            </a:r>
            <a:r>
              <a:rPr lang="en-US" sz="1200" dirty="0" smtClean="0"/>
              <a:t>, </a:t>
            </a:r>
            <a:r>
              <a:rPr lang="en-US" sz="1200" i="1" dirty="0" smtClean="0"/>
              <a:t>Example of </a:t>
            </a:r>
            <a:r>
              <a:rPr lang="en-US" sz="1200" i="1" dirty="0" err="1" smtClean="0"/>
              <a:t>MapReduce</a:t>
            </a:r>
            <a:endParaRPr lang="en-US" sz="1200" dirty="0" smtClean="0"/>
          </a:p>
          <a:p>
            <a:r>
              <a:rPr lang="en-US" sz="1200" dirty="0">
                <a:hlinkClick r:id="rId4"/>
              </a:rPr>
              <a:t>http://xiaochongzhang.me/blog/wp-content/uploads/2013/05/</a:t>
            </a:r>
            <a:r>
              <a:rPr lang="en-US" sz="1200" dirty="0" smtClean="0">
                <a:hlinkClick r:id="rId4"/>
              </a:rPr>
              <a:t>MapReduce_Work_Structure.png</a:t>
            </a:r>
            <a:r>
              <a:rPr lang="en-US" sz="1200" dirty="0" smtClean="0"/>
              <a:t> </a:t>
            </a:r>
            <a:endParaRPr lang="en-US" sz="1200" dirty="0"/>
          </a:p>
        </p:txBody>
      </p:sp>
    </p:spTree>
    <p:extLst>
      <p:ext uri="{BB962C8B-B14F-4D97-AF65-F5344CB8AC3E}">
        <p14:creationId xmlns:p14="http://schemas.microsoft.com/office/powerpoint/2010/main" val="2110957498"/>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19702</TotalTime>
  <Words>5292</Words>
  <Application>Microsoft Macintosh PowerPoint</Application>
  <PresentationFormat>On-screen Show (4:3)</PresentationFormat>
  <Paragraphs>712</Paragraphs>
  <Slides>84</Slides>
  <Notes>14</Notes>
  <HiddenSlides>0</HiddenSlides>
  <MMClips>0</MMClips>
  <ScaleCrop>false</ScaleCrop>
  <HeadingPairs>
    <vt:vector size="4" baseType="variant">
      <vt:variant>
        <vt:lpstr>Theme</vt:lpstr>
      </vt:variant>
      <vt:variant>
        <vt:i4>1</vt:i4>
      </vt:variant>
      <vt:variant>
        <vt:lpstr>Slide Titles</vt:lpstr>
      </vt:variant>
      <vt:variant>
        <vt:i4>84</vt:i4>
      </vt:variant>
    </vt:vector>
  </HeadingPairs>
  <TitlesOfParts>
    <vt:vector size="85" baseType="lpstr">
      <vt:lpstr>Office Theme</vt:lpstr>
      <vt:lpstr>PowerPoint Presentation</vt:lpstr>
      <vt:lpstr>Robert Sanders</vt:lpstr>
      <vt:lpstr>Workshop Objectives</vt:lpstr>
      <vt:lpstr>PowerPoint Presentation</vt:lpstr>
      <vt:lpstr>History of Apache Spark</vt:lpstr>
      <vt:lpstr>History of Apache Spark (Timeline)</vt:lpstr>
      <vt:lpstr>Apache Spark EcoSystem</vt:lpstr>
      <vt:lpstr>MapReduce</vt:lpstr>
      <vt:lpstr>MapReduce (Hadoop)</vt:lpstr>
      <vt:lpstr>Problems with MapReduce</vt:lpstr>
      <vt:lpstr>Problems with MapReduce (Specialized Systems)</vt:lpstr>
      <vt:lpstr>MapReduce Performance Bottlenecks</vt:lpstr>
      <vt:lpstr>MapReduce Performance Bottlenecks (Cont.)</vt:lpstr>
      <vt:lpstr>Tech Trends</vt:lpstr>
      <vt:lpstr>Tech Trends (RAM)</vt:lpstr>
      <vt:lpstr>How can MapReduce be improved?</vt:lpstr>
      <vt:lpstr>MapReduce vs Spark (Performance)</vt:lpstr>
      <vt:lpstr>MapReduce vs Spark (Performance) (Cont.)</vt:lpstr>
      <vt:lpstr>MapReduce vs Spark (Implementation)</vt:lpstr>
      <vt:lpstr>When not to use Apache Spark</vt:lpstr>
      <vt:lpstr>PowerPoint Presentation</vt:lpstr>
      <vt:lpstr>PowerPoint Presentation</vt:lpstr>
      <vt:lpstr>Running Spark Jobs</vt:lpstr>
      <vt:lpstr>Spark Drivers and Workers</vt:lpstr>
      <vt:lpstr>SparkContext</vt:lpstr>
      <vt:lpstr>SparkContext (Creation)</vt:lpstr>
      <vt:lpstr>Cluster vs Local</vt:lpstr>
      <vt:lpstr>Cluster vs Local (Cont.)</vt:lpstr>
      <vt:lpstr>Cluster vs Local (yarn-client vs yarn-cluster)</vt:lpstr>
      <vt:lpstr>RDDs</vt:lpstr>
      <vt:lpstr>RDDs (Cont.)</vt:lpstr>
      <vt:lpstr>RDDs (Cont.)</vt:lpstr>
      <vt:lpstr>Create RDD</vt:lpstr>
      <vt:lpstr>Spark in Action (Shell)</vt:lpstr>
      <vt:lpstr>Spark in Action (Submitting)</vt:lpstr>
      <vt:lpstr>Exercise 1 – Running Spark Jobs</vt:lpstr>
      <vt:lpstr>Word Count Example</vt:lpstr>
      <vt:lpstr>Word Count Example (Java 7)</vt:lpstr>
      <vt:lpstr>Java Versions</vt:lpstr>
      <vt:lpstr>API (Documentation)</vt:lpstr>
      <vt:lpstr>API (Overview)</vt:lpstr>
      <vt:lpstr>Transformations (API)</vt:lpstr>
      <vt:lpstr>Transformations (API) (map vs flatMap)</vt:lpstr>
      <vt:lpstr>Actions (API)</vt:lpstr>
      <vt:lpstr>MapReduce using Spark</vt:lpstr>
      <vt:lpstr>Java RDDs</vt:lpstr>
      <vt:lpstr>Java RDD Functions</vt:lpstr>
      <vt:lpstr>Java RDD Functions (Cont.)</vt:lpstr>
      <vt:lpstr>Creating PairRDDs</vt:lpstr>
      <vt:lpstr>Exercise 2 – Access Logs</vt:lpstr>
      <vt:lpstr>RDD Lineage Graph</vt:lpstr>
      <vt:lpstr>RDD Dependencies</vt:lpstr>
      <vt:lpstr>RDD Dependencies (Cont.)</vt:lpstr>
      <vt:lpstr>RDD Persistence</vt:lpstr>
      <vt:lpstr>RDD Persistence (Storage Levels)</vt:lpstr>
      <vt:lpstr>Persist (API)</vt:lpstr>
      <vt:lpstr>Caching (API)</vt:lpstr>
      <vt:lpstr>Checkpoint (API)</vt:lpstr>
      <vt:lpstr>Unpersist (API)</vt:lpstr>
      <vt:lpstr>Persistence Example</vt:lpstr>
      <vt:lpstr>Spark UI (Resource Manager)</vt:lpstr>
      <vt:lpstr>Spark UI (Spark Master)</vt:lpstr>
      <vt:lpstr>Spark UI (Spark Jobs)</vt:lpstr>
      <vt:lpstr>Fault Tolerance</vt:lpstr>
      <vt:lpstr>Scheduler</vt:lpstr>
      <vt:lpstr>Joins</vt:lpstr>
      <vt:lpstr>Joins (Cont.) (Scala)</vt:lpstr>
      <vt:lpstr>Joins (Lineage Graph)</vt:lpstr>
      <vt:lpstr>Joins (Lineage Graph) (Cont.)</vt:lpstr>
      <vt:lpstr>Join (Other Functions)</vt:lpstr>
      <vt:lpstr>Exercise 3 – Joining Datasets</vt:lpstr>
      <vt:lpstr>Closures</vt:lpstr>
      <vt:lpstr>Accumulators</vt:lpstr>
      <vt:lpstr>Accumulators (Code)</vt:lpstr>
      <vt:lpstr>Accumulators (Code) (Java)</vt:lpstr>
      <vt:lpstr>Broadcast Variables</vt:lpstr>
      <vt:lpstr>Broadcast Variables (Code)</vt:lpstr>
      <vt:lpstr>Broadcast Variables (Code) (Java)</vt:lpstr>
      <vt:lpstr>Exercise 4 – Shared Variables</vt:lpstr>
      <vt:lpstr>Upcoming Spark Conferences and Events</vt:lpstr>
      <vt:lpstr>Certification</vt:lpstr>
      <vt:lpstr>References</vt:lpstr>
      <vt:lpstr>PowerPoint Presentation</vt:lpstr>
      <vt:lpstr>PowerPoint Presentation</vt:lpstr>
    </vt:vector>
  </TitlesOfParts>
  <Company>Clairvoyant LLC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Robert Sanders</dc:creator>
  <cp:lastModifiedBy>Robert Sanders</cp:lastModifiedBy>
  <cp:revision>136</cp:revision>
  <dcterms:created xsi:type="dcterms:W3CDTF">2015-11-06T07:02:11Z</dcterms:created>
  <dcterms:modified xsi:type="dcterms:W3CDTF">2016-02-05T03:54:42Z</dcterms:modified>
</cp:coreProperties>
</file>