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6"/>
  </p:notesMasterIdLst>
  <p:sldIdLst>
    <p:sldId id="350" r:id="rId2"/>
    <p:sldId id="259" r:id="rId3"/>
    <p:sldId id="258"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302" r:id="rId40"/>
    <p:sldId id="294" r:id="rId41"/>
    <p:sldId id="295" r:id="rId42"/>
    <p:sldId id="296" r:id="rId43"/>
    <p:sldId id="335" r:id="rId44"/>
    <p:sldId id="297" r:id="rId45"/>
    <p:sldId id="298" r:id="rId46"/>
    <p:sldId id="299" r:id="rId47"/>
    <p:sldId id="300" r:id="rId48"/>
    <p:sldId id="301" r:id="rId49"/>
    <p:sldId id="347" r:id="rId50"/>
    <p:sldId id="303" r:id="rId51"/>
    <p:sldId id="304" r:id="rId52"/>
    <p:sldId id="305" r:id="rId53"/>
    <p:sldId id="306" r:id="rId54"/>
    <p:sldId id="307" r:id="rId55"/>
    <p:sldId id="308" r:id="rId56"/>
    <p:sldId id="309" r:id="rId57"/>
    <p:sldId id="310" r:id="rId58"/>
    <p:sldId id="311" r:id="rId59"/>
    <p:sldId id="312" r:id="rId60"/>
    <p:sldId id="351" r:id="rId61"/>
    <p:sldId id="342" r:id="rId62"/>
    <p:sldId id="339" r:id="rId63"/>
    <p:sldId id="341" r:id="rId64"/>
    <p:sldId id="327" r:id="rId65"/>
    <p:sldId id="328" r:id="rId66"/>
    <p:sldId id="313" r:id="rId67"/>
    <p:sldId id="314" r:id="rId68"/>
    <p:sldId id="315" r:id="rId69"/>
    <p:sldId id="316" r:id="rId70"/>
    <p:sldId id="340" r:id="rId71"/>
    <p:sldId id="317" r:id="rId72"/>
    <p:sldId id="318" r:id="rId73"/>
    <p:sldId id="323" r:id="rId74"/>
    <p:sldId id="324" r:id="rId75"/>
    <p:sldId id="325" r:id="rId76"/>
    <p:sldId id="319" r:id="rId77"/>
    <p:sldId id="320" r:id="rId78"/>
    <p:sldId id="321" r:id="rId79"/>
    <p:sldId id="326" r:id="rId80"/>
    <p:sldId id="329" r:id="rId81"/>
    <p:sldId id="344" r:id="rId82"/>
    <p:sldId id="330" r:id="rId83"/>
    <p:sldId id="332" r:id="rId84"/>
    <p:sldId id="338"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0" d="100"/>
          <a:sy n="210" d="100"/>
        </p:scale>
        <p:origin x="-2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43</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52</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64</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83</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84</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jcmit.com/MemoryDiskPriceGraph-2012Feb.jpg" TargetMode="External"/><Relationship Id="rId4" Type="http://schemas.openxmlformats.org/officeDocument/2006/relationships/image" Target="../media/image12.jp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robert-sanders/32/467/614" TargetMode="External"/><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 Id="rId3" Type="http://schemas.openxmlformats.org/officeDocument/2006/relationships/hyperlink" Target="http://www.eecs.berkeley.edu/Pubs/TechRpts/2011/EECS-2011-82.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 Id="rId3" Type="http://schemas.openxmlformats.org/officeDocument/2006/relationships/hyperlink" Target="http://www.dofactory.com/sql/join"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reilly.com/data/sparkcert.html"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32396"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4047417"/>
            <a:ext cx="5209774" cy="361637"/>
          </a:xfrm>
          <a:prstGeom prst="rect">
            <a:avLst/>
          </a:prstGeom>
          <a:noFill/>
        </p:spPr>
        <p:txBody>
          <a:bodyPr wrap="square" lIns="0" rIns="0" rtlCol="0">
            <a:spAutoFit/>
          </a:bodyPr>
          <a:lstStyle/>
          <a:p>
            <a:pPr algn="ctr">
              <a:lnSpc>
                <a:spcPct val="130000"/>
              </a:lnSpc>
            </a:pPr>
            <a:r>
              <a:rPr lang="en-US" sz="1400" dirty="0" smtClean="0"/>
              <a:t>By: Robert Sanders</a:t>
            </a:r>
            <a:endParaRPr lang="en-US" sz="1400" dirty="0"/>
          </a:p>
        </p:txBody>
      </p:sp>
      <p:cxnSp>
        <p:nvCxnSpPr>
          <p:cNvPr id="5" name="Straight Connector 4"/>
          <p:cNvCxnSpPr/>
          <p:nvPr/>
        </p:nvCxnSpPr>
        <p:spPr>
          <a:xfrm flipH="1">
            <a:off x="4269820" y="3976285"/>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312292"/>
            <a:ext cx="2882069" cy="1098368"/>
          </a:xfrm>
          <a:prstGeom prst="rect">
            <a:avLst/>
          </a:prstGeom>
        </p:spPr>
      </p:pic>
      <p:pic>
        <p:nvPicPr>
          <p:cNvPr id="6" name="Picture 5" descr="spark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698" y="973666"/>
            <a:ext cx="2668021" cy="1388992"/>
          </a:xfrm>
          <a:prstGeom prst="rect">
            <a:avLst/>
          </a:prstGeom>
        </p:spPr>
      </p:pic>
    </p:spTree>
    <p:extLst>
      <p:ext uri="{BB962C8B-B14F-4D97-AF65-F5344CB8AC3E}">
        <p14:creationId xmlns:p14="http://schemas.microsoft.com/office/powerpoint/2010/main" val="23170844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Arial"/>
              <a:buChar char="•"/>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3"/>
              </a:rPr>
              <a:t>http://www.jcmit.com/MemoryDiskPriceGraph-</a:t>
            </a:r>
            <a:r>
              <a:rPr lang="en-US" dirty="0" smtClean="0">
                <a:hlinkClick r:id="rId3"/>
              </a:rPr>
              <a:t>2012Feb.jpg</a:t>
            </a:r>
            <a:r>
              <a:rPr lang="en-US" dirty="0" smtClean="0"/>
              <a:t> </a:t>
            </a:r>
            <a:endParaRPr lang="en-US" dirty="0"/>
          </a:p>
        </p:txBody>
      </p:sp>
      <p:pic>
        <p:nvPicPr>
          <p:cNvPr id="5" name="Picture 4" descr="MemoryDiskPriceGraph-2012Fe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482600"/>
            <a:ext cx="8620125" cy="5876925"/>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724907237"/>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Reduce,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Big Data Engineer</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Years of Big Data Experience</a:t>
            </a:r>
          </a:p>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Certified Apache Spark Developer</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pic>
        <p:nvPicPr>
          <p:cNvPr id="5" name="Picture 4" descr="0360_Sa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7834" y="4573638"/>
            <a:ext cx="1751575" cy="1757453"/>
          </a:xfrm>
          <a:prstGeom prst="rect">
            <a:avLst/>
          </a:prstGeom>
        </p:spPr>
      </p:pic>
      <p:pic>
        <p:nvPicPr>
          <p:cNvPr id="7" name="Picture 6" descr="rober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652" y="555547"/>
            <a:ext cx="1736827" cy="1736827"/>
          </a:xfrm>
          <a:prstGeom prst="rect">
            <a:avLst/>
          </a:prstGeom>
        </p:spPr>
      </p:pic>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04237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 </a:t>
            </a:r>
          </a:p>
          <a:p>
            <a:pPr lvl="1">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[OPTIONS]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5213735"/>
          </a:xfrm>
          <a:prstGeom prst="rect">
            <a:avLst/>
          </a:prstGeom>
          <a:noFill/>
        </p:spPr>
        <p:txBody>
          <a:bodyPr wrap="square" lIns="0" rIns="0" rtlCol="0">
            <a:spAutoFit/>
          </a:bodyPr>
          <a:lstStyle/>
          <a:p>
            <a:pPr>
              <a:lnSpc>
                <a:spcPct val="130000"/>
              </a:lnSpc>
            </a:pPr>
            <a:r>
              <a:rPr lang="en-US" sz="2000"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chemeClr val="accent3">
                    <a:lumMod val="75000"/>
                  </a:schemeClr>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0000C0"/>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JavaSparkContext</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a:t>
            </a: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master</a:t>
            </a:r>
            <a:r>
              <a:rPr lang="en-US"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Code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killed it kills the job</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cluster.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 the job will still run and complete</a:t>
            </a: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Why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Scheduler</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Acyclic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67820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arallelized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ollections –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a:t>
            </a:r>
            <a:r>
              <a:rPr lang="en-US" sz="1600" dirty="0" smtClean="0">
                <a:solidFill>
                  <a:srgbClr val="77933C"/>
                </a:solidFill>
                <a:latin typeface="Courier"/>
              </a:rPr>
              <a:t>"</a:t>
            </a:r>
            <a:r>
              <a:rPr lang="en-US" sz="1600" dirty="0">
                <a:solidFill>
                  <a:srgbClr val="77933C"/>
                </a:solidFill>
                <a:latin typeface="Courier"/>
              </a:rPr>
              <a:t>some"</a:t>
            </a:r>
            <a:r>
              <a:rPr lang="en-US" sz="1600" dirty="0" smtClean="0">
                <a:solidFill>
                  <a:srgbClr val="262626"/>
                </a:solidFill>
                <a:latin typeface="Courier"/>
              </a:rPr>
              <a:t>, </a:t>
            </a:r>
            <a:r>
              <a:rPr lang="en-US" sz="1600" dirty="0">
                <a:solidFill>
                  <a:srgbClr val="77933C"/>
                </a:solidFill>
                <a:latin typeface="Courier"/>
              </a:rPr>
              <a:t>"list"</a:t>
            </a:r>
            <a:r>
              <a:rPr lang="en-US" sz="1600" dirty="0">
                <a:solidFill>
                  <a:srgbClr val="262626"/>
                </a:solidFill>
                <a:latin typeface="Courier"/>
              </a:rPr>
              <a:t>, </a:t>
            </a:r>
            <a:r>
              <a:rPr lang="en-US" sz="1600" dirty="0">
                <a:solidFill>
                  <a:srgbClr val="77933C"/>
                </a:solidFill>
                <a:latin typeface="Courier"/>
              </a:rPr>
              <a:t>"to"</a:t>
            </a:r>
            <a:r>
              <a:rPr lang="en-US" sz="1600" dirty="0">
                <a:solidFill>
                  <a:srgbClr val="262626"/>
                </a:solidFill>
                <a:latin typeface="Courier"/>
              </a:rPr>
              <a:t>, </a:t>
            </a:r>
            <a:r>
              <a:rPr lang="en-US" sz="1600" dirty="0">
                <a:solidFill>
                  <a:srgbClr val="77933C"/>
                </a:solidFill>
                <a:latin typeface="Courier"/>
              </a:rPr>
              <a:t>"parallelize"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 Datasets – 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736626"/>
            <a:ext cx="4182783"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solidFill>
                  <a:schemeClr val="tx1"/>
                </a:solidFill>
              </a:rPr>
              <a:t>Scala</a:t>
            </a:r>
            <a:endParaRPr lang="en-US" dirty="0">
              <a:solidFill>
                <a:schemeClr val="tx1"/>
              </a:solidFill>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736626"/>
            <a:ext cx="4280765"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smtClean="0">
                <a:solidFill>
                  <a:srgbClr val="000000"/>
                </a:solidFill>
              </a:rPr>
              <a:t>Python</a:t>
            </a:r>
            <a:endParaRPr lang="en-US" dirty="0">
              <a:solidFill>
                <a:srgbClr val="000000"/>
              </a:solidFill>
            </a:endParaRPr>
          </a:p>
          <a:p>
            <a:pPr marL="0" indent="0">
              <a:buNone/>
            </a:pPr>
            <a:r>
              <a:rPr lang="en-US" sz="1600" dirty="0" smtClean="0">
                <a:solidFill>
                  <a:srgbClr val="262626"/>
                </a:solidFill>
                <a:latin typeface="Courier"/>
              </a:rPr>
              <a:t>data </a:t>
            </a:r>
            <a:r>
              <a:rPr lang="en-US" sz="1600" dirty="0">
                <a:solidFill>
                  <a:srgbClr val="262626"/>
                </a:solidFill>
                <a:latin typeface="Courier"/>
              </a:rPr>
              <a:t>=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err="1" smtClean="0">
                <a:solidFill>
                  <a:srgbClr val="262626"/>
                </a:solidFill>
                <a:latin typeface="Courier"/>
              </a:rPr>
              <a:t>dataRDD</a:t>
            </a:r>
            <a:r>
              <a:rPr lang="en-US" sz="1600" dirty="0" smtClean="0">
                <a:solidFill>
                  <a:srgbClr val="262626"/>
                </a:solidFill>
                <a:latin typeface="Courier"/>
              </a:rPr>
              <a:t> </a:t>
            </a:r>
            <a:r>
              <a:rPr lang="en-US" sz="1600" dirty="0">
                <a:solidFill>
                  <a:srgbClr val="262626"/>
                </a:solidFill>
                <a:latin typeface="Courier"/>
              </a:rPr>
              <a:t>=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err="1" smtClean="0">
                <a:solidFill>
                  <a:srgbClr val="262626"/>
                </a:solidFill>
                <a:latin typeface="Courier"/>
              </a:rPr>
              <a:t>filteredDataRDD</a:t>
            </a:r>
            <a:r>
              <a:rPr lang="en-US" sz="1600" dirty="0" smtClean="0">
                <a:solidFill>
                  <a:srgbClr val="262626"/>
                </a:solidFill>
                <a:latin typeface="Courier"/>
              </a:rPr>
              <a:t> </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218078"/>
          </a:xfrm>
          <a:prstGeom prst="rect">
            <a:avLst/>
          </a:prstGeom>
          <a:noFill/>
        </p:spPr>
        <p:txBody>
          <a:bodyPr wrap="square" lIns="0" rIns="0" rtlCol="0">
            <a:spAutoFit/>
          </a:bodyPr>
          <a:lstStyle/>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400" dirty="0" smtClean="0">
                <a:solidFill>
                  <a:srgbClr val="262626"/>
                </a:solidFill>
                <a:latin typeface="Courier"/>
              </a:rPr>
              <a:t>List&lt;Integer&gt;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a:solidFill>
                  <a:srgbClr val="262626"/>
                </a:solidFill>
                <a:latin typeface="Courier"/>
              </a:rPr>
              <a:t>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a:solidFill>
                  <a:srgbClr val="262626"/>
                </a:solidFill>
                <a:latin typeface="Courier"/>
              </a:rPr>
              <a:t>integer &lt; </a:t>
            </a:r>
            <a:r>
              <a:rPr lang="en-US" sz="1400" b="1" dirty="0">
                <a:solidFill>
                  <a:srgbClr val="0000D5"/>
                </a:solidFill>
                <a:latin typeface="Courier-Bold"/>
              </a:rPr>
              <a:t>3</a:t>
            </a:r>
            <a:r>
              <a:rPr lang="en-US" sz="1400" dirty="0">
                <a:solidFill>
                  <a:srgbClr val="262626"/>
                </a:solidFill>
                <a:latin typeface="Courier"/>
              </a:rPr>
              <a:t>;</a:t>
            </a:r>
          </a:p>
          <a:p>
            <a:r>
              <a:rPr lang="en-US" sz="1400" dirty="0" smtClean="0">
                <a:solidFill>
                  <a:srgbClr val="262626"/>
                </a:solidFill>
                <a:latin typeface="Courier"/>
              </a:rPr>
              <a:t>	}</a:t>
            </a:r>
            <a:endParaRPr lang="en-US" sz="1400" dirty="0">
              <a:solidFill>
                <a:srgbClr val="262626"/>
              </a:solidFill>
              <a:latin typeface="Courier"/>
            </a:endParaRPr>
          </a:p>
          <a:p>
            <a:r>
              <a:rPr lang="en-US" sz="1400" dirty="0" smtClean="0">
                <a:solidFill>
                  <a:srgbClr val="262626"/>
                </a:solidFill>
                <a:latin typeface="Courier"/>
              </a:rPr>
              <a:t>}</a:t>
            </a:r>
            <a:r>
              <a:rPr lang="en-US" sz="1400" dirty="0">
                <a:solidFill>
                  <a:srgbClr val="262626"/>
                </a:solidFill>
                <a:latin typeface="Courier"/>
              </a:rPr>
              <a:t>);</a:t>
            </a:r>
          </a:p>
          <a:p>
            <a:r>
              <a:rPr lang="en-US" sz="1400" dirty="0" err="1" smtClean="0">
                <a:solidFill>
                  <a:srgbClr val="262626"/>
                </a:solidFill>
                <a:latin typeface="Courier"/>
              </a:rPr>
              <a:t>System.</a:t>
            </a:r>
            <a:r>
              <a:rPr lang="en-US" sz="1400" dirty="0" err="1" smtClean="0">
                <a:solidFill>
                  <a:srgbClr val="0000C0"/>
                </a:solidFill>
                <a:latin typeface="Courier"/>
              </a:rPr>
              <a:t>out</a:t>
            </a:r>
            <a:r>
              <a:rPr lang="en-US" sz="1400" dirty="0" err="1" smtClean="0">
                <a:solidFill>
                  <a:srgbClr val="262626"/>
                </a:solidFill>
                <a:latin typeface="Courier"/>
              </a:rPr>
              <a:t>.</a:t>
            </a:r>
            <a:r>
              <a:rPr lang="en-US" sz="1400" dirty="0" err="1" smtClean="0">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smtClean="0">
                <a:solidFill>
                  <a:srgbClr val="262626"/>
                </a:solidFill>
                <a:latin typeface="Courier"/>
              </a:rPr>
              <a:t>$ </a:t>
            </a:r>
            <a:r>
              <a:rPr lang="en-US" sz="1400" dirty="0">
                <a:solidFill>
                  <a:srgbClr val="262626"/>
                </a:solidFill>
                <a:latin typeface="Courier"/>
              </a:rPr>
              <a:t>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83560" cy="2391424"/>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chemeClr val="accent3">
                    <a:lumMod val="75000"/>
                  </a:schemeClr>
                </a:solidFill>
                <a:latin typeface="Courier"/>
              </a:rPr>
              <a:t>"/path/to/</a:t>
            </a:r>
            <a:r>
              <a:rPr lang="en-US" sz="1400" dirty="0" err="1">
                <a:solidFill>
                  <a:schemeClr val="accent3">
                    <a:lumMod val="75000"/>
                  </a:schemeClr>
                </a:solidFill>
                <a:latin typeface="Courier"/>
              </a:rPr>
              <a:t>file.txt</a:t>
            </a:r>
            <a:r>
              <a:rPr lang="en-US" sz="1400" dirty="0">
                <a:solidFill>
                  <a:schemeClr val="accent3">
                    <a:lumMod val="75000"/>
                  </a:schemeClr>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smtClean="0">
                <a:solidFill>
                  <a:srgbClr val="262626"/>
                </a:solidFill>
                <a:latin typeface="Courier"/>
              </a:rPr>
              <a:t>textFile</a:t>
            </a:r>
            <a:endParaRPr lang="en-US" sz="1400" dirty="0" smtClean="0">
              <a:solidFill>
                <a:srgbClr val="262626"/>
              </a:solidFill>
              <a:latin typeface="Courier"/>
            </a:endParaRPr>
          </a:p>
          <a:p>
            <a:r>
              <a:rPr lang="en-US" sz="1400" dirty="0">
                <a:solidFill>
                  <a:srgbClr val="262626"/>
                </a:solidFill>
                <a:latin typeface="Courier"/>
              </a:rPr>
              <a:t>	</a:t>
            </a:r>
            <a:r>
              <a:rPr lang="en-US" sz="1400" dirty="0" smtClean="0">
                <a:solidFill>
                  <a:srgbClr val="262626"/>
                </a:solidFill>
                <a:latin typeface="Courier"/>
              </a:rPr>
              <a:t>.</a:t>
            </a:r>
            <a:r>
              <a:rPr lang="en-US" sz="1400" dirty="0" err="1">
                <a:solidFill>
                  <a:srgbClr val="262626"/>
                </a:solidFill>
                <a:latin typeface="Courier"/>
              </a:rPr>
              <a:t>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a:solidFill>
                  <a:srgbClr val="262626"/>
                </a:solidFill>
                <a:latin typeface="Courier"/>
              </a:rPr>
              <a:t>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a:solidFill>
                  <a:srgbClr val="77933C"/>
                </a:solidFill>
                <a:latin typeface="Courier"/>
              </a:rPr>
              <a:t>/</a:t>
            </a:r>
            <a:r>
              <a:rPr lang="nl-NL" sz="1400" dirty="0" err="1">
                <a:solidFill>
                  <a:srgbClr val="77933C"/>
                </a:solidFill>
                <a:latin typeface="Courier"/>
              </a:rPr>
              <a:t>path</a:t>
            </a:r>
            <a:r>
              <a:rPr lang="nl-NL" sz="1400" dirty="0">
                <a:solidFill>
                  <a:srgbClr val="77933C"/>
                </a:solidFill>
                <a:latin typeface="Courier"/>
              </a:rPr>
              <a:t>/</a:t>
            </a:r>
            <a:r>
              <a:rPr lang="nl-NL" sz="1400" dirty="0" err="1">
                <a:solidFill>
                  <a:srgbClr val="77933C"/>
                </a:solidFill>
                <a:latin typeface="Courier"/>
              </a:rPr>
              <a:t>to</a:t>
            </a:r>
            <a:r>
              <a:rPr lang="nl-NL" sz="1400" dirty="0">
                <a:solidFill>
                  <a:srgbClr val="77933C"/>
                </a:solidFill>
                <a:latin typeface="Courier"/>
              </a:rPr>
              <a:t>/</a:t>
            </a:r>
            <a:r>
              <a:rPr lang="nl-NL" sz="1400" dirty="0" smtClean="0">
                <a:solidFill>
                  <a:srgbClr val="77933C"/>
                </a:solidFill>
                <a:latin typeface="Courier"/>
              </a:rPr>
              <a:t>output"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500334" y="1821530"/>
            <a:ext cx="4404249" cy="2391424"/>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file.txt</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a:t>
            </a:r>
            <a:r>
              <a:rPr lang="en-US" sz="1400" dirty="0">
                <a:solidFill>
                  <a:srgbClr val="77933C"/>
                </a:solidFill>
                <a:latin typeface="Courier"/>
              </a:rPr>
              <a:t>"/path/to/</a:t>
            </a:r>
            <a:r>
              <a:rPr lang="en-US" sz="1400" dirty="0" smtClean="0">
                <a:solidFill>
                  <a:srgbClr val="77933C"/>
                </a:solidFill>
                <a:latin typeface="Courier"/>
              </a:rPr>
              <a:t>output"</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file.txt</a:t>
            </a:r>
            <a:r>
              <a:rPr lang="en-US" sz="1400" dirty="0" smtClean="0">
                <a:solidFill>
                  <a:srgbClr val="77933C"/>
                </a:solidFill>
                <a:latin typeface="Courier"/>
              </a:rPr>
              <a: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	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a:t>
            </a:r>
            <a:r>
              <a:rPr lang="en-US" sz="1400" dirty="0" smtClean="0">
                <a:solidFill>
                  <a:srgbClr val="77933C"/>
                </a:solidFill>
                <a:latin typeface="Courier"/>
              </a:rPr>
              <a:t>" "</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a:t>
            </a:r>
            <a:r>
              <a:rPr lang="en-US" sz="1400" dirty="0" smtClean="0">
                <a:solidFill>
                  <a:srgbClr val="77933C"/>
                </a:solidFill>
                <a:latin typeface="Courier"/>
              </a:rPr>
              <a:t>"/path/to/output"</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README.md</a:t>
            </a:r>
            <a:r>
              <a:rPr lang="en-US" sz="1600" dirty="0">
                <a:solidFill>
                  <a:schemeClr val="accent3">
                    <a:lumMod val="75000"/>
                  </a:schemeClr>
                </a:solidFill>
                <a:latin typeface="Courier"/>
              </a:rPr>
              <a:t>"</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JavaRDD</a:t>
            </a:r>
            <a:r>
              <a:rPr lang="en-US" sz="1600" dirty="0" smtClean="0">
                <a:solidFill>
                  <a:srgbClr val="262626"/>
                </a:solidFill>
                <a:latin typeface="Courier"/>
              </a:rPr>
              <a:t> </a:t>
            </a:r>
            <a:r>
              <a:rPr lang="en-US" sz="1600" dirty="0">
                <a:solidFill>
                  <a:srgbClr val="262626"/>
                </a:solidFill>
                <a:latin typeface="Courier"/>
              </a:rPr>
              <a:t>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endParaRPr lang="en-US" sz="1600" dirty="0" smtClean="0">
              <a:solidFill>
                <a:srgbClr val="262626"/>
              </a:solidFill>
              <a:latin typeface="Courier"/>
            </a:endParaRPr>
          </a:p>
          <a:p>
            <a:r>
              <a:rPr lang="en-US" sz="1600" b="1" dirty="0">
                <a:solidFill>
                  <a:srgbClr val="262626"/>
                </a:solidFill>
                <a:latin typeface="Courier"/>
              </a:rPr>
              <a:t>	</a:t>
            </a:r>
            <a:r>
              <a:rPr lang="en-US" sz="1600" b="1"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 </a:t>
            </a:r>
            <a:endParaRPr lang="en-US" sz="1600" dirty="0" smtClean="0">
              <a:solidFill>
                <a:srgbClr val="262626"/>
              </a:solidFill>
              <a:latin typeface="Courier"/>
            </a:endParaRP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a:t>
            </a:r>
            <a:r>
              <a:rPr lang="en-US" sz="1600" dirty="0" err="1">
                <a:solidFill>
                  <a:srgbClr val="77933C"/>
                </a:solidFill>
                <a:latin typeface="Courier"/>
              </a:rPr>
              <a:t>README.md</a:t>
            </a:r>
            <a:r>
              <a:rPr lang="en-US" sz="1600" dirty="0">
                <a:solidFill>
                  <a:srgbClr val="77933C"/>
                </a:solidFill>
                <a:latin typeface="Courier"/>
              </a:rPr>
              <a:t>"</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3"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https://spark.apache.org/docs/latest/api/scala/index.html#org.apache.spark.rdd.RDD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https://spark.apache.org/docs/latest/configuration.html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filter</a:t>
            </a:r>
            <a:r>
              <a:rPr lang="en-US" dirty="0" smtClean="0">
                <a:solidFill>
                  <a:srgbClr val="262626"/>
                </a:solidFill>
                <a:latin typeface="Courier"/>
              </a:rPr>
              <a:t>(Function&lt;T&gt; =&gt; Boolean): RDD[T]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map</a:t>
            </a:r>
            <a:r>
              <a:rPr lang="en-US" dirty="0" smtClean="0">
                <a:solidFill>
                  <a:srgbClr val="262626"/>
                </a:solidFill>
                <a:latin typeface="Courier"/>
              </a:rPr>
              <a:t>(</a:t>
            </a:r>
            <a:r>
              <a:rPr lang="en-US" dirty="0">
                <a:solidFill>
                  <a:srgbClr val="262626"/>
                </a:solidFill>
                <a:latin typeface="Courier"/>
              </a:rPr>
              <a:t>Function&lt;T&gt; =&gt;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flatMap</a:t>
            </a:r>
            <a:r>
              <a:rPr lang="en-US" dirty="0">
                <a:solidFill>
                  <a:srgbClr val="262626"/>
                </a:solidFill>
                <a:latin typeface="Courier"/>
              </a:rPr>
              <a:t>(Function&lt;T&gt; =&gt; </a:t>
            </a:r>
            <a:r>
              <a:rPr lang="en-US" dirty="0" err="1" smtClean="0">
                <a:solidFill>
                  <a:srgbClr val="262626"/>
                </a:solidFill>
                <a:latin typeface="Courier"/>
              </a:rPr>
              <a:t>TraversableOnce</a:t>
            </a:r>
            <a:r>
              <a:rPr lang="en-US" dirty="0" smtClean="0">
                <a:solidFill>
                  <a:srgbClr val="262626"/>
                </a:solidFill>
                <a:latin typeface="Courier"/>
              </a:rPr>
              <a:t>[R])</a:t>
            </a:r>
            <a:r>
              <a:rPr lang="en-US" dirty="0">
                <a:solidFill>
                  <a:srgbClr val="262626"/>
                </a:solidFill>
                <a:latin typeface="Courier"/>
              </a:rPr>
              <a:t>: RDD[R</a:t>
            </a:r>
            <a:r>
              <a:rPr lang="en-US" dirty="0" smtClean="0">
                <a:solidFill>
                  <a:srgbClr val="262626"/>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reduceByKey</a:t>
            </a:r>
            <a:r>
              <a:rPr lang="en-US" dirty="0" smtClean="0">
                <a:solidFill>
                  <a:srgbClr val="262626"/>
                </a:solidFill>
                <a:latin typeface="Courier"/>
              </a:rPr>
              <a:t>(</a:t>
            </a:r>
            <a:r>
              <a:rPr lang="en-US" dirty="0">
                <a:solidFill>
                  <a:srgbClr val="262626"/>
                </a:solidFill>
                <a:latin typeface="Courier"/>
              </a:rPr>
              <a:t>Function&lt;</a:t>
            </a:r>
            <a:r>
              <a:rPr lang="en-US" dirty="0" smtClean="0">
                <a:solidFill>
                  <a:srgbClr val="262626"/>
                </a:solidFill>
                <a:latin typeface="Courier"/>
              </a:rPr>
              <a:t>T,T&gt; </a:t>
            </a:r>
            <a:r>
              <a:rPr lang="en-US" dirty="0">
                <a:solidFill>
                  <a:srgbClr val="262626"/>
                </a:solidFill>
                <a:latin typeface="Courier"/>
              </a:rPr>
              <a:t>=&gt;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[(K,R)]</a:t>
            </a:r>
            <a:endParaRPr lang="en-US" b="1" dirty="0"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3" y="1821530"/>
            <a:ext cx="8569374" cy="475976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endParaRPr lang="en-US" dirty="0" smtClean="0">
              <a:solidFill>
                <a:srgbClr val="757575"/>
              </a:solidFill>
              <a:latin typeface="Courier"/>
            </a:endParaRPr>
          </a:p>
          <a:p>
            <a:pPr>
              <a:lnSpc>
                <a:spcPct val="130000"/>
              </a:lnSpc>
            </a:pPr>
            <a:r>
              <a:rPr lang="en-US" dirty="0" smtClean="0">
                <a:solidFill>
                  <a:srgbClr val="757575"/>
                </a:solidFill>
                <a:latin typeface="Courier"/>
              </a:rPr>
              <a:t>//Array</a:t>
            </a:r>
            <a:r>
              <a:rPr lang="en-US" dirty="0">
                <a:solidFill>
                  <a:srgbClr val="757575"/>
                </a:solidFill>
                <a:latin typeface="Courier"/>
              </a:rPr>
              <a:t>(Deer, Bear, River, Car, Car, River, Deer, Car, Bear</a:t>
            </a:r>
            <a:r>
              <a:rPr lang="en-US" dirty="0" smtClean="0">
                <a:solidFill>
                  <a:srgbClr val="757575"/>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p>
          <a:p>
            <a:pPr>
              <a:lnSpc>
                <a:spcPct val="130000"/>
              </a:lnSpc>
            </a:pPr>
            <a:r>
              <a:rPr lang="en-US" dirty="0">
                <a:solidFill>
                  <a:srgbClr val="757575"/>
                </a:solidFill>
                <a:latin typeface="Courier"/>
              </a:rPr>
              <a:t>//Array(Array(Deer, Bear, River), Array(Car, Car, River), Array(Deer, Car, Bear)</a:t>
            </a:r>
            <a:r>
              <a:rPr lang="en-US" dirty="0" smtClean="0">
                <a:solidFill>
                  <a:srgbClr val="757575"/>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count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Long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the number of elements in the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collect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an array that contains all of the elements in this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a:t>
            </a:r>
            <a:r>
              <a:rPr lang="en-US" dirty="0" smtClean="0">
                <a:solidFill>
                  <a:srgbClr val="262626"/>
                </a:solidFill>
                <a:latin typeface="Courier"/>
              </a:rPr>
              <a:t>(Function&lt;T,T&gt; =&gt; R)</a:t>
            </a:r>
            <a:r>
              <a:rPr lang="en-US" dirty="0">
                <a:solidFill>
                  <a:srgbClr val="262626"/>
                </a:solidFill>
                <a:latin typeface="Courier"/>
              </a:rPr>
              <a:t>: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saveAsTextFile</a:t>
            </a:r>
            <a:r>
              <a:rPr lang="en-US" dirty="0" smtClean="0">
                <a:solidFill>
                  <a:srgbClr val="262626"/>
                </a:solidFill>
                <a:latin typeface="Courier"/>
              </a:rPr>
              <a:t>(</a:t>
            </a:r>
            <a:r>
              <a:rPr lang="en-US" dirty="0" smtClean="0">
                <a:solidFill>
                  <a:schemeClr val="accent3">
                    <a:lumMod val="75000"/>
                  </a:schemeClr>
                </a:solidFill>
                <a:latin typeface="Courier"/>
              </a:rPr>
              <a:t>“&lt;Path&gt;”</a:t>
            </a:r>
            <a:r>
              <a:rPr lang="en-US" dirty="0" smtClean="0">
                <a:solidFill>
                  <a:srgbClr val="262626"/>
                </a:solidFill>
                <a:latin typeface="Courier"/>
              </a:rPr>
              <a:t>): Unit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smtClean="0">
                <a:solidFill>
                  <a:srgbClr val="262626"/>
                </a:solidFill>
                <a:latin typeface="Courier"/>
              </a:rPr>
              <a:t>v) </a:t>
            </a:r>
            <a:r>
              <a:rPr lang="fi-FI" dirty="0">
                <a:solidFill>
                  <a:srgbClr val="262626"/>
                </a:solidFill>
                <a:latin typeface="Courier"/>
              </a:rPr>
              <a:t>=&gt; </a:t>
            </a:r>
            <a:r>
              <a:rPr lang="fi-FI" dirty="0" err="1">
                <a:solidFill>
                  <a:srgbClr val="262626"/>
                </a:solidFill>
                <a:latin typeface="Courier"/>
              </a:rPr>
              <a:t>myReduce(k</a:t>
            </a:r>
            <a:r>
              <a:rPr lang="fi-FI" dirty="0">
                <a:solidFill>
                  <a:srgbClr val="262626"/>
                </a:solidFill>
                <a:latin typeface="Courier"/>
              </a:rPr>
              <a:t>, </a:t>
            </a:r>
            <a:r>
              <a:rPr lang="fi-FI" dirty="0" smtClean="0">
                <a:solidFill>
                  <a:srgbClr val="262626"/>
                </a:solidFill>
                <a:latin typeface="Courier"/>
              </a:rPr>
              <a:t>v))</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err="1">
                <a:solidFill>
                  <a:srgbClr val="262626"/>
                </a:solidFill>
                <a:latin typeface="Courier"/>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dirty="0" err="1">
                <a:solidFill>
                  <a:srgbClr val="262626"/>
                </a:solidFill>
                <a:latin typeface="Courier"/>
              </a:rPr>
              <a:t>JavaRDD</a:t>
            </a:r>
            <a:r>
              <a:rPr lang="en-US" dirty="0">
                <a:solidFill>
                  <a:srgbClr val="262626"/>
                </a:solidFill>
                <a:latin typeface="Courier"/>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dirty="0" err="1">
                <a:solidFill>
                  <a:srgbClr val="262626"/>
                </a:solidFill>
                <a:latin typeface="Courier"/>
              </a:rPr>
              <a:t>JavaPairRDD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dirty="0" err="1">
                <a:solidFill>
                  <a:srgbClr val="262626"/>
                </a:solidFill>
                <a:latin typeface="Courier"/>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dirty="0" err="1">
                <a:solidFill>
                  <a:srgbClr val="262626"/>
                </a:solidFill>
                <a:latin typeface="Courier"/>
              </a:rPr>
              <a:t>JavaHadoopRDD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dirty="0" err="1">
                <a:solidFill>
                  <a:srgbClr val="262626"/>
                </a:solidFill>
                <a:latin typeface="Courier"/>
              </a:rPr>
              <a:t>JavaNewHadoopRDD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841600"/>
          </a:xfrm>
          <a:prstGeom prst="rect">
            <a:avLst/>
          </a:prstGeom>
          <a:noFill/>
        </p:spPr>
        <p:txBody>
          <a:bodyPr wrap="square" lIns="0" rIns="0" rtlCol="0">
            <a:spAutoFit/>
          </a:bodyPr>
          <a:lstStyle/>
          <a:p>
            <a:pPr marL="171450" indent="-171450">
              <a:lnSpc>
                <a:spcPct val="130000"/>
              </a:lnSpc>
              <a:buFont typeface="Arial"/>
              <a:buChar char="•"/>
            </a:pPr>
            <a:r>
              <a:rPr lang="en-US" sz="1200" dirty="0">
                <a:solidFill>
                  <a:srgbClr val="262626"/>
                </a:solidFill>
                <a:latin typeface="Courier"/>
              </a:rPr>
              <a:t>T</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200" dirty="0">
                <a:solidFill>
                  <a:srgbClr val="262626"/>
                </a:solidFill>
                <a:latin typeface="Courier"/>
              </a:rPr>
              <a:t>R</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200" dirty="0" smtClean="0">
                <a:solidFill>
                  <a:srgbClr val="262626"/>
                </a:solidFill>
                <a:latin typeface="Courier"/>
              </a:rPr>
              <a:t>K</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200" dirty="0">
                <a:solidFill>
                  <a:srgbClr val="262626"/>
                </a:solidFill>
                <a:latin typeface="Courier"/>
              </a:rPr>
              <a:t>V</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r>
              <a:rPr lang="en-US" dirty="0" err="1">
                <a:solidFill>
                  <a:srgbClr val="262626"/>
                </a:solidFill>
                <a:latin typeface="Courier"/>
              </a:rPr>
              <a:t>DoubleFlatMapFunction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dirty="0" err="1">
                <a:solidFill>
                  <a:srgbClr val="262626"/>
                </a:solidFill>
                <a:latin typeface="Courier"/>
              </a:rPr>
              <a:t>DoubleFunction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dirty="0" err="1">
                <a:solidFill>
                  <a:srgbClr val="262626"/>
                </a:solidFill>
                <a:latin typeface="Courier"/>
              </a:rPr>
              <a:t>FlatMapFunction</a:t>
            </a:r>
            <a:r>
              <a:rPr lang="en-US" dirty="0">
                <a:solidFill>
                  <a:srgbClr val="262626"/>
                </a:solidFill>
                <a:latin typeface="Courier"/>
              </a:rPr>
              <a:t>&lt;T</a:t>
            </a:r>
            <a:r>
              <a:rPr lang="en-US" dirty="0" smtClean="0">
                <a:solidFill>
                  <a:srgbClr val="262626"/>
                </a:solidFill>
                <a:latin typeface="Courier"/>
              </a:rPr>
              <a:t>,R</a:t>
            </a:r>
            <a:r>
              <a:rPr lang="en-US" dirty="0">
                <a:solidFill>
                  <a:srgbClr val="262626"/>
                </a:solidFill>
                <a:latin typeface="Courier"/>
              </a:rPr>
              <a:t>&gt;, FlatMapFunction2&lt;T1</a:t>
            </a:r>
            <a:r>
              <a:rPr lang="en-US" dirty="0" smtClean="0">
                <a:solidFill>
                  <a:srgbClr val="262626"/>
                </a:solidFill>
                <a:latin typeface="Courier"/>
              </a:rPr>
              <a:t>,T2,R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dirty="0">
                <a:solidFill>
                  <a:srgbClr val="262626"/>
                </a:solidFill>
                <a:latin typeface="Courier"/>
              </a:rPr>
              <a:t>Function0&lt;R&gt;, Function&lt;T, R&gt;, Function2&lt;T1</a:t>
            </a:r>
            <a:r>
              <a:rPr lang="en-US" dirty="0" smtClean="0">
                <a:solidFill>
                  <a:srgbClr val="262626"/>
                </a:solidFill>
                <a:latin typeface="Courier"/>
              </a:rPr>
              <a:t>,T2,R</a:t>
            </a:r>
            <a:r>
              <a:rPr lang="en-US" dirty="0">
                <a:solidFill>
                  <a:srgbClr val="262626"/>
                </a:solidFill>
                <a:latin typeface="Courier"/>
              </a:rPr>
              <a:t>&gt;, Function3&lt;T1</a:t>
            </a:r>
            <a:r>
              <a:rPr lang="en-US" dirty="0" smtClean="0">
                <a:solidFill>
                  <a:srgbClr val="262626"/>
                </a:solidFill>
                <a:latin typeface="Courier"/>
              </a:rPr>
              <a:t>,T2,T3,R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dirty="0" err="1">
                <a:solidFill>
                  <a:srgbClr val="262626"/>
                </a:solidFill>
                <a:latin typeface="Courier"/>
              </a:rPr>
              <a:t>PairFlatMapFunction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&lt;K,V&gt;</a:t>
            </a:r>
          </a:p>
          <a:p>
            <a:pPr marL="171450" indent="-171450">
              <a:lnSpc>
                <a:spcPct val="130000"/>
              </a:lnSpc>
              <a:buFont typeface="Arial"/>
              <a:buChar char="•"/>
            </a:pPr>
            <a:r>
              <a:rPr lang="en-US" dirty="0" err="1">
                <a:solidFill>
                  <a:srgbClr val="262626"/>
                </a:solidFill>
                <a:latin typeface="Courier"/>
              </a:rPr>
              <a:t>PairFunction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&lt;K,V&gt;</a:t>
            </a:r>
          </a:p>
          <a:p>
            <a:pPr marL="171450" indent="-171450">
              <a:lnSpc>
                <a:spcPct val="130000"/>
              </a:lnSpc>
              <a:buFont typeface="Arial"/>
              <a:buChar char="•"/>
            </a:pPr>
            <a:r>
              <a:rPr lang="en-US" dirty="0" err="1">
                <a:solidFill>
                  <a:srgbClr val="262626"/>
                </a:solidFill>
                <a:latin typeface="Courier"/>
              </a:rPr>
              <a:t>VoidFunction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smtClean="0">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smtClean="0">
                <a:solidFill>
                  <a:srgbClr val="262626"/>
                </a:solidFill>
                <a:latin typeface="Courier"/>
              </a:rPr>
              <a:t>(</a:t>
            </a:r>
            <a:r>
              <a:rPr lang="en-US" sz="1600" dirty="0" smtClean="0">
                <a:solidFill>
                  <a:schemeClr val="accent3">
                    <a:lumMod val="75000"/>
                  </a:schemeClr>
                </a:solidFill>
                <a:latin typeface="Courier"/>
              </a:rPr>
              <a:t>“ “</a:t>
            </a:r>
            <a:r>
              <a:rPr lang="en-US" sz="1600" dirty="0" smtClean="0">
                <a:solidFill>
                  <a:srgbClr val="262626"/>
                </a:solidFill>
                <a:latin typeface="Courier"/>
              </a:rPr>
              <a:t>))</a:t>
            </a:r>
            <a:r>
              <a:rPr lang="en-US" sz="1600" dirty="0">
                <a:solidFill>
                  <a:srgbClr val="262626"/>
                </a:solidFill>
                <a:latin typeface="Courier"/>
              </a:rPr>
              <a:t>;</a:t>
            </a:r>
          </a:p>
          <a:p>
            <a:r>
              <a:rPr lang="en-US" sz="1600" dirty="0">
                <a:solidFill>
                  <a:srgbClr val="262626"/>
                </a:solidFill>
                <a:latin typeface="Courier"/>
              </a:rPr>
              <a:t>	}</a:t>
            </a:r>
          </a:p>
          <a:p>
            <a:r>
              <a:rPr lang="en-US" sz="1600" dirty="0" smtClean="0">
                <a:solidFill>
                  <a:srgbClr val="262626"/>
                </a:solidFill>
                <a:latin typeface="Courier"/>
              </a:rPr>
              <a:t>}</a:t>
            </a:r>
            <a:r>
              <a:rPr lang="en-US" sz="1600" dirty="0">
                <a:solidFill>
                  <a:srgbClr val="262626"/>
                </a:solidFill>
                <a:latin typeface="Courier"/>
              </a:rPr>
              <a:t>)</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smtClean="0">
                <a:solidFill>
                  <a:srgbClr val="107902"/>
                </a:solidFill>
                <a:latin typeface="Courier-Bold"/>
              </a:rPr>
              <a:t>public</a:t>
            </a:r>
            <a:r>
              <a:rPr lang="en-US" sz="1600" dirty="0" smtClean="0">
                <a:solidFill>
                  <a:srgbClr val="262626"/>
                </a:solidFill>
                <a:latin typeface="Courier"/>
              </a:rPr>
              <a:t> </a:t>
            </a:r>
            <a:r>
              <a:rPr lang="en-US" sz="1600" dirty="0">
                <a:solidFill>
                  <a:srgbClr val="262626"/>
                </a:solidFill>
                <a:latin typeface="Courier"/>
              </a:rPr>
              <a:t>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smtClean="0">
                <a:solidFill>
                  <a:srgbClr val="262626"/>
                </a:solidFill>
                <a:latin typeface="Courier"/>
              </a:rPr>
              <a:t>}</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Creating </a:t>
            </a:r>
            <a:r>
              <a:rPr lang="en-US" sz="2800" dirty="0" err="1" smtClean="0"/>
              <a:t>PairRDDs</a:t>
            </a:r>
            <a:endParaRPr lang="en-US" sz="2800" dirty="0"/>
          </a:p>
        </p:txBody>
      </p:sp>
      <p:sp>
        <p:nvSpPr>
          <p:cNvPr id="4" name="TextBox 3"/>
          <p:cNvSpPr txBox="1"/>
          <p:nvPr/>
        </p:nvSpPr>
        <p:spPr>
          <a:xfrm>
            <a:off x="152400" y="1821530"/>
            <a:ext cx="4469942" cy="729430"/>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smtClean="0">
                <a:solidFill>
                  <a:srgbClr val="262626"/>
                </a:solidFill>
                <a:latin typeface="Courier"/>
              </a:rPr>
              <a:t>rdd</a:t>
            </a:r>
            <a:r>
              <a:rPr lang="nl-NL" dirty="0" smtClean="0">
                <a:solidFill>
                  <a:srgbClr val="262626"/>
                </a:solidFill>
                <a:latin typeface="Courier"/>
              </a:rPr>
              <a:t>.map(</a:t>
            </a:r>
            <a:r>
              <a:rPr lang="nl-NL" dirty="0" err="1" smtClean="0">
                <a:solidFill>
                  <a:srgbClr val="262626"/>
                </a:solidFill>
                <a:latin typeface="Courier"/>
              </a:rPr>
              <a:t>key</a:t>
            </a:r>
            <a:r>
              <a:rPr lang="nl-NL" dirty="0" smtClean="0">
                <a:solidFill>
                  <a:srgbClr val="262626"/>
                </a:solidFill>
                <a:latin typeface="Courier"/>
              </a:rPr>
              <a:t> </a:t>
            </a:r>
            <a:r>
              <a:rPr lang="nl-NL" b="1" dirty="0">
                <a:solidFill>
                  <a:srgbClr val="107902"/>
                </a:solidFill>
                <a:latin typeface="Courier-Bold"/>
              </a:rPr>
              <a:t>=&gt;</a:t>
            </a:r>
            <a:r>
              <a:rPr lang="nl-NL" dirty="0">
                <a:solidFill>
                  <a:srgbClr val="262626"/>
                </a:solidFill>
                <a:latin typeface="Courier"/>
              </a:rPr>
              <a:t> </a:t>
            </a:r>
            <a:r>
              <a:rPr lang="nl-NL" dirty="0" smtClean="0">
                <a:solidFill>
                  <a:srgbClr val="262626"/>
                </a:solidFill>
                <a:latin typeface="Courier"/>
              </a:rPr>
              <a:t>(</a:t>
            </a:r>
            <a:r>
              <a:rPr lang="nl-NL" dirty="0" err="1" smtClean="0">
                <a:solidFill>
                  <a:srgbClr val="262626"/>
                </a:solidFill>
                <a:latin typeface="Courier"/>
              </a:rPr>
              <a:t>key</a:t>
            </a:r>
            <a:r>
              <a:rPr lang="nl-NL" dirty="0" smtClean="0">
                <a:solidFill>
                  <a:srgbClr val="262626"/>
                </a:solidFill>
                <a:latin typeface="Courier"/>
              </a:rPr>
              <a:t>,</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nl-NL" dirty="0" smtClean="0">
                <a:solidFill>
                  <a:srgbClr val="262626"/>
                </a:solidFill>
                <a:latin typeface="Courier"/>
              </a:rPr>
              <a:t>)</a:t>
            </a:r>
            <a:r>
              <a:rPr lang="nl-NL" dirty="0">
                <a:solidFill>
                  <a:srgbClr val="262626"/>
                </a:solidFill>
                <a:latin typeface="Courier"/>
              </a:rPr>
              <a:t>)</a:t>
            </a:r>
          </a:p>
        </p:txBody>
      </p:sp>
      <p:sp>
        <p:nvSpPr>
          <p:cNvPr id="5" name="TextBox 4"/>
          <p:cNvSpPr txBox="1"/>
          <p:nvPr/>
        </p:nvSpPr>
        <p:spPr>
          <a:xfrm>
            <a:off x="4820765" y="1821530"/>
            <a:ext cx="4083818" cy="883319"/>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smtClean="0">
                <a:solidFill>
                  <a:srgbClr val="262626"/>
                </a:solidFill>
                <a:latin typeface="Courier"/>
              </a:rPr>
              <a:t>rdd.map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t>
            </a:r>
            <a:r>
              <a:rPr lang="en-US" sz="1400" dirty="0" smtClean="0">
                <a:solidFill>
                  <a:srgbClr val="262626"/>
                </a:solidFill>
                <a:latin typeface="Courier"/>
              </a:rPr>
              <a:t>key: (key,</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Rectangle 2"/>
          <p:cNvSpPr/>
          <p:nvPr/>
        </p:nvSpPr>
        <p:spPr>
          <a:xfrm>
            <a:off x="152399" y="3346458"/>
            <a:ext cx="8752183" cy="1754327"/>
          </a:xfrm>
          <a:prstGeom prst="rect">
            <a:avLst/>
          </a:prstGeom>
        </p:spPr>
        <p:txBody>
          <a:bodyPr wrap="square">
            <a:spAutoFit/>
          </a:bodyPr>
          <a:lstStyle/>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endParaRPr lang="en-US" dirty="0" smtClean="0">
              <a:solidFill>
                <a:srgbClr val="262626"/>
              </a:solidFill>
              <a:latin typeface="Courier"/>
            </a:endParaRPr>
          </a:p>
          <a:p>
            <a:r>
              <a:rPr lang="en-US" dirty="0" err="1" smtClean="0">
                <a:solidFill>
                  <a:srgbClr val="262626"/>
                </a:solidFill>
                <a:latin typeface="Courier"/>
              </a:rPr>
              <a:t>rdd.</a:t>
            </a:r>
            <a:r>
              <a:rPr lang="en-US" dirty="0" err="1" smtClean="0">
                <a:solidFill>
                  <a:srgbClr val="0000C0"/>
                </a:solidFill>
                <a:latin typeface="Courier"/>
              </a:rPr>
              <a:t>mapToPair</a:t>
            </a:r>
            <a:r>
              <a:rPr lang="en-US" dirty="0">
                <a:solidFill>
                  <a:srgbClr val="262626"/>
                </a:solidFill>
                <a:latin typeface="Courier"/>
              </a:rPr>
              <a:t>(</a:t>
            </a:r>
            <a:r>
              <a:rPr lang="en-US" b="1" dirty="0">
                <a:solidFill>
                  <a:srgbClr val="107902"/>
                </a:solidFill>
                <a:latin typeface="Courier-Bold"/>
              </a:rPr>
              <a:t>new</a:t>
            </a:r>
            <a:r>
              <a:rPr lang="en-US" dirty="0">
                <a:solidFill>
                  <a:srgbClr val="262626"/>
                </a:solidFill>
                <a:latin typeface="Courier"/>
              </a:rPr>
              <a:t> </a:t>
            </a:r>
            <a:r>
              <a:rPr lang="en-US" dirty="0" err="1">
                <a:solidFill>
                  <a:srgbClr val="262626"/>
                </a:solidFill>
                <a:latin typeface="Courier"/>
              </a:rPr>
              <a:t>PairFunction</a:t>
            </a:r>
            <a:r>
              <a:rPr lang="en-US" dirty="0">
                <a:solidFill>
                  <a:srgbClr val="262626"/>
                </a:solidFill>
                <a:latin typeface="Courier"/>
              </a:rPr>
              <a:t>&lt;String, String, </a:t>
            </a:r>
            <a:r>
              <a:rPr lang="en-US" dirty="0" smtClean="0">
                <a:solidFill>
                  <a:srgbClr val="262626"/>
                </a:solidFill>
                <a:latin typeface="Courier"/>
              </a:rPr>
              <a:t>String&gt;</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public</a:t>
            </a:r>
            <a:r>
              <a:rPr lang="en-US" dirty="0">
                <a:solidFill>
                  <a:srgbClr val="262626"/>
                </a:solidFill>
                <a:latin typeface="Courier"/>
              </a:rPr>
              <a:t> Tuple2&lt;String, </a:t>
            </a:r>
            <a:r>
              <a:rPr lang="en-US" dirty="0" smtClean="0">
                <a:solidFill>
                  <a:srgbClr val="262626"/>
                </a:solidFill>
                <a:latin typeface="Courier"/>
              </a:rPr>
              <a:t>String&gt; </a:t>
            </a:r>
            <a:r>
              <a:rPr lang="en-US" dirty="0">
                <a:solidFill>
                  <a:srgbClr val="262626"/>
                </a:solidFill>
                <a:latin typeface="Courier"/>
              </a:rPr>
              <a:t>call(String </a:t>
            </a:r>
            <a:r>
              <a:rPr lang="en-US" dirty="0" smtClean="0">
                <a:solidFill>
                  <a:srgbClr val="262626"/>
                </a:solidFill>
                <a:latin typeface="Courier"/>
              </a:rPr>
              <a:t>key) </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return</a:t>
            </a:r>
            <a:r>
              <a:rPr lang="en-US" dirty="0">
                <a:solidFill>
                  <a:srgbClr val="262626"/>
                </a:solidFill>
                <a:latin typeface="Courier"/>
              </a:rPr>
              <a:t> </a:t>
            </a:r>
            <a:r>
              <a:rPr lang="en-US" b="1" dirty="0">
                <a:solidFill>
                  <a:srgbClr val="107902"/>
                </a:solidFill>
                <a:latin typeface="Courier-Bold"/>
              </a:rPr>
              <a:t>new</a:t>
            </a:r>
            <a:r>
              <a:rPr lang="en-US" dirty="0">
                <a:solidFill>
                  <a:srgbClr val="262626"/>
                </a:solidFill>
                <a:latin typeface="Courier"/>
              </a:rPr>
              <a:t> Tuple2&lt;String, </a:t>
            </a:r>
            <a:r>
              <a:rPr lang="en-US" dirty="0" smtClean="0">
                <a:solidFill>
                  <a:srgbClr val="262626"/>
                </a:solidFill>
                <a:latin typeface="Courier"/>
              </a:rPr>
              <a:t>String&gt;(key, </a:t>
            </a:r>
            <a:r>
              <a:rPr lang="nl-NL" dirty="0">
                <a:solidFill>
                  <a:srgbClr val="77933C"/>
                </a:solidFill>
                <a:latin typeface="Courier"/>
              </a:rPr>
              <a:t>“</a:t>
            </a:r>
            <a:r>
              <a:rPr lang="nl-NL" dirty="0" err="1">
                <a:solidFill>
                  <a:srgbClr val="77933C"/>
                </a:solidFill>
                <a:latin typeface="Courier"/>
              </a:rPr>
              <a:t>value</a:t>
            </a:r>
            <a:r>
              <a:rPr lang="nl-NL" dirty="0">
                <a:solidFill>
                  <a:srgbClr val="77933C"/>
                </a:solidFill>
                <a:latin typeface="Courier"/>
              </a:rPr>
              <a:t>”</a:t>
            </a:r>
            <a:r>
              <a:rPr lang="en-US" dirty="0" smtClean="0">
                <a:solidFill>
                  <a:srgbClr val="262626"/>
                </a:solidFill>
                <a:latin typeface="Courier"/>
              </a:rPr>
              <a:t>)</a:t>
            </a:r>
            <a:r>
              <a:rPr lang="en-US" dirty="0">
                <a:solidFill>
                  <a:srgbClr val="262626"/>
                </a:solidFill>
                <a:latin typeface="Courier"/>
              </a:rPr>
              <a:t>; </a:t>
            </a:r>
          </a:p>
          <a:p>
            <a:r>
              <a:rPr lang="en-US" dirty="0">
                <a:solidFill>
                  <a:srgbClr val="262626"/>
                </a:solidFill>
                <a:latin typeface="Courier"/>
              </a:rPr>
              <a:t>	}</a:t>
            </a:r>
          </a:p>
          <a:p>
            <a:r>
              <a:rPr lang="en-US" dirty="0">
                <a:solidFill>
                  <a:srgbClr val="262626"/>
                </a:solidFill>
                <a:latin typeface="Courier"/>
              </a:rPr>
              <a:t>});</a:t>
            </a:r>
          </a:p>
        </p:txBody>
      </p:sp>
    </p:spTree>
    <p:extLst>
      <p:ext uri="{BB962C8B-B14F-4D97-AF65-F5344CB8AC3E}">
        <p14:creationId xmlns:p14="http://schemas.microsoft.com/office/powerpoint/2010/main" val="36166259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425158"/>
            <a:ext cx="8183770" cy="4107279"/>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a:t>
            </a:r>
            <a:r>
              <a:rPr lang="en-US" sz="1600" dirty="0">
                <a:solidFill>
                  <a:srgbClr val="77933C"/>
                </a:solidFill>
                <a:latin typeface="Courier"/>
              </a:rPr>
              <a:t>"/path/to/</a:t>
            </a:r>
            <a:r>
              <a:rPr lang="en-US" sz="1600" dirty="0" err="1">
                <a:solidFill>
                  <a:srgbClr val="77933C"/>
                </a:solidFill>
                <a:latin typeface="Courier"/>
              </a:rPr>
              <a:t>file.txt</a:t>
            </a:r>
            <a:r>
              <a:rPr lang="en-US" sz="1600" dirty="0">
                <a:solidFill>
                  <a:srgbClr val="77933C"/>
                </a:solidFill>
                <a:latin typeface="Courier"/>
              </a:rPr>
              <a: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a:t>
            </a:r>
            <a:r>
              <a:rPr lang="en-US" sz="1600" dirty="0" smtClean="0">
                <a:solidFill>
                  <a:srgbClr val="77933C"/>
                </a:solidFill>
                <a:latin typeface="Courier"/>
              </a:rPr>
              <a:t>" "</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a:t>
            </a:r>
            <a:r>
              <a:rPr lang="en-US" sz="1600" b="1" dirty="0" err="1" smtClean="0">
                <a:solidFill>
                  <a:srgbClr val="262626"/>
                </a:solidFill>
                <a:latin typeface="Courier"/>
              </a:rPr>
              <a:t>toDebugString</a:t>
            </a:r>
            <a:endParaRPr lang="en-US" sz="1600" b="1"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425158"/>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242846"/>
            <a:ext cx="4530135" cy="2952692"/>
          </a:xfrm>
          <a:prstGeom prst="rect">
            <a:avLst/>
          </a:prstGeom>
        </p:spPr>
      </p:pic>
      <p:sp>
        <p:nvSpPr>
          <p:cNvPr id="6" name="TextBox 5"/>
          <p:cNvSpPr txBox="1"/>
          <p:nvPr/>
        </p:nvSpPr>
        <p:spPr>
          <a:xfrm>
            <a:off x="4469942" y="5190331"/>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349874"/>
          </a:xfrm>
          <a:prstGeom prst="rect">
            <a:avLst/>
          </a:prstGeom>
          <a:noFill/>
        </p:spPr>
        <p:txBody>
          <a:bodyPr wrap="square" lIns="0" rIns="0" rtlCol="0">
            <a:spAutoFit/>
          </a:bodyPr>
          <a:lstStyle/>
          <a:p>
            <a:r>
              <a:rPr lang="en-US" dirty="0" err="1" smtClean="0">
                <a:solidFill>
                  <a:srgbClr val="262626"/>
                </a:solidFill>
                <a:latin typeface="Courier"/>
              </a:rPr>
              <a:t>rdd.</a:t>
            </a:r>
            <a:r>
              <a:rPr lang="en-US" dirty="0" err="1" smtClean="0">
                <a:solidFill>
                  <a:srgbClr val="0000C0"/>
                </a:solidFill>
                <a:latin typeface="Courier"/>
              </a:rPr>
              <a:t>persist</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a:solidFill>
                  <a:srgbClr val="262626"/>
                </a:solidFill>
                <a:latin typeface="Courier"/>
              </a:rPr>
              <a:t>rdd.</a:t>
            </a:r>
            <a:r>
              <a:rPr lang="en-US" dirty="0" err="1">
                <a:solidFill>
                  <a:srgbClr val="0000C0"/>
                </a:solidFill>
                <a:latin typeface="Courier"/>
              </a:rPr>
              <a:t>persist</a:t>
            </a:r>
            <a:r>
              <a:rPr lang="en-US" dirty="0" smtClean="0">
                <a:solidFill>
                  <a:srgbClr val="262626"/>
                </a:solidFill>
                <a:latin typeface="Courier"/>
              </a:rPr>
              <a:t>(</a:t>
            </a:r>
            <a:r>
              <a:rPr lang="en-US" dirty="0" err="1">
                <a:solidFill>
                  <a:srgbClr val="262626"/>
                </a:solidFill>
                <a:latin typeface="Courier"/>
              </a:rPr>
              <a:t>S</a:t>
            </a:r>
            <a:r>
              <a:rPr lang="en-US" dirty="0" err="1" smtClean="0">
                <a:solidFill>
                  <a:srgbClr val="262626"/>
                </a:solidFill>
                <a:latin typeface="Courier"/>
              </a:rPr>
              <a:t>torageLevel</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cache</a:t>
            </a:r>
            <a:r>
              <a:rPr lang="en-US" dirty="0" smtClean="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checkpoint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unpersist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Persistence Example</a:t>
            </a:r>
            <a:endParaRPr lang="en-US" sz="2800" dirty="0"/>
          </a:p>
        </p:txBody>
      </p:sp>
      <p:sp>
        <p:nvSpPr>
          <p:cNvPr id="4" name="TextBox 3"/>
          <p:cNvSpPr txBox="1"/>
          <p:nvPr/>
        </p:nvSpPr>
        <p:spPr>
          <a:xfrm>
            <a:off x="386124" y="1821530"/>
            <a:ext cx="8183770" cy="4205768"/>
          </a:xfrm>
          <a:prstGeom prst="rect">
            <a:avLst/>
          </a:prstGeom>
          <a:noFill/>
        </p:spPr>
        <p:txBody>
          <a:bodyPr wrap="square" lIns="0" rIns="0" rtlCol="0">
            <a:spAutoFit/>
          </a:bodyPr>
          <a:lstStyle/>
          <a:p>
            <a:r>
              <a:rPr lang="en-US" b="1" dirty="0" err="1" smtClean="0">
                <a:solidFill>
                  <a:srgbClr val="107902"/>
                </a:solidFill>
                <a:latin typeface="Courier-Bold"/>
              </a:rPr>
              <a:t>val</a:t>
            </a:r>
            <a:r>
              <a:rPr lang="en-US" dirty="0" smtClean="0">
                <a:solidFill>
                  <a:srgbClr val="262626"/>
                </a:solidFill>
                <a:latin typeface="Courier"/>
              </a:rPr>
              <a:t> </a:t>
            </a:r>
            <a:r>
              <a:rPr lang="en-US" dirty="0" err="1">
                <a:solidFill>
                  <a:srgbClr val="262626"/>
                </a:solidFill>
                <a:latin typeface="Courier"/>
              </a:rPr>
              <a:t>textFile</a:t>
            </a:r>
            <a:r>
              <a:rPr lang="en-US" dirty="0">
                <a:solidFill>
                  <a:srgbClr val="262626"/>
                </a:solidFill>
                <a:latin typeface="Courier"/>
              </a:rPr>
              <a:t>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sc.textFile</a:t>
            </a:r>
            <a:r>
              <a:rPr lang="en-US" dirty="0">
                <a:solidFill>
                  <a:srgbClr val="262626"/>
                </a:solidFill>
                <a:latin typeface="Courier"/>
              </a:rPr>
              <a:t>(</a:t>
            </a:r>
            <a:r>
              <a:rPr lang="en-US" dirty="0">
                <a:solidFill>
                  <a:schemeClr val="accent3">
                    <a:lumMod val="75000"/>
                  </a:schemeClr>
                </a:solidFill>
                <a:latin typeface="Courier"/>
              </a:rPr>
              <a:t>"/path/to/</a:t>
            </a:r>
            <a:r>
              <a:rPr lang="en-US" dirty="0" err="1">
                <a:solidFill>
                  <a:schemeClr val="accent3">
                    <a:lumMod val="75000"/>
                  </a:schemeClr>
                </a:solidFill>
                <a:latin typeface="Courier"/>
              </a:rPr>
              <a:t>file.txt</a:t>
            </a:r>
            <a:r>
              <a:rPr lang="en-US" dirty="0">
                <a:solidFill>
                  <a:schemeClr val="accent3">
                    <a:lumMod val="75000"/>
                  </a:schemeClr>
                </a:solidFill>
                <a:latin typeface="Courier"/>
              </a:rPr>
              <a:t>"</a:t>
            </a:r>
            <a:r>
              <a:rPr lang="en-US" dirty="0">
                <a:solidFill>
                  <a:srgbClr val="262626"/>
                </a:solidFill>
                <a:latin typeface="Courier"/>
              </a:rPr>
              <a:t>)</a:t>
            </a:r>
          </a:p>
          <a:p>
            <a:endParaRPr lang="en-US" dirty="0" smtClean="0">
              <a:solidFill>
                <a:srgbClr val="262626"/>
              </a:solidFill>
              <a:latin typeface="Courier"/>
            </a:endParaRPr>
          </a:p>
          <a:p>
            <a:r>
              <a:rPr lang="en-US" dirty="0" err="1" smtClean="0">
                <a:solidFill>
                  <a:srgbClr val="262626"/>
                </a:solidFill>
                <a:latin typeface="Courier"/>
              </a:rPr>
              <a:t>textFile.cache</a:t>
            </a:r>
            <a:r>
              <a:rPr lang="en-US" dirty="0" smtClean="0">
                <a:solidFill>
                  <a:srgbClr val="262626"/>
                </a:solidFill>
                <a:latin typeface="Courier"/>
              </a:rPr>
              <a:t>()</a:t>
            </a:r>
            <a:r>
              <a:rPr lang="en-US" dirty="0" smtClean="0">
                <a:solidFill>
                  <a:srgbClr val="757575"/>
                </a:solidFill>
                <a:latin typeface="Courier"/>
              </a:rPr>
              <a:t>//&lt;-Data not </a:t>
            </a:r>
            <a:r>
              <a:rPr lang="en-US" dirty="0">
                <a:solidFill>
                  <a:srgbClr val="757575"/>
                </a:solidFill>
                <a:latin typeface="Courier"/>
              </a:rPr>
              <a:t>c</a:t>
            </a:r>
            <a:r>
              <a:rPr lang="en-US" dirty="0" smtClean="0">
                <a:solidFill>
                  <a:srgbClr val="757575"/>
                </a:solidFill>
                <a:latin typeface="Courier"/>
              </a:rPr>
              <a:t>ached on workers </a:t>
            </a:r>
            <a:r>
              <a:rPr lang="en-US" dirty="0">
                <a:solidFill>
                  <a:srgbClr val="757575"/>
                </a:solidFill>
                <a:latin typeface="Courier"/>
              </a:rPr>
              <a:t>y</a:t>
            </a:r>
            <a:r>
              <a:rPr lang="en-US" dirty="0" smtClean="0">
                <a:solidFill>
                  <a:srgbClr val="757575"/>
                </a:solidFill>
                <a:latin typeface="Courier"/>
              </a:rPr>
              <a:t>et</a:t>
            </a:r>
            <a:endParaRPr lang="en-US" dirty="0" smtClean="0">
              <a:solidFill>
                <a:srgbClr val="262626"/>
              </a:solidFill>
              <a:latin typeface="Courier"/>
            </a:endParaRPr>
          </a:p>
          <a:p>
            <a:endParaRPr lang="en-US" dirty="0">
              <a:solidFill>
                <a:srgbClr val="757575"/>
              </a:solidFill>
              <a:latin typeface="Courier"/>
            </a:endParaRPr>
          </a:p>
          <a:p>
            <a:r>
              <a:rPr lang="en-US" b="1" dirty="0" err="1">
                <a:solidFill>
                  <a:srgbClr val="107902"/>
                </a:solidFill>
                <a:latin typeface="Courier-Bold"/>
              </a:rPr>
              <a:t>val</a:t>
            </a:r>
            <a:r>
              <a:rPr lang="en-US" dirty="0">
                <a:solidFill>
                  <a:srgbClr val="262626"/>
                </a:solidFill>
                <a:latin typeface="Courier"/>
              </a:rPr>
              <a:t> counts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textFile</a:t>
            </a:r>
            <a:endParaRPr lang="en-US" dirty="0">
              <a:solidFill>
                <a:srgbClr val="262626"/>
              </a:solidFill>
              <a:latin typeface="Courier"/>
            </a:endParaRPr>
          </a:p>
          <a:p>
            <a:r>
              <a:rPr lang="en-US" dirty="0">
                <a:solidFill>
                  <a:srgbClr val="262626"/>
                </a:solidFill>
                <a:latin typeface="Courier"/>
              </a:rPr>
              <a:t>	.</a:t>
            </a:r>
            <a:r>
              <a:rPr lang="en-US" dirty="0" err="1">
                <a:solidFill>
                  <a:srgbClr val="262626"/>
                </a:solidFill>
                <a:latin typeface="Courier"/>
              </a:rPr>
              <a:t>flatMap</a:t>
            </a:r>
            <a:r>
              <a:rPr lang="en-US" dirty="0">
                <a:solidFill>
                  <a:srgbClr val="262626"/>
                </a:solidFill>
                <a:latin typeface="Courier"/>
              </a:rPr>
              <a:t>(line </a:t>
            </a:r>
            <a:r>
              <a:rPr lang="en-US" b="1" dirty="0">
                <a:solidFill>
                  <a:srgbClr val="107902"/>
                </a:solidFill>
                <a:latin typeface="Courier-Bold"/>
              </a:rPr>
              <a:t>=&gt;</a:t>
            </a:r>
            <a:r>
              <a:rPr lang="en-US" dirty="0">
                <a:solidFill>
                  <a:srgbClr val="262626"/>
                </a:solidFill>
                <a:latin typeface="Courier"/>
              </a:rPr>
              <a:t> </a:t>
            </a:r>
            <a:r>
              <a:rPr lang="en-US" dirty="0" err="1">
                <a:solidFill>
                  <a:srgbClr val="262626"/>
                </a:solidFill>
                <a:latin typeface="Courier"/>
              </a:rPr>
              <a:t>line.split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p>
          <a:p>
            <a:r>
              <a:rPr lang="nl-NL" dirty="0">
                <a:solidFill>
                  <a:srgbClr val="262626"/>
                </a:solidFill>
                <a:latin typeface="Courier"/>
              </a:rPr>
              <a:t>	.map(word </a:t>
            </a:r>
            <a:r>
              <a:rPr lang="nl-NL" b="1" dirty="0">
                <a:solidFill>
                  <a:srgbClr val="107902"/>
                </a:solidFill>
                <a:latin typeface="Courier-Bold"/>
              </a:rPr>
              <a:t>=&gt;</a:t>
            </a:r>
            <a:r>
              <a:rPr lang="nl-NL" dirty="0">
                <a:solidFill>
                  <a:srgbClr val="262626"/>
                </a:solidFill>
                <a:latin typeface="Courier"/>
              </a:rPr>
              <a:t> (word, </a:t>
            </a:r>
            <a:r>
              <a:rPr lang="nl-NL" b="1" dirty="0">
                <a:solidFill>
                  <a:srgbClr val="0000D5"/>
                </a:solidFill>
                <a:latin typeface="Courier-Bold"/>
              </a:rPr>
              <a:t>1</a:t>
            </a:r>
            <a:r>
              <a:rPr lang="nl-NL" dirty="0">
                <a:solidFill>
                  <a:srgbClr val="262626"/>
                </a:solidFill>
                <a:latin typeface="Courier"/>
              </a:rPr>
              <a:t>))</a:t>
            </a:r>
          </a:p>
          <a:p>
            <a:r>
              <a:rPr lang="nl-NL" dirty="0">
                <a:solidFill>
                  <a:srgbClr val="262626"/>
                </a:solidFill>
                <a:latin typeface="Courier"/>
              </a:rPr>
              <a:t>    .</a:t>
            </a:r>
            <a:r>
              <a:rPr lang="nl-NL" dirty="0" err="1">
                <a:solidFill>
                  <a:srgbClr val="262626"/>
                </a:solidFill>
                <a:latin typeface="Courier"/>
              </a:rPr>
              <a:t>reduceByKey</a:t>
            </a:r>
            <a:r>
              <a:rPr lang="nl-NL" dirty="0">
                <a:solidFill>
                  <a:srgbClr val="262626"/>
                </a:solidFill>
                <a:latin typeface="Courier"/>
              </a:rPr>
              <a:t>(</a:t>
            </a:r>
            <a:r>
              <a:rPr lang="nl-NL" b="1" dirty="0">
                <a:solidFill>
                  <a:srgbClr val="107902"/>
                </a:solidFill>
                <a:latin typeface="Courier-Bold"/>
              </a:rPr>
              <a:t>_</a:t>
            </a:r>
            <a:r>
              <a:rPr lang="nl-NL" dirty="0">
                <a:solidFill>
                  <a:srgbClr val="262626"/>
                </a:solidFill>
                <a:latin typeface="Courier"/>
              </a:rPr>
              <a:t> + </a:t>
            </a:r>
            <a:r>
              <a:rPr lang="nl-NL" b="1" dirty="0">
                <a:solidFill>
                  <a:srgbClr val="107902"/>
                </a:solidFill>
                <a:latin typeface="Courier-Bold"/>
              </a:rPr>
              <a:t>_</a:t>
            </a:r>
            <a:r>
              <a:rPr lang="nl-NL" dirty="0">
                <a:solidFill>
                  <a:srgbClr val="262626"/>
                </a:solidFill>
                <a:latin typeface="Courier"/>
              </a:rPr>
              <a:t>)</a:t>
            </a:r>
          </a:p>
          <a:p>
            <a:endParaRPr lang="nl-NL" dirty="0">
              <a:solidFill>
                <a:srgbClr val="262626"/>
              </a:solidFill>
              <a:latin typeface="Courier"/>
            </a:endParaRPr>
          </a:p>
          <a:p>
            <a:r>
              <a:rPr lang="nl-NL" dirty="0" err="1" smtClean="0">
                <a:solidFill>
                  <a:srgbClr val="262626"/>
                </a:solidFill>
                <a:latin typeface="Courier"/>
              </a:rPr>
              <a:t>counts</a:t>
            </a:r>
            <a:r>
              <a:rPr lang="nl-NL" dirty="0" smtClean="0">
                <a:solidFill>
                  <a:srgbClr val="262626"/>
                </a:solidFill>
                <a:latin typeface="Courier"/>
              </a:rPr>
              <a:t>.</a:t>
            </a:r>
            <a:r>
              <a:rPr lang="en-US" dirty="0" smtClean="0">
                <a:solidFill>
                  <a:srgbClr val="262626"/>
                </a:solidFill>
                <a:latin typeface="Courier"/>
              </a:rPr>
              <a:t>collect()</a:t>
            </a:r>
            <a:r>
              <a:rPr lang="en-US" dirty="0" smtClean="0">
                <a:solidFill>
                  <a:srgbClr val="757575"/>
                </a:solidFill>
                <a:latin typeface="Courier"/>
              </a:rPr>
              <a:t>//&lt;-Action executes graph which caches data</a:t>
            </a:r>
            <a:endParaRPr lang="en-US" dirty="0">
              <a:solidFill>
                <a:srgbClr val="262626"/>
              </a:solidFill>
              <a:latin typeface="Courier"/>
            </a:endParaRPr>
          </a:p>
          <a:p>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93427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095"/>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pic>
        <p:nvPicPr>
          <p:cNvPr id="5" name="Picture 4" descr="Screen Shot 2016-02-01 at 10.51.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671"/>
            <a:ext cx="9144000" cy="2444750"/>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operation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2560701"/>
          </a:xfrm>
          <a:prstGeom prst="rect">
            <a:avLst/>
          </a:prstGeom>
          <a:noFill/>
        </p:spPr>
        <p:txBody>
          <a:bodyPr wrap="square" lIns="0" rIns="0" rtlCol="0">
            <a:spAutoFit/>
          </a:bodyPr>
          <a:lstStyle/>
          <a:p>
            <a:pPr>
              <a:lnSpc>
                <a:spcPct val="130000"/>
              </a:lnSpc>
            </a:pPr>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a:solidFill>
                  <a:schemeClr val="tx1">
                    <a:lumMod val="50000"/>
                    <a:lumOff val="50000"/>
                  </a:schemeClr>
                </a:solidFill>
                <a:latin typeface="Courier"/>
              </a:rPr>
              <a:t>// inner join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two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PairedRDDs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 (</a:t>
            </a:r>
            <a:r>
              <a:rPr lang="en-US" sz="2800" dirty="0" err="1" smtClean="0"/>
              <a:t>Scala</a:t>
            </a:r>
            <a:r>
              <a:rPr lang="en-US" sz="2800" dirty="0" smtClean="0"/>
              <a:t>)</a:t>
            </a:r>
            <a:endParaRPr lang="en-US" sz="2800" dirty="0"/>
          </a:p>
        </p:txBody>
      </p:sp>
      <p:sp>
        <p:nvSpPr>
          <p:cNvPr id="4" name="TextBox 3"/>
          <p:cNvSpPr txBox="1"/>
          <p:nvPr/>
        </p:nvSpPr>
        <p:spPr>
          <a:xfrm>
            <a:off x="386123" y="1455396"/>
            <a:ext cx="8370134" cy="4401204"/>
          </a:xfrm>
          <a:prstGeom prst="rect">
            <a:avLst/>
          </a:prstGeom>
          <a:noFill/>
        </p:spPr>
        <p:txBody>
          <a:bodyPr wrap="square" lIns="0" rIns="0" rtlCol="0">
            <a:spAutoFit/>
          </a:bodyPr>
          <a:lstStyle/>
          <a:p>
            <a:r>
              <a:rPr lang="en-US" sz="1400" b="1" dirty="0" smtClean="0">
                <a:solidFill>
                  <a:srgbClr val="107902"/>
                </a:solidFill>
                <a:latin typeface="Courier-Bold"/>
              </a:rPr>
              <a:t>case</a:t>
            </a:r>
            <a:r>
              <a:rPr lang="en-US" sz="1400" dirty="0" smtClean="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smtClean="0">
                <a:solidFill>
                  <a:srgbClr val="262087"/>
                </a:solidFill>
                <a:latin typeface="Courier-Bold"/>
              </a:rPr>
              <a:t>String</a:t>
            </a:r>
            <a:r>
              <a:rPr lang="en-US" sz="1400" dirty="0" smtClean="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smtClean="0">
                <a:solidFill>
                  <a:srgbClr val="262087"/>
                </a:solidFill>
                <a:latin typeface="Courier-Bold"/>
              </a:rPr>
              <a:t>String</a:t>
            </a:r>
            <a:r>
              <a:rPr lang="en-US" sz="1400" dirty="0" smtClean="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"/user/</a:t>
            </a:r>
            <a:r>
              <a:rPr lang="en-US" sz="1400" dirty="0" err="1">
                <a:solidFill>
                  <a:srgbClr val="77933C"/>
                </a:solidFill>
                <a:latin typeface="Courier"/>
              </a:rPr>
              <a:t>cloudera</a:t>
            </a:r>
            <a:r>
              <a:rPr lang="en-US" sz="1400" dirty="0">
                <a:solidFill>
                  <a:srgbClr val="77933C"/>
                </a:solidFill>
                <a:latin typeface="Courier"/>
              </a:rPr>
              <a:t>/spark-workshop-data/</a:t>
            </a:r>
            <a:r>
              <a:rPr lang="en-US" sz="1400" dirty="0" smtClean="0">
                <a:solidFill>
                  <a:srgbClr val="77933C"/>
                </a:solidFill>
                <a:latin typeface="Courier"/>
              </a:rPr>
              <a:t>join-example/</a:t>
            </a:r>
            <a:r>
              <a:rPr lang="en-US" sz="1400" dirty="0" err="1">
                <a:solidFill>
                  <a:srgbClr val="77933C"/>
                </a:solidFill>
                <a:latin typeface="Courier"/>
              </a:rPr>
              <a:t>reg.tsv</a:t>
            </a:r>
            <a:r>
              <a:rPr lang="en-US" sz="1400" dirty="0">
                <a:solidFill>
                  <a:srgbClr val="77933C"/>
                </a:solidFill>
                <a:latin typeface="Courier"/>
              </a:rPr>
              <a:t>"</a:t>
            </a:r>
            <a:r>
              <a:rPr lang="en-US" sz="1400" dirty="0" smtClean="0">
                <a:solidFill>
                  <a:srgbClr val="262626"/>
                </a:solidFill>
                <a:latin typeface="Courier"/>
              </a:rPr>
              <a:t>)</a:t>
            </a:r>
          </a:p>
          <a:p>
            <a:r>
              <a:rPr lang="en-US" sz="1400" dirty="0">
                <a:solidFill>
                  <a:srgbClr val="262626"/>
                </a:solidFill>
                <a:latin typeface="Courier"/>
              </a:rPr>
              <a:t>	</a:t>
            </a:r>
            <a:r>
              <a:rPr lang="en-US" sz="1400" dirty="0" smtClean="0">
                <a:solidFill>
                  <a:srgbClr val="262626"/>
                </a:solidFill>
                <a:latin typeface="Courier"/>
              </a:rPr>
              <a:t>.</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a:t>
            </a:r>
            <a:r>
              <a:rPr lang="en-US" sz="1400" dirty="0">
                <a:solidFill>
                  <a:srgbClr val="77933C"/>
                </a:solidFill>
                <a:latin typeface="Courier"/>
              </a:rPr>
              <a:t>"\t"</a:t>
            </a:r>
            <a:r>
              <a:rPr lang="en-US" sz="1400" dirty="0">
                <a:solidFill>
                  <a:srgbClr val="262626"/>
                </a:solidFill>
                <a:latin typeface="Courier"/>
              </a:rPr>
              <a:t>)</a:t>
            </a:r>
            <a:r>
              <a:rPr lang="en-US" sz="1400" dirty="0" smtClean="0">
                <a:solidFill>
                  <a:srgbClr val="262626"/>
                </a:solidFill>
                <a:latin typeface="Courier"/>
              </a:rPr>
              <a:t>)</a:t>
            </a:r>
          </a:p>
          <a:p>
            <a:r>
              <a:rPr lang="en-US" sz="1400" dirty="0">
                <a:solidFill>
                  <a:srgbClr val="262626"/>
                </a:solidFill>
                <a:latin typeface="Courier"/>
              </a:rPr>
              <a:t>	</a:t>
            </a:r>
            <a:r>
              <a:rPr lang="en-US" sz="1400" dirty="0" smtClean="0">
                <a:solidFill>
                  <a:srgbClr val="262626"/>
                </a:solidFill>
                <a:latin typeface="Courier"/>
              </a:rPr>
              <a:t>.</a:t>
            </a:r>
            <a:r>
              <a:rPr lang="en-US" sz="1400" dirty="0">
                <a:solidFill>
                  <a:srgbClr val="262626"/>
                </a:solidFill>
                <a:latin typeface="Courier"/>
              </a:rPr>
              <a:t>map</a:t>
            </a:r>
            <a:r>
              <a:rPr lang="en-US" sz="1400" dirty="0" smtClean="0">
                <a:solidFill>
                  <a:srgbClr val="262626"/>
                </a:solidFill>
                <a:latin typeface="Courier"/>
              </a:rPr>
              <a:t>(</a:t>
            </a:r>
            <a:r>
              <a:rPr lang="ro-RO" sz="1400" dirty="0" smtClean="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smtClean="0">
                <a:solidFill>
                  <a:srgbClr val="262626"/>
                </a:solidFill>
                <a:latin typeface="Courier"/>
              </a:rPr>
              <a:t>(r</a:t>
            </a:r>
            <a:r>
              <a:rPr lang="ro-RO" sz="1400" dirty="0">
                <a:solidFill>
                  <a:srgbClr val="262626"/>
                </a:solidFill>
                <a:latin typeface="Courier"/>
              </a:rPr>
              <a:t>(</a:t>
            </a:r>
            <a:r>
              <a:rPr lang="ro-RO" sz="1400" b="1" dirty="0">
                <a:solidFill>
                  <a:srgbClr val="0000D5"/>
                </a:solidFill>
                <a:latin typeface="Courier-Bold"/>
              </a:rPr>
              <a:t>0</a:t>
            </a:r>
            <a:r>
              <a:rPr lang="ro-RO" sz="1400" dirty="0" smtClean="0">
                <a:solidFill>
                  <a:srgbClr val="262626"/>
                </a:solidFill>
                <a:latin typeface="Courier"/>
              </a:rPr>
              <a:t>), </a:t>
            </a:r>
            <a:r>
              <a:rPr lang="ro-RO" sz="1400" dirty="0">
                <a:solidFill>
                  <a:srgbClr val="262626"/>
                </a:solidFill>
                <a:latin typeface="Courier"/>
              </a:rPr>
              <a:t>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r>
              <a:rPr lang="ro-RO" sz="1400" dirty="0" smtClean="0">
                <a:solidFill>
                  <a:srgbClr val="262626"/>
                </a:solidFill>
                <a:latin typeface="Courier"/>
              </a:rPr>
              <a:t>))</a:t>
            </a:r>
          </a:p>
          <a:p>
            <a:endParaRPr lang="ro-RO" sz="1400" dirty="0">
              <a:solidFill>
                <a:srgbClr val="262626"/>
              </a:solidFill>
              <a:latin typeface="Courier"/>
            </a:endParaRP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a:t>
            </a:r>
            <a:r>
              <a:rPr lang="ro-RO" sz="1400" dirty="0">
                <a:solidFill>
                  <a:srgbClr val="77933C"/>
                </a:solidFill>
                <a:latin typeface="Courier"/>
              </a:rPr>
              <a:t>"/user/cloudera/spark-workshop-data/</a:t>
            </a:r>
            <a:r>
              <a:rPr lang="ro-RO" sz="1400" dirty="0" smtClean="0">
                <a:solidFill>
                  <a:srgbClr val="77933C"/>
                </a:solidFill>
                <a:latin typeface="Courier"/>
              </a:rPr>
              <a:t>join-example/</a:t>
            </a:r>
            <a:r>
              <a:rPr lang="ro-RO" sz="1400" dirty="0">
                <a:solidFill>
                  <a:srgbClr val="77933C"/>
                </a:solidFill>
                <a:latin typeface="Courier"/>
              </a:rPr>
              <a:t>clk.tsv"</a:t>
            </a:r>
            <a:r>
              <a:rPr lang="ro-RO" sz="1400" dirty="0" smtClean="0">
                <a:solidFill>
                  <a:srgbClr val="262626"/>
                </a:solidFill>
                <a:latin typeface="Courier"/>
              </a:rPr>
              <a:t>)</a:t>
            </a:r>
          </a:p>
          <a:p>
            <a:r>
              <a:rPr lang="ro-RO" sz="1400" dirty="0">
                <a:solidFill>
                  <a:srgbClr val="262626"/>
                </a:solidFill>
                <a:latin typeface="Courier"/>
              </a:rPr>
              <a:t>	</a:t>
            </a:r>
            <a:r>
              <a:rPr lang="ro-RO" sz="1400" dirty="0" smtClean="0">
                <a:solidFill>
                  <a:srgbClr val="262626"/>
                </a:solidFill>
                <a:latin typeface="Courier"/>
              </a:rPr>
              <a:t>.</a:t>
            </a:r>
            <a:r>
              <a:rPr lang="ro-RO" sz="1400" dirty="0">
                <a:solidFill>
                  <a:srgbClr val="262626"/>
                </a:solidFill>
                <a:latin typeface="Courier"/>
              </a:rPr>
              <a:t>map(</a:t>
            </a:r>
            <a:r>
              <a:rPr lang="ro-RO" sz="1400" b="1" dirty="0">
                <a:solidFill>
                  <a:srgbClr val="107902"/>
                </a:solidFill>
                <a:latin typeface="Courier-Bold"/>
              </a:rPr>
              <a:t>_</a:t>
            </a:r>
            <a:r>
              <a:rPr lang="ro-RO" sz="1400" dirty="0">
                <a:solidFill>
                  <a:srgbClr val="262626"/>
                </a:solidFill>
                <a:latin typeface="Courier"/>
              </a:rPr>
              <a:t>.split(</a:t>
            </a:r>
            <a:r>
              <a:rPr lang="ro-RO" sz="1400" dirty="0">
                <a:solidFill>
                  <a:srgbClr val="77933C"/>
                </a:solidFill>
                <a:latin typeface="Courier"/>
              </a:rPr>
              <a:t>"\t"</a:t>
            </a:r>
            <a:r>
              <a:rPr lang="ro-RO" sz="1400" dirty="0">
                <a:solidFill>
                  <a:srgbClr val="262626"/>
                </a:solidFill>
                <a:latin typeface="Courier"/>
              </a:rPr>
              <a:t>)</a:t>
            </a:r>
            <a:r>
              <a:rPr lang="ro-RO" sz="1400" dirty="0" smtClean="0">
                <a:solidFill>
                  <a:srgbClr val="262626"/>
                </a:solidFill>
                <a:latin typeface="Courier"/>
              </a:rPr>
              <a:t>)</a:t>
            </a:r>
          </a:p>
          <a:p>
            <a:r>
              <a:rPr lang="ro-RO" sz="1400" dirty="0">
                <a:solidFill>
                  <a:srgbClr val="262626"/>
                </a:solidFill>
                <a:latin typeface="Courier"/>
              </a:rPr>
              <a:t>	</a:t>
            </a:r>
            <a:r>
              <a:rPr lang="ro-RO" sz="1400" dirty="0" smtClean="0">
                <a:solidFill>
                  <a:srgbClr val="262626"/>
                </a:solidFill>
                <a:latin typeface="Courier"/>
              </a:rPr>
              <a:t>.</a:t>
            </a:r>
            <a:r>
              <a:rPr lang="ro-RO" sz="1400" dirty="0">
                <a:solidFill>
                  <a:srgbClr val="262626"/>
                </a:solidFill>
                <a:latin typeface="Courier"/>
              </a:rPr>
              <a:t>map</a:t>
            </a:r>
            <a:r>
              <a:rPr lang="ro-RO" sz="1400" dirty="0" smtClean="0">
                <a:solidFill>
                  <a:srgbClr val="262626"/>
                </a:solidFill>
                <a:latin typeface="Courier"/>
              </a:rPr>
              <a:t>(</a:t>
            </a:r>
            <a:r>
              <a:rPr lang="sk-SK" sz="1400" dirty="0" smtClean="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smtClean="0">
                <a:solidFill>
                  <a:srgbClr val="262626"/>
                </a:solidFill>
                <a:latin typeface="Courier"/>
              </a:rPr>
              <a:t>(c</a:t>
            </a:r>
            <a:r>
              <a:rPr lang="sk-SK" sz="1400" dirty="0">
                <a:solidFill>
                  <a:srgbClr val="262626"/>
                </a:solidFill>
                <a:latin typeface="Courier"/>
              </a:rPr>
              <a:t>(</a:t>
            </a:r>
            <a:r>
              <a:rPr lang="sk-SK" sz="1400" b="1" dirty="0">
                <a:solidFill>
                  <a:srgbClr val="0000D5"/>
                </a:solidFill>
                <a:latin typeface="Courier-Bold"/>
              </a:rPr>
              <a:t>0</a:t>
            </a:r>
            <a:r>
              <a:rPr lang="sk-SK" sz="1400" dirty="0" smtClean="0">
                <a:solidFill>
                  <a:srgbClr val="262626"/>
                </a:solidFill>
                <a:latin typeface="Courier"/>
              </a:rPr>
              <a:t>), </a:t>
            </a:r>
            <a:r>
              <a:rPr lang="sk-SK" sz="1400" dirty="0">
                <a:solidFill>
                  <a:srgbClr val="262626"/>
                </a:solidFill>
                <a:latin typeface="Courier"/>
              </a:rPr>
              <a:t>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r>
              <a:rPr lang="sk-SK" sz="1400" dirty="0" smtClean="0">
                <a:solidFill>
                  <a:srgbClr val="262626"/>
                </a:solidFill>
                <a:latin typeface="Courier"/>
              </a:rPr>
              <a:t>))</a:t>
            </a:r>
            <a:endParaRPr lang="sk-SK" sz="1400" dirty="0">
              <a:solidFill>
                <a:srgbClr val="262626"/>
              </a:solidFill>
              <a:latin typeface="Courier"/>
            </a:endParaRP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smtClean="0">
                <a:solidFill>
                  <a:srgbClr val="262626"/>
                </a:solidFill>
                <a:latin typeface="Courier"/>
              </a:rPr>
              <a:t>)</a:t>
            </a:r>
          </a:p>
          <a:p>
            <a:r>
              <a:rPr lang="en-US" sz="1400" dirty="0">
                <a:solidFill>
                  <a:srgbClr val="757575"/>
                </a:solidFill>
                <a:latin typeface="Courier"/>
              </a:rPr>
              <a:t>/</a:t>
            </a:r>
            <a:r>
              <a:rPr lang="en-US" sz="1400" dirty="0" smtClean="0">
                <a:solidFill>
                  <a:srgbClr val="757575"/>
                </a:solidFill>
                <a:latin typeface="Courier"/>
              </a:rPr>
              <a:t>/Returns: </a:t>
            </a:r>
            <a:r>
              <a:rPr lang="pt-BR" sz="1400" dirty="0">
                <a:solidFill>
                  <a:srgbClr val="757575"/>
                </a:solidFill>
                <a:latin typeface="Courier"/>
              </a:rPr>
              <a:t>﻿</a:t>
            </a:r>
            <a:r>
              <a:rPr lang="pt-BR" sz="1400" dirty="0" err="1">
                <a:solidFill>
                  <a:srgbClr val="757575"/>
                </a:solidFill>
                <a:latin typeface="Courier"/>
              </a:rPr>
              <a:t>Array</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a:t>
            </a:r>
            <a:r>
              <a:rPr lang="cs-CZ" sz="1400" dirty="0" smtClean="0">
                <a:solidFill>
                  <a:srgbClr val="757575"/>
                </a:solidFill>
                <a:latin typeface="Courier"/>
              </a:rPr>
              <a:t>81da510acc4111e387f3600308919594,</a:t>
            </a:r>
            <a:r>
              <a:rPr lang="pt-BR" sz="1400" dirty="0" smtClean="0">
                <a:solidFill>
                  <a:srgbClr val="757575"/>
                </a:solidFill>
                <a:latin typeface="Courier"/>
              </a:rPr>
              <a:t>(</a:t>
            </a:r>
            <a:r>
              <a:rPr lang="pt-BR" sz="1400" dirty="0" err="1" smtClean="0">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 </a:t>
            </a:r>
            <a:endParaRPr lang="pt-BR" sz="1400" dirty="0" smtClean="0">
              <a:solidFill>
                <a:srgbClr val="757575"/>
              </a:solidFill>
              <a:latin typeface="Courier"/>
            </a:endParaRP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15dfb8e6cc4111e3a5bb600308919594</a:t>
            </a:r>
            <a:r>
              <a:rPr lang="pt-BR" sz="1400" dirty="0" smtClean="0">
                <a:solidFill>
                  <a:srgbClr val="757575"/>
                </a:solidFill>
                <a:latin typeface="Courier"/>
              </a:rPr>
              <a:t>,(</a:t>
            </a:r>
            <a:r>
              <a:rPr lang="pt-BR" sz="1400" dirty="0" err="1">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endParaRPr lang="en-US" sz="1400" dirty="0">
              <a:solidFill>
                <a:srgbClr val="262626"/>
              </a:solidFill>
              <a:latin typeface="Courier"/>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joined.</a:t>
            </a:r>
            <a:r>
              <a:rPr lang="en-US" dirty="0" err="1" smtClean="0">
                <a:solidFill>
                  <a:srgbClr val="0000C0"/>
                </a:solidFill>
                <a:latin typeface="Courier"/>
              </a:rPr>
              <a:t>toDebugString</a:t>
            </a:r>
            <a:endParaRPr lang="en-US" dirty="0" smtClean="0">
              <a:solidFill>
                <a:srgbClr val="0000C0"/>
              </a:solidFill>
              <a:latin typeface="Courier"/>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1546577"/>
          </a:xfrm>
          <a:prstGeom prst="rect">
            <a:avLst/>
          </a:prstGeom>
          <a:noFill/>
        </p:spPr>
        <p:txBody>
          <a:bodyPr wrap="square" lIns="0" rIns="0" rtlCol="0">
            <a:spAutoFit/>
          </a:bodyPr>
          <a:lstStyle/>
          <a:p>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smtClean="0">
                <a:solidFill>
                  <a:schemeClr val="tx1">
                    <a:lumMod val="50000"/>
                    <a:lumOff val="50000"/>
                  </a:schemeClr>
                </a:solidFill>
                <a:latin typeface="Courier"/>
              </a:rPr>
              <a:t>// </a:t>
            </a:r>
            <a:r>
              <a:rPr lang="en-US" dirty="0">
                <a:solidFill>
                  <a:schemeClr val="tx1">
                    <a:lumMod val="50000"/>
                    <a:lumOff val="50000"/>
                  </a:schemeClr>
                </a:solidFill>
                <a:latin typeface="Courier"/>
              </a:rPr>
              <a:t>inner join</a:t>
            </a:r>
          </a:p>
          <a:p>
            <a:r>
              <a:rPr lang="en-US" dirty="0" err="1">
                <a:solidFill>
                  <a:srgbClr val="262626"/>
                </a:solidFill>
                <a:latin typeface="Courier"/>
              </a:rPr>
              <a:t>rdd.</a:t>
            </a:r>
            <a:r>
              <a:rPr lang="en-US" dirty="0" err="1">
                <a:solidFill>
                  <a:srgbClr val="0000C0"/>
                </a:solidFill>
                <a:latin typeface="Courier"/>
              </a:rPr>
              <a:t>leftOuterJoin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rightOuterJoin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fullOuterJoin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2763834"/>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is-IS" sz="1600" dirty="0" smtClean="0">
                <a:solidFill>
                  <a:srgbClr val="262626"/>
                </a:solidFill>
                <a:latin typeface="Courier"/>
              </a:rPr>
              <a:t>var </a:t>
            </a:r>
            <a:r>
              <a:rPr lang="is-IS" sz="1600" dirty="0">
                <a:solidFill>
                  <a:srgbClr val="262626"/>
                </a:solidFill>
                <a:latin typeface="Courier"/>
              </a:rPr>
              <a:t>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smtClean="0">
                <a:solidFill>
                  <a:srgbClr val="262626"/>
                </a:solidFill>
                <a:latin typeface="Courier"/>
              </a:rPr>
              <a:t>)</a:t>
            </a:r>
          </a:p>
          <a:p>
            <a:endParaRPr lang="en-US" sz="1600" dirty="0" smtClean="0">
              <a:solidFill>
                <a:srgbClr val="262626"/>
              </a:solidFill>
              <a:latin typeface="Courier"/>
            </a:endParaRPr>
          </a:p>
          <a:p>
            <a:r>
              <a:rPr lang="en-US" sz="1600" dirty="0" err="1" smtClean="0">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smtClean="0">
                <a:solidFill>
                  <a:srgbClr val="262626"/>
                </a:solidFill>
                <a:latin typeface="Courier"/>
              </a:rPr>
              <a:t>)</a:t>
            </a:r>
          </a:p>
          <a:p>
            <a:endParaRPr lang="ro-RO" sz="1600" dirty="0" smtClean="0">
              <a:solidFill>
                <a:srgbClr val="262626"/>
              </a:solidFill>
              <a:latin typeface="Courier"/>
            </a:endParaRPr>
          </a:p>
          <a:p>
            <a:r>
              <a:rPr lang="ro-RO" sz="1600" dirty="0" smtClean="0">
                <a:solidFill>
                  <a:srgbClr val="262626"/>
                </a:solidFill>
                <a:latin typeface="Courier"/>
              </a:rPr>
              <a:t>println(</a:t>
            </a:r>
            <a:r>
              <a:rPr lang="ro-RO" sz="1600" dirty="0">
                <a:solidFill>
                  <a:srgbClr val="262626"/>
                </a:solidFill>
                <a:latin typeface="Courier"/>
              </a:rPr>
              <a: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smtClean="0">
                <a:solidFill>
                  <a:srgbClr val="0D5F18"/>
                </a:solidFill>
                <a:latin typeface="Courier"/>
              </a:rPr>
              <a:t>print</a:t>
            </a:r>
            <a:r>
              <a:rPr lang="ro-RO" sz="1600" dirty="0" smtClean="0">
                <a:solidFill>
                  <a:srgbClr val="262626"/>
                </a:solidFill>
                <a:latin typeface="Courier"/>
              </a:rPr>
              <a: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160865"/>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smtClean="0">
                <a:solidFill>
                  <a:srgbClr val="262626"/>
                </a:solidFill>
                <a:latin typeface="Courier"/>
              </a:rPr>
              <a:t>)</a:t>
            </a:r>
          </a:p>
          <a:p>
            <a:r>
              <a:rPr lang="is-IS" sz="1600" dirty="0" smtClean="0">
                <a:solidFill>
                  <a:srgbClr val="262626"/>
                </a:solidFill>
                <a:latin typeface="Courier"/>
              </a:rPr>
              <a:t> </a:t>
            </a:r>
            <a:endParaRPr lang="is-IS" sz="1600" dirty="0">
              <a:solidFill>
                <a:srgbClr val="262626"/>
              </a:solidFill>
              <a:latin typeface="Courier"/>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r>
              <a:rPr lang="en-US" sz="1600" dirty="0" smtClean="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v</a:t>
            </a:r>
            <a:r>
              <a:rPr lang="en-US" sz="1600" dirty="0" err="1" smtClean="0">
                <a:solidFill>
                  <a:srgbClr val="262626"/>
                </a:solidFill>
                <a:latin typeface="Courier"/>
              </a:rPr>
              <a:t>al</a:t>
            </a:r>
            <a:r>
              <a:rPr lang="en-US" sz="1600" dirty="0" smtClean="0">
                <a:solidFill>
                  <a:srgbClr val="262626"/>
                </a:solidFill>
                <a:latin typeface="Courier"/>
              </a:rPr>
              <a:t> </a:t>
            </a:r>
            <a:r>
              <a:rPr lang="en-US" sz="1600" dirty="0" err="1" smtClean="0">
                <a:solidFill>
                  <a:srgbClr val="262626"/>
                </a:solidFill>
                <a:latin typeface="Courier"/>
              </a:rPr>
              <a:t>rdd</a:t>
            </a:r>
            <a:r>
              <a:rPr lang="en-US" sz="1600" dirty="0" smtClean="0">
                <a:solidFill>
                  <a:srgbClr val="262626"/>
                </a:solidFill>
                <a:latin typeface="Courier"/>
              </a:rPr>
              <a:t> = </a:t>
            </a:r>
            <a:r>
              <a:rPr lang="en-US" sz="1600" dirty="0" err="1" smtClean="0">
                <a:solidFill>
                  <a:srgbClr val="262626"/>
                </a:solidFill>
                <a:latin typeface="Courier"/>
              </a:rPr>
              <a:t>sc.textFile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en-US" sz="1600" dirty="0" smtClean="0">
                <a:solidFill>
                  <a:srgbClr val="262626"/>
                </a:solidFill>
                <a:latin typeface="Courier"/>
              </a:rPr>
              <a:t>)</a:t>
            </a:r>
          </a:p>
          <a:p>
            <a:endParaRPr lang="en-US" sz="1600" dirty="0" smtClean="0">
              <a:solidFill>
                <a:srgbClr val="262626"/>
              </a:solidFill>
              <a:latin typeface="Courier"/>
            </a:endParaRPr>
          </a:p>
          <a:p>
            <a:r>
              <a:rPr lang="en-US" sz="1600" dirty="0" err="1" smtClean="0">
                <a:solidFill>
                  <a:srgbClr val="262626"/>
                </a:solidFill>
                <a:latin typeface="Courier"/>
              </a:rPr>
              <a:t>rdd.foreach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757575"/>
                </a:solidFill>
                <a:latin typeface="Courier"/>
              </a:rPr>
              <a:t>//Prints</a:t>
            </a:r>
            <a:r>
              <a:rPr lang="en-US" sz="1600" dirty="0">
                <a:solidFill>
                  <a:srgbClr val="757575"/>
                </a:solidFill>
                <a:latin typeface="Courier"/>
              </a:rPr>
              <a:t>: List(1,2,3</a:t>
            </a:r>
            <a:r>
              <a:rPr lang="en-US" sz="1600" dirty="0" smtClean="0">
                <a:solidFill>
                  <a:srgbClr val="757575"/>
                </a:solidFill>
                <a:latin typeface="Courier"/>
              </a:rPr>
              <a:t>)</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3160865"/>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a:solidFill>
                  <a:srgbClr val="262626"/>
                </a:solidFill>
                <a:latin typeface="Courier"/>
              </a:rPr>
              <a:t>r</a:t>
            </a:r>
            <a:r>
              <a:rPr lang="de-DE" sz="1600" dirty="0" err="1" smtClean="0">
                <a:solidFill>
                  <a:srgbClr val="262626"/>
                </a:solidFill>
                <a:latin typeface="Courier"/>
              </a:rPr>
              <a:t>dd</a:t>
            </a:r>
            <a:r>
              <a:rPr lang="de-DE" sz="1600" dirty="0" smtClean="0">
                <a:solidFill>
                  <a:srgbClr val="262626"/>
                </a:solidFill>
                <a:latin typeface="Courier"/>
              </a:rPr>
              <a:t> = </a:t>
            </a:r>
            <a:r>
              <a:rPr lang="de-DE" sz="1600" dirty="0" err="1" smtClean="0">
                <a:solidFill>
                  <a:srgbClr val="262626"/>
                </a:solidFill>
                <a:latin typeface="Courier"/>
              </a:rPr>
              <a:t>sc.textFile</a:t>
            </a:r>
            <a:r>
              <a:rPr lang="de-DE" sz="1600" dirty="0">
                <a:solidFill>
                  <a:srgbClr val="262626"/>
                </a:solidFill>
                <a:latin typeface="Courier"/>
              </a:rPr>
              <a:t>(</a:t>
            </a:r>
            <a:r>
              <a:rPr lang="de-DE" sz="1600" dirty="0">
                <a:solidFill>
                  <a:srgbClr val="77933C"/>
                </a:solidFill>
                <a:latin typeface="Courier"/>
              </a:rPr>
              <a:t>"</a:t>
            </a:r>
            <a:r>
              <a:rPr lang="de-DE" sz="1600" dirty="0" err="1">
                <a:solidFill>
                  <a:srgbClr val="77933C"/>
                </a:solidFill>
                <a:latin typeface="Courier"/>
              </a:rPr>
              <a:t>hdfs</a:t>
            </a:r>
            <a:r>
              <a:rPr lang="de-DE" sz="1600" dirty="0">
                <a:solidFill>
                  <a:srgbClr val="77933C"/>
                </a:solidFill>
                <a:latin typeface="Courier"/>
              </a:rPr>
              <a:t>://…"</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smtClean="0">
                <a:solidFill>
                  <a:srgbClr val="262626"/>
                </a:solidFill>
                <a:latin typeface="Courier"/>
              </a:rPr>
              <a:t>rdd.foreach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4278094"/>
          </a:xfrm>
          <a:prstGeom prst="rect">
            <a:avLst/>
          </a:prstGeom>
          <a:noFill/>
        </p:spPr>
        <p:txBody>
          <a:bodyPr wrap="square" lIns="0" rIns="0" rtlCol="0">
            <a:spAutoFit/>
          </a:bodyPr>
          <a:lstStyle/>
          <a:p>
            <a:r>
              <a:rPr lang="en-US" sz="1600" b="1" dirty="0" smtClean="0">
                <a:solidFill>
                  <a:srgbClr val="107902"/>
                </a:solidFill>
                <a:latin typeface="Courier-Bold"/>
              </a:rPr>
              <a:t>final</a:t>
            </a:r>
            <a:r>
              <a:rPr lang="en-US" sz="1600" dirty="0" smtClean="0">
                <a:solidFill>
                  <a:srgbClr val="262626"/>
                </a:solidFill>
                <a:latin typeface="Courier"/>
              </a:rPr>
              <a:t> </a:t>
            </a:r>
            <a:r>
              <a:rPr lang="en-US" sz="1600" dirty="0">
                <a:solidFill>
                  <a:srgbClr val="262626"/>
                </a:solidFill>
                <a:latin typeface="Courier"/>
              </a:rPr>
              <a:t>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r>
              <a:rPr lang="nb-NO" sz="1600" dirty="0" smtClean="0">
                <a:solidFill>
                  <a:srgbClr val="262626"/>
                </a:solidFill>
                <a:latin typeface="Courier"/>
              </a:rPr>
              <a:t>;</a:t>
            </a:r>
          </a:p>
          <a:p>
            <a:endParaRPr lang="nb-NO" sz="1600" dirty="0" smtClean="0">
              <a:solidFill>
                <a:srgbClr val="262626"/>
              </a:solidFill>
              <a:latin typeface="Courier"/>
            </a:endParaRPr>
          </a:p>
          <a:p>
            <a:r>
              <a:rPr lang="nb-NO" sz="1600" dirty="0" err="1" smtClean="0">
                <a:solidFill>
                  <a:srgbClr val="262626"/>
                </a:solidFill>
                <a:latin typeface="Courier"/>
              </a:rPr>
              <a:t>JavaRDD</a:t>
            </a:r>
            <a:r>
              <a:rPr lang="nb-NO" sz="1600" dirty="0" smtClean="0">
                <a:solidFill>
                  <a:srgbClr val="262626"/>
                </a:solidFill>
                <a:latin typeface="Courier"/>
              </a:rPr>
              <a:t>&lt;</a:t>
            </a:r>
            <a:r>
              <a:rPr lang="nb-NO" sz="1600" dirty="0" err="1" smtClean="0">
                <a:solidFill>
                  <a:srgbClr val="262626"/>
                </a:solidFill>
                <a:latin typeface="Courier"/>
              </a:rPr>
              <a:t>String</a:t>
            </a:r>
            <a:r>
              <a:rPr lang="nb-NO" sz="1600" dirty="0" smtClean="0">
                <a:solidFill>
                  <a:srgbClr val="262626"/>
                </a:solidFill>
                <a:latin typeface="Courier"/>
              </a:rPr>
              <a:t>&gt; </a:t>
            </a:r>
            <a:r>
              <a:rPr lang="nb-NO" sz="1600" dirty="0" err="1" smtClean="0">
                <a:solidFill>
                  <a:srgbClr val="262626"/>
                </a:solidFill>
                <a:latin typeface="Courier"/>
              </a:rPr>
              <a:t>rdd</a:t>
            </a:r>
            <a:r>
              <a:rPr lang="nb-NO" sz="1600" dirty="0" smtClean="0">
                <a:solidFill>
                  <a:srgbClr val="262626"/>
                </a:solidFill>
                <a:latin typeface="Courier"/>
              </a:rPr>
              <a:t> = </a:t>
            </a:r>
            <a:r>
              <a:rPr lang="nb-NO" sz="1600" dirty="0" err="1">
                <a:solidFill>
                  <a:srgbClr val="262626"/>
                </a:solidFill>
                <a:latin typeface="Courier"/>
              </a:rPr>
              <a:t>sc.</a:t>
            </a:r>
            <a:r>
              <a:rPr lang="nb-NO" sz="1600" dirty="0" err="1">
                <a:solidFill>
                  <a:srgbClr val="0000C0"/>
                </a:solidFill>
                <a:latin typeface="Courier"/>
              </a:rPr>
              <a:t>textFile</a:t>
            </a:r>
            <a:r>
              <a:rPr lang="nb-NO"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nb-NO" sz="1600" dirty="0" smtClean="0">
                <a:solidFill>
                  <a:srgbClr val="262626"/>
                </a:solidFill>
                <a:latin typeface="Courier"/>
              </a:rPr>
              <a:t>);</a:t>
            </a:r>
          </a:p>
          <a:p>
            <a:endParaRPr lang="nb-NO" sz="1600" dirty="0">
              <a:solidFill>
                <a:srgbClr val="262626"/>
              </a:solidFill>
              <a:latin typeface="Courier"/>
            </a:endParaRPr>
          </a:p>
          <a:p>
            <a:r>
              <a:rPr lang="nb-NO" sz="1600" dirty="0" err="1" smtClean="0">
                <a:solidFill>
                  <a:srgbClr val="262626"/>
                </a:solidFill>
                <a:latin typeface="Courier"/>
              </a:rPr>
              <a:t>rdd.</a:t>
            </a:r>
            <a:r>
              <a:rPr lang="nb-NO" sz="1600" dirty="0" err="1" smtClean="0">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a:t>
            </a:r>
            <a:endParaRPr lang="nb-NO" sz="1600" dirty="0" smtClean="0">
              <a:solidFill>
                <a:srgbClr val="262626"/>
              </a:solidFill>
              <a:latin typeface="Courier"/>
            </a:endParaRPr>
          </a:p>
          <a:p>
            <a:r>
              <a:rPr lang="nb-NO" sz="1600" dirty="0">
                <a:solidFill>
                  <a:srgbClr val="262626"/>
                </a:solidFill>
                <a:latin typeface="Courier"/>
              </a:rPr>
              <a:t>	</a:t>
            </a:r>
            <a:r>
              <a:rPr lang="nb-NO" sz="1600" dirty="0" smtClean="0">
                <a:solidFill>
                  <a:srgbClr val="262626"/>
                </a:solidFill>
                <a:latin typeface="Courier"/>
              </a:rPr>
              <a:t>	List</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a:t>
            </a:r>
            <a:r>
              <a:rPr lang="nb-NO" sz="1600" dirty="0" smtClean="0">
                <a:solidFill>
                  <a:srgbClr val="262626"/>
                </a:solidFill>
                <a:latin typeface="Courier"/>
              </a:rPr>
              <a:t>)</a:t>
            </a:r>
            <a:r>
              <a:rPr lang="nb-NO" sz="1600" dirty="0" err="1" smtClean="0">
                <a:solidFill>
                  <a:srgbClr val="262626"/>
                </a:solidFill>
                <a:latin typeface="Courier"/>
              </a:rPr>
              <a:t>listBroadcasted.</a:t>
            </a:r>
            <a:r>
              <a:rPr lang="nb-NO" sz="1600" dirty="0" err="1" smtClean="0">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endParaRPr lang="nb-NO" sz="1600" dirty="0" smtClean="0">
              <a:solidFill>
                <a:srgbClr val="262626"/>
              </a:solidFill>
              <a:latin typeface="Courier"/>
            </a:endParaRPr>
          </a:p>
          <a:p>
            <a:r>
              <a:rPr lang="nb-NO" sz="1600" dirty="0">
                <a:solidFill>
                  <a:srgbClr val="262626"/>
                </a:solidFill>
                <a:latin typeface="Courier"/>
              </a:rPr>
              <a:t>	</a:t>
            </a:r>
            <a:r>
              <a:rPr lang="nb-NO" sz="1600" dirty="0" smtClean="0">
                <a:solidFill>
                  <a:srgbClr val="262626"/>
                </a:solidFill>
                <a:latin typeface="Courier"/>
              </a:rPr>
              <a:t>	</a:t>
            </a:r>
            <a:r>
              <a:rPr lang="nb-NO" sz="1600" dirty="0" err="1" smtClean="0">
                <a:solidFill>
                  <a:srgbClr val="262626"/>
                </a:solidFill>
                <a:latin typeface="Courier"/>
              </a:rPr>
              <a:t>System.</a:t>
            </a:r>
            <a:r>
              <a:rPr lang="nb-NO" sz="1600" dirty="0" err="1" smtClean="0">
                <a:solidFill>
                  <a:srgbClr val="0000C0"/>
                </a:solidFill>
                <a:latin typeface="Courier"/>
              </a:rPr>
              <a:t>out</a:t>
            </a:r>
            <a:r>
              <a:rPr lang="nb-NO" sz="1600" dirty="0" err="1" smtClean="0">
                <a:solidFill>
                  <a:srgbClr val="262626"/>
                </a:solidFill>
                <a:latin typeface="Courier"/>
              </a:rPr>
              <a:t>.</a:t>
            </a:r>
            <a:r>
              <a:rPr lang="nb-NO" sz="1600" dirty="0" err="1" smtClean="0">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r>
              <a:rPr lang="nb-NO" sz="1600" dirty="0" smtClean="0">
                <a:solidFill>
                  <a:srgbClr val="757575"/>
                </a:solidFill>
                <a:latin typeface="Courier"/>
              </a:rPr>
              <a:t>]</a:t>
            </a:r>
          </a:p>
          <a:p>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February 16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New York City, NY</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San Francisco, CA</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Conference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 2015 @ Charlotte, NC</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Certification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Certification Organizations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O’Reilly and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atabricks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endParaRP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://www.oreilly.com/data/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sparkcert.html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Additional steps to prepare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 with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Research Apache Spark Modules</a:t>
            </a:r>
          </a:p>
          <a:p>
            <a:pPr marL="1085850" lvl="2"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SparkSQL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 Streaming,</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the RDD White Paper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“Learn Spark” book</a:t>
            </a:r>
          </a:p>
        </p:txBody>
      </p:sp>
    </p:spTree>
    <p:extLst>
      <p:ext uri="{BB962C8B-B14F-4D97-AF65-F5344CB8AC3E}">
        <p14:creationId xmlns:p14="http://schemas.microsoft.com/office/powerpoint/2010/main" val="351427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https://spark.apache.org/docs/latest/api/scala/index.html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https://spark.apache.org/docs/latest/programming-guide.html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19839</TotalTime>
  <Words>5133</Words>
  <Application>Microsoft Macintosh PowerPoint</Application>
  <PresentationFormat>On-screen Show (4:3)</PresentationFormat>
  <Paragraphs>725</Paragraphs>
  <Slides>84</Slides>
  <Notes>14</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PowerPoint Presentation</vt:lpstr>
      <vt:lpstr>Robert Sanders</vt:lpstr>
      <vt:lpstr>Workshop Objectives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Java Versions</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Creating PairRDDs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Persistence Example</vt:lpstr>
      <vt:lpstr>Spark UI (Resource Manager)</vt:lpstr>
      <vt:lpstr>Spark UI (Spark Master)</vt:lpstr>
      <vt:lpstr>Spark UI (Spark Jobs)</vt:lpstr>
      <vt:lpstr>Fault Tolerance</vt:lpstr>
      <vt:lpstr>Scheduler</vt:lpstr>
      <vt:lpstr>Joins</vt:lpstr>
      <vt:lpstr>Joins (Cont.) (Scala)</vt:lpstr>
      <vt:lpstr>Joins (Lineage Graph)</vt:lpstr>
      <vt:lpstr>Joins (Lineage Graph) (Cont.)</vt:lpstr>
      <vt:lpstr>Join (Other Functions)</vt:lpstr>
      <vt:lpstr>Exercise 3 – Joining Datasets</vt:lpstr>
      <vt:lpstr>Closures</vt:lpstr>
      <vt:lpstr>Accumulators</vt:lpstr>
      <vt:lpstr>Accumulators (Code)</vt:lpstr>
      <vt:lpstr>Accumulators (Code) (Java)</vt:lpstr>
      <vt:lpstr>Broadcast Variables</vt:lpstr>
      <vt:lpstr>Broadcast Variables (Code)</vt:lpstr>
      <vt:lpstr>Broadcast Variables (Code) (Java)</vt:lpstr>
      <vt:lpstr>Exercise 4 – Shared Variables</vt:lpstr>
      <vt:lpstr>Upcoming Spark Conferences and Events</vt:lpstr>
      <vt:lpstr>Certification</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144</cp:revision>
  <dcterms:created xsi:type="dcterms:W3CDTF">2015-11-06T07:02:11Z</dcterms:created>
  <dcterms:modified xsi:type="dcterms:W3CDTF">2016-02-08T17:27:04Z</dcterms:modified>
</cp:coreProperties>
</file>