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7" r:id="rId2"/>
    <p:sldId id="258" r:id="rId3"/>
    <p:sldId id="259"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5"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27" r:id="rId60"/>
    <p:sldId id="328" r:id="rId61"/>
    <p:sldId id="313" r:id="rId62"/>
    <p:sldId id="314" r:id="rId63"/>
    <p:sldId id="315" r:id="rId64"/>
    <p:sldId id="316" r:id="rId65"/>
    <p:sldId id="317" r:id="rId66"/>
    <p:sldId id="318" r:id="rId67"/>
    <p:sldId id="319" r:id="rId68"/>
    <p:sldId id="320" r:id="rId69"/>
    <p:sldId id="321" r:id="rId70"/>
    <p:sldId id="323" r:id="rId71"/>
    <p:sldId id="324" r:id="rId72"/>
    <p:sldId id="325" r:id="rId73"/>
    <p:sldId id="326" r:id="rId74"/>
    <p:sldId id="329" r:id="rId75"/>
    <p:sldId id="330" r:id="rId76"/>
    <p:sldId id="332"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8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11/18/15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51</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59</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76</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11/18/15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11/18/15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11/18/15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11/18/15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11/18/15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www.jcmit.com/MemoryDiskPriceGraph-2012Feb.jpg"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hyperlink" Target="http://spark.apache.org/docs/latest/img/cluster-overview.p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 Id="rId3" Type="http://schemas.openxmlformats.org/officeDocument/2006/relationships/hyperlink" Target="https://www.linkedin.com/pub/robert-sanders/32/467/6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39.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www.eecs.berkeley.edu/Pubs/TechRpts/2011/EECS-2011-82.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xiaochongzhang.me/blog/wp-content/uploads/2013/05/MapReduce_Work_Structure.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Presented By Robert Sanders</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533376"/>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890690" y="1423961"/>
            <a:ext cx="7065724" cy="4817184"/>
          </a:xfrm>
          <a:prstGeom prst="rect">
            <a:avLst/>
          </a:prstGeom>
        </p:spPr>
      </p:pic>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4"/>
              </a:rPr>
              <a:t>http://www.jcmit.com/MemoryDiskPriceGraph-</a:t>
            </a:r>
            <a:r>
              <a:rPr lang="en-US" dirty="0" smtClean="0">
                <a:hlinkClick r:id="rId4"/>
              </a:rPr>
              <a:t>2012Feb.jpg</a:t>
            </a:r>
            <a:r>
              <a:rPr lang="en-US" dirty="0" smtClean="0"/>
              <a:t> </a:t>
            </a:r>
            <a:endParaRPr lang="en-US" dirty="0"/>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endParaRPr lang="en-US" sz="1200" dirty="0" smtClean="0"/>
          </a:p>
          <a:p>
            <a:r>
              <a:rPr lang="en-US" sz="1200" dirty="0">
                <a:hlinkClick r:id="rId3"/>
              </a:rPr>
              <a:t>http://image.slidesharecdn.com/2015-05-18cs347-stanford-150519052758-lva1-app6891/95/stanford-cs347-guest-lecture-apache-spark-52-638.jpg?cb=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32484759"/>
              </p:ext>
            </p:extLst>
          </p:nvPr>
        </p:nvGraphicFramePr>
        <p:xfrm>
          <a:off x="204687" y="2714066"/>
          <a:ext cx="8537264" cy="2595880"/>
        </p:xfrm>
        <a:graphic>
          <a:graphicData uri="http://schemas.openxmlformats.org/drawingml/2006/table">
            <a:tbl>
              <a:tblPr firstRow="1" bandRow="1">
                <a:tableStyleId>{5C22544A-7EE6-4342-B048-85BDC9FD1C3A}</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932868776"/>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“Intro to Apache Spark Setup and </a:t>
            </a:r>
            <a:r>
              <a:rPr lang="en-US"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Exercises.md</a:t>
            </a: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2"/>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3"/>
              </a:rPr>
              <a:t>http://spark.apache.org/docs/latest/img/cluster-</a:t>
            </a:r>
            <a:r>
              <a:rPr lang="en-US" sz="1200" dirty="0" smtClean="0">
                <a:hlinkClick r:id="rId3"/>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821530"/>
            <a:ext cx="8183770" cy="4479688"/>
          </a:xfrm>
          <a:prstGeom prst="rect">
            <a:avLst/>
          </a:prstGeom>
          <a:noFill/>
        </p:spPr>
        <p:txBody>
          <a:bodyPr wrap="square" lIns="0" rIns="0" rtlCol="0">
            <a:spAutoFit/>
          </a:bodyPr>
          <a:lstStyle/>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cluster, and the client can go away after initiating the application.</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Presenter: Robert Sanders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at Clairvoyant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LLC</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8183770" cy="475976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“some”, ”list”, “to”, “parallelize”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sc.objectFile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936197"/>
            <a:ext cx="4182783" cy="2959272"/>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t>Scala</a:t>
            </a:r>
            <a:endParaRPr lang="en-US" b="1" dirty="0"/>
          </a:p>
          <a:p>
            <a:endParaRPr lang="en-US" dirty="0"/>
          </a:p>
          <a:p>
            <a:pPr marL="0" indent="0">
              <a:buNone/>
            </a:pPr>
            <a:r>
              <a:rPr lang="en-US" dirty="0"/>
              <a:t>	</a:t>
            </a:r>
            <a:r>
              <a:rPr lang="en-US" dirty="0" err="1"/>
              <a:t>val</a:t>
            </a:r>
            <a:r>
              <a:rPr lang="en-US" dirty="0"/>
              <a:t> data = 1 to 5</a:t>
            </a:r>
          </a:p>
          <a:p>
            <a:pPr marL="0" indent="0">
              <a:buNone/>
            </a:pPr>
            <a:r>
              <a:rPr lang="en-US" dirty="0"/>
              <a:t>	</a:t>
            </a:r>
            <a:r>
              <a:rPr lang="en-US" dirty="0" err="1"/>
              <a:t>val</a:t>
            </a: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val</a:t>
            </a:r>
            <a:r>
              <a:rPr lang="en-US" dirty="0"/>
              <a:t> </a:t>
            </a:r>
            <a:r>
              <a:rPr lang="en-US" dirty="0" err="1"/>
              <a:t>filteredDataRDD</a:t>
            </a:r>
            <a:r>
              <a:rPr lang="en-US" dirty="0"/>
              <a:t> = 	</a:t>
            </a:r>
            <a:r>
              <a:rPr lang="en-US" dirty="0" err="1"/>
              <a:t>dataRDD.filter</a:t>
            </a:r>
            <a:r>
              <a:rPr lang="en-US" dirty="0"/>
              <a:t>(_ &lt; 3)</a:t>
            </a:r>
          </a:p>
          <a:p>
            <a:pPr marL="0" indent="0">
              <a:buNone/>
            </a:pPr>
            <a:r>
              <a:rPr lang="en-US" dirty="0"/>
              <a:t>	</a:t>
            </a:r>
            <a:r>
              <a:rPr lang="en-US" dirty="0" err="1"/>
              <a:t>filteredDataRDD.collect</a:t>
            </a:r>
            <a:r>
              <a:rPr lang="en-US" dirty="0"/>
              <a:t>()</a:t>
            </a:r>
          </a:p>
          <a:p>
            <a:endParaRPr lang="en-US" dirty="0"/>
          </a:p>
        </p:txBody>
      </p:sp>
      <p:sp>
        <p:nvSpPr>
          <p:cNvPr id="5" name="TextBox 4"/>
          <p:cNvSpPr txBox="1"/>
          <p:nvPr/>
        </p:nvSpPr>
        <p:spPr>
          <a:xfrm>
            <a:off x="4568907" y="2936197"/>
            <a:ext cx="4000987" cy="2599173"/>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a:t>Python</a:t>
            </a:r>
          </a:p>
          <a:p>
            <a:endParaRPr lang="en-US" dirty="0"/>
          </a:p>
          <a:p>
            <a:pPr marL="0" indent="0">
              <a:buNone/>
            </a:pPr>
            <a:r>
              <a:rPr lang="en-US" dirty="0"/>
              <a:t>	data = range(1,6)</a:t>
            </a:r>
          </a:p>
          <a:p>
            <a:pPr marL="0" indent="0">
              <a:buNone/>
            </a:pP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filteredDataRDD</a:t>
            </a:r>
            <a:r>
              <a:rPr lang="en-US" dirty="0"/>
              <a:t> = 	</a:t>
            </a:r>
            <a:r>
              <a:rPr lang="en-US" dirty="0" err="1"/>
              <a:t>dataRDD.filter</a:t>
            </a:r>
            <a:r>
              <a:rPr lang="en-US" dirty="0"/>
              <a:t>(lambda x : x &lt; 3)</a:t>
            </a:r>
          </a:p>
          <a:p>
            <a:pPr marL="0" indent="0">
              <a:buNone/>
            </a:pPr>
            <a:r>
              <a:rPr lang="en-US" dirty="0"/>
              <a:t>	</a:t>
            </a:r>
            <a:r>
              <a:rPr lang="en-US" dirty="0" err="1"/>
              <a:t>filteredDataRDD.collect</a:t>
            </a:r>
            <a:r>
              <a:rPr lang="en-US" dirty="0"/>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Code</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List&lt;Integer&gt; data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{{add(1); add(2); add(3); add(4); add(5);}};</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dataRDD.filter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Function&lt;Integer, Boolean&gt;()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Boolean call(Integer integer) throws Exception {</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integer &lt; 3;</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filteredDataRDD.collect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cd /home/</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spark_workshop_codebase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/playground/target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spark-submit --class com.clairvoyant.spark_workshop.playground.java.PlaygroundJavaSparkApp com.clairvoyant.spark_workshop.playground-jar-with-dependencies.jar</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1034129"/>
          </a:xfrm>
          <a:prstGeom prst="rect">
            <a:avLst/>
          </a:prstGeom>
          <a:noFill/>
        </p:spPr>
        <p:txBody>
          <a:bodyPr wrap="square" lIns="0" rIns="0" rtlCol="0">
            <a:spAutoFit/>
          </a:bodyPr>
          <a:lstStyle/>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up the “Intro to Apache Spark Setup and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Exercises.docx</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file and follow Exercise 1 Directions</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386124" y="1821530"/>
            <a:ext cx="4083818" cy="276229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622342" y="1821530"/>
            <a:ext cx="4083818" cy="3399392"/>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line: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.map(lambda word: (word, 1))</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a, b: a + b)</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624324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words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public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line) { </a:t>
            </a:r>
          </a:p>
          <a:p>
            <a:pPr lvl="1">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pairs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words.mapToPair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Tuple2&lt;String, Integer&gt; call(String word)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new Tuple2&lt;String, Integer&gt;(word, 1);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pairs.reduceByKey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Function2&lt;Integer, Integer,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Integer call(Integer a, Integer b)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 + b;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https://spark.apache.org/docs/1.5.1/api/scala/index.html#org.apache.spark.rdd.RDD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https://spark.apache.org/docs/1.5.1/configuration.html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 Function&lt;T&gt; =&gt; Boolean): RDD[T]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Function&lt;T&gt; =&gt; 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TraversableOnce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 T&gt; =&gt; R ): RDD[ U, R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Array(Deer, Bear, River, Car, Car, River, Deer, Car, Bear)</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Array(Array(Deer, Bear, River), Array(Car, Car, River), Array(Deer,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Long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the number of elements in the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 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an array that contains all of the elements in this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Function&lt;T, T&gt; =&gt; R ):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saveAsTextFile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“&lt;PATH&gt;”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groupByKey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myCombiner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v)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JavaNewHadoopRDD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521513"/>
          </a:xfrm>
          <a:prstGeom prst="rect">
            <a:avLst/>
          </a:prstGeom>
          <a:noFill/>
        </p:spPr>
        <p:txBody>
          <a:bodyPr wrap="square" lIns="0" rIns="0" rtlCol="0">
            <a:spAutoFit/>
          </a:bodyPr>
          <a:lstStyle/>
          <a:p>
            <a:pPr marL="171450" indent="-171450">
              <a:lnSpc>
                <a:spcPct val="130000"/>
              </a:lnSpc>
              <a:buFont typeface="Arial"/>
              <a:buChar char="•"/>
            </a:pP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R&gt;, FlatMapFunction2&lt;T1, T2,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Function0&lt;R&gt;, Function&lt;T, R&gt;, Function2&lt;T1, T2, R&gt;, Function3&lt;T1, T2, T3,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511986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String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s.trim</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Map each line to multiple words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call(String line) {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“Intro to Apache Spark Setup 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799502"/>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r>
              <a:rPr lang="en-US" sz="14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counts.toDebugString</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
        <p:nvSpPr>
          <p:cNvPr id="6" name="TextBox 5"/>
          <p:cNvSpPr txBox="1"/>
          <p:nvPr/>
        </p:nvSpPr>
        <p:spPr>
          <a:xfrm>
            <a:off x="4469942" y="5262269"/>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rdd.cache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rdd.checkpoint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rdd.unpersist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Checkpointed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operation</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format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java.text.SimpleDateFormat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yyyy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-MM-</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Register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cust_id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lng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Click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landing_page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=&gt; (r(1), Register(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(r(0)), r(1), r(2), r(3).</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r(4).</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 =&gt; (c(1), Click(</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(c(0)), c(1), c(2).</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trim.toInt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joined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reg.join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joined.take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“Intro to Apache Spark Setup 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write code as:</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x = 5</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Successfully add 5 to each element of an RDD</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reflected</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counter = 0</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=&gt; counter += 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It won’t work!</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319370"/>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 = List(1,2,3)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entry =&gt;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List(1,2,3)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31937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  = [1,2,3]</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lambda entry: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Broadcast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add(1);add(2);add(3);</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listBroadcasted.getValue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4039568"/>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(entry =&gt;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4399667"/>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x</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Accumulator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“Intro to Apache Spark Setup 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New York City</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February 16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San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Francisco</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June 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https://spark.apache.org/docs/1.5.1/api/scala/index.html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https://spark.apache.org/docs/1.5.1/programming-guide.html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5580</TotalTime>
  <Words>5069</Words>
  <Application>Microsoft Macintosh PowerPoint</Application>
  <PresentationFormat>On-screen Show (4:3)</PresentationFormat>
  <Paragraphs>648</Paragraphs>
  <Slides>76</Slides>
  <Notes>12</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PowerPoint Presentation</vt:lpstr>
      <vt:lpstr>Workshop Objectives</vt:lpstr>
      <vt:lpstr>Presenter: Robert Sanders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Fault Tolerance</vt:lpstr>
      <vt:lpstr>Scheduler</vt:lpstr>
      <vt:lpstr>Joins</vt:lpstr>
      <vt:lpstr>Joins (Cont.)</vt:lpstr>
      <vt:lpstr>Joins (Lineage Graph)</vt:lpstr>
      <vt:lpstr>Joins (Lineage Graph) (Cont.)</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Upcoming Spark Conferences and Events</vt:lpstr>
      <vt:lpstr>References</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56</cp:revision>
  <dcterms:created xsi:type="dcterms:W3CDTF">2015-11-06T07:02:11Z</dcterms:created>
  <dcterms:modified xsi:type="dcterms:W3CDTF">2015-11-18T22:23:04Z</dcterms:modified>
</cp:coreProperties>
</file>