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lock Grotesk 2.0 Medium" charset="1" panose="00000000000000000000"/>
      <p:regular r:id="rId15"/>
    </p:embeddedFont>
    <p:embeddedFont>
      <p:font typeface="Poppins" charset="1" panose="00000500000000000000"/>
      <p:regular r:id="rId16"/>
    </p:embeddedFont>
    <p:embeddedFont>
      <p:font typeface="Poppins Semi-Bold" charset="1" panose="000007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48132" y="-782158"/>
            <a:ext cx="4175269" cy="11851315"/>
            <a:chOff x="0" y="0"/>
            <a:chExt cx="1099659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9659" cy="3121334"/>
            </a:xfrm>
            <a:custGeom>
              <a:avLst/>
              <a:gdLst/>
              <a:ahLst/>
              <a:cxnLst/>
              <a:rect r="r" b="b" t="t" l="l"/>
              <a:pathLst>
                <a:path h="3121334" w="1099659">
                  <a:moveTo>
                    <a:pt x="0" y="0"/>
                  </a:moveTo>
                  <a:lnTo>
                    <a:pt x="1099659" y="0"/>
                  </a:lnTo>
                  <a:lnTo>
                    <a:pt x="1099659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99659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514748" y="5884336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69"/>
                </a:lnTo>
                <a:lnTo>
                  <a:pt x="0" y="76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49136"/>
            <a:ext cx="2916599" cy="718212"/>
          </a:xfrm>
          <a:custGeom>
            <a:avLst/>
            <a:gdLst/>
            <a:ahLst/>
            <a:cxnLst/>
            <a:rect r="r" b="b" t="t" l="l"/>
            <a:pathLst>
              <a:path h="718212" w="2916599">
                <a:moveTo>
                  <a:pt x="0" y="0"/>
                </a:moveTo>
                <a:lnTo>
                  <a:pt x="2916599" y="0"/>
                </a:lnTo>
                <a:lnTo>
                  <a:pt x="2916599" y="718213"/>
                </a:lnTo>
                <a:lnTo>
                  <a:pt x="0" y="718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0877" y="2261052"/>
            <a:ext cx="13533022" cy="1941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0"/>
              </a:lnSpc>
            </a:pPr>
            <a:r>
              <a:rPr lang="en-US" b="true" sz="14948" spc="-762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ATHLET-IA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10183" y="6176824"/>
            <a:ext cx="11185001" cy="1941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350"/>
              </a:lnSpc>
              <a:spcBef>
                <a:spcPct val="0"/>
              </a:spcBef>
            </a:pPr>
            <a:r>
              <a:rPr lang="en-US" b="true" sz="14948" spc="-762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FASE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850278"/>
            <a:ext cx="4345342" cy="195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3"/>
              </a:lnSpc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INTEGRANTES: 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JONATHAN GAETE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GONZALO MONREAL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BRUNO MORENO</a:t>
            </a:r>
          </a:p>
          <a:p>
            <a:pPr algn="l" marL="475587" indent="-237793" lvl="1">
              <a:lnSpc>
                <a:spcPts val="3083"/>
              </a:lnSpc>
              <a:buFont typeface="Arial"/>
              <a:buChar char="•"/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GABRIEL VERDEJO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0069" y="-782158"/>
            <a:ext cx="8156737" cy="11851315"/>
            <a:chOff x="0" y="0"/>
            <a:chExt cx="2148276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8276" cy="3121334"/>
            </a:xfrm>
            <a:custGeom>
              <a:avLst/>
              <a:gdLst/>
              <a:ahLst/>
              <a:cxnLst/>
              <a:rect r="r" b="b" t="t" l="l"/>
              <a:pathLst>
                <a:path h="3121334" w="2148276">
                  <a:moveTo>
                    <a:pt x="0" y="0"/>
                  </a:moveTo>
                  <a:lnTo>
                    <a:pt x="2148276" y="0"/>
                  </a:lnTo>
                  <a:lnTo>
                    <a:pt x="2148276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48276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2397568" y="1426585"/>
            <a:ext cx="10469784" cy="1984582"/>
            <a:chOff x="0" y="0"/>
            <a:chExt cx="13959712" cy="2646109"/>
          </a:xfrm>
        </p:grpSpPr>
        <p:sp>
          <p:nvSpPr>
            <p:cNvPr name="Freeform 8" id="8"/>
            <p:cNvSpPr/>
            <p:nvPr/>
          </p:nvSpPr>
          <p:spPr>
            <a:xfrm flipH="false" flipV="false" rot="-1190907">
              <a:off x="25125" y="814008"/>
              <a:ext cx="4972992" cy="1018093"/>
            </a:xfrm>
            <a:custGeom>
              <a:avLst/>
              <a:gdLst/>
              <a:ahLst/>
              <a:cxnLst/>
              <a:rect r="r" b="b" t="t" l="l"/>
              <a:pathLst>
                <a:path h="1018093" w="4972992">
                  <a:moveTo>
                    <a:pt x="0" y="0"/>
                  </a:moveTo>
                  <a:lnTo>
                    <a:pt x="4972992" y="0"/>
                  </a:lnTo>
                  <a:lnTo>
                    <a:pt x="4972992" y="1018093"/>
                  </a:lnTo>
                  <a:lnTo>
                    <a:pt x="0" y="1018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5023243" y="88433"/>
              <a:ext cx="8936470" cy="1870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41"/>
                </a:lnSpc>
              </a:pPr>
              <a:r>
                <a:rPr lang="en-US" sz="9506" spc="-484" b="true">
                  <a:solidFill>
                    <a:srgbClr val="FFFFFF"/>
                  </a:solidFill>
                  <a:latin typeface="Glock Grotesk 2.0 Medium"/>
                  <a:ea typeface="Glock Grotesk 2.0 Medium"/>
                  <a:cs typeface="Glock Grotesk 2.0 Medium"/>
                  <a:sym typeface="Glock Grotesk 2.0 Medium"/>
                </a:rPr>
                <a:t>Índice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023243" y="1902114"/>
              <a:ext cx="8257759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CONTENIDOS DE ESTA PRESENTACIÓN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55021" y="3411167"/>
            <a:ext cx="6817195" cy="6691716"/>
            <a:chOff x="0" y="0"/>
            <a:chExt cx="9089593" cy="892228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20621" cy="958927"/>
              <a:chOff x="0" y="0"/>
              <a:chExt cx="916443" cy="95457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124819" y="214600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NUESTRO PROYECTO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0" y="1327227"/>
              <a:ext cx="920621" cy="958927"/>
              <a:chOff x="0" y="0"/>
              <a:chExt cx="916443" cy="954575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124819" y="1541827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OBJETIVOS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23298" y="2654454"/>
              <a:ext cx="920621" cy="958927"/>
              <a:chOff x="0" y="0"/>
              <a:chExt cx="916443" cy="954575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5</a:t>
                </a: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148117" y="2869054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METODOLOGÍA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23298" y="3981681"/>
              <a:ext cx="920621" cy="958927"/>
              <a:chOff x="0" y="0"/>
              <a:chExt cx="916443" cy="954575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6</a:t>
                </a: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148117" y="4196281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PRINCIPALES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23298" y="5308908"/>
              <a:ext cx="920621" cy="958927"/>
              <a:chOff x="0" y="0"/>
              <a:chExt cx="916443" cy="95457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7</a:t>
                </a: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148117" y="5523508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PLANIFICACIÓN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0">
              <a:off x="23298" y="6636134"/>
              <a:ext cx="920621" cy="958927"/>
              <a:chOff x="0" y="0"/>
              <a:chExt cx="916443" cy="954575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8</a:t>
                </a: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1148117" y="6850735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HERRAMIENTAS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23298" y="7963361"/>
              <a:ext cx="920621" cy="958927"/>
              <a:chOff x="0" y="0"/>
              <a:chExt cx="916443" cy="954575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916443" cy="954575"/>
              </a:xfrm>
              <a:custGeom>
                <a:avLst/>
                <a:gdLst/>
                <a:ahLst/>
                <a:cxnLst/>
                <a:rect r="r" b="b" t="t" l="l"/>
                <a:pathLst>
                  <a:path h="954575" w="916443">
                    <a:moveTo>
                      <a:pt x="458222" y="0"/>
                    </a:moveTo>
                    <a:cubicBezTo>
                      <a:pt x="205153" y="0"/>
                      <a:pt x="0" y="213689"/>
                      <a:pt x="0" y="477288"/>
                    </a:cubicBezTo>
                    <a:cubicBezTo>
                      <a:pt x="0" y="740886"/>
                      <a:pt x="205153" y="954575"/>
                      <a:pt x="458222" y="954575"/>
                    </a:cubicBezTo>
                    <a:cubicBezTo>
                      <a:pt x="711290" y="954575"/>
                      <a:pt x="916443" y="740886"/>
                      <a:pt x="916443" y="477288"/>
                    </a:cubicBezTo>
                    <a:cubicBezTo>
                      <a:pt x="916443" y="213689"/>
                      <a:pt x="711290" y="0"/>
                      <a:pt x="458222" y="0"/>
                    </a:cubicBezTo>
                    <a:close/>
                  </a:path>
                </a:pathLst>
              </a:custGeom>
              <a:solidFill>
                <a:srgbClr val="D84D2F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85917" y="32341"/>
                <a:ext cx="744610" cy="83274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67"/>
                  </a:lnSpc>
                </a:pPr>
                <a:r>
                  <a:rPr lang="en-US" sz="2048" spc="256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9</a:t>
                </a: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148117" y="8177961"/>
              <a:ext cx="7941477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AGRADECIMIENTOS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9630" y="-782158"/>
            <a:ext cx="13673771" cy="11851315"/>
            <a:chOff x="0" y="0"/>
            <a:chExt cx="3601323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1322" cy="3121334"/>
            </a:xfrm>
            <a:custGeom>
              <a:avLst/>
              <a:gdLst/>
              <a:ahLst/>
              <a:cxnLst/>
              <a:rect r="r" b="b" t="t" l="l"/>
              <a:pathLst>
                <a:path h="3121334" w="3601322">
                  <a:moveTo>
                    <a:pt x="0" y="0"/>
                  </a:moveTo>
                  <a:lnTo>
                    <a:pt x="3601322" y="0"/>
                  </a:lnTo>
                  <a:lnTo>
                    <a:pt x="3601322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01323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57070" y="2393188"/>
            <a:ext cx="6753063" cy="2750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1"/>
              </a:lnSpc>
            </a:pPr>
            <a:r>
              <a:rPr lang="en-US" sz="9506" spc="-484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Nuestro Proyecto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57070" y="5533803"/>
            <a:ext cx="6193319" cy="732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D6DE46"/>
                </a:solidFill>
                <a:latin typeface="Poppins"/>
                <a:ea typeface="Poppins"/>
                <a:cs typeface="Poppins"/>
                <a:sym typeface="Poppins"/>
              </a:rPr>
              <a:t>ENTRENAMIENTO Y NUTRICIÓN INTELIGENTE.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57070" y="6378277"/>
            <a:ext cx="6329072" cy="342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Consta de una página web, la cual busca brindar varios servicios, dentro de estos estaría: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Planes de Ejercicio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Planes dieteticos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Información sobre ejecución de ejercicios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Lista de ejercicios según grupo muscular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Creación de publicaciones y posibilidad de interacción(“likes” y comentarios)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190907">
            <a:off x="-1514748" y="5884336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69"/>
                </a:lnTo>
                <a:lnTo>
                  <a:pt x="0" y="76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74211" y="-740099"/>
            <a:ext cx="13673771" cy="11851315"/>
            <a:chOff x="0" y="0"/>
            <a:chExt cx="3601323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1322" cy="3121334"/>
            </a:xfrm>
            <a:custGeom>
              <a:avLst/>
              <a:gdLst/>
              <a:ahLst/>
              <a:cxnLst/>
              <a:rect r="r" b="b" t="t" l="l"/>
              <a:pathLst>
                <a:path h="3121334" w="3601322">
                  <a:moveTo>
                    <a:pt x="0" y="0"/>
                  </a:moveTo>
                  <a:lnTo>
                    <a:pt x="3601322" y="0"/>
                  </a:lnTo>
                  <a:lnTo>
                    <a:pt x="3601322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01323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514748" y="3357984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70"/>
                </a:lnTo>
                <a:lnTo>
                  <a:pt x="0" y="7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2081635"/>
            <a:ext cx="7997827" cy="1388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1"/>
              </a:lnSpc>
            </a:pPr>
            <a:r>
              <a:rPr lang="en-US" sz="9506" spc="-484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Objetivos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855432"/>
            <a:ext cx="7997827" cy="3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D6DE46"/>
                </a:solidFill>
                <a:latin typeface="Poppins"/>
                <a:ea typeface="Poppins"/>
                <a:cs typeface="Poppins"/>
                <a:sym typeface="Poppins"/>
              </a:rPr>
              <a:t>OBJETIVOS DEL 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329099"/>
            <a:ext cx="7594352" cy="256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Fomentar la actividad física</a:t>
            </a: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 y dieta balanceada de nuestros usuarios.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Generar un ambiente o comunidad sana dentro de nuestros servicios.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Educar sobre diversos ejercicios y sus respectivos grupos musculares, como a su vez en nutrición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7069124"/>
            <a:ext cx="7997827" cy="3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D6DE46"/>
                </a:solidFill>
                <a:latin typeface="Poppins"/>
                <a:ea typeface="Poppins"/>
                <a:cs typeface="Poppins"/>
                <a:sym typeface="Poppins"/>
              </a:rPr>
              <a:t>OBJETIVOS DE DESARROLLO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7542619"/>
            <a:ext cx="7594352" cy="213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Mantener registros de todo el desarrollo del proyecto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Crear un modelo que permita generar rutinas y dietas según las necesidades del usuario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Crear un mapa fisiológico donde muestre ejercicios para cada grupo muscular y su ejecución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66844"/>
            <a:ext cx="18740628" cy="8881958"/>
            <a:chOff x="0" y="0"/>
            <a:chExt cx="4935803" cy="23392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803" cy="2339281"/>
            </a:xfrm>
            <a:custGeom>
              <a:avLst/>
              <a:gdLst/>
              <a:ahLst/>
              <a:cxnLst/>
              <a:rect r="r" b="b" t="t" l="l"/>
              <a:pathLst>
                <a:path h="2339281" w="4935803">
                  <a:moveTo>
                    <a:pt x="0" y="0"/>
                  </a:moveTo>
                  <a:lnTo>
                    <a:pt x="4935803" y="0"/>
                  </a:lnTo>
                  <a:lnTo>
                    <a:pt x="4935803" y="2339281"/>
                  </a:lnTo>
                  <a:lnTo>
                    <a:pt x="0" y="2339281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35803" cy="23964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864872" y="2722399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69"/>
                </a:lnTo>
                <a:lnTo>
                  <a:pt x="0" y="76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1812" y="877732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7632" y="1265393"/>
            <a:ext cx="14045364" cy="138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1"/>
              </a:lnSpc>
            </a:pPr>
            <a:r>
              <a:rPr lang="en-US" sz="9506" spc="-484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Metodología Scrum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3592486"/>
            <a:ext cx="7060089" cy="4548862"/>
            <a:chOff x="0" y="0"/>
            <a:chExt cx="9413452" cy="606515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76200"/>
              <a:ext cx="7493500" cy="12217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00"/>
                </a:lnSpc>
              </a:pPr>
              <a:r>
                <a:rPr lang="en-US" sz="2642" spc="330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¿POR QUÉ USAR ESTA METODOLOGÍA?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12159"/>
              <a:ext cx="9413452" cy="5052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86"/>
                </a:lnSpc>
                <a:spcBef>
                  <a:spcPct val="0"/>
                </a:spcBef>
              </a:pPr>
              <a:r>
                <a:rPr lang="en-US" sz="258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Para el desarrollo</a:t>
              </a:r>
              <a:r>
                <a:rPr lang="en-US" sz="258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del proyecto APT  utilizaremos la metodología Ágil Scrum, dado que permite  una mayor flexibilidad frente  cambios durante el desarrollo, fomenta la comunicación constante del equipo y posibilita la entrega de avances de manera iterativa  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103051" y="4023639"/>
            <a:ext cx="6628036" cy="35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103051" y="3592486"/>
            <a:ext cx="6088131" cy="4563708"/>
            <a:chOff x="0" y="0"/>
            <a:chExt cx="8117508" cy="608494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801281"/>
              <a:ext cx="8117508" cy="52836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9573" indent="-224786" lvl="1">
                <a:lnSpc>
                  <a:spcPts val="3539"/>
                </a:lnSpc>
                <a:buFont typeface="Arial"/>
                <a:buChar char="•"/>
              </a:pPr>
              <a:r>
                <a:rPr lang="en-US" sz="2082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Se organizará   el proyecto en sprints semanales.  </a:t>
              </a:r>
            </a:p>
            <a:p>
              <a:pPr algn="l" marL="449573" indent="-224786" lvl="1">
                <a:lnSpc>
                  <a:spcPts val="3539"/>
                </a:lnSpc>
                <a:buFont typeface="Arial"/>
                <a:buChar char="•"/>
              </a:pPr>
              <a:r>
                <a:rPr lang="en-US" sz="2082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Al finalizar cada sprint, se realizará una revisión de avances y se ajustarán  las tareas según necesidades  o mejoras detectadas.</a:t>
              </a:r>
            </a:p>
            <a:p>
              <a:pPr algn="l" marL="449573" indent="-224786" lvl="1">
                <a:lnSpc>
                  <a:spcPts val="3539"/>
                </a:lnSpc>
                <a:buFont typeface="Arial"/>
                <a:buChar char="•"/>
              </a:pPr>
              <a:r>
                <a:rPr lang="en-US" sz="2082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se mantendrán sesiones de 2 horas y media en donde se desarrollara el proyecto APT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51991" y="-57150"/>
              <a:ext cx="4883502" cy="4836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8"/>
                </a:lnSpc>
              </a:pPr>
              <a:r>
                <a:rPr lang="en-US" sz="2134" spc="26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ENFOQUE DE TRABAJO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720069" y="-782158"/>
            <a:ext cx="8156737" cy="11851315"/>
            <a:chOff x="0" y="0"/>
            <a:chExt cx="2148276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8276" cy="3121334"/>
            </a:xfrm>
            <a:custGeom>
              <a:avLst/>
              <a:gdLst/>
              <a:ahLst/>
              <a:cxnLst/>
              <a:rect r="r" b="b" t="t" l="l"/>
              <a:pathLst>
                <a:path h="3121334" w="2148276">
                  <a:moveTo>
                    <a:pt x="0" y="0"/>
                  </a:moveTo>
                  <a:lnTo>
                    <a:pt x="2148276" y="0"/>
                  </a:lnTo>
                  <a:lnTo>
                    <a:pt x="2148276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48276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864872" y="2722399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69"/>
                </a:lnTo>
                <a:lnTo>
                  <a:pt x="0" y="76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4227" y="6058102"/>
            <a:ext cx="7225460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Implementación de mapa fisiológico con separación según grupo muscular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Implementación de un modelo, que entregue rutina y dieta personalizada.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Implementación de un sistema de recordatorio.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>
                    <a:alpha val="71765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Registro de progreso, edición de perfil y sistema de publicaciones con funcionalidades extras.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4602" y="2836269"/>
            <a:ext cx="7869410" cy="2307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0"/>
              </a:lnSpc>
            </a:pPr>
            <a:r>
              <a:rPr lang="en-US" sz="7973" spc="-406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Requisitos del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14227" y="5676257"/>
            <a:ext cx="6826833" cy="3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</a:pPr>
            <a:r>
              <a:rPr lang="en-US" sz="2048" spc="256">
                <a:solidFill>
                  <a:srgbClr val="D6DE46"/>
                </a:solidFill>
                <a:latin typeface="Poppins"/>
                <a:ea typeface="Poppins"/>
                <a:cs typeface="Poppins"/>
                <a:sym typeface="Poppins"/>
              </a:rPr>
              <a:t>REQUERIMIENTOS FUNCIONALES PRINCIPALES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03023" y="605604"/>
            <a:ext cx="13673771" cy="11851315"/>
            <a:chOff x="0" y="0"/>
            <a:chExt cx="3601323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01322" cy="3121334"/>
            </a:xfrm>
            <a:custGeom>
              <a:avLst/>
              <a:gdLst/>
              <a:ahLst/>
              <a:cxnLst/>
              <a:rect r="r" b="b" t="t" l="l"/>
              <a:pathLst>
                <a:path h="3121334" w="3601322">
                  <a:moveTo>
                    <a:pt x="0" y="0"/>
                  </a:moveTo>
                  <a:lnTo>
                    <a:pt x="3601322" y="0"/>
                  </a:lnTo>
                  <a:lnTo>
                    <a:pt x="3601322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01323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514748" y="3357984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70"/>
                </a:lnTo>
                <a:lnTo>
                  <a:pt x="0" y="763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70748" y="1444935"/>
            <a:ext cx="7934835" cy="202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8"/>
              </a:lnSpc>
            </a:pPr>
            <a:r>
              <a:rPr lang="en-US" sz="7033" spc="-358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Planificación del proyecto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170748" y="4090734"/>
            <a:ext cx="7473682" cy="5530137"/>
            <a:chOff x="0" y="0"/>
            <a:chExt cx="9964910" cy="737351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91602"/>
              <a:ext cx="9964910" cy="1668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0"/>
                </a:lnSpc>
                <a:spcBef>
                  <a:spcPct val="0"/>
                </a:spcBef>
              </a:pP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Definición del proyecto, levantamiento de requerimientos, diseño de la base de 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s,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arquite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ctura y protot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ipos 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inter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faz.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FASE 1 – INICIO Y DISEÑO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339163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FASE 2 – DESARROLLO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784273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FASE 3 - CIERRE Y ENTREGA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674968"/>
              <a:ext cx="9964910" cy="1668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00"/>
                </a:lnSpc>
                <a:spcBef>
                  <a:spcPct val="0"/>
                </a:spcBef>
              </a:pP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Implemen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ón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 mó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dulos prin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cipales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(regis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ro,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perfiles, publica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ci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one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s,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APIs), int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gración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el m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lo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p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re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dictivo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y pruebas de funciona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m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iento.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5133025"/>
              <a:ext cx="9964910" cy="2240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0"/>
                </a:lnSpc>
                <a:spcBef>
                  <a:spcPct val="0"/>
                </a:spcBef>
              </a:pP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Validación final, ajustes de segurida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r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en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im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iento,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documentación completa, subi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da a G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tHub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y presen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tac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2000" strike="noStrike" u="none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ón del proyecto.</a:t>
              </a:r>
            </a:p>
            <a:p>
              <a:pPr algn="l" marL="0" indent="0" lvl="0">
                <a:lnSpc>
                  <a:spcPts val="34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4098" y="3216037"/>
            <a:ext cx="1199301" cy="1199301"/>
          </a:xfrm>
          <a:custGeom>
            <a:avLst/>
            <a:gdLst/>
            <a:ahLst/>
            <a:cxnLst/>
            <a:rect r="r" b="b" t="t" l="l"/>
            <a:pathLst>
              <a:path h="1199301" w="1199301">
                <a:moveTo>
                  <a:pt x="0" y="0"/>
                </a:moveTo>
                <a:lnTo>
                  <a:pt x="1199301" y="0"/>
                </a:lnTo>
                <a:lnTo>
                  <a:pt x="1199301" y="1199301"/>
                </a:lnTo>
                <a:lnTo>
                  <a:pt x="0" y="1199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93428" y="3216037"/>
            <a:ext cx="1199301" cy="1199301"/>
          </a:xfrm>
          <a:custGeom>
            <a:avLst/>
            <a:gdLst/>
            <a:ahLst/>
            <a:cxnLst/>
            <a:rect r="r" b="b" t="t" l="l"/>
            <a:pathLst>
              <a:path h="1199301" w="1199301">
                <a:moveTo>
                  <a:pt x="0" y="0"/>
                </a:moveTo>
                <a:lnTo>
                  <a:pt x="1199301" y="0"/>
                </a:lnTo>
                <a:lnTo>
                  <a:pt x="1199301" y="1199301"/>
                </a:lnTo>
                <a:lnTo>
                  <a:pt x="0" y="11993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71067" y="3284228"/>
            <a:ext cx="1219330" cy="1062918"/>
          </a:xfrm>
          <a:custGeom>
            <a:avLst/>
            <a:gdLst/>
            <a:ahLst/>
            <a:cxnLst/>
            <a:rect r="r" b="b" t="t" l="l"/>
            <a:pathLst>
              <a:path h="1062918" w="1219330">
                <a:moveTo>
                  <a:pt x="0" y="0"/>
                </a:moveTo>
                <a:lnTo>
                  <a:pt x="1219330" y="0"/>
                </a:lnTo>
                <a:lnTo>
                  <a:pt x="1219330" y="1062918"/>
                </a:lnTo>
                <a:lnTo>
                  <a:pt x="0" y="10629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653" t="0" r="-46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8570" y="3284228"/>
            <a:ext cx="1328647" cy="1062918"/>
          </a:xfrm>
          <a:custGeom>
            <a:avLst/>
            <a:gdLst/>
            <a:ahLst/>
            <a:cxnLst/>
            <a:rect r="r" b="b" t="t" l="l"/>
            <a:pathLst>
              <a:path h="1062918" w="1328647">
                <a:moveTo>
                  <a:pt x="0" y="0"/>
                </a:moveTo>
                <a:lnTo>
                  <a:pt x="1328647" y="0"/>
                </a:lnTo>
                <a:lnTo>
                  <a:pt x="1328647" y="1062918"/>
                </a:lnTo>
                <a:lnTo>
                  <a:pt x="0" y="10629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16136" y="5143500"/>
            <a:ext cx="2674261" cy="957327"/>
          </a:xfrm>
          <a:custGeom>
            <a:avLst/>
            <a:gdLst/>
            <a:ahLst/>
            <a:cxnLst/>
            <a:rect r="r" b="b" t="t" l="l"/>
            <a:pathLst>
              <a:path h="957327" w="2674261">
                <a:moveTo>
                  <a:pt x="0" y="0"/>
                </a:moveTo>
                <a:lnTo>
                  <a:pt x="2674261" y="0"/>
                </a:lnTo>
                <a:lnTo>
                  <a:pt x="2674261" y="957327"/>
                </a:lnTo>
                <a:lnTo>
                  <a:pt x="0" y="9573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23" t="0" r="-112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145023" y="4958472"/>
            <a:ext cx="1270142" cy="1270142"/>
          </a:xfrm>
          <a:custGeom>
            <a:avLst/>
            <a:gdLst/>
            <a:ahLst/>
            <a:cxnLst/>
            <a:rect r="r" b="b" t="t" l="l"/>
            <a:pathLst>
              <a:path h="1270142" w="1270142">
                <a:moveTo>
                  <a:pt x="0" y="0"/>
                </a:moveTo>
                <a:lnTo>
                  <a:pt x="1270142" y="0"/>
                </a:lnTo>
                <a:lnTo>
                  <a:pt x="1270142" y="1270142"/>
                </a:lnTo>
                <a:lnTo>
                  <a:pt x="0" y="127014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5352" y="514350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7162" y="6977423"/>
            <a:ext cx="1347861" cy="1093916"/>
          </a:xfrm>
          <a:custGeom>
            <a:avLst/>
            <a:gdLst/>
            <a:ahLst/>
            <a:cxnLst/>
            <a:rect r="r" b="b" t="t" l="l"/>
            <a:pathLst>
              <a:path h="1093916" w="1347861">
                <a:moveTo>
                  <a:pt x="0" y="0"/>
                </a:moveTo>
                <a:lnTo>
                  <a:pt x="1347861" y="0"/>
                </a:lnTo>
                <a:lnTo>
                  <a:pt x="1347861" y="1093916"/>
                </a:lnTo>
                <a:lnTo>
                  <a:pt x="0" y="109391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7162" y="8695587"/>
            <a:ext cx="1267134" cy="1267134"/>
          </a:xfrm>
          <a:custGeom>
            <a:avLst/>
            <a:gdLst/>
            <a:ahLst/>
            <a:cxnLst/>
            <a:rect r="r" b="b" t="t" l="l"/>
            <a:pathLst>
              <a:path h="1267134" w="1267134">
                <a:moveTo>
                  <a:pt x="0" y="0"/>
                </a:moveTo>
                <a:lnTo>
                  <a:pt x="1267134" y="0"/>
                </a:lnTo>
                <a:lnTo>
                  <a:pt x="1267134" y="1267134"/>
                </a:lnTo>
                <a:lnTo>
                  <a:pt x="0" y="12671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85618" y="1546343"/>
            <a:ext cx="7150061" cy="104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35"/>
              </a:lnSpc>
            </a:pPr>
            <a:r>
              <a:rPr lang="en-US" sz="7199" spc="-367" b="true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Herramientas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785618" y="2970573"/>
            <a:ext cx="7473682" cy="2327695"/>
            <a:chOff x="0" y="0"/>
            <a:chExt cx="9964910" cy="310359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91602"/>
              <a:ext cx="9964910" cy="281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Para el diseño del sistema se utilizará:</a:t>
              </a:r>
            </a:p>
            <a:p>
              <a:pPr algn="l" marL="431801" indent="-215900" lvl="1">
                <a:lnSpc>
                  <a:spcPts val="34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HTML5</a:t>
              </a:r>
            </a:p>
            <a:p>
              <a:pPr algn="l" marL="431801" indent="-215900" lvl="1">
                <a:lnSpc>
                  <a:spcPts val="34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JQuery</a:t>
              </a:r>
            </a:p>
            <a:p>
              <a:pPr algn="l" marL="431801" indent="-215900" lvl="1">
                <a:lnSpc>
                  <a:spcPts val="34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Toastr</a:t>
              </a:r>
            </a:p>
            <a:p>
              <a:pPr algn="l" marL="431801" indent="-215900" lvl="1">
                <a:lnSpc>
                  <a:spcPts val="34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Bootstrap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FRONTEND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785618" y="5593543"/>
            <a:ext cx="7473682" cy="1899070"/>
            <a:chOff x="0" y="0"/>
            <a:chExt cx="9964910" cy="253209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291602"/>
              <a:ext cx="9964910" cy="22404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00"/>
                </a:lnSpc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Para la</a:t>
              </a: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logica</a:t>
              </a: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del sistema se utilizará:</a:t>
              </a:r>
            </a:p>
            <a:p>
              <a:pPr algn="l" marL="431801" indent="-215900" lvl="1">
                <a:lnSpc>
                  <a:spcPts val="34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Python</a:t>
              </a:r>
            </a:p>
            <a:p>
              <a:pPr algn="l" marL="431801" indent="-215900" lvl="1">
                <a:lnSpc>
                  <a:spcPts val="3400"/>
                </a:lnSpc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JavaScript</a:t>
              </a:r>
            </a:p>
            <a:p>
              <a:pPr algn="l" marL="431801" indent="-215900" lvl="1">
                <a:lnSpc>
                  <a:spcPts val="34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Django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57150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BACKEND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785618" y="8653192"/>
            <a:ext cx="7473682" cy="613195"/>
            <a:chOff x="0" y="0"/>
            <a:chExt cx="9964910" cy="81759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291602"/>
              <a:ext cx="9964910" cy="525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34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GitHub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-57150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CONTROL DE VERSIONES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785618" y="7742379"/>
            <a:ext cx="7473682" cy="613195"/>
            <a:chOff x="0" y="0"/>
            <a:chExt cx="9964910" cy="817593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291602"/>
              <a:ext cx="9964910" cy="525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34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SQL</a:t>
              </a:r>
              <a:r>
                <a:rPr lang="en-US" sz="2000">
                  <a:solidFill>
                    <a:srgbClr val="FFFFFF">
                      <a:alpha val="71765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 SERVER MANAGEMENT STUDIO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57150"/>
              <a:ext cx="9102444" cy="472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67"/>
                </a:lnSpc>
              </a:pPr>
              <a:r>
                <a:rPr lang="en-US" sz="2048" spc="256">
                  <a:solidFill>
                    <a:srgbClr val="D6DE46"/>
                  </a:solidFill>
                  <a:latin typeface="Poppins"/>
                  <a:ea typeface="Poppins"/>
                  <a:cs typeface="Poppins"/>
                  <a:sym typeface="Poppins"/>
                </a:rPr>
                <a:t>BB.DD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915352" y="2603500"/>
            <a:ext cx="1577727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FRONTEND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15352" y="4605838"/>
            <a:ext cx="1419374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BACKEND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15352" y="6362700"/>
            <a:ext cx="903982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BB.DD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5352" y="8328514"/>
            <a:ext cx="3775458" cy="367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7"/>
              </a:lnSpc>
              <a:spcBef>
                <a:spcPct val="0"/>
              </a:spcBef>
            </a:pPr>
            <a:r>
              <a:rPr lang="en-US" sz="2048" spc="256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CONTROL DE VERSIONES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F389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01617" y="-782158"/>
            <a:ext cx="18127002" cy="11851315"/>
            <a:chOff x="0" y="0"/>
            <a:chExt cx="4774190" cy="31213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4190" cy="3121334"/>
            </a:xfrm>
            <a:custGeom>
              <a:avLst/>
              <a:gdLst/>
              <a:ahLst/>
              <a:cxnLst/>
              <a:rect r="r" b="b" t="t" l="l"/>
              <a:pathLst>
                <a:path h="3121334" w="4774190">
                  <a:moveTo>
                    <a:pt x="0" y="0"/>
                  </a:moveTo>
                  <a:lnTo>
                    <a:pt x="4774190" y="0"/>
                  </a:lnTo>
                  <a:lnTo>
                    <a:pt x="4774190" y="3121334"/>
                  </a:lnTo>
                  <a:lnTo>
                    <a:pt x="0" y="3121334"/>
                  </a:lnTo>
                  <a:close/>
                </a:path>
              </a:pathLst>
            </a:custGeom>
            <a:solidFill>
              <a:srgbClr val="14286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74190" cy="3178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33582" y="9055301"/>
            <a:ext cx="7315200" cy="1497600"/>
          </a:xfrm>
          <a:custGeom>
            <a:avLst/>
            <a:gdLst/>
            <a:ahLst/>
            <a:cxnLst/>
            <a:rect r="r" b="b" t="t" l="l"/>
            <a:pathLst>
              <a:path h="1497600" w="7315200">
                <a:moveTo>
                  <a:pt x="0" y="0"/>
                </a:moveTo>
                <a:lnTo>
                  <a:pt x="7315200" y="0"/>
                </a:lnTo>
                <a:lnTo>
                  <a:pt x="7315200" y="1497600"/>
                </a:lnTo>
                <a:lnTo>
                  <a:pt x="0" y="149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190907">
            <a:off x="-1400864" y="7337968"/>
            <a:ext cx="3729744" cy="763570"/>
          </a:xfrm>
          <a:custGeom>
            <a:avLst/>
            <a:gdLst/>
            <a:ahLst/>
            <a:cxnLst/>
            <a:rect r="r" b="b" t="t" l="l"/>
            <a:pathLst>
              <a:path h="763570" w="3729744">
                <a:moveTo>
                  <a:pt x="0" y="0"/>
                </a:moveTo>
                <a:lnTo>
                  <a:pt x="3729744" y="0"/>
                </a:lnTo>
                <a:lnTo>
                  <a:pt x="3729744" y="763569"/>
                </a:lnTo>
                <a:lnTo>
                  <a:pt x="0" y="763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742526"/>
            <a:ext cx="9844123" cy="1945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83"/>
              </a:lnSpc>
            </a:pPr>
            <a:r>
              <a:rPr lang="en-US" b="true" sz="15086" spc="-769">
                <a:solidFill>
                  <a:srgbClr val="FFFFFF"/>
                </a:solidFill>
                <a:latin typeface="Glock Grotesk 2.0 Medium"/>
                <a:ea typeface="Glock Grotesk 2.0 Medium"/>
                <a:cs typeface="Glock Grotesk 2.0 Medium"/>
                <a:sym typeface="Glock Grotesk 2.0 Medium"/>
              </a:rPr>
              <a:t>GRACIAS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3399" y="2653992"/>
            <a:ext cx="8308270" cy="392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3"/>
              </a:lnSpc>
            </a:pPr>
            <a:r>
              <a:rPr lang="en-US" sz="2202" spc="275">
                <a:solidFill>
                  <a:srgbClr val="D2E000"/>
                </a:solidFill>
                <a:latin typeface="Poppins"/>
                <a:ea typeface="Poppins"/>
                <a:cs typeface="Poppins"/>
                <a:sym typeface="Poppins"/>
              </a:rPr>
              <a:t>ENTRENAMIENTO Y NUTRICIÓN INTELIGENTE.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57275"/>
            <a:ext cx="1689399" cy="33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5"/>
              </a:lnSpc>
            </a:pPr>
            <a:r>
              <a:rPr lang="en-US" b="true" sz="2401" spc="-122">
                <a:solidFill>
                  <a:srgbClr val="D6DE46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ATHLET-IA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DAGxyEPR18s</dc:identifier>
  <dcterms:modified xsi:type="dcterms:W3CDTF">2011-08-01T06:04:30Z</dcterms:modified>
  <cp:revision>1</cp:revision>
  <dc:title>AthletIA_Fase1</dc:title>
</cp:coreProperties>
</file>