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&#12304;179675690315239&#8224;L298-L302&#12305;" TargetMode="External"/><Relationship Id="rId3" Type="http://schemas.openxmlformats.org/officeDocument/2006/relationships/hyperlink" Target="&#12304;179675690315239&#8224;L298-L310&#12305;" TargetMode="External"/><Relationship Id="rId4" Type="http://schemas.openxmlformats.org/officeDocument/2006/relationships/hyperlink" Target="&#12304;179675690315239&#8224;L340-L346&#12305;" TargetMode="External"/><Relationship Id="rId5" Type="http://schemas.openxmlformats.org/officeDocument/2006/relationships/hyperlink" Target="&#12304;179675690315239&#8224;L348-L355&#12305;" TargetMode="External"/><Relationship Id="rId1" Type="http://schemas.openxmlformats.org/officeDocument/2006/relationships/image" Target="../media/image-2-1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&#12304;299136463771550&#8224;L98-L112&#12305;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&#12304;179675690315239&#8224;L298-L302&#12305;" TargetMode="External"/><Relationship Id="rId2" Type="http://schemas.openxmlformats.org/officeDocument/2006/relationships/hyperlink" Target="&#12304;179675690315239&#8224;L298-L310&#12305;" TargetMode="External"/><Relationship Id="rId3" Type="http://schemas.openxmlformats.org/officeDocument/2006/relationships/hyperlink" Target="&#12304;299136463771550&#8224;L98-L112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hyperlink" Target="&#12304;179675690315239&#8224;L298-L302&#12305;" TargetMode="External"/><Relationship Id="rId2" Type="http://schemas.openxmlformats.org/officeDocument/2006/relationships/hyperlink" Target="&#12304;179675690315239&#8224;L348-L355&#12305;" TargetMode="External"/><Relationship Id="rId3" Type="http://schemas.openxmlformats.org/officeDocument/2006/relationships/hyperlink" Target="&#12304;299136463771550&#8224;L98-L112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0478fb95-0349-4d77-b79b-7338af358132.png">    </p:cNvPr>
          <p:cNvPicPr>
            <a:picLocks noChangeAspect="1"/>
          </p:cNvPicPr>
          <p:nvPr/>
        </p:nvPicPr>
        <p:blipFill>
          <a:blip r:embed="rId1"/>
          <a:srcRect l="16667" r="16667" t="0" b="0"/>
          <a:stretch/>
        </p:blipFill>
        <p:spPr>
          <a:xfrm>
            <a:off x="5029200" y="514350"/>
            <a:ext cx="4114800" cy="4114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74320" y="1645920"/>
            <a:ext cx="484632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30A18"/>
                </a:solidFill>
              </a:rPr>
              <a:t>Prédiction des prix immobiliers</a:t>
            </a:r>
            <a:pPr algn="l" indent="0" marL="0">
              <a:buNone/>
            </a:pPr>
            <a:endParaRPr lang="en-US" sz="3600" dirty="0"/>
          </a:p>
          <a:p>
            <a:pPr algn="l" indent="0" marL="0">
              <a:buNone/>
            </a:pPr>
            <a:r>
              <a:rPr lang="en-US" sz="3600" b="1" dirty="0">
                <a:solidFill>
                  <a:srgbClr val="030A18"/>
                </a:solidFill>
              </a:rPr>
              <a:t>avec la base DVF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274320" y="3383280"/>
            <a:ext cx="48463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100" i="1" dirty="0">
                <a:solidFill>
                  <a:srgbClr val="97B1DF"/>
                </a:solidFill>
              </a:rPr>
              <a:t>Étude empirique et modélisation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274320" y="4206240"/>
            <a:ext cx="48463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97B1DF"/>
                </a:solidFill>
              </a:rPr>
              <a:t>24 octobre 2025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de données &amp; tendances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097280"/>
            <a:ext cx="45720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• Échantillon: 50k ventes (2025‑S1)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Prix médian au m²: 2 712 €/m²; moyenne: 13 483 €/m²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10ᵉ percentile: 1 056 €/m²; 90ᵉ percentile: 8 399 €/m²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Appartement vs maison: 3 666 €/m² vs 2 195 €/m²</a:t>
            </a:r>
            <a:endParaRPr lang="en-US" sz="1200" dirty="0"/>
          </a:p>
        </p:txBody>
      </p:sp>
      <p:pic>
        <p:nvPicPr>
          <p:cNvPr id="4" name="Image 0" descr="/home/oai/share/fig_hist_prix_m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20640" y="914400"/>
            <a:ext cx="3657600" cy="27432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4320" y="4777740"/>
            <a:ext cx="8686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[2]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[3]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5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[4]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Modèles &amp; résultats</a:t>
            </a:r>
            <a:endParaRPr lang="en-US" sz="24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1280160"/>
          <a:ext cx="4663440" cy="914400"/>
        </p:xfrm>
        <a:graphic>
          <a:graphicData uri="http://schemas.openxmlformats.org/drawingml/2006/table">
            <a:tbl>
              <a:tblPr/>
              <a:tblGrid>
                <a:gridCol w="2194560"/>
                <a:gridCol w="1005840"/>
                <a:gridCol w="731520"/>
                <a:gridCol w="1097280"/>
              </a:tblGrid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Modèle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RMSE (M€)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R²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MAPE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7B1D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Régression linéaire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4,73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0,19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2 449 %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Forêt aléatoire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4,72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0,19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555 %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Gradient Boosting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4,36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0,31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2 706 %</a:t>
                      </a:r>
                      <a:endParaRPr lang="en-US" sz="12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Image 0" descr="/home/oai/share/fig_actual_vs_pr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080" y="1280160"/>
            <a:ext cx="3657600" cy="27432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20640" y="4206240"/>
            <a:ext cx="38404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Relation prix observé vs prédit
</a:t>
            </a:r>
            <a:pPr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Dispersion importante, sous‑prédiction des valeurs élevées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274320" y="4777740"/>
            <a:ext cx="8686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 &amp; limites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280160"/>
            <a:ext cx="86868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Hétérogénéité non observée : absence d'information sur l'état ou les équipements du bien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Localisation agrégée : niveau départemental trop large pour saisir les effets de quartier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Distribution asymétrique : influence des valeurs extrêmes sur l'erreur quadratique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Taille de l'échantillon : seulement 50 k transactions utilisées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Améliorations : intégrer d'autres variables (IRIS, taux de crédit, qualité du bien) et transformer le prix en log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274320" y="4777740"/>
            <a:ext cx="8686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[2]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[5]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&amp; perspectives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274320" y="1371600"/>
            <a:ext cx="868680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Le prix des logements varie fortement selon le type et la localisation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Les modèles d'ensemble surpassent la régression linéaire mais restent limités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Des données plus riches (qualité, géolocalisation, marché du crédit) sont nécessaires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Extension à plusieurs années et tests d'autres algorithmes pourraient améliorer les prédictions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274320" y="4777740"/>
            <a:ext cx="8686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[4]</a:t>
            </a:r>
            <a:pPr indent="0" marL="0">
              <a:buNone/>
            </a:pPr>
            <a:r>
              <a:rPr lang="en-US" sz="600" u="sng" dirty="0">
                <a:solidFill>
                  <a:srgbClr val="97B1DF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[5]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2025-10-24T11:30:41Z</dcterms:created>
  <dcterms:modified xsi:type="dcterms:W3CDTF">2025-10-24T11:30:41Z</dcterms:modified>
</cp:coreProperties>
</file>