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6"/>
  </p:notesMasterIdLst>
  <p:sldIdLst>
    <p:sldId id="259" r:id="rId2"/>
    <p:sldId id="257" r:id="rId3"/>
    <p:sldId id="260" r:id="rId4"/>
    <p:sldId id="261" r:id="rId5"/>
  </p:sldIdLst>
  <p:sldSz cx="10691813" cy="75596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E2E4B"/>
    <a:srgbClr val="D1CECE"/>
    <a:srgbClr val="C00000"/>
    <a:srgbClr val="3874A6"/>
    <a:srgbClr val="ACB9C8"/>
    <a:srgbClr val="D6DCE4"/>
    <a:srgbClr val="C3D6DF"/>
    <a:srgbClr val="787A93"/>
    <a:srgbClr val="6C87AF"/>
    <a:srgbClr val="6D86B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35"/>
    <p:restoredTop sz="92993"/>
  </p:normalViewPr>
  <p:slideViewPr>
    <p:cSldViewPr snapToGrid="0" snapToObjects="1">
      <p:cViewPr>
        <p:scale>
          <a:sx n="89" d="100"/>
          <a:sy n="89" d="100"/>
        </p:scale>
        <p:origin x="1704" y="5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1E0E2A-A047-8146-A36F-108E6D1CB6CE}" type="datetimeFigureOut">
              <a:rPr lang="id-ID" smtClean="0"/>
              <a:t>06/02/23</a:t>
            </a:fld>
            <a:endParaRPr lang="id-ID"/>
          </a:p>
        </p:txBody>
      </p:sp>
      <p:sp>
        <p:nvSpPr>
          <p:cNvPr id="4" name="Slide Image Placeholder 3"/>
          <p:cNvSpPr>
            <a:spLocks noGrp="1" noRot="1" noChangeAspect="1"/>
          </p:cNvSpPr>
          <p:nvPr>
            <p:ph type="sldImg" idx="2"/>
          </p:nvPr>
        </p:nvSpPr>
        <p:spPr>
          <a:xfrm>
            <a:off x="1246188" y="1143000"/>
            <a:ext cx="4365625"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55C3EF-37AC-6D45-BD21-DCEAB4B729B9}" type="slidenum">
              <a:rPr lang="id-ID" smtClean="0"/>
              <a:t>‹#›</a:t>
            </a:fld>
            <a:endParaRPr lang="id-ID"/>
          </a:p>
        </p:txBody>
      </p:sp>
    </p:spTree>
    <p:extLst>
      <p:ext uri="{BB962C8B-B14F-4D97-AF65-F5344CB8AC3E}">
        <p14:creationId xmlns:p14="http://schemas.microsoft.com/office/powerpoint/2010/main" val="4029658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5"/>
          </p:nvPr>
        </p:nvSpPr>
        <p:spPr/>
        <p:txBody>
          <a:bodyPr/>
          <a:lstStyle/>
          <a:p>
            <a:fld id="{7755C3EF-37AC-6D45-BD21-DCEAB4B729B9}" type="slidenum">
              <a:rPr lang="id-ID" smtClean="0"/>
              <a:t>3</a:t>
            </a:fld>
            <a:endParaRPr lang="id-ID"/>
          </a:p>
        </p:txBody>
      </p:sp>
    </p:spTree>
    <p:extLst>
      <p:ext uri="{BB962C8B-B14F-4D97-AF65-F5344CB8AC3E}">
        <p14:creationId xmlns:p14="http://schemas.microsoft.com/office/powerpoint/2010/main" val="3439099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755C3EF-37AC-6D45-BD21-DCEAB4B729B9}" type="slidenum">
              <a:rPr lang="id-ID" smtClean="0"/>
              <a:t>4</a:t>
            </a:fld>
            <a:endParaRPr lang="id-ID"/>
          </a:p>
        </p:txBody>
      </p:sp>
    </p:spTree>
    <p:extLst>
      <p:ext uri="{BB962C8B-B14F-4D97-AF65-F5344CB8AC3E}">
        <p14:creationId xmlns:p14="http://schemas.microsoft.com/office/powerpoint/2010/main" val="11945822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1886" y="1237197"/>
            <a:ext cx="9088041" cy="2631887"/>
          </a:xfrm>
        </p:spPr>
        <p:txBody>
          <a:bodyPr anchor="b"/>
          <a:lstStyle>
            <a:lvl1pPr algn="ctr">
              <a:defRPr sz="6614"/>
            </a:lvl1pPr>
          </a:lstStyle>
          <a:p>
            <a:r>
              <a:rPr lang="en-US"/>
              <a:t>Click to edit Master title style</a:t>
            </a:r>
            <a:endParaRPr lang="en-US" dirty="0"/>
          </a:p>
        </p:txBody>
      </p:sp>
      <p:sp>
        <p:nvSpPr>
          <p:cNvPr id="3" name="Subtitle 2"/>
          <p:cNvSpPr>
            <a:spLocks noGrp="1"/>
          </p:cNvSpPr>
          <p:nvPr>
            <p:ph type="subTitle" idx="1"/>
          </p:nvPr>
        </p:nvSpPr>
        <p:spPr>
          <a:xfrm>
            <a:off x="1336477" y="3970580"/>
            <a:ext cx="8018860" cy="1825171"/>
          </a:xfrm>
        </p:spPr>
        <p:txBody>
          <a:bodyPr/>
          <a:lstStyle>
            <a:lvl1pPr marL="0" indent="0" algn="ctr">
              <a:buNone/>
              <a:defRPr sz="2646"/>
            </a:lvl1pPr>
            <a:lvl2pPr marL="503972" indent="0" algn="ctr">
              <a:buNone/>
              <a:defRPr sz="2205"/>
            </a:lvl2pPr>
            <a:lvl3pPr marL="1007943" indent="0" algn="ctr">
              <a:buNone/>
              <a:defRPr sz="1984"/>
            </a:lvl3pPr>
            <a:lvl4pPr marL="1511915" indent="0" algn="ctr">
              <a:buNone/>
              <a:defRPr sz="1764"/>
            </a:lvl4pPr>
            <a:lvl5pPr marL="2015886" indent="0" algn="ctr">
              <a:buNone/>
              <a:defRPr sz="1764"/>
            </a:lvl5pPr>
            <a:lvl6pPr marL="2519858" indent="0" algn="ctr">
              <a:buNone/>
              <a:defRPr sz="1764"/>
            </a:lvl6pPr>
            <a:lvl7pPr marL="3023829" indent="0" algn="ctr">
              <a:buNone/>
              <a:defRPr sz="1764"/>
            </a:lvl7pPr>
            <a:lvl8pPr marL="3527801" indent="0" algn="ctr">
              <a:buNone/>
              <a:defRPr sz="1764"/>
            </a:lvl8pPr>
            <a:lvl9pPr marL="4031772" indent="0" algn="ctr">
              <a:buNone/>
              <a:defRPr sz="1764"/>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1DE25F-7D5A-1142-A831-63E1CB958048}" type="datetimeFigureOut">
              <a:rPr lang="id-ID" smtClean="0"/>
              <a:t>06/02/23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FBFF4C8-56E7-F64D-97BE-389630D9D3DF}" type="slidenum">
              <a:rPr lang="id-ID" smtClean="0"/>
              <a:t>‹#›</a:t>
            </a:fld>
            <a:endParaRPr lang="id-ID"/>
          </a:p>
        </p:txBody>
      </p:sp>
    </p:spTree>
    <p:extLst>
      <p:ext uri="{BB962C8B-B14F-4D97-AF65-F5344CB8AC3E}">
        <p14:creationId xmlns:p14="http://schemas.microsoft.com/office/powerpoint/2010/main" val="3521122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1DE25F-7D5A-1142-A831-63E1CB958048}" type="datetimeFigureOut">
              <a:rPr lang="id-ID" smtClean="0"/>
              <a:t>06/02/23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FBFF4C8-56E7-F64D-97BE-389630D9D3DF}" type="slidenum">
              <a:rPr lang="id-ID" smtClean="0"/>
              <a:t>‹#›</a:t>
            </a:fld>
            <a:endParaRPr lang="id-ID"/>
          </a:p>
        </p:txBody>
      </p:sp>
    </p:spTree>
    <p:extLst>
      <p:ext uri="{BB962C8B-B14F-4D97-AF65-F5344CB8AC3E}">
        <p14:creationId xmlns:p14="http://schemas.microsoft.com/office/powerpoint/2010/main" val="1832190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51329" y="402483"/>
            <a:ext cx="2305422" cy="640647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35063" y="402483"/>
            <a:ext cx="6782619" cy="64064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1DE25F-7D5A-1142-A831-63E1CB958048}" type="datetimeFigureOut">
              <a:rPr lang="id-ID" smtClean="0"/>
              <a:t>06/02/23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FBFF4C8-56E7-F64D-97BE-389630D9D3DF}" type="slidenum">
              <a:rPr lang="id-ID" smtClean="0"/>
              <a:t>‹#›</a:t>
            </a:fld>
            <a:endParaRPr lang="id-ID"/>
          </a:p>
        </p:txBody>
      </p:sp>
    </p:spTree>
    <p:extLst>
      <p:ext uri="{BB962C8B-B14F-4D97-AF65-F5344CB8AC3E}">
        <p14:creationId xmlns:p14="http://schemas.microsoft.com/office/powerpoint/2010/main" val="3557410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1DE25F-7D5A-1142-A831-63E1CB958048}" type="datetimeFigureOut">
              <a:rPr lang="id-ID" smtClean="0"/>
              <a:t>06/02/23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FBFF4C8-56E7-F64D-97BE-389630D9D3DF}" type="slidenum">
              <a:rPr lang="id-ID" smtClean="0"/>
              <a:t>‹#›</a:t>
            </a:fld>
            <a:endParaRPr lang="id-ID"/>
          </a:p>
        </p:txBody>
      </p:sp>
    </p:spTree>
    <p:extLst>
      <p:ext uri="{BB962C8B-B14F-4D97-AF65-F5344CB8AC3E}">
        <p14:creationId xmlns:p14="http://schemas.microsoft.com/office/powerpoint/2010/main" val="4150364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9494" y="1884671"/>
            <a:ext cx="9221689" cy="3144614"/>
          </a:xfrm>
        </p:spPr>
        <p:txBody>
          <a:bodyPr anchor="b"/>
          <a:lstStyle>
            <a:lvl1pPr>
              <a:defRPr sz="6614"/>
            </a:lvl1pPr>
          </a:lstStyle>
          <a:p>
            <a:r>
              <a:rPr lang="en-US"/>
              <a:t>Click to edit Master title style</a:t>
            </a:r>
            <a:endParaRPr lang="en-US" dirty="0"/>
          </a:p>
        </p:txBody>
      </p:sp>
      <p:sp>
        <p:nvSpPr>
          <p:cNvPr id="3" name="Text Placeholder 2"/>
          <p:cNvSpPr>
            <a:spLocks noGrp="1"/>
          </p:cNvSpPr>
          <p:nvPr>
            <p:ph type="body" idx="1"/>
          </p:nvPr>
        </p:nvSpPr>
        <p:spPr>
          <a:xfrm>
            <a:off x="729494" y="5059035"/>
            <a:ext cx="9221689" cy="1653678"/>
          </a:xfrm>
        </p:spPr>
        <p:txBody>
          <a:bodyPr/>
          <a:lstStyle>
            <a:lvl1pPr marL="0" indent="0">
              <a:buNone/>
              <a:defRPr sz="2646">
                <a:solidFill>
                  <a:schemeClr val="tx1"/>
                </a:solidFill>
              </a:defRPr>
            </a:lvl1pPr>
            <a:lvl2pPr marL="503972" indent="0">
              <a:buNone/>
              <a:defRPr sz="2205">
                <a:solidFill>
                  <a:schemeClr val="tx1">
                    <a:tint val="75000"/>
                  </a:schemeClr>
                </a:solidFill>
              </a:defRPr>
            </a:lvl2pPr>
            <a:lvl3pPr marL="1007943" indent="0">
              <a:buNone/>
              <a:defRPr sz="1984">
                <a:solidFill>
                  <a:schemeClr val="tx1">
                    <a:tint val="75000"/>
                  </a:schemeClr>
                </a:solidFill>
              </a:defRPr>
            </a:lvl3pPr>
            <a:lvl4pPr marL="1511915" indent="0">
              <a:buNone/>
              <a:defRPr sz="1764">
                <a:solidFill>
                  <a:schemeClr val="tx1">
                    <a:tint val="75000"/>
                  </a:schemeClr>
                </a:solidFill>
              </a:defRPr>
            </a:lvl4pPr>
            <a:lvl5pPr marL="2015886" indent="0">
              <a:buNone/>
              <a:defRPr sz="1764">
                <a:solidFill>
                  <a:schemeClr val="tx1">
                    <a:tint val="75000"/>
                  </a:schemeClr>
                </a:solidFill>
              </a:defRPr>
            </a:lvl5pPr>
            <a:lvl6pPr marL="2519858" indent="0">
              <a:buNone/>
              <a:defRPr sz="1764">
                <a:solidFill>
                  <a:schemeClr val="tx1">
                    <a:tint val="75000"/>
                  </a:schemeClr>
                </a:solidFill>
              </a:defRPr>
            </a:lvl6pPr>
            <a:lvl7pPr marL="3023829" indent="0">
              <a:buNone/>
              <a:defRPr sz="1764">
                <a:solidFill>
                  <a:schemeClr val="tx1">
                    <a:tint val="75000"/>
                  </a:schemeClr>
                </a:solidFill>
              </a:defRPr>
            </a:lvl7pPr>
            <a:lvl8pPr marL="3527801" indent="0">
              <a:buNone/>
              <a:defRPr sz="1764">
                <a:solidFill>
                  <a:schemeClr val="tx1">
                    <a:tint val="75000"/>
                  </a:schemeClr>
                </a:solidFill>
              </a:defRPr>
            </a:lvl8pPr>
            <a:lvl9pPr marL="4031772" indent="0">
              <a:buNone/>
              <a:defRPr sz="1764">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1DE25F-7D5A-1142-A831-63E1CB958048}" type="datetimeFigureOut">
              <a:rPr lang="id-ID" smtClean="0"/>
              <a:t>06/02/23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FBFF4C8-56E7-F64D-97BE-389630D9D3DF}" type="slidenum">
              <a:rPr lang="id-ID" smtClean="0"/>
              <a:t>‹#›</a:t>
            </a:fld>
            <a:endParaRPr lang="id-ID"/>
          </a:p>
        </p:txBody>
      </p:sp>
    </p:spTree>
    <p:extLst>
      <p:ext uri="{BB962C8B-B14F-4D97-AF65-F5344CB8AC3E}">
        <p14:creationId xmlns:p14="http://schemas.microsoft.com/office/powerpoint/2010/main" val="502283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35062" y="2012414"/>
            <a:ext cx="4544021" cy="4796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412730" y="2012414"/>
            <a:ext cx="4544021" cy="4796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1DE25F-7D5A-1142-A831-63E1CB958048}" type="datetimeFigureOut">
              <a:rPr lang="id-ID" smtClean="0"/>
              <a:t>06/02/23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4FBFF4C8-56E7-F64D-97BE-389630D9D3DF}" type="slidenum">
              <a:rPr lang="id-ID" smtClean="0"/>
              <a:t>‹#›</a:t>
            </a:fld>
            <a:endParaRPr lang="id-ID"/>
          </a:p>
        </p:txBody>
      </p:sp>
    </p:spTree>
    <p:extLst>
      <p:ext uri="{BB962C8B-B14F-4D97-AF65-F5344CB8AC3E}">
        <p14:creationId xmlns:p14="http://schemas.microsoft.com/office/powerpoint/2010/main" val="3074930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36455" y="402484"/>
            <a:ext cx="9221689" cy="1461188"/>
          </a:xfrm>
        </p:spPr>
        <p:txBody>
          <a:bodyPr/>
          <a:lstStyle/>
          <a:p>
            <a:r>
              <a:rPr lang="en-US"/>
              <a:t>Click to edit Master title style</a:t>
            </a:r>
            <a:endParaRPr lang="en-US" dirty="0"/>
          </a:p>
        </p:txBody>
      </p:sp>
      <p:sp>
        <p:nvSpPr>
          <p:cNvPr id="3" name="Text Placeholder 2"/>
          <p:cNvSpPr>
            <a:spLocks noGrp="1"/>
          </p:cNvSpPr>
          <p:nvPr>
            <p:ph type="body" idx="1"/>
          </p:nvPr>
        </p:nvSpPr>
        <p:spPr>
          <a:xfrm>
            <a:off x="736456" y="1853171"/>
            <a:ext cx="4523137" cy="908210"/>
          </a:xfrm>
        </p:spPr>
        <p:txBody>
          <a:bodyPr anchor="b"/>
          <a:lstStyle>
            <a:lvl1pPr marL="0" indent="0">
              <a:buNone/>
              <a:defRPr sz="2646" b="1"/>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4" name="Content Placeholder 3"/>
          <p:cNvSpPr>
            <a:spLocks noGrp="1"/>
          </p:cNvSpPr>
          <p:nvPr>
            <p:ph sz="half" idx="2"/>
          </p:nvPr>
        </p:nvSpPr>
        <p:spPr>
          <a:xfrm>
            <a:off x="736456" y="2761381"/>
            <a:ext cx="4523137" cy="4061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412731" y="1853171"/>
            <a:ext cx="4545413" cy="908210"/>
          </a:xfrm>
        </p:spPr>
        <p:txBody>
          <a:bodyPr anchor="b"/>
          <a:lstStyle>
            <a:lvl1pPr marL="0" indent="0">
              <a:buNone/>
              <a:defRPr sz="2646" b="1"/>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6" name="Content Placeholder 5"/>
          <p:cNvSpPr>
            <a:spLocks noGrp="1"/>
          </p:cNvSpPr>
          <p:nvPr>
            <p:ph sz="quarter" idx="4"/>
          </p:nvPr>
        </p:nvSpPr>
        <p:spPr>
          <a:xfrm>
            <a:off x="5412731" y="2761381"/>
            <a:ext cx="4545413" cy="4061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DE25F-7D5A-1142-A831-63E1CB958048}" type="datetimeFigureOut">
              <a:rPr lang="id-ID" smtClean="0"/>
              <a:t>06/02/23</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4FBFF4C8-56E7-F64D-97BE-389630D9D3DF}" type="slidenum">
              <a:rPr lang="id-ID" smtClean="0"/>
              <a:t>‹#›</a:t>
            </a:fld>
            <a:endParaRPr lang="id-ID"/>
          </a:p>
        </p:txBody>
      </p:sp>
    </p:spTree>
    <p:extLst>
      <p:ext uri="{BB962C8B-B14F-4D97-AF65-F5344CB8AC3E}">
        <p14:creationId xmlns:p14="http://schemas.microsoft.com/office/powerpoint/2010/main" val="4123283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1DE25F-7D5A-1142-A831-63E1CB958048}" type="datetimeFigureOut">
              <a:rPr lang="id-ID" smtClean="0"/>
              <a:t>06/02/23</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4FBFF4C8-56E7-F64D-97BE-389630D9D3DF}" type="slidenum">
              <a:rPr lang="id-ID" smtClean="0"/>
              <a:t>‹#›</a:t>
            </a:fld>
            <a:endParaRPr lang="id-ID"/>
          </a:p>
        </p:txBody>
      </p:sp>
    </p:spTree>
    <p:extLst>
      <p:ext uri="{BB962C8B-B14F-4D97-AF65-F5344CB8AC3E}">
        <p14:creationId xmlns:p14="http://schemas.microsoft.com/office/powerpoint/2010/main" val="2140354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1DE25F-7D5A-1142-A831-63E1CB958048}" type="datetimeFigureOut">
              <a:rPr lang="id-ID" smtClean="0"/>
              <a:t>06/02/23</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4FBFF4C8-56E7-F64D-97BE-389630D9D3DF}" type="slidenum">
              <a:rPr lang="id-ID" smtClean="0"/>
              <a:t>‹#›</a:t>
            </a:fld>
            <a:endParaRPr lang="id-ID"/>
          </a:p>
        </p:txBody>
      </p:sp>
    </p:spTree>
    <p:extLst>
      <p:ext uri="{BB962C8B-B14F-4D97-AF65-F5344CB8AC3E}">
        <p14:creationId xmlns:p14="http://schemas.microsoft.com/office/powerpoint/2010/main" val="350872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6455" y="503978"/>
            <a:ext cx="3448388" cy="1763924"/>
          </a:xfrm>
        </p:spPr>
        <p:txBody>
          <a:bodyPr anchor="b"/>
          <a:lstStyle>
            <a:lvl1pPr>
              <a:defRPr sz="3527"/>
            </a:lvl1pPr>
          </a:lstStyle>
          <a:p>
            <a:r>
              <a:rPr lang="en-US"/>
              <a:t>Click to edit Master title style</a:t>
            </a:r>
            <a:endParaRPr lang="en-US" dirty="0"/>
          </a:p>
        </p:txBody>
      </p:sp>
      <p:sp>
        <p:nvSpPr>
          <p:cNvPr id="3" name="Content Placeholder 2"/>
          <p:cNvSpPr>
            <a:spLocks noGrp="1"/>
          </p:cNvSpPr>
          <p:nvPr>
            <p:ph idx="1"/>
          </p:nvPr>
        </p:nvSpPr>
        <p:spPr>
          <a:xfrm>
            <a:off x="4545413" y="1088455"/>
            <a:ext cx="5412730" cy="5372269"/>
          </a:xfrm>
        </p:spPr>
        <p:txBody>
          <a:bodyPr/>
          <a:lstStyle>
            <a:lvl1pPr>
              <a:defRPr sz="3527"/>
            </a:lvl1pPr>
            <a:lvl2pPr>
              <a:defRPr sz="3086"/>
            </a:lvl2pPr>
            <a:lvl3pPr>
              <a:defRPr sz="2646"/>
            </a:lvl3pPr>
            <a:lvl4pPr>
              <a:defRPr sz="2205"/>
            </a:lvl4pPr>
            <a:lvl5pPr>
              <a:defRPr sz="2205"/>
            </a:lvl5pPr>
            <a:lvl6pPr>
              <a:defRPr sz="2205"/>
            </a:lvl6pPr>
            <a:lvl7pPr>
              <a:defRPr sz="2205"/>
            </a:lvl7pPr>
            <a:lvl8pPr>
              <a:defRPr sz="2205"/>
            </a:lvl8pPr>
            <a:lvl9pPr>
              <a:defRPr sz="220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36455" y="2267902"/>
            <a:ext cx="3448388" cy="4201570"/>
          </a:xfrm>
        </p:spPr>
        <p:txBody>
          <a:bodyPr/>
          <a:lstStyle>
            <a:lvl1pPr marL="0" indent="0">
              <a:buNone/>
              <a:defRPr sz="176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en-US"/>
              <a:t>Click to edit Master text styles</a:t>
            </a:r>
          </a:p>
        </p:txBody>
      </p:sp>
      <p:sp>
        <p:nvSpPr>
          <p:cNvPr id="5" name="Date Placeholder 4"/>
          <p:cNvSpPr>
            <a:spLocks noGrp="1"/>
          </p:cNvSpPr>
          <p:nvPr>
            <p:ph type="dt" sz="half" idx="10"/>
          </p:nvPr>
        </p:nvSpPr>
        <p:spPr/>
        <p:txBody>
          <a:bodyPr/>
          <a:lstStyle/>
          <a:p>
            <a:fld id="{951DE25F-7D5A-1142-A831-63E1CB958048}" type="datetimeFigureOut">
              <a:rPr lang="id-ID" smtClean="0"/>
              <a:t>06/02/23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4FBFF4C8-56E7-F64D-97BE-389630D9D3DF}" type="slidenum">
              <a:rPr lang="id-ID" smtClean="0"/>
              <a:t>‹#›</a:t>
            </a:fld>
            <a:endParaRPr lang="id-ID"/>
          </a:p>
        </p:txBody>
      </p:sp>
    </p:spTree>
    <p:extLst>
      <p:ext uri="{BB962C8B-B14F-4D97-AF65-F5344CB8AC3E}">
        <p14:creationId xmlns:p14="http://schemas.microsoft.com/office/powerpoint/2010/main" val="2529883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6455" y="503978"/>
            <a:ext cx="3448388" cy="1763924"/>
          </a:xfrm>
        </p:spPr>
        <p:txBody>
          <a:bodyPr anchor="b"/>
          <a:lstStyle>
            <a:lvl1pPr>
              <a:defRPr sz="3527"/>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5413" y="1088455"/>
            <a:ext cx="5412730" cy="5372269"/>
          </a:xfrm>
        </p:spPr>
        <p:txBody>
          <a:bodyPr anchor="t"/>
          <a:lstStyle>
            <a:lvl1pPr marL="0" indent="0">
              <a:buNone/>
              <a:defRPr sz="3527"/>
            </a:lvl1pPr>
            <a:lvl2pPr marL="503972" indent="0">
              <a:buNone/>
              <a:defRPr sz="3086"/>
            </a:lvl2pPr>
            <a:lvl3pPr marL="1007943" indent="0">
              <a:buNone/>
              <a:defRPr sz="2646"/>
            </a:lvl3pPr>
            <a:lvl4pPr marL="1511915" indent="0">
              <a:buNone/>
              <a:defRPr sz="2205"/>
            </a:lvl4pPr>
            <a:lvl5pPr marL="2015886" indent="0">
              <a:buNone/>
              <a:defRPr sz="2205"/>
            </a:lvl5pPr>
            <a:lvl6pPr marL="2519858" indent="0">
              <a:buNone/>
              <a:defRPr sz="2205"/>
            </a:lvl6pPr>
            <a:lvl7pPr marL="3023829" indent="0">
              <a:buNone/>
              <a:defRPr sz="2205"/>
            </a:lvl7pPr>
            <a:lvl8pPr marL="3527801" indent="0">
              <a:buNone/>
              <a:defRPr sz="2205"/>
            </a:lvl8pPr>
            <a:lvl9pPr marL="4031772" indent="0">
              <a:buNone/>
              <a:defRPr sz="2205"/>
            </a:lvl9pPr>
          </a:lstStyle>
          <a:p>
            <a:r>
              <a:rPr lang="en-US"/>
              <a:t>Click icon to add picture</a:t>
            </a:r>
            <a:endParaRPr lang="en-US" dirty="0"/>
          </a:p>
        </p:txBody>
      </p:sp>
      <p:sp>
        <p:nvSpPr>
          <p:cNvPr id="4" name="Text Placeholder 3"/>
          <p:cNvSpPr>
            <a:spLocks noGrp="1"/>
          </p:cNvSpPr>
          <p:nvPr>
            <p:ph type="body" sz="half" idx="2"/>
          </p:nvPr>
        </p:nvSpPr>
        <p:spPr>
          <a:xfrm>
            <a:off x="736455" y="2267902"/>
            <a:ext cx="3448388" cy="4201570"/>
          </a:xfrm>
        </p:spPr>
        <p:txBody>
          <a:bodyPr/>
          <a:lstStyle>
            <a:lvl1pPr marL="0" indent="0">
              <a:buNone/>
              <a:defRPr sz="176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en-US"/>
              <a:t>Click to edit Master text styles</a:t>
            </a:r>
          </a:p>
        </p:txBody>
      </p:sp>
      <p:sp>
        <p:nvSpPr>
          <p:cNvPr id="5" name="Date Placeholder 4"/>
          <p:cNvSpPr>
            <a:spLocks noGrp="1"/>
          </p:cNvSpPr>
          <p:nvPr>
            <p:ph type="dt" sz="half" idx="10"/>
          </p:nvPr>
        </p:nvSpPr>
        <p:spPr/>
        <p:txBody>
          <a:bodyPr/>
          <a:lstStyle/>
          <a:p>
            <a:fld id="{951DE25F-7D5A-1142-A831-63E1CB958048}" type="datetimeFigureOut">
              <a:rPr lang="id-ID" smtClean="0"/>
              <a:t>06/02/23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4FBFF4C8-56E7-F64D-97BE-389630D9D3DF}" type="slidenum">
              <a:rPr lang="id-ID" smtClean="0"/>
              <a:t>‹#›</a:t>
            </a:fld>
            <a:endParaRPr lang="id-ID"/>
          </a:p>
        </p:txBody>
      </p:sp>
    </p:spTree>
    <p:extLst>
      <p:ext uri="{BB962C8B-B14F-4D97-AF65-F5344CB8AC3E}">
        <p14:creationId xmlns:p14="http://schemas.microsoft.com/office/powerpoint/2010/main" val="4051803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5062" y="402484"/>
            <a:ext cx="9221689" cy="146118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35062" y="2012414"/>
            <a:ext cx="9221689" cy="479654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5062" y="7006700"/>
            <a:ext cx="2405658" cy="402483"/>
          </a:xfrm>
          <a:prstGeom prst="rect">
            <a:avLst/>
          </a:prstGeom>
        </p:spPr>
        <p:txBody>
          <a:bodyPr vert="horz" lIns="91440" tIns="45720" rIns="91440" bIns="45720" rtlCol="0" anchor="ctr"/>
          <a:lstStyle>
            <a:lvl1pPr algn="l">
              <a:defRPr sz="1323">
                <a:solidFill>
                  <a:schemeClr val="tx1">
                    <a:tint val="75000"/>
                  </a:schemeClr>
                </a:solidFill>
              </a:defRPr>
            </a:lvl1pPr>
          </a:lstStyle>
          <a:p>
            <a:fld id="{951DE25F-7D5A-1142-A831-63E1CB958048}" type="datetimeFigureOut">
              <a:rPr lang="id-ID" smtClean="0"/>
              <a:t>06/02/23</a:t>
            </a:fld>
            <a:endParaRPr lang="id-ID"/>
          </a:p>
        </p:txBody>
      </p:sp>
      <p:sp>
        <p:nvSpPr>
          <p:cNvPr id="5" name="Footer Placeholder 4"/>
          <p:cNvSpPr>
            <a:spLocks noGrp="1"/>
          </p:cNvSpPr>
          <p:nvPr>
            <p:ph type="ftr" sz="quarter" idx="3"/>
          </p:nvPr>
        </p:nvSpPr>
        <p:spPr>
          <a:xfrm>
            <a:off x="3541663" y="7006700"/>
            <a:ext cx="3608487" cy="402483"/>
          </a:xfrm>
          <a:prstGeom prst="rect">
            <a:avLst/>
          </a:prstGeom>
        </p:spPr>
        <p:txBody>
          <a:bodyPr vert="horz" lIns="91440" tIns="45720" rIns="91440" bIns="45720" rtlCol="0" anchor="ctr"/>
          <a:lstStyle>
            <a:lvl1pPr algn="ctr">
              <a:defRPr sz="1323">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7551093" y="7006700"/>
            <a:ext cx="2405658" cy="402483"/>
          </a:xfrm>
          <a:prstGeom prst="rect">
            <a:avLst/>
          </a:prstGeom>
        </p:spPr>
        <p:txBody>
          <a:bodyPr vert="horz" lIns="91440" tIns="45720" rIns="91440" bIns="45720" rtlCol="0" anchor="ctr"/>
          <a:lstStyle>
            <a:lvl1pPr algn="r">
              <a:defRPr sz="1323">
                <a:solidFill>
                  <a:schemeClr val="tx1">
                    <a:tint val="75000"/>
                  </a:schemeClr>
                </a:solidFill>
              </a:defRPr>
            </a:lvl1pPr>
          </a:lstStyle>
          <a:p>
            <a:fld id="{4FBFF4C8-56E7-F64D-97BE-389630D9D3DF}" type="slidenum">
              <a:rPr lang="id-ID" smtClean="0"/>
              <a:t>‹#›</a:t>
            </a:fld>
            <a:endParaRPr lang="id-ID"/>
          </a:p>
        </p:txBody>
      </p:sp>
    </p:spTree>
    <p:extLst>
      <p:ext uri="{BB962C8B-B14F-4D97-AF65-F5344CB8AC3E}">
        <p14:creationId xmlns:p14="http://schemas.microsoft.com/office/powerpoint/2010/main" val="255083086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1007943" rtl="0" eaLnBrk="1" latinLnBrk="0" hangingPunct="1">
        <a:lnSpc>
          <a:spcPct val="90000"/>
        </a:lnSpc>
        <a:spcBef>
          <a:spcPct val="0"/>
        </a:spcBef>
        <a:buNone/>
        <a:defRPr sz="4850" kern="1200">
          <a:solidFill>
            <a:schemeClr val="tx1"/>
          </a:solidFill>
          <a:latin typeface="+mj-lt"/>
          <a:ea typeface="+mj-ea"/>
          <a:cs typeface="+mj-cs"/>
        </a:defRPr>
      </a:lvl1pPr>
    </p:titleStyle>
    <p:bodyStyle>
      <a:lvl1pPr marL="251986" indent="-251986" algn="l" defTabSz="1007943" rtl="0" eaLnBrk="1" latinLnBrk="0" hangingPunct="1">
        <a:lnSpc>
          <a:spcPct val="90000"/>
        </a:lnSpc>
        <a:spcBef>
          <a:spcPts val="1102"/>
        </a:spcBef>
        <a:buFont typeface="Arial" panose="020B0604020202020204" pitchFamily="34" charset="0"/>
        <a:buChar char="•"/>
        <a:defRPr sz="3086" kern="1200">
          <a:solidFill>
            <a:schemeClr val="tx1"/>
          </a:solidFill>
          <a:latin typeface="+mn-lt"/>
          <a:ea typeface="+mn-ea"/>
          <a:cs typeface="+mn-cs"/>
        </a:defRPr>
      </a:lvl1pPr>
      <a:lvl2pPr marL="755957" indent="-251986" algn="l" defTabSz="1007943"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59929" indent="-251986" algn="l" defTabSz="1007943"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3900"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4pPr>
      <a:lvl5pPr marL="2267872"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5pPr>
      <a:lvl6pPr marL="2771844"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815"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787"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758"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p:bodyStyle>
    <p:otherStyle>
      <a:defPPr>
        <a:defRPr lang="en-US"/>
      </a:defPPr>
      <a:lvl1pPr marL="0" algn="l" defTabSz="1007943" rtl="0" eaLnBrk="1" latinLnBrk="0" hangingPunct="1">
        <a:defRPr sz="1984" kern="1200">
          <a:solidFill>
            <a:schemeClr val="tx1"/>
          </a:solidFill>
          <a:latin typeface="+mn-lt"/>
          <a:ea typeface="+mn-ea"/>
          <a:cs typeface="+mn-cs"/>
        </a:defRPr>
      </a:lvl1pPr>
      <a:lvl2pPr marL="503972" algn="l" defTabSz="1007943" rtl="0" eaLnBrk="1" latinLnBrk="0" hangingPunct="1">
        <a:defRPr sz="1984" kern="1200">
          <a:solidFill>
            <a:schemeClr val="tx1"/>
          </a:solidFill>
          <a:latin typeface="+mn-lt"/>
          <a:ea typeface="+mn-ea"/>
          <a:cs typeface="+mn-cs"/>
        </a:defRPr>
      </a:lvl2pPr>
      <a:lvl3pPr marL="1007943" algn="l" defTabSz="1007943" rtl="0" eaLnBrk="1" latinLnBrk="0" hangingPunct="1">
        <a:defRPr sz="1984" kern="1200">
          <a:solidFill>
            <a:schemeClr val="tx1"/>
          </a:solidFill>
          <a:latin typeface="+mn-lt"/>
          <a:ea typeface="+mn-ea"/>
          <a:cs typeface="+mn-cs"/>
        </a:defRPr>
      </a:lvl3pPr>
      <a:lvl4pPr marL="1511915" algn="l" defTabSz="1007943" rtl="0" eaLnBrk="1" latinLnBrk="0" hangingPunct="1">
        <a:defRPr sz="1984" kern="1200">
          <a:solidFill>
            <a:schemeClr val="tx1"/>
          </a:solidFill>
          <a:latin typeface="+mn-lt"/>
          <a:ea typeface="+mn-ea"/>
          <a:cs typeface="+mn-cs"/>
        </a:defRPr>
      </a:lvl4pPr>
      <a:lvl5pPr marL="2015886" algn="l" defTabSz="1007943" rtl="0" eaLnBrk="1" latinLnBrk="0" hangingPunct="1">
        <a:defRPr sz="1984" kern="1200">
          <a:solidFill>
            <a:schemeClr val="tx1"/>
          </a:solidFill>
          <a:latin typeface="+mn-lt"/>
          <a:ea typeface="+mn-ea"/>
          <a:cs typeface="+mn-cs"/>
        </a:defRPr>
      </a:lvl5pPr>
      <a:lvl6pPr marL="2519858" algn="l" defTabSz="1007943" rtl="0" eaLnBrk="1" latinLnBrk="0" hangingPunct="1">
        <a:defRPr sz="1984" kern="1200">
          <a:solidFill>
            <a:schemeClr val="tx1"/>
          </a:solidFill>
          <a:latin typeface="+mn-lt"/>
          <a:ea typeface="+mn-ea"/>
          <a:cs typeface="+mn-cs"/>
        </a:defRPr>
      </a:lvl6pPr>
      <a:lvl7pPr marL="3023829" algn="l" defTabSz="1007943" rtl="0" eaLnBrk="1" latinLnBrk="0" hangingPunct="1">
        <a:defRPr sz="1984" kern="1200">
          <a:solidFill>
            <a:schemeClr val="tx1"/>
          </a:solidFill>
          <a:latin typeface="+mn-lt"/>
          <a:ea typeface="+mn-ea"/>
          <a:cs typeface="+mn-cs"/>
        </a:defRPr>
      </a:lvl7pPr>
      <a:lvl8pPr marL="3527801" algn="l" defTabSz="1007943" rtl="0" eaLnBrk="1" latinLnBrk="0" hangingPunct="1">
        <a:defRPr sz="1984" kern="1200">
          <a:solidFill>
            <a:schemeClr val="tx1"/>
          </a:solidFill>
          <a:latin typeface="+mn-lt"/>
          <a:ea typeface="+mn-ea"/>
          <a:cs typeface="+mn-cs"/>
        </a:defRPr>
      </a:lvl8pPr>
      <a:lvl9pPr marL="4031772" algn="l" defTabSz="1007943" rtl="0" eaLnBrk="1" latinLnBrk="0" hangingPunct="1">
        <a:defRPr sz="19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file:////var/folders/3z/m22bl5fn4ynd13r11_7dy7g00000gn/T/com.microsoft.Word/WebArchiveCopyPasteTempFiles/06a20000-0aff-0242-4707-08db04daf4b9_w1023_r1_s.jpg"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EBB13BE-D87B-5047-A19B-4EEC10ED1955}"/>
              </a:ext>
            </a:extLst>
          </p:cNvPr>
          <p:cNvSpPr/>
          <p:nvPr/>
        </p:nvSpPr>
        <p:spPr>
          <a:xfrm>
            <a:off x="0" y="-28618"/>
            <a:ext cx="10691813" cy="758829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Freeform 8">
            <a:extLst>
              <a:ext uri="{FF2B5EF4-FFF2-40B4-BE49-F238E27FC236}">
                <a16:creationId xmlns:a16="http://schemas.microsoft.com/office/drawing/2014/main" id="{168AE01C-056A-194B-BC35-2193030CFFF0}"/>
              </a:ext>
            </a:extLst>
          </p:cNvPr>
          <p:cNvSpPr/>
          <p:nvPr/>
        </p:nvSpPr>
        <p:spPr>
          <a:xfrm>
            <a:off x="5786973" y="5688200"/>
            <a:ext cx="2788920" cy="1871475"/>
          </a:xfrm>
          <a:custGeom>
            <a:avLst/>
            <a:gdLst>
              <a:gd name="connsiteX0" fmla="*/ 601060 w 2788920"/>
              <a:gd name="connsiteY0" fmla="*/ 0 h 1871475"/>
              <a:gd name="connsiteX1" fmla="*/ 2187860 w 2788920"/>
              <a:gd name="connsiteY1" fmla="*/ 0 h 1871475"/>
              <a:gd name="connsiteX2" fmla="*/ 2788920 w 2788920"/>
              <a:gd name="connsiteY2" fmla="*/ 1202120 h 1871475"/>
              <a:gd name="connsiteX3" fmla="*/ 2454242 w 2788920"/>
              <a:gd name="connsiteY3" fmla="*/ 1871475 h 1871475"/>
              <a:gd name="connsiteX4" fmla="*/ 334678 w 2788920"/>
              <a:gd name="connsiteY4" fmla="*/ 1871475 h 1871475"/>
              <a:gd name="connsiteX5" fmla="*/ 0 w 2788920"/>
              <a:gd name="connsiteY5" fmla="*/ 1202120 h 18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8920" h="1871475">
                <a:moveTo>
                  <a:pt x="601060" y="0"/>
                </a:moveTo>
                <a:lnTo>
                  <a:pt x="2187860" y="0"/>
                </a:lnTo>
                <a:lnTo>
                  <a:pt x="2788920" y="1202120"/>
                </a:lnTo>
                <a:lnTo>
                  <a:pt x="2454242" y="1871475"/>
                </a:lnTo>
                <a:lnTo>
                  <a:pt x="334678" y="1871475"/>
                </a:lnTo>
                <a:lnTo>
                  <a:pt x="0" y="1202120"/>
                </a:lnTo>
                <a:close/>
              </a:path>
            </a:pathLst>
          </a:custGeom>
          <a:solidFill>
            <a:srgbClr val="3874A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dirty="0"/>
          </a:p>
        </p:txBody>
      </p:sp>
      <p:sp>
        <p:nvSpPr>
          <p:cNvPr id="10" name="Rectangle 9">
            <a:extLst>
              <a:ext uri="{FF2B5EF4-FFF2-40B4-BE49-F238E27FC236}">
                <a16:creationId xmlns:a16="http://schemas.microsoft.com/office/drawing/2014/main" id="{7A289DBD-B10B-2147-96CF-D2941308D873}"/>
              </a:ext>
            </a:extLst>
          </p:cNvPr>
          <p:cNvSpPr/>
          <p:nvPr/>
        </p:nvSpPr>
        <p:spPr>
          <a:xfrm>
            <a:off x="0" y="3559142"/>
            <a:ext cx="10691813" cy="838093"/>
          </a:xfrm>
          <a:prstGeom prst="rect">
            <a:avLst/>
          </a:prstGeom>
          <a:solidFill>
            <a:srgbClr val="0E2E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Rectangle 13">
            <a:extLst>
              <a:ext uri="{FF2B5EF4-FFF2-40B4-BE49-F238E27FC236}">
                <a16:creationId xmlns:a16="http://schemas.microsoft.com/office/drawing/2014/main" id="{4F12FD11-B77C-E24D-A9A8-058702FC0B3D}"/>
              </a:ext>
            </a:extLst>
          </p:cNvPr>
          <p:cNvSpPr/>
          <p:nvPr/>
        </p:nvSpPr>
        <p:spPr>
          <a:xfrm>
            <a:off x="0" y="606858"/>
            <a:ext cx="10691813" cy="34561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Freeform 4">
            <a:extLst>
              <a:ext uri="{FF2B5EF4-FFF2-40B4-BE49-F238E27FC236}">
                <a16:creationId xmlns:a16="http://schemas.microsoft.com/office/drawing/2014/main" id="{BD36C424-8BB1-5149-BF6E-63AAE77AA783}"/>
              </a:ext>
            </a:extLst>
          </p:cNvPr>
          <p:cNvSpPr/>
          <p:nvPr/>
        </p:nvSpPr>
        <p:spPr>
          <a:xfrm>
            <a:off x="6459973" y="900621"/>
            <a:ext cx="4231840" cy="5995414"/>
          </a:xfrm>
          <a:custGeom>
            <a:avLst/>
            <a:gdLst>
              <a:gd name="connsiteX0" fmla="*/ 1143000 w 2651760"/>
              <a:gd name="connsiteY0" fmla="*/ 0 h 4571998"/>
              <a:gd name="connsiteX1" fmla="*/ 2651760 w 2651760"/>
              <a:gd name="connsiteY1" fmla="*/ 0 h 4571998"/>
              <a:gd name="connsiteX2" fmla="*/ 2651760 w 2651760"/>
              <a:gd name="connsiteY2" fmla="*/ 4571998 h 4571998"/>
              <a:gd name="connsiteX3" fmla="*/ 1143000 w 2651760"/>
              <a:gd name="connsiteY3" fmla="*/ 4571998 h 4571998"/>
              <a:gd name="connsiteX4" fmla="*/ 0 w 2651760"/>
              <a:gd name="connsiteY4" fmla="*/ 2285999 h 4571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1760" h="4571998">
                <a:moveTo>
                  <a:pt x="1143000" y="0"/>
                </a:moveTo>
                <a:lnTo>
                  <a:pt x="2651760" y="0"/>
                </a:lnTo>
                <a:lnTo>
                  <a:pt x="2651760" y="4571998"/>
                </a:lnTo>
                <a:lnTo>
                  <a:pt x="1143000" y="4571998"/>
                </a:lnTo>
                <a:lnTo>
                  <a:pt x="0" y="2285999"/>
                </a:lnTo>
                <a:close/>
              </a:path>
            </a:pathLst>
          </a:custGeom>
          <a:solidFill>
            <a:srgbClr val="ACB9C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2" name="Hexagon 1">
            <a:extLst>
              <a:ext uri="{FF2B5EF4-FFF2-40B4-BE49-F238E27FC236}">
                <a16:creationId xmlns:a16="http://schemas.microsoft.com/office/drawing/2014/main" id="{E2DACC49-DDC7-F648-A514-2CCE9E192890}"/>
              </a:ext>
            </a:extLst>
          </p:cNvPr>
          <p:cNvSpPr/>
          <p:nvPr/>
        </p:nvSpPr>
        <p:spPr>
          <a:xfrm>
            <a:off x="6019791" y="0"/>
            <a:ext cx="2788920" cy="2404241"/>
          </a:xfrm>
          <a:prstGeom prst="hexagon">
            <a:avLst/>
          </a:prstGeom>
          <a:solidFill>
            <a:srgbClr val="387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3" name="TextBox 12">
            <a:extLst>
              <a:ext uri="{FF2B5EF4-FFF2-40B4-BE49-F238E27FC236}">
                <a16:creationId xmlns:a16="http://schemas.microsoft.com/office/drawing/2014/main" id="{6EC33853-4267-EB43-9399-E5E784DBFA22}"/>
              </a:ext>
            </a:extLst>
          </p:cNvPr>
          <p:cNvSpPr txBox="1"/>
          <p:nvPr/>
        </p:nvSpPr>
        <p:spPr>
          <a:xfrm>
            <a:off x="183371" y="925491"/>
            <a:ext cx="6747943" cy="2867067"/>
          </a:xfrm>
          <a:prstGeom prst="rect">
            <a:avLst/>
          </a:prstGeom>
          <a:noFill/>
          <a:ln>
            <a:noFill/>
          </a:ln>
          <a:effectLst/>
        </p:spPr>
        <p:txBody>
          <a:bodyPr wrap="square">
            <a:spAutoFit/>
          </a:bodyPr>
          <a:lstStyle/>
          <a:p>
            <a:pPr>
              <a:spcBef>
                <a:spcPts val="300"/>
              </a:spcBef>
            </a:pPr>
            <a:r>
              <a:rPr lang="en-GB" sz="4800" b="1" spc="26" dirty="0">
                <a:effectLst>
                  <a:outerShdw blurRad="50800" dist="38100" dir="5400000" algn="t" rotWithShape="0">
                    <a:prstClr val="black">
                      <a:alpha val="40000"/>
                    </a:prstClr>
                  </a:outerShdw>
                </a:effectLst>
                <a:latin typeface="Arial" panose="020B0604020202020204" pitchFamily="34" charset="0"/>
                <a:cs typeface="Arial" panose="020B0604020202020204" pitchFamily="34" charset="0"/>
              </a:rPr>
              <a:t>PERKEMBANGAN</a:t>
            </a:r>
          </a:p>
          <a:p>
            <a:pPr>
              <a:spcBef>
                <a:spcPts val="300"/>
              </a:spcBef>
            </a:pPr>
            <a:r>
              <a:rPr lang="en-GB" sz="4800" b="1" u="sng" spc="26" dirty="0">
                <a:effectLst>
                  <a:outerShdw blurRad="50800" dist="38100" dir="5400000" algn="t" rotWithShape="0">
                    <a:prstClr val="black">
                      <a:alpha val="40000"/>
                    </a:prstClr>
                  </a:outerShdw>
                </a:effectLst>
                <a:latin typeface="Arial" panose="020B0604020202020204" pitchFamily="34" charset="0"/>
                <a:cs typeface="Arial" panose="020B0604020202020204" pitchFamily="34" charset="0"/>
              </a:rPr>
              <a:t>SITUASI MENONJOL</a:t>
            </a:r>
            <a:endParaRPr lang="id-ID" sz="4800" b="1" u="sng" spc="26" dirty="0">
              <a:effectLst>
                <a:outerShdw blurRad="50800" dist="38100" dir="5400000" algn="t" rotWithShape="0">
                  <a:prstClr val="black">
                    <a:alpha val="40000"/>
                  </a:prstClr>
                </a:outerShdw>
              </a:effectLst>
              <a:latin typeface="Arial" panose="020B0604020202020204" pitchFamily="34" charset="0"/>
              <a:cs typeface="Arial" panose="020B0604020202020204" pitchFamily="34" charset="0"/>
            </a:endParaRPr>
          </a:p>
          <a:p>
            <a:pPr>
              <a:lnSpc>
                <a:spcPct val="150000"/>
              </a:lnSpc>
            </a:pPr>
            <a:r>
              <a:rPr lang="id-ID" sz="3600" b="1" spc="26" dirty="0">
                <a:effectLst>
                  <a:outerShdw blurRad="50800" dist="38100" dir="5400000" algn="t" rotWithShape="0">
                    <a:prstClr val="black">
                      <a:alpha val="40000"/>
                    </a:prstClr>
                  </a:outerShdw>
                </a:effectLst>
                <a:uFill>
                  <a:solidFill>
                    <a:srgbClr val="FF5A5F"/>
                  </a:solidFill>
                </a:uFill>
                <a:latin typeface="Arial" panose="020B0604020202020204" pitchFamily="34" charset="0"/>
                <a:cs typeface="Arial" panose="020B0604020202020204" pitchFamily="34" charset="0"/>
              </a:rPr>
              <a:t>AMERIKA, EROPA, &amp; AFRIKA</a:t>
            </a:r>
          </a:p>
          <a:p>
            <a:pPr>
              <a:spcBef>
                <a:spcPts val="300"/>
              </a:spcBef>
            </a:pPr>
            <a:r>
              <a:rPr lang="en-GB" sz="2000" b="1" spc="26" dirty="0" err="1">
                <a:effectLst>
                  <a:outerShdw blurRad="50800" dist="38100" dir="5400000" algn="t" rotWithShape="0">
                    <a:prstClr val="black">
                      <a:alpha val="40000"/>
                    </a:prstClr>
                  </a:outerShdw>
                </a:effectLst>
                <a:uFill>
                  <a:solidFill>
                    <a:srgbClr val="FF5A5F"/>
                  </a:solidFill>
                </a:uFill>
                <a:latin typeface="Arial" panose="020B0604020202020204" pitchFamily="34" charset="0"/>
                <a:cs typeface="Arial" panose="020B0604020202020204" pitchFamily="34" charset="0"/>
              </a:rPr>
              <a:t>Periode</a:t>
            </a:r>
            <a:r>
              <a:rPr lang="en-GB" sz="2000" b="1" spc="26" dirty="0">
                <a:effectLst>
                  <a:outerShdw blurRad="50800" dist="38100" dir="5400000" algn="t" rotWithShape="0">
                    <a:prstClr val="black">
                      <a:alpha val="40000"/>
                    </a:prstClr>
                  </a:outerShdw>
                </a:effectLst>
                <a:uFill>
                  <a:solidFill>
                    <a:srgbClr val="FF5A5F"/>
                  </a:solidFill>
                </a:uFill>
                <a:latin typeface="Arial" panose="020B0604020202020204" pitchFamily="34" charset="0"/>
                <a:cs typeface="Arial" panose="020B0604020202020204" pitchFamily="34" charset="0"/>
              </a:rPr>
              <a:t> 30 </a:t>
            </a:r>
            <a:r>
              <a:rPr lang="en-GB" sz="2000" b="1" spc="26" dirty="0" err="1">
                <a:effectLst>
                  <a:outerShdw blurRad="50800" dist="38100" dir="5400000" algn="t" rotWithShape="0">
                    <a:prstClr val="black">
                      <a:alpha val="40000"/>
                    </a:prstClr>
                  </a:outerShdw>
                </a:effectLst>
                <a:uFill>
                  <a:solidFill>
                    <a:srgbClr val="FF5A5F"/>
                  </a:solidFill>
                </a:uFill>
                <a:latin typeface="Arial" panose="020B0604020202020204" pitchFamily="34" charset="0"/>
                <a:cs typeface="Arial" panose="020B0604020202020204" pitchFamily="34" charset="0"/>
              </a:rPr>
              <a:t>Januari</a:t>
            </a:r>
            <a:r>
              <a:rPr lang="en-GB" sz="2000" b="1" spc="26" dirty="0">
                <a:effectLst>
                  <a:outerShdw blurRad="50800" dist="38100" dir="5400000" algn="t" rotWithShape="0">
                    <a:prstClr val="black">
                      <a:alpha val="40000"/>
                    </a:prstClr>
                  </a:outerShdw>
                </a:effectLst>
                <a:uFill>
                  <a:solidFill>
                    <a:srgbClr val="FF5A5F"/>
                  </a:solidFill>
                </a:uFill>
                <a:latin typeface="Arial" panose="020B0604020202020204" pitchFamily="34" charset="0"/>
                <a:cs typeface="Arial" panose="020B0604020202020204" pitchFamily="34" charset="0"/>
              </a:rPr>
              <a:t> </a:t>
            </a:r>
            <a:r>
              <a:rPr lang="en-GB" sz="2000" b="1" spc="26" dirty="0" err="1">
                <a:effectLst>
                  <a:outerShdw blurRad="50800" dist="38100" dir="5400000" algn="t" rotWithShape="0">
                    <a:prstClr val="black">
                      <a:alpha val="40000"/>
                    </a:prstClr>
                  </a:outerShdw>
                </a:effectLst>
                <a:uFill>
                  <a:solidFill>
                    <a:srgbClr val="FF5A5F"/>
                  </a:solidFill>
                </a:uFill>
                <a:latin typeface="Arial" panose="020B0604020202020204" pitchFamily="34" charset="0"/>
                <a:cs typeface="Arial" panose="020B0604020202020204" pitchFamily="34" charset="0"/>
              </a:rPr>
              <a:t>s.d.</a:t>
            </a:r>
            <a:r>
              <a:rPr lang="en-GB" sz="2000" b="1" spc="26" dirty="0">
                <a:effectLst>
                  <a:outerShdw blurRad="50800" dist="38100" dir="5400000" algn="t" rotWithShape="0">
                    <a:prstClr val="black">
                      <a:alpha val="40000"/>
                    </a:prstClr>
                  </a:outerShdw>
                </a:effectLst>
                <a:uFill>
                  <a:solidFill>
                    <a:srgbClr val="FF5A5F"/>
                  </a:solidFill>
                </a:uFill>
                <a:latin typeface="Arial" panose="020B0604020202020204" pitchFamily="34" charset="0"/>
                <a:cs typeface="Arial" panose="020B0604020202020204" pitchFamily="34" charset="0"/>
              </a:rPr>
              <a:t> 03 </a:t>
            </a:r>
            <a:r>
              <a:rPr lang="en-GB" sz="2000" b="1" spc="26" dirty="0" err="1">
                <a:effectLst>
                  <a:outerShdw blurRad="50800" dist="38100" dir="5400000" algn="t" rotWithShape="0">
                    <a:prstClr val="black">
                      <a:alpha val="40000"/>
                    </a:prstClr>
                  </a:outerShdw>
                </a:effectLst>
                <a:uFill>
                  <a:solidFill>
                    <a:srgbClr val="FF5A5F"/>
                  </a:solidFill>
                </a:uFill>
                <a:latin typeface="Arial" panose="020B0604020202020204" pitchFamily="34" charset="0"/>
                <a:cs typeface="Arial" panose="020B0604020202020204" pitchFamily="34" charset="0"/>
              </a:rPr>
              <a:t>Februari</a:t>
            </a:r>
            <a:r>
              <a:rPr lang="en-GB" sz="2000" b="1" spc="26" dirty="0">
                <a:effectLst>
                  <a:outerShdw blurRad="50800" dist="38100" dir="5400000" algn="t" rotWithShape="0">
                    <a:prstClr val="black">
                      <a:alpha val="40000"/>
                    </a:prstClr>
                  </a:outerShdw>
                </a:effectLst>
                <a:uFill>
                  <a:solidFill>
                    <a:srgbClr val="FF5A5F"/>
                  </a:solidFill>
                </a:uFill>
                <a:latin typeface="Arial" panose="020B0604020202020204" pitchFamily="34" charset="0"/>
                <a:cs typeface="Arial" panose="020B0604020202020204" pitchFamily="34" charset="0"/>
              </a:rPr>
              <a:t> 2022</a:t>
            </a:r>
          </a:p>
        </p:txBody>
      </p:sp>
      <p:pic>
        <p:nvPicPr>
          <p:cNvPr id="16" name="Picture 15">
            <a:extLst>
              <a:ext uri="{FF2B5EF4-FFF2-40B4-BE49-F238E27FC236}">
                <a16:creationId xmlns:a16="http://schemas.microsoft.com/office/drawing/2014/main" id="{0C5256DA-23F2-2742-A514-2E3B9C68D24C}"/>
              </a:ext>
            </a:extLst>
          </p:cNvPr>
          <p:cNvPicPr>
            <a:picLocks noChangeAspect="1"/>
          </p:cNvPicPr>
          <p:nvPr/>
        </p:nvPicPr>
        <p:blipFill>
          <a:blip r:embed="rId2">
            <a:alphaModFix/>
          </a:blip>
          <a:stretch>
            <a:fillRect/>
          </a:stretch>
        </p:blipFill>
        <p:spPr>
          <a:xfrm>
            <a:off x="7371496" y="2471066"/>
            <a:ext cx="4028005" cy="4446359"/>
          </a:xfrm>
          <a:prstGeom prst="rect">
            <a:avLst/>
          </a:prstGeom>
        </p:spPr>
      </p:pic>
      <p:pic>
        <p:nvPicPr>
          <p:cNvPr id="18" name="Picture 17">
            <a:extLst>
              <a:ext uri="{FF2B5EF4-FFF2-40B4-BE49-F238E27FC236}">
                <a16:creationId xmlns:a16="http://schemas.microsoft.com/office/drawing/2014/main" id="{5A7679F9-6606-DC41-9F96-DF1CF0F924E8}"/>
              </a:ext>
            </a:extLst>
          </p:cNvPr>
          <p:cNvPicPr>
            <a:picLocks noChangeAspect="1"/>
          </p:cNvPicPr>
          <p:nvPr/>
        </p:nvPicPr>
        <p:blipFill>
          <a:blip r:embed="rId3">
            <a:alphaModFix/>
          </a:blip>
          <a:stretch>
            <a:fillRect/>
          </a:stretch>
        </p:blipFill>
        <p:spPr>
          <a:xfrm>
            <a:off x="3833348" y="4164090"/>
            <a:ext cx="4458392" cy="3428998"/>
          </a:xfrm>
          <a:prstGeom prst="rect">
            <a:avLst/>
          </a:prstGeom>
        </p:spPr>
      </p:pic>
      <p:pic>
        <p:nvPicPr>
          <p:cNvPr id="20" name="Picture 19">
            <a:extLst>
              <a:ext uri="{FF2B5EF4-FFF2-40B4-BE49-F238E27FC236}">
                <a16:creationId xmlns:a16="http://schemas.microsoft.com/office/drawing/2014/main" id="{840A3F36-1795-7C4C-8E2B-A3D90ECF0321}"/>
              </a:ext>
            </a:extLst>
          </p:cNvPr>
          <p:cNvPicPr>
            <a:picLocks noChangeAspect="1"/>
          </p:cNvPicPr>
          <p:nvPr/>
        </p:nvPicPr>
        <p:blipFill>
          <a:blip r:embed="rId4">
            <a:alphaModFix/>
          </a:blip>
          <a:stretch>
            <a:fillRect/>
          </a:stretch>
        </p:blipFill>
        <p:spPr>
          <a:xfrm>
            <a:off x="4573990" y="-28618"/>
            <a:ext cx="3754213" cy="3672598"/>
          </a:xfrm>
          <a:prstGeom prst="rect">
            <a:avLst/>
          </a:prstGeom>
        </p:spPr>
      </p:pic>
    </p:spTree>
    <p:extLst>
      <p:ext uri="{BB962C8B-B14F-4D97-AF65-F5344CB8AC3E}">
        <p14:creationId xmlns:p14="http://schemas.microsoft.com/office/powerpoint/2010/main" val="2142366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6C7041EA-E98F-7942-8321-748F46A762F1}"/>
              </a:ext>
            </a:extLst>
          </p:cNvPr>
          <p:cNvSpPr/>
          <p:nvPr/>
        </p:nvSpPr>
        <p:spPr>
          <a:xfrm>
            <a:off x="-733" y="5493595"/>
            <a:ext cx="10691812" cy="2066079"/>
          </a:xfrm>
          <a:prstGeom prst="rect">
            <a:avLst/>
          </a:prstGeom>
          <a:solidFill>
            <a:srgbClr val="387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 name="Rectangle 2">
            <a:extLst>
              <a:ext uri="{FF2B5EF4-FFF2-40B4-BE49-F238E27FC236}">
                <a16:creationId xmlns:a16="http://schemas.microsoft.com/office/drawing/2014/main" id="{4E6135EF-83A5-A448-9CC5-A45338DB05FC}"/>
              </a:ext>
            </a:extLst>
          </p:cNvPr>
          <p:cNvSpPr/>
          <p:nvPr/>
        </p:nvSpPr>
        <p:spPr>
          <a:xfrm>
            <a:off x="-733" y="4693636"/>
            <a:ext cx="10692544" cy="50114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Rounded Rectangle 6">
            <a:extLst>
              <a:ext uri="{FF2B5EF4-FFF2-40B4-BE49-F238E27FC236}">
                <a16:creationId xmlns:a16="http://schemas.microsoft.com/office/drawing/2014/main" id="{83272559-C9D6-771C-4739-C370432C3EB4}"/>
              </a:ext>
            </a:extLst>
          </p:cNvPr>
          <p:cNvSpPr/>
          <p:nvPr/>
        </p:nvSpPr>
        <p:spPr>
          <a:xfrm>
            <a:off x="5019812" y="5080893"/>
            <a:ext cx="2064816" cy="1207006"/>
          </a:xfrm>
          <a:prstGeom prst="roundRect">
            <a:avLst>
              <a:gd name="adj" fmla="val 5682"/>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5" name="Rectangle 44">
            <a:extLst>
              <a:ext uri="{FF2B5EF4-FFF2-40B4-BE49-F238E27FC236}">
                <a16:creationId xmlns:a16="http://schemas.microsoft.com/office/drawing/2014/main" id="{08201975-0DBC-8741-AB44-BC46944F1BFF}"/>
              </a:ext>
            </a:extLst>
          </p:cNvPr>
          <p:cNvSpPr/>
          <p:nvPr/>
        </p:nvSpPr>
        <p:spPr>
          <a:xfrm>
            <a:off x="2869940" y="1"/>
            <a:ext cx="7821872" cy="100986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19" name="Group 18">
            <a:extLst>
              <a:ext uri="{FF2B5EF4-FFF2-40B4-BE49-F238E27FC236}">
                <a16:creationId xmlns:a16="http://schemas.microsoft.com/office/drawing/2014/main" id="{0671BCF3-478B-DE4B-83EB-8BBBB57EE822}"/>
              </a:ext>
            </a:extLst>
          </p:cNvPr>
          <p:cNvGrpSpPr/>
          <p:nvPr/>
        </p:nvGrpSpPr>
        <p:grpSpPr>
          <a:xfrm>
            <a:off x="3159053" y="1951819"/>
            <a:ext cx="7558046" cy="1106722"/>
            <a:chOff x="3697656" y="1662134"/>
            <a:chExt cx="7014036" cy="1106722"/>
          </a:xfrm>
        </p:grpSpPr>
        <p:sp>
          <p:nvSpPr>
            <p:cNvPr id="60" name="Rounded Rectangle 59">
              <a:extLst>
                <a:ext uri="{FF2B5EF4-FFF2-40B4-BE49-F238E27FC236}">
                  <a16:creationId xmlns:a16="http://schemas.microsoft.com/office/drawing/2014/main" id="{9905EAD4-4E0C-E047-9BB9-37AB0B1FB340}"/>
                </a:ext>
              </a:extLst>
            </p:cNvPr>
            <p:cNvSpPr/>
            <p:nvPr/>
          </p:nvSpPr>
          <p:spPr>
            <a:xfrm>
              <a:off x="3697656" y="1662134"/>
              <a:ext cx="6941901" cy="1100232"/>
            </a:xfrm>
            <a:prstGeom prst="roundRect">
              <a:avLst>
                <a:gd name="adj" fmla="val 9248"/>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1" name="TextBox 60">
              <a:extLst>
                <a:ext uri="{FF2B5EF4-FFF2-40B4-BE49-F238E27FC236}">
                  <a16:creationId xmlns:a16="http://schemas.microsoft.com/office/drawing/2014/main" id="{7C1F27B6-CB4A-1C41-86C7-80F1EA96042A}"/>
                </a:ext>
              </a:extLst>
            </p:cNvPr>
            <p:cNvSpPr txBox="1"/>
            <p:nvPr/>
          </p:nvSpPr>
          <p:spPr>
            <a:xfrm>
              <a:off x="3718076" y="1662784"/>
              <a:ext cx="1930435" cy="255958"/>
            </a:xfrm>
            <a:prstGeom prst="rect">
              <a:avLst/>
            </a:prstGeom>
            <a:noFill/>
          </p:spPr>
          <p:txBody>
            <a:bodyPr wrap="square" lIns="36000" tIns="36000" rIns="36000" bIns="36000">
              <a:spAutoFit/>
            </a:bodyPr>
            <a:lstStyle/>
            <a:p>
              <a:pPr marL="171450" indent="-171450" algn="just">
                <a:lnSpc>
                  <a:spcPct val="107000"/>
                </a:lnSpc>
                <a:buFont typeface="Wingdings" pitchFamily="2" charset="2"/>
                <a:buChar char="Ø"/>
              </a:pPr>
              <a:r>
                <a:rPr lang="en-US" sz="1200" b="1" dirty="0">
                  <a:effectLst/>
                  <a:latin typeface="Arial" panose="020B0604020202020204" pitchFamily="34" charset="0"/>
                  <a:ea typeface="Calibri" panose="020F0502020204030204" pitchFamily="34" charset="0"/>
                  <a:cs typeface="Arial" panose="020B0604020202020204" pitchFamily="34" charset="0"/>
                </a:rPr>
                <a:t>ANALISA</a:t>
              </a:r>
            </a:p>
          </p:txBody>
        </p:sp>
        <p:sp>
          <p:nvSpPr>
            <p:cNvPr id="62" name="TextBox 61">
              <a:extLst>
                <a:ext uri="{FF2B5EF4-FFF2-40B4-BE49-F238E27FC236}">
                  <a16:creationId xmlns:a16="http://schemas.microsoft.com/office/drawing/2014/main" id="{7BCEDE2F-72DB-544F-8FF0-41C721E70475}"/>
                </a:ext>
              </a:extLst>
            </p:cNvPr>
            <p:cNvSpPr txBox="1"/>
            <p:nvPr/>
          </p:nvSpPr>
          <p:spPr>
            <a:xfrm>
              <a:off x="3718076" y="1849767"/>
              <a:ext cx="6993616" cy="919089"/>
            </a:xfrm>
            <a:prstGeom prst="rect">
              <a:avLst/>
            </a:prstGeom>
            <a:noFill/>
          </p:spPr>
          <p:txBody>
            <a:bodyPr wrap="square" lIns="36000" tIns="36000" rIns="36000" bIns="36000">
              <a:spAutoFit/>
            </a:bodyPr>
            <a:lstStyle/>
            <a:p>
              <a:pPr marR="113030" algn="just"/>
              <a:r>
                <a:rPr lang="id-ID" sz="1100" kern="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Kejadian </a:t>
              </a:r>
              <a:r>
                <a:rPr lang="id-ID" sz="1100" i="1" kern="18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Spy</a:t>
              </a:r>
              <a:r>
                <a:rPr lang="id-ID" sz="1100" i="1" kern="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id-ID" sz="1100" i="1" kern="18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Balloon</a:t>
              </a:r>
              <a:r>
                <a:rPr lang="id-ID" sz="1100" i="1" kern="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id-ID" sz="1100" kern="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China yang terbang di atas wilayah AS tersebut menimbulkan eskalasi baru hubungan AS-China dalam dominasi militer, geopolitik, dan teknologi. Kejadian tersebut telah menambahkan elemen volatilitas baru dalam tantangan menjaga perdamaian di Selat Taiwan dan pemulihan ekonomi pasca-pandemi. Disisi lain China menunjukkan kemampuan teknologi </a:t>
              </a:r>
              <a:r>
                <a:rPr lang="id-ID" sz="1100" i="1" kern="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air </a:t>
              </a:r>
              <a:r>
                <a:rPr lang="id-ID" sz="1100" i="1" kern="18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space</a:t>
              </a:r>
              <a:r>
                <a:rPr lang="id-ID" sz="1100" i="1" kern="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id-ID" sz="1100" kern="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yang tidak kalah dengan AS, </a:t>
              </a:r>
              <a:r>
                <a:rPr lang="id-ID" sz="1100" kern="18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dimana</a:t>
              </a:r>
              <a:r>
                <a:rPr lang="id-ID" sz="1100" kern="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menggunakan wahana udara di ketinggian di atas kemampuan pesawat terbang beroperasional.</a:t>
              </a:r>
            </a:p>
          </p:txBody>
        </p:sp>
      </p:grpSp>
      <p:sp>
        <p:nvSpPr>
          <p:cNvPr id="40" name="Rounded Rectangle 39">
            <a:extLst>
              <a:ext uri="{FF2B5EF4-FFF2-40B4-BE49-F238E27FC236}">
                <a16:creationId xmlns:a16="http://schemas.microsoft.com/office/drawing/2014/main" id="{8053E7B7-AD93-E540-AC9A-284D7138B9D2}"/>
              </a:ext>
            </a:extLst>
          </p:cNvPr>
          <p:cNvSpPr/>
          <p:nvPr/>
        </p:nvSpPr>
        <p:spPr>
          <a:xfrm>
            <a:off x="5019812" y="6373154"/>
            <a:ext cx="5615525" cy="1074889"/>
          </a:xfrm>
          <a:prstGeom prst="roundRect">
            <a:avLst>
              <a:gd name="adj" fmla="val 5682"/>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extBox 1">
            <a:extLst>
              <a:ext uri="{FF2B5EF4-FFF2-40B4-BE49-F238E27FC236}">
                <a16:creationId xmlns:a16="http://schemas.microsoft.com/office/drawing/2014/main" id="{C21605A8-C8F6-4C42-850A-68284416D518}"/>
              </a:ext>
            </a:extLst>
          </p:cNvPr>
          <p:cNvSpPr txBox="1"/>
          <p:nvPr/>
        </p:nvSpPr>
        <p:spPr>
          <a:xfrm>
            <a:off x="128192" y="-35954"/>
            <a:ext cx="2428875" cy="584775"/>
          </a:xfrm>
          <a:prstGeom prst="rect">
            <a:avLst/>
          </a:prstGeom>
          <a:noFill/>
        </p:spPr>
        <p:txBody>
          <a:bodyPr wrap="square" rtlCol="0">
            <a:spAutoFit/>
          </a:bodyPr>
          <a:lstStyle/>
          <a:p>
            <a:pPr algn="ctr"/>
            <a:r>
              <a:rPr lang="id-ID" sz="3200" b="1" spc="300" dirty="0">
                <a:latin typeface="Arial" panose="020B0604020202020204" pitchFamily="34" charset="0"/>
                <a:cs typeface="Arial" panose="020B0604020202020204" pitchFamily="34" charset="0"/>
              </a:rPr>
              <a:t>AMERIKA</a:t>
            </a:r>
          </a:p>
        </p:txBody>
      </p:sp>
      <p:sp>
        <p:nvSpPr>
          <p:cNvPr id="14" name="TextBox 13">
            <a:extLst>
              <a:ext uri="{FF2B5EF4-FFF2-40B4-BE49-F238E27FC236}">
                <a16:creationId xmlns:a16="http://schemas.microsoft.com/office/drawing/2014/main" id="{FA9792CE-3F12-2549-AA76-B8AB7DD79A3C}"/>
              </a:ext>
            </a:extLst>
          </p:cNvPr>
          <p:cNvSpPr txBox="1"/>
          <p:nvPr/>
        </p:nvSpPr>
        <p:spPr>
          <a:xfrm>
            <a:off x="44523" y="4118680"/>
            <a:ext cx="6975390" cy="442035"/>
          </a:xfrm>
          <a:prstGeom prst="roundRect">
            <a:avLst>
              <a:gd name="adj" fmla="val 0"/>
            </a:avLst>
          </a:prstGeom>
          <a:noFill/>
        </p:spPr>
        <p:txBody>
          <a:bodyPr wrap="square" lIns="36000" tIns="36000" rIns="36000" bIns="36000" anchor="t">
            <a:spAutoFit/>
          </a:bodyPr>
          <a:lstStyle/>
          <a:p>
            <a:pPr lvl="0" algn="just"/>
            <a:r>
              <a:rPr lang="id-ID" sz="1200" b="1"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Penguatan Aliansi AS-Filipina. Memberikan Militer AS Akses ke Lebih Banyak Pangkalan Filipina</a:t>
            </a:r>
          </a:p>
        </p:txBody>
      </p:sp>
      <p:sp>
        <p:nvSpPr>
          <p:cNvPr id="36" name="Rectangle 4">
            <a:extLst>
              <a:ext uri="{FF2B5EF4-FFF2-40B4-BE49-F238E27FC236}">
                <a16:creationId xmlns:a16="http://schemas.microsoft.com/office/drawing/2014/main" id="{FDBE0764-17B1-CF49-91C2-EFE7E9788EE1}"/>
              </a:ext>
            </a:extLst>
          </p:cNvPr>
          <p:cNvSpPr>
            <a:spLocks noChangeArrowheads="1"/>
          </p:cNvSpPr>
          <p:nvPr/>
        </p:nvSpPr>
        <p:spPr bwMode="auto">
          <a:xfrm>
            <a:off x="359228" y="742107"/>
            <a:ext cx="106918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sp>
        <p:nvSpPr>
          <p:cNvPr id="38" name="Rectangle 6">
            <a:extLst>
              <a:ext uri="{FF2B5EF4-FFF2-40B4-BE49-F238E27FC236}">
                <a16:creationId xmlns:a16="http://schemas.microsoft.com/office/drawing/2014/main" id="{8EA7E355-6068-7949-B386-C1627F5BBC2A}"/>
              </a:ext>
            </a:extLst>
          </p:cNvPr>
          <p:cNvSpPr>
            <a:spLocks noChangeArrowheads="1"/>
          </p:cNvSpPr>
          <p:nvPr/>
        </p:nvSpPr>
        <p:spPr bwMode="auto">
          <a:xfrm>
            <a:off x="0" y="0"/>
            <a:ext cx="106918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cxnSp>
        <p:nvCxnSpPr>
          <p:cNvPr id="11" name="Elbow Connector 10">
            <a:extLst>
              <a:ext uri="{FF2B5EF4-FFF2-40B4-BE49-F238E27FC236}">
                <a16:creationId xmlns:a16="http://schemas.microsoft.com/office/drawing/2014/main" id="{6E2B6AFD-A5E8-A348-A236-878C1B43A93B}"/>
              </a:ext>
            </a:extLst>
          </p:cNvPr>
          <p:cNvCxnSpPr>
            <a:cxnSpLocks/>
          </p:cNvCxnSpPr>
          <p:nvPr/>
        </p:nvCxnSpPr>
        <p:spPr>
          <a:xfrm rot="10800000" flipV="1">
            <a:off x="84557" y="264921"/>
            <a:ext cx="136752" cy="1381724"/>
          </a:xfrm>
          <a:prstGeom prst="bentConnector2">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D51C958A-6A5C-3B41-B023-9035FA94CD6A}"/>
              </a:ext>
            </a:extLst>
          </p:cNvPr>
          <p:cNvGrpSpPr/>
          <p:nvPr/>
        </p:nvGrpSpPr>
        <p:grpSpPr>
          <a:xfrm>
            <a:off x="3159053" y="67244"/>
            <a:ext cx="7476285" cy="1825150"/>
            <a:chOff x="3136040" y="67244"/>
            <a:chExt cx="7485010" cy="1825150"/>
          </a:xfrm>
        </p:grpSpPr>
        <p:sp>
          <p:nvSpPr>
            <p:cNvPr id="46" name="Rounded Rectangle 45">
              <a:extLst>
                <a:ext uri="{FF2B5EF4-FFF2-40B4-BE49-F238E27FC236}">
                  <a16:creationId xmlns:a16="http://schemas.microsoft.com/office/drawing/2014/main" id="{8C99DBDE-57BF-9C48-AF65-63CDA2FA309C}"/>
                </a:ext>
              </a:extLst>
            </p:cNvPr>
            <p:cNvSpPr/>
            <p:nvPr/>
          </p:nvSpPr>
          <p:spPr>
            <a:xfrm>
              <a:off x="3136040" y="70334"/>
              <a:ext cx="7485010" cy="1822060"/>
            </a:xfrm>
            <a:prstGeom prst="roundRect">
              <a:avLst>
                <a:gd name="adj" fmla="val 6908"/>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43" name="TextBox 42">
              <a:extLst>
                <a:ext uri="{FF2B5EF4-FFF2-40B4-BE49-F238E27FC236}">
                  <a16:creationId xmlns:a16="http://schemas.microsoft.com/office/drawing/2014/main" id="{30471DBF-67CC-3940-9AEF-4182EB6CF322}"/>
                </a:ext>
              </a:extLst>
            </p:cNvPr>
            <p:cNvSpPr txBox="1"/>
            <p:nvPr/>
          </p:nvSpPr>
          <p:spPr>
            <a:xfrm>
              <a:off x="3168270" y="67244"/>
              <a:ext cx="5203767" cy="260319"/>
            </a:xfrm>
            <a:prstGeom prst="rect">
              <a:avLst/>
            </a:prstGeom>
            <a:noFill/>
          </p:spPr>
          <p:txBody>
            <a:bodyPr wrap="square" lIns="36000" tIns="36000" rIns="36000" bIns="36000">
              <a:spAutoFit/>
            </a:bodyPr>
            <a:lstStyle/>
            <a:p>
              <a:pPr lvl="0" algn="just">
                <a:lnSpc>
                  <a:spcPct val="107000"/>
                </a:lnSpc>
                <a:spcAft>
                  <a:spcPts val="800"/>
                </a:spcAft>
              </a:pPr>
              <a:r>
                <a:rPr lang="id-ID" sz="1200" b="1"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Balon Udara Pengintai China Terlihat di Wilayah AS</a:t>
              </a:r>
            </a:p>
          </p:txBody>
        </p:sp>
        <p:sp>
          <p:nvSpPr>
            <p:cNvPr id="47" name="TextBox 46">
              <a:extLst>
                <a:ext uri="{FF2B5EF4-FFF2-40B4-BE49-F238E27FC236}">
                  <a16:creationId xmlns:a16="http://schemas.microsoft.com/office/drawing/2014/main" id="{E69BF62F-18DD-B44A-9AA5-CACFCCE76601}"/>
                </a:ext>
              </a:extLst>
            </p:cNvPr>
            <p:cNvSpPr txBox="1"/>
            <p:nvPr/>
          </p:nvSpPr>
          <p:spPr>
            <a:xfrm>
              <a:off x="3168271" y="451689"/>
              <a:ext cx="7407055" cy="1426920"/>
            </a:xfrm>
            <a:prstGeom prst="rect">
              <a:avLst/>
            </a:prstGeom>
            <a:noFill/>
          </p:spPr>
          <p:txBody>
            <a:bodyPr wrap="square" lIns="36000" tIns="36000" rIns="36000" bIns="36000">
              <a:spAutoFit/>
            </a:bodyPr>
            <a:lstStyle/>
            <a:p>
              <a:pPr marL="133350" lvl="0" indent="-133350" algn="just">
                <a:buFont typeface="Symbol" pitchFamily="2" charset="2"/>
                <a:buChar char=""/>
                <a:tabLst>
                  <a:tab pos="4745038" algn="l"/>
                </a:tabLst>
              </a:pPr>
              <a:r>
                <a:rPr lang="id-ID" sz="1100" b="1" dirty="0">
                  <a:solidFill>
                    <a:srgbClr val="000000"/>
                  </a:solidFill>
                  <a:effectLst/>
                  <a:latin typeface="Arial" panose="020B0604020202020204" pitchFamily="34" charset="0"/>
                  <a:ea typeface="Arial" panose="020B0604020202020204" pitchFamily="34" charset="0"/>
                  <a:cs typeface="Arial" panose="020B0604020202020204" pitchFamily="34" charset="0"/>
                </a:rPr>
                <a:t>02/02/2023. </a:t>
              </a:r>
              <a:r>
                <a:rPr lang="id-ID" sz="1100" dirty="0">
                  <a:solidFill>
                    <a:srgbClr val="000000"/>
                  </a:solidFill>
                  <a:effectLst/>
                  <a:latin typeface="Arial" panose="020B0604020202020204" pitchFamily="34" charset="0"/>
                  <a:ea typeface="Arial" panose="020B0604020202020204" pitchFamily="34" charset="0"/>
                  <a:cs typeface="Arial" panose="020B0604020202020204" pitchFamily="34" charset="0"/>
                </a:rPr>
                <a:t>Pemerintah AS</a:t>
              </a:r>
              <a:r>
                <a:rPr lang="id-ID" sz="1100" b="1" dirty="0">
                  <a:solidFill>
                    <a:srgbClr val="000000"/>
                  </a:solidFill>
                  <a:effectLst/>
                  <a:latin typeface="Arial" panose="020B0604020202020204" pitchFamily="34" charset="0"/>
                  <a:ea typeface="Arial" panose="020B0604020202020204" pitchFamily="34" charset="0"/>
                  <a:cs typeface="Arial" panose="020B0604020202020204" pitchFamily="34" charset="0"/>
                </a:rPr>
                <a:t> </a:t>
              </a:r>
              <a:r>
                <a:rPr lang="id-ID" sz="1100" dirty="0">
                  <a:solidFill>
                    <a:srgbClr val="000000"/>
                  </a:solidFill>
                  <a:effectLst/>
                  <a:latin typeface="Arial" panose="020B0604020202020204" pitchFamily="34" charset="0"/>
                  <a:ea typeface="Arial" panose="020B0604020202020204" pitchFamily="34" charset="0"/>
                  <a:cs typeface="Arial" panose="020B0604020202020204" pitchFamily="34" charset="0"/>
                </a:rPr>
                <a:t>mendeteksi dan melacak </a:t>
              </a:r>
              <a:r>
                <a:rPr lang="id-ID" sz="1100" i="1" dirty="0" err="1">
                  <a:solidFill>
                    <a:srgbClr val="000000"/>
                  </a:solidFill>
                  <a:effectLst/>
                  <a:latin typeface="Arial" panose="020B0604020202020204" pitchFamily="34" charset="0"/>
                  <a:ea typeface="Arial" panose="020B0604020202020204" pitchFamily="34" charset="0"/>
                  <a:cs typeface="Arial" panose="020B0604020202020204" pitchFamily="34" charset="0"/>
                </a:rPr>
                <a:t>spy</a:t>
              </a:r>
              <a:r>
                <a:rPr lang="id-ID" sz="1100" i="1" dirty="0">
                  <a:solidFill>
                    <a:srgbClr val="000000"/>
                  </a:solidFill>
                  <a:effectLst/>
                  <a:latin typeface="Arial" panose="020B0604020202020204" pitchFamily="34" charset="0"/>
                  <a:ea typeface="Arial" panose="020B0604020202020204" pitchFamily="34" charset="0"/>
                  <a:cs typeface="Arial" panose="020B0604020202020204" pitchFamily="34" charset="0"/>
                </a:rPr>
                <a:t> </a:t>
              </a:r>
              <a:r>
                <a:rPr lang="id-ID" sz="1100" i="1" dirty="0" err="1">
                  <a:solidFill>
                    <a:srgbClr val="000000"/>
                  </a:solidFill>
                  <a:effectLst/>
                  <a:latin typeface="Arial" panose="020B0604020202020204" pitchFamily="34" charset="0"/>
                  <a:ea typeface="Arial" panose="020B0604020202020204" pitchFamily="34" charset="0"/>
                  <a:cs typeface="Arial" panose="020B0604020202020204" pitchFamily="34" charset="0"/>
                </a:rPr>
                <a:t>balloon</a:t>
              </a:r>
              <a:r>
                <a:rPr lang="id-ID" sz="1100" dirty="0">
                  <a:solidFill>
                    <a:srgbClr val="000000"/>
                  </a:solidFill>
                  <a:effectLst/>
                  <a:latin typeface="Arial" panose="020B0604020202020204" pitchFamily="34" charset="0"/>
                  <a:ea typeface="Arial" panose="020B0604020202020204" pitchFamily="34" charset="0"/>
                  <a:cs typeface="Arial" panose="020B0604020202020204" pitchFamily="34" charset="0"/>
                </a:rPr>
                <a:t> milik China yang terdeteksi berada di ketinggian di atas 60.000 </a:t>
              </a:r>
              <a:r>
                <a:rPr lang="id-ID" sz="1100" dirty="0" err="1">
                  <a:solidFill>
                    <a:srgbClr val="000000"/>
                  </a:solidFill>
                  <a:effectLst/>
                  <a:latin typeface="Arial" panose="020B0604020202020204" pitchFamily="34" charset="0"/>
                  <a:ea typeface="Arial" panose="020B0604020202020204" pitchFamily="34" charset="0"/>
                  <a:cs typeface="Arial" panose="020B0604020202020204" pitchFamily="34" charset="0"/>
                </a:rPr>
                <a:t>ft</a:t>
              </a:r>
              <a:r>
                <a:rPr lang="id-ID" sz="1100" dirty="0">
                  <a:solidFill>
                    <a:srgbClr val="000000"/>
                  </a:solidFill>
                  <a:effectLst/>
                  <a:latin typeface="Arial" panose="020B0604020202020204" pitchFamily="34" charset="0"/>
                  <a:ea typeface="Arial" panose="020B0604020202020204" pitchFamily="34" charset="0"/>
                  <a:cs typeface="Arial" panose="020B0604020202020204" pitchFamily="34" charset="0"/>
                </a:rPr>
                <a:t> di atas kota </a:t>
              </a:r>
              <a:r>
                <a:rPr lang="id-ID" sz="1100" dirty="0" err="1">
                  <a:solidFill>
                    <a:srgbClr val="000000"/>
                  </a:solidFill>
                  <a:effectLst/>
                  <a:latin typeface="Arial" panose="020B0604020202020204" pitchFamily="34" charset="0"/>
                  <a:ea typeface="Arial" panose="020B0604020202020204" pitchFamily="34" charset="0"/>
                  <a:cs typeface="Arial" panose="020B0604020202020204" pitchFamily="34" charset="0"/>
                </a:rPr>
                <a:t>Billings</a:t>
              </a:r>
              <a:r>
                <a:rPr lang="id-ID" sz="1100" dirty="0">
                  <a:solidFill>
                    <a:srgbClr val="000000"/>
                  </a:solidFill>
                  <a:effectLst/>
                  <a:latin typeface="Arial" panose="020B0604020202020204" pitchFamily="34" charset="0"/>
                  <a:ea typeface="Arial" panose="020B0604020202020204" pitchFamily="34" charset="0"/>
                  <a:cs typeface="Arial" panose="020B0604020202020204" pitchFamily="34" charset="0"/>
                </a:rPr>
                <a:t>, </a:t>
              </a:r>
              <a:r>
                <a:rPr lang="id-ID" sz="1100" dirty="0" err="1">
                  <a:solidFill>
                    <a:srgbClr val="000000"/>
                  </a:solidFill>
                  <a:effectLst/>
                  <a:latin typeface="Arial" panose="020B0604020202020204" pitchFamily="34" charset="0"/>
                  <a:ea typeface="Arial" panose="020B0604020202020204" pitchFamily="34" charset="0"/>
                  <a:cs typeface="Arial" panose="020B0604020202020204" pitchFamily="34" charset="0"/>
                </a:rPr>
                <a:t>Montana</a:t>
              </a:r>
              <a:r>
                <a:rPr lang="id-ID" sz="1100" dirty="0">
                  <a:solidFill>
                    <a:srgbClr val="000000"/>
                  </a:solidFill>
                  <a:effectLst/>
                  <a:latin typeface="Arial" panose="020B0604020202020204" pitchFamily="34" charset="0"/>
                  <a:ea typeface="Arial" panose="020B0604020202020204" pitchFamily="34" charset="0"/>
                  <a:cs typeface="Arial" panose="020B0604020202020204" pitchFamily="34" charset="0"/>
                </a:rPr>
                <a:t> yang merupakan salah satu dari tiga ladang silo rudal nuklir AS tepatnya di Pangkalan AU </a:t>
              </a:r>
              <a:r>
                <a:rPr lang="id-ID" sz="1100" dirty="0" err="1">
                  <a:solidFill>
                    <a:srgbClr val="000000"/>
                  </a:solidFill>
                  <a:effectLst/>
                  <a:latin typeface="Arial" panose="020B0604020202020204" pitchFamily="34" charset="0"/>
                  <a:ea typeface="Arial" panose="020B0604020202020204" pitchFamily="34" charset="0"/>
                  <a:cs typeface="Arial" panose="020B0604020202020204" pitchFamily="34" charset="0"/>
                </a:rPr>
                <a:t>Malmstrom</a:t>
              </a:r>
              <a:r>
                <a:rPr lang="id-ID" sz="1100" dirty="0">
                  <a:solidFill>
                    <a:srgbClr val="000000"/>
                  </a:solidFill>
                  <a:effectLst/>
                  <a:latin typeface="Arial" panose="020B0604020202020204" pitchFamily="34" charset="0"/>
                  <a:ea typeface="Arial" panose="020B0604020202020204" pitchFamily="34" charset="0"/>
                  <a:cs typeface="Arial" panose="020B0604020202020204" pitchFamily="34" charset="0"/>
                </a:rPr>
                <a:t>. </a:t>
              </a:r>
              <a:endParaRPr lang="id-ID" sz="1100" dirty="0">
                <a:effectLst/>
                <a:latin typeface="Arial" panose="020B0604020202020204" pitchFamily="34" charset="0"/>
                <a:ea typeface="Calibri" panose="020F0502020204030204" pitchFamily="34" charset="0"/>
                <a:cs typeface="Arial" panose="020B0604020202020204" pitchFamily="34" charset="0"/>
              </a:endParaRPr>
            </a:p>
            <a:p>
              <a:pPr marL="133350" lvl="0" indent="-133350" algn="just">
                <a:buFont typeface="Symbol" pitchFamily="2" charset="2"/>
                <a:buChar char=""/>
                <a:tabLst>
                  <a:tab pos="4745038" algn="l"/>
                </a:tabLst>
              </a:pPr>
              <a:r>
                <a:rPr lang="id-ID" sz="1100" b="1" dirty="0">
                  <a:solidFill>
                    <a:srgbClr val="000000"/>
                  </a:solidFill>
                  <a:effectLst/>
                  <a:latin typeface="Arial" panose="020B0604020202020204" pitchFamily="34" charset="0"/>
                  <a:ea typeface="Arial" panose="020B0604020202020204" pitchFamily="34" charset="0"/>
                  <a:cs typeface="Arial" panose="020B0604020202020204" pitchFamily="34" charset="0"/>
                </a:rPr>
                <a:t>04/02/2023.</a:t>
              </a:r>
              <a:r>
                <a:rPr lang="id-ID" sz="1100" dirty="0">
                  <a:solidFill>
                    <a:srgbClr val="000000"/>
                  </a:solidFill>
                  <a:effectLst/>
                  <a:latin typeface="Arial" panose="020B0604020202020204" pitchFamily="34" charset="0"/>
                  <a:ea typeface="Arial" panose="020B0604020202020204" pitchFamily="34" charset="0"/>
                  <a:cs typeface="Arial" panose="020B0604020202020204" pitchFamily="34" charset="0"/>
                </a:rPr>
                <a:t> </a:t>
              </a:r>
              <a:r>
                <a:rPr lang="id-ID" sz="1100" i="1" dirty="0" err="1">
                  <a:solidFill>
                    <a:srgbClr val="000000"/>
                  </a:solidFill>
                  <a:effectLst/>
                  <a:latin typeface="Arial" panose="020B0604020202020204" pitchFamily="34" charset="0"/>
                  <a:ea typeface="Arial" panose="020B0604020202020204" pitchFamily="34" charset="0"/>
                  <a:cs typeface="Arial" panose="020B0604020202020204" pitchFamily="34" charset="0"/>
                </a:rPr>
                <a:t>Spy</a:t>
              </a:r>
              <a:r>
                <a:rPr lang="id-ID" sz="1100" i="1" dirty="0">
                  <a:solidFill>
                    <a:srgbClr val="000000"/>
                  </a:solidFill>
                  <a:effectLst/>
                  <a:latin typeface="Arial" panose="020B0604020202020204" pitchFamily="34" charset="0"/>
                  <a:ea typeface="Arial" panose="020B0604020202020204" pitchFamily="34" charset="0"/>
                  <a:cs typeface="Arial" panose="020B0604020202020204" pitchFamily="34" charset="0"/>
                </a:rPr>
                <a:t> </a:t>
              </a:r>
              <a:r>
                <a:rPr lang="id-ID" sz="1100" i="1" dirty="0" err="1">
                  <a:solidFill>
                    <a:srgbClr val="000000"/>
                  </a:solidFill>
                  <a:effectLst/>
                  <a:latin typeface="Arial" panose="020B0604020202020204" pitchFamily="34" charset="0"/>
                  <a:ea typeface="Arial" panose="020B0604020202020204" pitchFamily="34" charset="0"/>
                  <a:cs typeface="Arial" panose="020B0604020202020204" pitchFamily="34" charset="0"/>
                </a:rPr>
                <a:t>Balloon</a:t>
              </a:r>
              <a:r>
                <a:rPr lang="id-ID" sz="1100" dirty="0">
                  <a:solidFill>
                    <a:srgbClr val="000000"/>
                  </a:solidFill>
                  <a:effectLst/>
                  <a:latin typeface="Arial" panose="020B0604020202020204" pitchFamily="34" charset="0"/>
                  <a:ea typeface="Arial" panose="020B0604020202020204" pitchFamily="34" charset="0"/>
                  <a:cs typeface="Arial" panose="020B0604020202020204" pitchFamily="34" charset="0"/>
                </a:rPr>
                <a:t> China mendekati pangkalan AU </a:t>
              </a:r>
              <a:r>
                <a:rPr lang="id-ID" sz="1100" dirty="0" err="1">
                  <a:solidFill>
                    <a:srgbClr val="000000"/>
                  </a:solidFill>
                  <a:effectLst/>
                  <a:latin typeface="Arial" panose="020B0604020202020204" pitchFamily="34" charset="0"/>
                  <a:ea typeface="Arial" panose="020B0604020202020204" pitchFamily="34" charset="0"/>
                  <a:cs typeface="Arial" panose="020B0604020202020204" pitchFamily="34" charset="0"/>
                </a:rPr>
                <a:t>Whiteman</a:t>
              </a:r>
              <a:r>
                <a:rPr lang="id-ID" sz="1100" dirty="0">
                  <a:solidFill>
                    <a:srgbClr val="000000"/>
                  </a:solidFill>
                  <a:effectLst/>
                  <a:latin typeface="Arial" panose="020B0604020202020204" pitchFamily="34" charset="0"/>
                  <a:ea typeface="Arial" panose="020B0604020202020204" pitchFamily="34" charset="0"/>
                  <a:cs typeface="Arial" panose="020B0604020202020204" pitchFamily="34" charset="0"/>
                </a:rPr>
                <a:t> di </a:t>
              </a:r>
              <a:r>
                <a:rPr lang="id-ID" sz="1100" dirty="0" err="1">
                  <a:solidFill>
                    <a:srgbClr val="000000"/>
                  </a:solidFill>
                  <a:effectLst/>
                  <a:latin typeface="Arial" panose="020B0604020202020204" pitchFamily="34" charset="0"/>
                  <a:ea typeface="Arial" panose="020B0604020202020204" pitchFamily="34" charset="0"/>
                  <a:cs typeface="Arial" panose="020B0604020202020204" pitchFamily="34" charset="0"/>
                </a:rPr>
                <a:t>Missouri</a:t>
              </a:r>
              <a:r>
                <a:rPr lang="id-ID" sz="1100" dirty="0">
                  <a:solidFill>
                    <a:srgbClr val="000000"/>
                  </a:solidFill>
                  <a:effectLst/>
                  <a:latin typeface="Arial" panose="020B0604020202020204" pitchFamily="34" charset="0"/>
                  <a:ea typeface="Arial" panose="020B0604020202020204" pitchFamily="34" charset="0"/>
                  <a:cs typeface="Arial" panose="020B0604020202020204" pitchFamily="34" charset="0"/>
                </a:rPr>
                <a:t> AS. Pangkalan tersebut merupakan pangkalan utama pesawat pembom siluman B-2 Spirit dan senjata nuklirnya.</a:t>
              </a:r>
              <a:r>
                <a:rPr lang="id-ID" sz="1100" dirty="0">
                  <a:effectLst/>
                  <a:latin typeface="Arial" panose="020B0604020202020204" pitchFamily="34" charset="0"/>
                  <a:ea typeface="Calibri" panose="020F0502020204030204" pitchFamily="34" charset="0"/>
                  <a:cs typeface="Arial" panose="020B0604020202020204" pitchFamily="34" charset="0"/>
                </a:rPr>
                <a:t> </a:t>
              </a:r>
              <a:r>
                <a:rPr lang="id-ID" sz="1100" dirty="0">
                  <a:solidFill>
                    <a:srgbClr val="000000"/>
                  </a:solidFill>
                  <a:effectLst/>
                  <a:latin typeface="Arial" panose="020B0604020202020204" pitchFamily="34" charset="0"/>
                  <a:ea typeface="Arial" panose="020B0604020202020204" pitchFamily="34" charset="0"/>
                  <a:cs typeface="Arial" panose="020B0604020202020204" pitchFamily="34" charset="0"/>
                </a:rPr>
                <a:t>Pihak China telah mengkonfirmasi bahwa hal tersebut tidak disengaja dan menyebutnya sebagai pesawat sipil yang digunakan untuk penelitian.</a:t>
              </a:r>
              <a:endParaRPr lang="id-ID" sz="1100" dirty="0">
                <a:effectLst/>
                <a:latin typeface="Arial" panose="020B0604020202020204" pitchFamily="34" charset="0"/>
                <a:ea typeface="Calibri" panose="020F0502020204030204" pitchFamily="34" charset="0"/>
                <a:cs typeface="Arial" panose="020B0604020202020204" pitchFamily="34" charset="0"/>
              </a:endParaRPr>
            </a:p>
            <a:p>
              <a:pPr marL="133350" lvl="0" indent="-133350" algn="just">
                <a:spcAft>
                  <a:spcPts val="800"/>
                </a:spcAft>
                <a:buFont typeface="Symbol" pitchFamily="2" charset="2"/>
                <a:buChar char=""/>
                <a:tabLst>
                  <a:tab pos="4745038" algn="l"/>
                </a:tabLst>
              </a:pPr>
              <a:r>
                <a:rPr lang="id-ID" sz="1100" b="1" dirty="0">
                  <a:solidFill>
                    <a:srgbClr val="000000"/>
                  </a:solidFill>
                  <a:effectLst/>
                  <a:latin typeface="Arial" panose="020B0604020202020204" pitchFamily="34" charset="0"/>
                  <a:ea typeface="Arial" panose="020B0604020202020204" pitchFamily="34" charset="0"/>
                  <a:cs typeface="Arial" panose="020B0604020202020204" pitchFamily="34" charset="0"/>
                </a:rPr>
                <a:t>05/02/2023.</a:t>
              </a:r>
              <a:r>
                <a:rPr lang="id-ID" sz="1100" dirty="0">
                  <a:solidFill>
                    <a:srgbClr val="000000"/>
                  </a:solidFill>
                  <a:effectLst/>
                  <a:latin typeface="Arial" panose="020B0604020202020204" pitchFamily="34" charset="0"/>
                  <a:ea typeface="Arial" panose="020B0604020202020204" pitchFamily="34" charset="0"/>
                  <a:cs typeface="Arial" panose="020B0604020202020204" pitchFamily="34" charset="0"/>
                </a:rPr>
                <a:t> </a:t>
              </a:r>
              <a:r>
                <a:rPr lang="id-ID" sz="1100" i="1" dirty="0" err="1">
                  <a:solidFill>
                    <a:srgbClr val="000000"/>
                  </a:solidFill>
                  <a:effectLst/>
                  <a:latin typeface="Arial" panose="020B0604020202020204" pitchFamily="34" charset="0"/>
                  <a:ea typeface="Arial" panose="020B0604020202020204" pitchFamily="34" charset="0"/>
                  <a:cs typeface="Arial" panose="020B0604020202020204" pitchFamily="34" charset="0"/>
                </a:rPr>
                <a:t>Spy</a:t>
              </a:r>
              <a:r>
                <a:rPr lang="id-ID" sz="1100" i="1" dirty="0">
                  <a:solidFill>
                    <a:srgbClr val="000000"/>
                  </a:solidFill>
                  <a:effectLst/>
                  <a:latin typeface="Arial" panose="020B0604020202020204" pitchFamily="34" charset="0"/>
                  <a:ea typeface="Arial" panose="020B0604020202020204" pitchFamily="34" charset="0"/>
                  <a:cs typeface="Arial" panose="020B0604020202020204" pitchFamily="34" charset="0"/>
                </a:rPr>
                <a:t> </a:t>
              </a:r>
              <a:r>
                <a:rPr lang="id-ID" sz="1100" i="1" dirty="0" err="1">
                  <a:solidFill>
                    <a:srgbClr val="000000"/>
                  </a:solidFill>
                  <a:effectLst/>
                  <a:latin typeface="Arial" panose="020B0604020202020204" pitchFamily="34" charset="0"/>
                  <a:ea typeface="Arial" panose="020B0604020202020204" pitchFamily="34" charset="0"/>
                  <a:cs typeface="Arial" panose="020B0604020202020204" pitchFamily="34" charset="0"/>
                </a:rPr>
                <a:t>Balloon</a:t>
              </a:r>
              <a:r>
                <a:rPr lang="id-ID" sz="1100" dirty="0">
                  <a:solidFill>
                    <a:srgbClr val="000000"/>
                  </a:solidFill>
                  <a:effectLst/>
                  <a:latin typeface="Arial" panose="020B0604020202020204" pitchFamily="34" charset="0"/>
                  <a:ea typeface="Arial" panose="020B0604020202020204" pitchFamily="34" charset="0"/>
                  <a:cs typeface="Arial" panose="020B0604020202020204" pitchFamily="34" charset="0"/>
                </a:rPr>
                <a:t> China telah ditembak jatuh oleh pesawat tempur F-22 menggunakan </a:t>
              </a:r>
              <a:r>
                <a:rPr lang="id-ID" sz="1100" i="1" dirty="0" err="1">
                  <a:solidFill>
                    <a:srgbClr val="000000"/>
                  </a:solidFill>
                  <a:effectLst/>
                  <a:latin typeface="Arial" panose="020B0604020202020204" pitchFamily="34" charset="0"/>
                  <a:ea typeface="Arial" panose="020B0604020202020204" pitchFamily="34" charset="0"/>
                  <a:cs typeface="Arial" panose="020B0604020202020204" pitchFamily="34" charset="0"/>
                </a:rPr>
                <a:t>Advanced</a:t>
              </a:r>
              <a:r>
                <a:rPr lang="id-ID" sz="1100" i="1" dirty="0">
                  <a:solidFill>
                    <a:srgbClr val="000000"/>
                  </a:solidFill>
                  <a:effectLst/>
                  <a:latin typeface="Arial" panose="020B0604020202020204" pitchFamily="34" charset="0"/>
                  <a:ea typeface="Arial" panose="020B0604020202020204" pitchFamily="34" charset="0"/>
                  <a:cs typeface="Arial" panose="020B0604020202020204" pitchFamily="34" charset="0"/>
                </a:rPr>
                <a:t> Medium-</a:t>
              </a:r>
              <a:r>
                <a:rPr lang="id-ID" sz="1100" i="1" dirty="0" err="1">
                  <a:solidFill>
                    <a:srgbClr val="000000"/>
                  </a:solidFill>
                  <a:effectLst/>
                  <a:latin typeface="Arial" panose="020B0604020202020204" pitchFamily="34" charset="0"/>
                  <a:ea typeface="Arial" panose="020B0604020202020204" pitchFamily="34" charset="0"/>
                  <a:cs typeface="Arial" panose="020B0604020202020204" pitchFamily="34" charset="0"/>
                </a:rPr>
                <a:t>Range</a:t>
              </a:r>
              <a:r>
                <a:rPr lang="id-ID" sz="1100" i="1" dirty="0">
                  <a:solidFill>
                    <a:srgbClr val="000000"/>
                  </a:solidFill>
                  <a:effectLst/>
                  <a:latin typeface="Arial" panose="020B0604020202020204" pitchFamily="34" charset="0"/>
                  <a:ea typeface="Arial" panose="020B0604020202020204" pitchFamily="34" charset="0"/>
                  <a:cs typeface="Arial" panose="020B0604020202020204" pitchFamily="34" charset="0"/>
                </a:rPr>
                <a:t> Air-</a:t>
              </a:r>
              <a:r>
                <a:rPr lang="id-ID" sz="1100" i="1" dirty="0" err="1">
                  <a:solidFill>
                    <a:srgbClr val="000000"/>
                  </a:solidFill>
                  <a:effectLst/>
                  <a:latin typeface="Arial" panose="020B0604020202020204" pitchFamily="34" charset="0"/>
                  <a:ea typeface="Arial" panose="020B0604020202020204" pitchFamily="34" charset="0"/>
                  <a:cs typeface="Arial" panose="020B0604020202020204" pitchFamily="34" charset="0"/>
                </a:rPr>
                <a:t>to</a:t>
              </a:r>
              <a:r>
                <a:rPr lang="id-ID" sz="1100" i="1" dirty="0">
                  <a:solidFill>
                    <a:srgbClr val="000000"/>
                  </a:solidFill>
                  <a:effectLst/>
                  <a:latin typeface="Arial" panose="020B0604020202020204" pitchFamily="34" charset="0"/>
                  <a:ea typeface="Arial" panose="020B0604020202020204" pitchFamily="34" charset="0"/>
                  <a:cs typeface="Arial" panose="020B0604020202020204" pitchFamily="34" charset="0"/>
                </a:rPr>
                <a:t>-Air </a:t>
              </a:r>
              <a:r>
                <a:rPr lang="id-ID" sz="1100" i="1" dirty="0" err="1">
                  <a:solidFill>
                    <a:srgbClr val="000000"/>
                  </a:solidFill>
                  <a:effectLst/>
                  <a:latin typeface="Arial" panose="020B0604020202020204" pitchFamily="34" charset="0"/>
                  <a:ea typeface="Arial" panose="020B0604020202020204" pitchFamily="34" charset="0"/>
                  <a:cs typeface="Arial" panose="020B0604020202020204" pitchFamily="34" charset="0"/>
                </a:rPr>
                <a:t>Missile</a:t>
              </a:r>
              <a:r>
                <a:rPr lang="id-ID" sz="1100" dirty="0">
                  <a:solidFill>
                    <a:srgbClr val="000000"/>
                  </a:solidFill>
                  <a:effectLst/>
                  <a:latin typeface="Arial" panose="020B0604020202020204" pitchFamily="34" charset="0"/>
                  <a:ea typeface="Arial" panose="020B0604020202020204" pitchFamily="34" charset="0"/>
                  <a:cs typeface="Arial" panose="020B0604020202020204" pitchFamily="34" charset="0"/>
                </a:rPr>
                <a:t> (AMRAAM) sesaat setelah balon tersebut mencapai lepas pantai </a:t>
              </a:r>
              <a:r>
                <a:rPr lang="id-ID" sz="1100" dirty="0">
                  <a:solidFill>
                    <a:srgbClr val="000000"/>
                  </a:solidFill>
                  <a:latin typeface="Arial" panose="020B0604020202020204" pitchFamily="34" charset="0"/>
                  <a:ea typeface="Arial" panose="020B0604020202020204" pitchFamily="34" charset="0"/>
                  <a:cs typeface="Arial" panose="020B0604020202020204" pitchFamily="34" charset="0"/>
                </a:rPr>
                <a:t>C</a:t>
              </a:r>
              <a:r>
                <a:rPr lang="id-ID" sz="1100" dirty="0">
                  <a:solidFill>
                    <a:srgbClr val="000000"/>
                  </a:solidFill>
                  <a:effectLst/>
                  <a:latin typeface="Arial" panose="020B0604020202020204" pitchFamily="34" charset="0"/>
                  <a:ea typeface="Arial" panose="020B0604020202020204" pitchFamily="34" charset="0"/>
                  <a:cs typeface="Arial" panose="020B0604020202020204" pitchFamily="34" charset="0"/>
                </a:rPr>
                <a:t>arolina.</a:t>
              </a:r>
              <a:endParaRPr lang="id-ID" sz="1100" dirty="0">
                <a:effectLst/>
                <a:latin typeface="Arial" panose="020B0604020202020204" pitchFamily="34" charset="0"/>
                <a:ea typeface="Calibri" panose="020F0502020204030204" pitchFamily="34" charset="0"/>
                <a:cs typeface="Arial" panose="020B0604020202020204" pitchFamily="34" charset="0"/>
              </a:endParaRPr>
            </a:p>
          </p:txBody>
        </p:sp>
        <p:sp>
          <p:nvSpPr>
            <p:cNvPr id="49" name="TextBox 48">
              <a:extLst>
                <a:ext uri="{FF2B5EF4-FFF2-40B4-BE49-F238E27FC236}">
                  <a16:creationId xmlns:a16="http://schemas.microsoft.com/office/drawing/2014/main" id="{AA6F7266-A1E0-1D43-98F0-5F496FB68E36}"/>
                </a:ext>
              </a:extLst>
            </p:cNvPr>
            <p:cNvSpPr txBox="1"/>
            <p:nvPr/>
          </p:nvSpPr>
          <p:spPr>
            <a:xfrm>
              <a:off x="3168270" y="274228"/>
              <a:ext cx="841670" cy="257369"/>
            </a:xfrm>
            <a:prstGeom prst="rect">
              <a:avLst/>
            </a:prstGeom>
            <a:noFill/>
          </p:spPr>
          <p:txBody>
            <a:bodyPr wrap="square" lIns="36000" tIns="36000" rIns="36000" bIns="36000">
              <a:spAutoFit/>
            </a:bodyPr>
            <a:lstStyle/>
            <a:p>
              <a:pPr marL="171450" indent="-171450">
                <a:buFont typeface="Wingdings" pitchFamily="2" charset="2"/>
                <a:buChar char="Ø"/>
              </a:pPr>
              <a:r>
                <a:rPr lang="en-US" sz="1200" b="1" dirty="0">
                  <a:effectLst/>
                  <a:latin typeface="Arial" panose="020B0604020202020204" pitchFamily="34" charset="0"/>
                  <a:ea typeface="Calibri" panose="020F0502020204030204" pitchFamily="34" charset="0"/>
                  <a:cs typeface="Arial" panose="020B0604020202020204" pitchFamily="34" charset="0"/>
                </a:rPr>
                <a:t>FAKTA</a:t>
              </a:r>
              <a:endParaRPr lang="id-ID" sz="1200" dirty="0"/>
            </a:p>
          </p:txBody>
        </p:sp>
      </p:grpSp>
      <p:grpSp>
        <p:nvGrpSpPr>
          <p:cNvPr id="9" name="Group 8">
            <a:extLst>
              <a:ext uri="{FF2B5EF4-FFF2-40B4-BE49-F238E27FC236}">
                <a16:creationId xmlns:a16="http://schemas.microsoft.com/office/drawing/2014/main" id="{87C6DD2D-A7A1-E24A-8EF5-771D5CA4626D}"/>
              </a:ext>
            </a:extLst>
          </p:cNvPr>
          <p:cNvGrpSpPr/>
          <p:nvPr/>
        </p:nvGrpSpPr>
        <p:grpSpPr>
          <a:xfrm>
            <a:off x="50297" y="3118024"/>
            <a:ext cx="10666801" cy="986644"/>
            <a:chOff x="3148407" y="2321567"/>
            <a:chExt cx="7552495" cy="986644"/>
          </a:xfrm>
        </p:grpSpPr>
        <p:sp>
          <p:nvSpPr>
            <p:cNvPr id="50" name="Rounded Rectangle 49">
              <a:extLst>
                <a:ext uri="{FF2B5EF4-FFF2-40B4-BE49-F238E27FC236}">
                  <a16:creationId xmlns:a16="http://schemas.microsoft.com/office/drawing/2014/main" id="{DDAFCE06-9600-E649-BA1C-D0C42D140586}"/>
                </a:ext>
              </a:extLst>
            </p:cNvPr>
            <p:cNvSpPr/>
            <p:nvPr/>
          </p:nvSpPr>
          <p:spPr>
            <a:xfrm>
              <a:off x="3148407" y="2321567"/>
              <a:ext cx="7501322" cy="970642"/>
            </a:xfrm>
            <a:prstGeom prst="roundRect">
              <a:avLst>
                <a:gd name="adj" fmla="val 9248"/>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cxnSp>
          <p:nvCxnSpPr>
            <p:cNvPr id="55" name="Straight Connector 54">
              <a:extLst>
                <a:ext uri="{FF2B5EF4-FFF2-40B4-BE49-F238E27FC236}">
                  <a16:creationId xmlns:a16="http://schemas.microsoft.com/office/drawing/2014/main" id="{E5D14882-0309-164A-B9C4-54B886F4974E}"/>
                </a:ext>
              </a:extLst>
            </p:cNvPr>
            <p:cNvCxnSpPr>
              <a:cxnSpLocks/>
            </p:cNvCxnSpPr>
            <p:nvPr/>
          </p:nvCxnSpPr>
          <p:spPr>
            <a:xfrm>
              <a:off x="5119473" y="2520703"/>
              <a:ext cx="0" cy="71002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F8722190-5DB1-5C41-937D-8755FD2B414F}"/>
                </a:ext>
              </a:extLst>
            </p:cNvPr>
            <p:cNvSpPr txBox="1"/>
            <p:nvPr/>
          </p:nvSpPr>
          <p:spPr>
            <a:xfrm>
              <a:off x="5148868" y="2542397"/>
              <a:ext cx="5552034" cy="749812"/>
            </a:xfrm>
            <a:prstGeom prst="rect">
              <a:avLst/>
            </a:prstGeom>
            <a:noFill/>
          </p:spPr>
          <p:txBody>
            <a:bodyPr wrap="square" lIns="36000" tIns="36000" rIns="36000" bIns="36000">
              <a:spAutoFit/>
            </a:bodyPr>
            <a:lstStyle/>
            <a:p>
              <a:pPr marR="113030" algn="just"/>
              <a:r>
                <a:rPr lang="id-ID" sz="1100" kern="1800" dirty="0" err="1">
                  <a:effectLst/>
                  <a:latin typeface="Arial" panose="020B0604020202020204" pitchFamily="34" charset="0"/>
                  <a:ea typeface="Calibri" panose="020F0502020204030204" pitchFamily="34" charset="0"/>
                  <a:cs typeface="Times New Roman" panose="02020603050405020304" pitchFamily="18" charset="0"/>
                </a:rPr>
                <a:t>Kemhan</a:t>
              </a:r>
              <a:r>
                <a:rPr lang="id-ID" sz="1100" kern="1800" dirty="0">
                  <a:effectLst/>
                  <a:latin typeface="Arial" panose="020B0604020202020204" pitchFamily="34" charset="0"/>
                  <a:ea typeface="Calibri" panose="020F0502020204030204" pitchFamily="34" charset="0"/>
                  <a:cs typeface="Times New Roman" panose="02020603050405020304" pitchFamily="18" charset="0"/>
                </a:rPr>
                <a:t> </a:t>
              </a:r>
              <a:r>
                <a:rPr lang="id-ID" sz="1100" kern="1800" dirty="0" err="1">
                  <a:effectLst/>
                  <a:latin typeface="Arial" panose="020B0604020202020204" pitchFamily="34" charset="0"/>
                  <a:ea typeface="Calibri" panose="020F0502020204030204" pitchFamily="34" charset="0"/>
                  <a:cs typeface="Times New Roman" panose="02020603050405020304" pitchFamily="18" charset="0"/>
                </a:rPr>
                <a:t>dhi</a:t>
              </a:r>
              <a:r>
                <a:rPr lang="id-ID" sz="1100" kern="1800" dirty="0">
                  <a:effectLst/>
                  <a:latin typeface="Arial" panose="020B0604020202020204" pitchFamily="34" charset="0"/>
                  <a:ea typeface="Calibri" panose="020F0502020204030204" pitchFamily="34" charset="0"/>
                  <a:cs typeface="Times New Roman" panose="02020603050405020304" pitchFamily="18" charset="0"/>
                </a:rPr>
                <a:t>. Ditjen </a:t>
              </a:r>
              <a:r>
                <a:rPr lang="id-ID" sz="1100" kern="1800" dirty="0" err="1">
                  <a:effectLst/>
                  <a:latin typeface="Arial" panose="020B0604020202020204" pitchFamily="34" charset="0"/>
                  <a:ea typeface="Calibri" panose="020F0502020204030204" pitchFamily="34" charset="0"/>
                  <a:cs typeface="Times New Roman" panose="02020603050405020304" pitchFamily="18" charset="0"/>
                </a:rPr>
                <a:t>Renhan</a:t>
              </a:r>
              <a:r>
                <a:rPr lang="id-ID" sz="1100" kern="1800" dirty="0">
                  <a:effectLst/>
                  <a:latin typeface="Arial" panose="020B0604020202020204" pitchFamily="34" charset="0"/>
                  <a:ea typeface="Calibri" panose="020F0502020204030204" pitchFamily="34" charset="0"/>
                  <a:cs typeface="Times New Roman" panose="02020603050405020304" pitchFamily="18" charset="0"/>
                </a:rPr>
                <a:t>, Ditjen </a:t>
              </a:r>
              <a:r>
                <a:rPr lang="id-ID" sz="1100" kern="1800" dirty="0" err="1">
                  <a:effectLst/>
                  <a:latin typeface="Arial" panose="020B0604020202020204" pitchFamily="34" charset="0"/>
                  <a:ea typeface="Calibri" panose="020F0502020204030204" pitchFamily="34" charset="0"/>
                  <a:cs typeface="Times New Roman" panose="02020603050405020304" pitchFamily="18" charset="0"/>
                </a:rPr>
                <a:t>Strahan</a:t>
              </a:r>
              <a:r>
                <a:rPr lang="id-ID" sz="1100" kern="1800" dirty="0">
                  <a:effectLst/>
                  <a:latin typeface="Arial" panose="020B0604020202020204" pitchFamily="34" charset="0"/>
                  <a:ea typeface="Calibri" panose="020F0502020204030204" pitchFamily="34" charset="0"/>
                  <a:cs typeface="Times New Roman" panose="02020603050405020304" pitchFamily="18" charset="0"/>
                </a:rPr>
                <a:t>, Ditjen </a:t>
              </a:r>
              <a:r>
                <a:rPr lang="id-ID" sz="1100" kern="1800" dirty="0" err="1">
                  <a:effectLst/>
                  <a:latin typeface="Arial" panose="020B0604020202020204" pitchFamily="34" charset="0"/>
                  <a:ea typeface="Calibri" panose="020F0502020204030204" pitchFamily="34" charset="0"/>
                  <a:cs typeface="Times New Roman" panose="02020603050405020304" pitchFamily="18" charset="0"/>
                </a:rPr>
                <a:t>Kuathan</a:t>
              </a:r>
              <a:r>
                <a:rPr lang="id-ID" sz="1100" kern="1800" dirty="0">
                  <a:effectLst/>
                  <a:latin typeface="Arial" panose="020B0604020202020204" pitchFamily="34" charset="0"/>
                  <a:ea typeface="Calibri" panose="020F0502020204030204" pitchFamily="34" charset="0"/>
                  <a:cs typeface="Times New Roman" panose="02020603050405020304" pitchFamily="18" charset="0"/>
                </a:rPr>
                <a:t>, dan </a:t>
              </a:r>
              <a:r>
                <a:rPr lang="id-ID" sz="1100" kern="1800" dirty="0" err="1">
                  <a:effectLst/>
                  <a:latin typeface="Arial" panose="020B0604020202020204" pitchFamily="34" charset="0"/>
                  <a:ea typeface="Calibri" panose="020F0502020204030204" pitchFamily="34" charset="0"/>
                  <a:cs typeface="Times New Roman" panose="02020603050405020304" pitchFamily="18" charset="0"/>
                </a:rPr>
                <a:t>Baranahan</a:t>
              </a:r>
              <a:r>
                <a:rPr lang="id-ID" sz="1100" kern="1800" dirty="0">
                  <a:effectLst/>
                  <a:latin typeface="Arial" panose="020B0604020202020204" pitchFamily="34" charset="0"/>
                  <a:ea typeface="Calibri" panose="020F0502020204030204" pitchFamily="34" charset="0"/>
                  <a:cs typeface="Times New Roman" panose="02020603050405020304" pitchFamily="18" charset="0"/>
                </a:rPr>
                <a:t> perlu mendorong pemenuhan kekuatan pokok TNI melalui percepatan pengadaan </a:t>
              </a:r>
              <a:r>
                <a:rPr lang="id-ID" sz="1100" kern="1800" dirty="0" err="1">
                  <a:effectLst/>
                  <a:latin typeface="Arial" panose="020B0604020202020204" pitchFamily="34" charset="0"/>
                  <a:ea typeface="Calibri" panose="020F0502020204030204" pitchFamily="34" charset="0"/>
                  <a:cs typeface="Times New Roman" panose="02020603050405020304" pitchFamily="18" charset="0"/>
                </a:rPr>
                <a:t>alpalhankam</a:t>
              </a:r>
              <a:r>
                <a:rPr lang="id-ID" sz="1100" kern="1800" dirty="0">
                  <a:effectLst/>
                  <a:latin typeface="Arial" panose="020B0604020202020204" pitchFamily="34" charset="0"/>
                  <a:ea typeface="Calibri" panose="020F0502020204030204" pitchFamily="34" charset="0"/>
                  <a:cs typeface="Times New Roman" panose="02020603050405020304" pitchFamily="18" charset="0"/>
                </a:rPr>
                <a:t> guna menangkal berbagai potensi ancaman yang timbul dari persaingan kekuatan global AS-China. </a:t>
              </a:r>
              <a:r>
                <a:rPr lang="id-ID" sz="1100" kern="1800" dirty="0">
                  <a:solidFill>
                    <a:srgbClr val="000000"/>
                  </a:solidFill>
                  <a:effectLst/>
                  <a:latin typeface="Arial" panose="020B0604020202020204" pitchFamily="34" charset="0"/>
                  <a:ea typeface="Calibri" panose="020F0502020204030204" pitchFamily="34" charset="0"/>
                  <a:cs typeface="SimSun" panose="02010600030101010101" pitchFamily="2" charset="-122"/>
                </a:rPr>
                <a:t>Disisi regulasi Indonesia perlu segera mengisi kekosongan hukum dalam upaya penegakkan hukum di ruang udara di ketinggian melebihi kemampuan pesawat udara termasuk pentingnya satelit berfungsi C4ISR.</a:t>
              </a:r>
              <a:endParaRPr lang="id-ID" sz="1100" dirty="0">
                <a:effectLst/>
                <a:latin typeface="Calibri" panose="020F0502020204030204" pitchFamily="34" charset="0"/>
                <a:ea typeface="Calibri" panose="020F0502020204030204" pitchFamily="34" charset="0"/>
                <a:cs typeface="SimSun" panose="02010600030101010101" pitchFamily="2" charset="-122"/>
              </a:endParaRPr>
            </a:p>
          </p:txBody>
        </p:sp>
        <p:sp>
          <p:nvSpPr>
            <p:cNvPr id="57" name="TextBox 56">
              <a:extLst>
                <a:ext uri="{FF2B5EF4-FFF2-40B4-BE49-F238E27FC236}">
                  <a16:creationId xmlns:a16="http://schemas.microsoft.com/office/drawing/2014/main" id="{6CFE9AB2-E32C-8141-A956-EF63EFFC67BC}"/>
                </a:ext>
              </a:extLst>
            </p:cNvPr>
            <p:cNvSpPr txBox="1"/>
            <p:nvPr/>
          </p:nvSpPr>
          <p:spPr>
            <a:xfrm>
              <a:off x="5144820" y="2339506"/>
              <a:ext cx="1593968" cy="255958"/>
            </a:xfrm>
            <a:prstGeom prst="rect">
              <a:avLst/>
            </a:prstGeom>
            <a:noFill/>
          </p:spPr>
          <p:txBody>
            <a:bodyPr wrap="square" lIns="36000" tIns="36000" rIns="36000" bIns="36000">
              <a:spAutoFit/>
            </a:bodyPr>
            <a:lstStyle/>
            <a:p>
              <a:pPr marL="184150" indent="-171450" algn="just">
                <a:lnSpc>
                  <a:spcPct val="107000"/>
                </a:lnSpc>
                <a:buFont typeface="Wingdings" pitchFamily="2" charset="2"/>
                <a:buChar char="Ø"/>
              </a:pPr>
              <a:r>
                <a:rPr lang="en-US" sz="1200" b="1" dirty="0">
                  <a:effectLst/>
                  <a:latin typeface="Arial" panose="020B0604020202020204" pitchFamily="34" charset="0"/>
                  <a:ea typeface="Calibri" panose="020F0502020204030204" pitchFamily="34" charset="0"/>
                  <a:cs typeface="Arial" panose="020B0604020202020204" pitchFamily="34" charset="0"/>
                </a:rPr>
                <a:t>REKOMENDASI</a:t>
              </a:r>
            </a:p>
          </p:txBody>
        </p:sp>
        <p:sp>
          <p:nvSpPr>
            <p:cNvPr id="58" name="TextBox 57">
              <a:extLst>
                <a:ext uri="{FF2B5EF4-FFF2-40B4-BE49-F238E27FC236}">
                  <a16:creationId xmlns:a16="http://schemas.microsoft.com/office/drawing/2014/main" id="{AD05EB77-1F10-1640-B739-7FF31483D7E5}"/>
                </a:ext>
              </a:extLst>
            </p:cNvPr>
            <p:cNvSpPr txBox="1"/>
            <p:nvPr/>
          </p:nvSpPr>
          <p:spPr>
            <a:xfrm>
              <a:off x="3173755" y="2331785"/>
              <a:ext cx="1920372" cy="453577"/>
            </a:xfrm>
            <a:prstGeom prst="rect">
              <a:avLst/>
            </a:prstGeom>
            <a:noFill/>
          </p:spPr>
          <p:txBody>
            <a:bodyPr wrap="square" lIns="36000" tIns="36000" rIns="36000" bIns="36000">
              <a:spAutoFit/>
            </a:bodyPr>
            <a:lstStyle/>
            <a:p>
              <a:pPr marL="184150" indent="-171450" algn="just">
                <a:lnSpc>
                  <a:spcPct val="107000"/>
                </a:lnSpc>
                <a:buFont typeface="Wingdings" pitchFamily="2" charset="2"/>
                <a:buChar char="Ø"/>
              </a:pPr>
              <a:r>
                <a:rPr lang="en-US" sz="1200" b="1" dirty="0">
                  <a:effectLst/>
                  <a:latin typeface="Arial" panose="020B0604020202020204" pitchFamily="34" charset="0"/>
                  <a:ea typeface="Calibri" panose="020F0502020204030204" pitchFamily="34" charset="0"/>
                  <a:cs typeface="Arial" panose="020B0604020202020204" pitchFamily="34" charset="0"/>
                </a:rPr>
                <a:t>Tindakan Yang Telah </a:t>
              </a:r>
              <a:r>
                <a:rPr lang="en-US" sz="1200" b="1" dirty="0" err="1">
                  <a:effectLst/>
                  <a:latin typeface="Arial" panose="020B0604020202020204" pitchFamily="34" charset="0"/>
                  <a:ea typeface="Calibri" panose="020F0502020204030204" pitchFamily="34" charset="0"/>
                  <a:cs typeface="Arial" panose="020B0604020202020204" pitchFamily="34" charset="0"/>
                </a:rPr>
                <a:t>Dilakukan</a:t>
              </a:r>
              <a:r>
                <a:rPr lang="en-US" sz="1200" b="1" dirty="0">
                  <a:effectLst/>
                  <a:latin typeface="Arial" panose="020B0604020202020204" pitchFamily="34" charset="0"/>
                  <a:ea typeface="Calibri" panose="020F0502020204030204" pitchFamily="34" charset="0"/>
                  <a:cs typeface="Arial" panose="020B0604020202020204" pitchFamily="34" charset="0"/>
                </a:rPr>
                <a:t> oleh </a:t>
              </a:r>
              <a:r>
                <a:rPr lang="en-US" sz="1200" b="1" dirty="0" err="1">
                  <a:effectLst/>
                  <a:latin typeface="Arial" panose="020B0604020202020204" pitchFamily="34" charset="0"/>
                  <a:ea typeface="Calibri" panose="020F0502020204030204" pitchFamily="34" charset="0"/>
                  <a:cs typeface="Arial" panose="020B0604020202020204" pitchFamily="34" charset="0"/>
                </a:rPr>
                <a:t>Kemhan</a:t>
              </a:r>
              <a:endParaRPr lang="en-US" sz="1200" b="1" dirty="0">
                <a:effectLst/>
                <a:latin typeface="Arial" panose="020B0604020202020204" pitchFamily="34" charset="0"/>
                <a:ea typeface="Calibri" panose="020F0502020204030204" pitchFamily="34" charset="0"/>
                <a:cs typeface="Arial" panose="020B0604020202020204" pitchFamily="34" charset="0"/>
              </a:endParaRPr>
            </a:p>
          </p:txBody>
        </p:sp>
        <p:sp>
          <p:nvSpPr>
            <p:cNvPr id="59" name="TextBox 58">
              <a:extLst>
                <a:ext uri="{FF2B5EF4-FFF2-40B4-BE49-F238E27FC236}">
                  <a16:creationId xmlns:a16="http://schemas.microsoft.com/office/drawing/2014/main" id="{A87F9091-9D08-DA49-A523-7AFA1BAF9BED}"/>
                </a:ext>
              </a:extLst>
            </p:cNvPr>
            <p:cNvSpPr txBox="1"/>
            <p:nvPr/>
          </p:nvSpPr>
          <p:spPr>
            <a:xfrm>
              <a:off x="3182560" y="2727677"/>
              <a:ext cx="1920376" cy="580534"/>
            </a:xfrm>
            <a:prstGeom prst="rect">
              <a:avLst/>
            </a:prstGeom>
            <a:noFill/>
          </p:spPr>
          <p:txBody>
            <a:bodyPr wrap="square" lIns="36000" tIns="36000" rIns="36000" bIns="36000">
              <a:spAutoFit/>
            </a:bodyPr>
            <a:lstStyle/>
            <a:p>
              <a:pPr algn="just"/>
              <a:r>
                <a:rPr lang="id-ID" sz="1100" kern="1800" dirty="0">
                  <a:solidFill>
                    <a:srgbClr val="000000"/>
                  </a:solidFill>
                  <a:effectLst/>
                  <a:latin typeface="Arial" panose="020B0604020202020204" pitchFamily="34" charset="0"/>
                  <a:ea typeface="Calibri" panose="020F0502020204030204" pitchFamily="34" charset="0"/>
                  <a:cs typeface="SimSun" panose="02010600030101010101" pitchFamily="2" charset="-122"/>
                </a:rPr>
                <a:t>Melakukan </a:t>
              </a:r>
              <a:r>
                <a:rPr lang="id-ID" sz="1100" i="1" kern="1800" dirty="0" err="1">
                  <a:solidFill>
                    <a:srgbClr val="000000"/>
                  </a:solidFill>
                  <a:effectLst/>
                  <a:latin typeface="Arial" panose="020B0604020202020204" pitchFamily="34" charset="0"/>
                  <a:ea typeface="Calibri" panose="020F0502020204030204" pitchFamily="34" charset="0"/>
                  <a:cs typeface="SimSun" panose="02010600030101010101" pitchFamily="2" charset="-122"/>
                </a:rPr>
                <a:t>monitoring</a:t>
              </a:r>
              <a:r>
                <a:rPr lang="id-ID" sz="1100" kern="1800" dirty="0">
                  <a:solidFill>
                    <a:srgbClr val="000000"/>
                  </a:solidFill>
                  <a:effectLst/>
                  <a:latin typeface="Arial" panose="020B0604020202020204" pitchFamily="34" charset="0"/>
                  <a:ea typeface="Calibri" panose="020F0502020204030204" pitchFamily="34" charset="0"/>
                  <a:cs typeface="SimSun" panose="02010600030101010101" pitchFamily="2" charset="-122"/>
                </a:rPr>
                <a:t> perkembangan</a:t>
              </a:r>
              <a:r>
                <a:rPr lang="en-US" sz="1100" kern="1800" dirty="0">
                  <a:solidFill>
                    <a:srgbClr val="000000"/>
                  </a:solidFill>
                  <a:effectLst/>
                  <a:latin typeface="Arial" panose="020B0604020202020204" pitchFamily="34" charset="0"/>
                  <a:ea typeface="Calibri" panose="020F0502020204030204" pitchFamily="34" charset="0"/>
                  <a:cs typeface="SimSun" panose="02010600030101010101" pitchFamily="2" charset="-122"/>
                </a:rPr>
                <a:t> </a:t>
              </a:r>
              <a:r>
                <a:rPr lang="id-ID" sz="1100" kern="1800" dirty="0">
                  <a:solidFill>
                    <a:srgbClr val="000000"/>
                  </a:solidFill>
                  <a:effectLst/>
                  <a:latin typeface="Arial" panose="020B0604020202020204" pitchFamily="34" charset="0"/>
                  <a:ea typeface="Calibri" panose="020F0502020204030204" pitchFamily="34" charset="0"/>
                  <a:cs typeface="SimSun" panose="02010600030101010101" pitchFamily="2" charset="-122"/>
                </a:rPr>
                <a:t>eskalasi ketegangan hubungan AS dan China.</a:t>
              </a:r>
              <a:endParaRPr lang="id-ID" sz="1100" dirty="0">
                <a:effectLst/>
                <a:latin typeface="Calibri" panose="020F0502020204030204" pitchFamily="34" charset="0"/>
                <a:ea typeface="Calibri" panose="020F0502020204030204" pitchFamily="34" charset="0"/>
                <a:cs typeface="SimSun" panose="02010600030101010101" pitchFamily="2" charset="-122"/>
              </a:endParaRPr>
            </a:p>
          </p:txBody>
        </p:sp>
      </p:grpSp>
      <p:grpSp>
        <p:nvGrpSpPr>
          <p:cNvPr id="12" name="Group 11">
            <a:extLst>
              <a:ext uri="{FF2B5EF4-FFF2-40B4-BE49-F238E27FC236}">
                <a16:creationId xmlns:a16="http://schemas.microsoft.com/office/drawing/2014/main" id="{890F2C46-4DBA-1A4C-AA6E-6B6C971049C5}"/>
              </a:ext>
            </a:extLst>
          </p:cNvPr>
          <p:cNvGrpSpPr/>
          <p:nvPr/>
        </p:nvGrpSpPr>
        <p:grpSpPr>
          <a:xfrm>
            <a:off x="64124" y="4564835"/>
            <a:ext cx="4880731" cy="1426662"/>
            <a:chOff x="84556" y="4821705"/>
            <a:chExt cx="6336634" cy="1426662"/>
          </a:xfrm>
        </p:grpSpPr>
        <p:sp>
          <p:nvSpPr>
            <p:cNvPr id="35" name="Rounded Rectangle 34">
              <a:extLst>
                <a:ext uri="{FF2B5EF4-FFF2-40B4-BE49-F238E27FC236}">
                  <a16:creationId xmlns:a16="http://schemas.microsoft.com/office/drawing/2014/main" id="{7A51B76D-DE55-674E-B66D-C26CFC9A0228}"/>
                </a:ext>
              </a:extLst>
            </p:cNvPr>
            <p:cNvSpPr/>
            <p:nvPr/>
          </p:nvSpPr>
          <p:spPr>
            <a:xfrm>
              <a:off x="84556" y="4830046"/>
              <a:ext cx="6336634" cy="1418321"/>
            </a:xfrm>
            <a:prstGeom prst="roundRect">
              <a:avLst>
                <a:gd name="adj" fmla="val 8926"/>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3" name="TextBox 62">
              <a:extLst>
                <a:ext uri="{FF2B5EF4-FFF2-40B4-BE49-F238E27FC236}">
                  <a16:creationId xmlns:a16="http://schemas.microsoft.com/office/drawing/2014/main" id="{17B0B6B6-62FD-C44C-BA8D-449BC750ED91}"/>
                </a:ext>
              </a:extLst>
            </p:cNvPr>
            <p:cNvSpPr txBox="1"/>
            <p:nvPr/>
          </p:nvSpPr>
          <p:spPr>
            <a:xfrm>
              <a:off x="136751" y="4986604"/>
              <a:ext cx="6284439" cy="1257643"/>
            </a:xfrm>
            <a:prstGeom prst="rect">
              <a:avLst/>
            </a:prstGeom>
            <a:noFill/>
          </p:spPr>
          <p:txBody>
            <a:bodyPr wrap="square" lIns="36000" tIns="36000" rIns="36000" bIns="36000">
              <a:spAutoFit/>
            </a:bodyPr>
            <a:lstStyle/>
            <a:p>
              <a:pPr algn="just"/>
              <a:r>
                <a:rPr lang="en-US" sz="1100" b="1" kern="1800" dirty="0">
                  <a:solidFill>
                    <a:srgbClr val="000000"/>
                  </a:solidFill>
                  <a:effectLst/>
                  <a:latin typeface="Arial" panose="020B0604020202020204" pitchFamily="34" charset="0"/>
                  <a:ea typeface="Calibri" panose="020F0502020204030204" pitchFamily="34" charset="0"/>
                  <a:cs typeface="SimSun" panose="02010600030101010101" pitchFamily="2" charset="-122"/>
                </a:rPr>
                <a:t>02</a:t>
              </a:r>
              <a:r>
                <a:rPr lang="id-ID" sz="1100" b="1" kern="1800" dirty="0">
                  <a:solidFill>
                    <a:srgbClr val="000000"/>
                  </a:solidFill>
                  <a:effectLst/>
                  <a:latin typeface="Arial" panose="020B0604020202020204" pitchFamily="34" charset="0"/>
                  <a:ea typeface="Calibri" panose="020F0502020204030204" pitchFamily="34" charset="0"/>
                  <a:cs typeface="SimSun" panose="02010600030101010101" pitchFamily="2" charset="-122"/>
                </a:rPr>
                <a:t>/0</a:t>
              </a:r>
              <a:r>
                <a:rPr lang="en-US" sz="1100" b="1" kern="1800" dirty="0">
                  <a:solidFill>
                    <a:srgbClr val="000000"/>
                  </a:solidFill>
                  <a:effectLst/>
                  <a:latin typeface="Arial" panose="020B0604020202020204" pitchFamily="34" charset="0"/>
                  <a:ea typeface="Calibri" panose="020F0502020204030204" pitchFamily="34" charset="0"/>
                  <a:cs typeface="SimSun" panose="02010600030101010101" pitchFamily="2" charset="-122"/>
                </a:rPr>
                <a:t>2</a:t>
              </a:r>
              <a:r>
                <a:rPr lang="id-ID" sz="1100" b="1" kern="1800" dirty="0">
                  <a:solidFill>
                    <a:srgbClr val="000000"/>
                  </a:solidFill>
                  <a:effectLst/>
                  <a:latin typeface="Arial" panose="020B0604020202020204" pitchFamily="34" charset="0"/>
                  <a:ea typeface="Calibri" panose="020F0502020204030204" pitchFamily="34" charset="0"/>
                  <a:cs typeface="SimSun" panose="02010600030101010101" pitchFamily="2" charset="-122"/>
                </a:rPr>
                <a:t>/2023.</a:t>
              </a:r>
              <a:r>
                <a:rPr lang="id-ID" sz="1100" kern="1800" dirty="0">
                  <a:solidFill>
                    <a:srgbClr val="000000"/>
                  </a:solidFill>
                  <a:effectLst/>
                  <a:latin typeface="Arial" panose="020B0604020202020204" pitchFamily="34" charset="0"/>
                  <a:ea typeface="Calibri" panose="020F0502020204030204" pitchFamily="34" charset="0"/>
                  <a:cs typeface="SimSun" panose="02010600030101010101" pitchFamily="2" charset="-122"/>
                </a:rPr>
                <a:t> AS dan Filipina mengumumkan kesepakatan untuk memberi militer AS akses tambahan ke empat lokasi militer Filipina. Perjanjian tidak mengatakan lokasi spesifik namun kesepakatan tersebut merupakan bagian dari Perjanjian Kerja Sama Pertahanan yang Ditingkatkan, yang sebelumnya telah mencakup lima lokasi (Pangkalan Udara Cesar Basa di </a:t>
              </a:r>
              <a:r>
                <a:rPr lang="id-ID" sz="1100" kern="1800" dirty="0" err="1">
                  <a:solidFill>
                    <a:srgbClr val="000000"/>
                  </a:solidFill>
                  <a:effectLst/>
                  <a:latin typeface="Arial" panose="020B0604020202020204" pitchFamily="34" charset="0"/>
                  <a:ea typeface="Calibri" panose="020F0502020204030204" pitchFamily="34" charset="0"/>
                  <a:cs typeface="SimSun" panose="02010600030101010101" pitchFamily="2" charset="-122"/>
                </a:rPr>
                <a:t>Pampanga</a:t>
              </a:r>
              <a:r>
                <a:rPr lang="id-ID" sz="1100" kern="1800" dirty="0">
                  <a:solidFill>
                    <a:srgbClr val="000000"/>
                  </a:solidFill>
                  <a:effectLst/>
                  <a:latin typeface="Arial" panose="020B0604020202020204" pitchFamily="34" charset="0"/>
                  <a:ea typeface="Calibri" panose="020F0502020204030204" pitchFamily="34" charset="0"/>
                  <a:cs typeface="SimSun" panose="02010600030101010101" pitchFamily="2" charset="-122"/>
                </a:rPr>
                <a:t>, Reservasi Militer Fort </a:t>
              </a:r>
              <a:r>
                <a:rPr lang="id-ID" sz="1100" kern="1800" dirty="0" err="1">
                  <a:solidFill>
                    <a:srgbClr val="000000"/>
                  </a:solidFill>
                  <a:effectLst/>
                  <a:latin typeface="Arial" panose="020B0604020202020204" pitchFamily="34" charset="0"/>
                  <a:ea typeface="Calibri" panose="020F0502020204030204" pitchFamily="34" charset="0"/>
                  <a:cs typeface="SimSun" panose="02010600030101010101" pitchFamily="2" charset="-122"/>
                </a:rPr>
                <a:t>Magsaysay</a:t>
              </a:r>
              <a:r>
                <a:rPr lang="id-ID" sz="1100" kern="1800" dirty="0">
                  <a:solidFill>
                    <a:srgbClr val="000000"/>
                  </a:solidFill>
                  <a:effectLst/>
                  <a:latin typeface="Arial" panose="020B0604020202020204" pitchFamily="34" charset="0"/>
                  <a:ea typeface="Calibri" panose="020F0502020204030204" pitchFamily="34" charset="0"/>
                  <a:cs typeface="SimSun" panose="02010600030101010101" pitchFamily="2" charset="-122"/>
                </a:rPr>
                <a:t>, Pangkalan Udara </a:t>
              </a:r>
              <a:r>
                <a:rPr lang="id-ID" sz="1100" kern="1800" dirty="0" err="1">
                  <a:solidFill>
                    <a:srgbClr val="000000"/>
                  </a:solidFill>
                  <a:effectLst/>
                  <a:latin typeface="Arial" panose="020B0604020202020204" pitchFamily="34" charset="0"/>
                  <a:ea typeface="Calibri" panose="020F0502020204030204" pitchFamily="34" charset="0"/>
                  <a:cs typeface="SimSun" panose="02010600030101010101" pitchFamily="2" charset="-122"/>
                </a:rPr>
                <a:t>Lumbia</a:t>
              </a:r>
              <a:r>
                <a:rPr lang="id-ID" sz="1100" kern="1800" dirty="0">
                  <a:solidFill>
                    <a:srgbClr val="000000"/>
                  </a:solidFill>
                  <a:effectLst/>
                  <a:latin typeface="Arial" panose="020B0604020202020204" pitchFamily="34" charset="0"/>
                  <a:ea typeface="Calibri" panose="020F0502020204030204" pitchFamily="34" charset="0"/>
                  <a:cs typeface="SimSun" panose="02010600030101010101" pitchFamily="2" charset="-122"/>
                </a:rPr>
                <a:t>, Pangkalan Udara Antonio </a:t>
              </a:r>
              <a:r>
                <a:rPr lang="id-ID" sz="1100" kern="1800" dirty="0" err="1">
                  <a:solidFill>
                    <a:srgbClr val="000000"/>
                  </a:solidFill>
                  <a:effectLst/>
                  <a:latin typeface="Arial" panose="020B0604020202020204" pitchFamily="34" charset="0"/>
                  <a:ea typeface="Calibri" panose="020F0502020204030204" pitchFamily="34" charset="0"/>
                  <a:cs typeface="SimSun" panose="02010600030101010101" pitchFamily="2" charset="-122"/>
                </a:rPr>
                <a:t>Bautista</a:t>
              </a:r>
              <a:r>
                <a:rPr lang="id-ID" sz="1100" kern="1800" dirty="0">
                  <a:solidFill>
                    <a:srgbClr val="000000"/>
                  </a:solidFill>
                  <a:effectLst/>
                  <a:latin typeface="Arial" panose="020B0604020202020204" pitchFamily="34" charset="0"/>
                  <a:ea typeface="Calibri" panose="020F0502020204030204" pitchFamily="34" charset="0"/>
                  <a:cs typeface="SimSun" panose="02010600030101010101" pitchFamily="2" charset="-122"/>
                </a:rPr>
                <a:t> dan Pangkalan Udara </a:t>
              </a:r>
              <a:r>
                <a:rPr lang="id-ID" sz="1100" kern="1800" dirty="0" err="1">
                  <a:solidFill>
                    <a:srgbClr val="000000"/>
                  </a:solidFill>
                  <a:effectLst/>
                  <a:latin typeface="Arial" panose="020B0604020202020204" pitchFamily="34" charset="0"/>
                  <a:ea typeface="Calibri" panose="020F0502020204030204" pitchFamily="34" charset="0"/>
                  <a:cs typeface="SimSun" panose="02010600030101010101" pitchFamily="2" charset="-122"/>
                </a:rPr>
                <a:t>Mactan</a:t>
              </a:r>
              <a:r>
                <a:rPr lang="id-ID" sz="1100" kern="1800" dirty="0">
                  <a:solidFill>
                    <a:srgbClr val="000000"/>
                  </a:solidFill>
                  <a:effectLst/>
                  <a:latin typeface="Arial" panose="020B0604020202020204" pitchFamily="34" charset="0"/>
                  <a:ea typeface="Calibri" panose="020F0502020204030204" pitchFamily="34" charset="0"/>
                  <a:cs typeface="SimSun" panose="02010600030101010101" pitchFamily="2" charset="-122"/>
                </a:rPr>
                <a:t> </a:t>
              </a:r>
              <a:r>
                <a:rPr lang="id-ID" sz="1100" kern="1800" dirty="0" err="1">
                  <a:solidFill>
                    <a:srgbClr val="000000"/>
                  </a:solidFill>
                  <a:effectLst/>
                  <a:latin typeface="Arial" panose="020B0604020202020204" pitchFamily="34" charset="0"/>
                  <a:ea typeface="Calibri" panose="020F0502020204030204" pitchFamily="34" charset="0"/>
                  <a:cs typeface="SimSun" panose="02010600030101010101" pitchFamily="2" charset="-122"/>
                </a:rPr>
                <a:t>Benito</a:t>
              </a:r>
              <a:r>
                <a:rPr lang="id-ID" sz="1100" kern="1800" dirty="0">
                  <a:solidFill>
                    <a:srgbClr val="000000"/>
                  </a:solidFill>
                  <a:effectLst/>
                  <a:latin typeface="Arial" panose="020B0604020202020204" pitchFamily="34" charset="0"/>
                  <a:ea typeface="Calibri" panose="020F0502020204030204" pitchFamily="34" charset="0"/>
                  <a:cs typeface="SimSun" panose="02010600030101010101" pitchFamily="2" charset="-122"/>
                </a:rPr>
                <a:t> </a:t>
              </a:r>
              <a:r>
                <a:rPr lang="id-ID" sz="1100" kern="1800" dirty="0" err="1">
                  <a:solidFill>
                    <a:srgbClr val="000000"/>
                  </a:solidFill>
                  <a:effectLst/>
                  <a:latin typeface="Arial" panose="020B0604020202020204" pitchFamily="34" charset="0"/>
                  <a:ea typeface="Calibri" panose="020F0502020204030204" pitchFamily="34" charset="0"/>
                  <a:cs typeface="SimSun" panose="02010600030101010101" pitchFamily="2" charset="-122"/>
                </a:rPr>
                <a:t>Ebuen</a:t>
              </a:r>
              <a:r>
                <a:rPr lang="id-ID" sz="1100" kern="1800" dirty="0">
                  <a:solidFill>
                    <a:srgbClr val="000000"/>
                  </a:solidFill>
                  <a:effectLst/>
                  <a:latin typeface="Arial" panose="020B0604020202020204" pitchFamily="34" charset="0"/>
                  <a:ea typeface="Calibri" panose="020F0502020204030204" pitchFamily="34" charset="0"/>
                  <a:cs typeface="SimSun" panose="02010600030101010101" pitchFamily="2" charset="-122"/>
                </a:rPr>
                <a:t>).</a:t>
              </a:r>
              <a:endParaRPr lang="en-ID" sz="1100" dirty="0">
                <a:effectLst/>
                <a:latin typeface="Calibri" panose="020F0502020204030204" pitchFamily="34" charset="0"/>
                <a:ea typeface="Calibri" panose="020F0502020204030204" pitchFamily="34" charset="0"/>
                <a:cs typeface="SimSun" panose="02010600030101010101" pitchFamily="2" charset="-122"/>
              </a:endParaRPr>
            </a:p>
          </p:txBody>
        </p:sp>
        <p:sp>
          <p:nvSpPr>
            <p:cNvPr id="65" name="TextBox 64">
              <a:extLst>
                <a:ext uri="{FF2B5EF4-FFF2-40B4-BE49-F238E27FC236}">
                  <a16:creationId xmlns:a16="http://schemas.microsoft.com/office/drawing/2014/main" id="{68F112AF-CFF9-0648-B1F6-6FE10D5FD1DF}"/>
                </a:ext>
              </a:extLst>
            </p:cNvPr>
            <p:cNvSpPr txBox="1"/>
            <p:nvPr/>
          </p:nvSpPr>
          <p:spPr>
            <a:xfrm>
              <a:off x="163478" y="4821705"/>
              <a:ext cx="1201281" cy="257369"/>
            </a:xfrm>
            <a:prstGeom prst="rect">
              <a:avLst/>
            </a:prstGeom>
            <a:noFill/>
          </p:spPr>
          <p:txBody>
            <a:bodyPr wrap="square" lIns="36000" tIns="36000" rIns="36000" bIns="36000">
              <a:spAutoFit/>
            </a:bodyPr>
            <a:lstStyle/>
            <a:p>
              <a:pPr marL="171450" indent="-171450">
                <a:buFont typeface="Wingdings" pitchFamily="2" charset="2"/>
                <a:buChar char="Ø"/>
              </a:pPr>
              <a:r>
                <a:rPr lang="en-US" sz="1200" b="1" dirty="0">
                  <a:effectLst/>
                  <a:latin typeface="Arial" panose="020B0604020202020204" pitchFamily="34" charset="0"/>
                  <a:ea typeface="Calibri" panose="020F0502020204030204" pitchFamily="34" charset="0"/>
                  <a:cs typeface="Arial" panose="020B0604020202020204" pitchFamily="34" charset="0"/>
                </a:rPr>
                <a:t>FAKTA</a:t>
              </a:r>
              <a:endParaRPr lang="id-ID" sz="1200" dirty="0"/>
            </a:p>
          </p:txBody>
        </p:sp>
      </p:grpSp>
      <p:grpSp>
        <p:nvGrpSpPr>
          <p:cNvPr id="5" name="Group 4">
            <a:extLst>
              <a:ext uri="{FF2B5EF4-FFF2-40B4-BE49-F238E27FC236}">
                <a16:creationId xmlns:a16="http://schemas.microsoft.com/office/drawing/2014/main" id="{8D0A2C80-C360-1370-0164-C55B7EB286AC}"/>
              </a:ext>
            </a:extLst>
          </p:cNvPr>
          <p:cNvGrpSpPr/>
          <p:nvPr/>
        </p:nvGrpSpPr>
        <p:grpSpPr>
          <a:xfrm>
            <a:off x="44522" y="6053956"/>
            <a:ext cx="4963803" cy="1438475"/>
            <a:chOff x="84557" y="5900706"/>
            <a:chExt cx="6576583" cy="1438475"/>
          </a:xfrm>
        </p:grpSpPr>
        <p:sp>
          <p:nvSpPr>
            <p:cNvPr id="68" name="Rounded Rectangle 67">
              <a:extLst>
                <a:ext uri="{FF2B5EF4-FFF2-40B4-BE49-F238E27FC236}">
                  <a16:creationId xmlns:a16="http://schemas.microsoft.com/office/drawing/2014/main" id="{09D55EE6-9C29-F44A-B28A-D7CB5DCADF55}"/>
                </a:ext>
              </a:extLst>
            </p:cNvPr>
            <p:cNvSpPr/>
            <p:nvPr/>
          </p:nvSpPr>
          <p:spPr>
            <a:xfrm>
              <a:off x="84557" y="5900706"/>
              <a:ext cx="6466521" cy="1418321"/>
            </a:xfrm>
            <a:prstGeom prst="roundRect">
              <a:avLst>
                <a:gd name="adj" fmla="val 8926"/>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4" name="TextBox 63">
              <a:extLst>
                <a:ext uri="{FF2B5EF4-FFF2-40B4-BE49-F238E27FC236}">
                  <a16:creationId xmlns:a16="http://schemas.microsoft.com/office/drawing/2014/main" id="{E4A3FE95-69E5-624E-842E-B608CB3676DC}"/>
                </a:ext>
              </a:extLst>
            </p:cNvPr>
            <p:cNvSpPr txBox="1"/>
            <p:nvPr/>
          </p:nvSpPr>
          <p:spPr>
            <a:xfrm>
              <a:off x="136752" y="6081538"/>
              <a:ext cx="6524388" cy="1257643"/>
            </a:xfrm>
            <a:prstGeom prst="rect">
              <a:avLst/>
            </a:prstGeom>
            <a:noFill/>
          </p:spPr>
          <p:txBody>
            <a:bodyPr wrap="square" lIns="36000" tIns="36000" rIns="36000" bIns="36000">
              <a:spAutoFit/>
            </a:bodyPr>
            <a:lstStyle/>
            <a:p>
              <a:pPr marR="113030" algn="just">
                <a:spcAft>
                  <a:spcPts val="800"/>
                </a:spcAft>
              </a:pPr>
              <a:r>
                <a:rPr lang="id-ID" sz="1100" kern="1800" dirty="0">
                  <a:solidFill>
                    <a:srgbClr val="000000"/>
                  </a:solidFill>
                  <a:effectLst/>
                  <a:latin typeface="Arial" panose="020B0604020202020204" pitchFamily="34" charset="0"/>
                  <a:ea typeface="Calibri" panose="020F0502020204030204" pitchFamily="34" charset="0"/>
                  <a:cs typeface="SimSun" panose="02010600030101010101" pitchFamily="2" charset="-122"/>
                </a:rPr>
                <a:t>Ketegasan China atas Taiwan dan klaimnya atas LCS yang disengketakan telah memberikan dorongan baru bagi AS-Filipina untuk memperkuat kemitraan. Akses militer AS di Filipina dinilai sebagai </a:t>
              </a:r>
              <a:r>
                <a:rPr lang="id-ID" sz="1100" i="1" kern="1800" dirty="0" err="1">
                  <a:solidFill>
                    <a:srgbClr val="000000"/>
                  </a:solidFill>
                  <a:effectLst/>
                  <a:latin typeface="Arial" panose="020B0604020202020204" pitchFamily="34" charset="0"/>
                  <a:ea typeface="Calibri" panose="020F0502020204030204" pitchFamily="34" charset="0"/>
                  <a:cs typeface="SimSun" panose="02010600030101010101" pitchFamily="2" charset="-122"/>
                </a:rPr>
                <a:t>counter</a:t>
              </a:r>
              <a:r>
                <a:rPr lang="id-ID" sz="1100" i="1" kern="1800" dirty="0">
                  <a:solidFill>
                    <a:srgbClr val="000000"/>
                  </a:solidFill>
                  <a:effectLst/>
                  <a:latin typeface="Arial" panose="020B0604020202020204" pitchFamily="34" charset="0"/>
                  <a:ea typeface="Calibri" panose="020F0502020204030204" pitchFamily="34" charset="0"/>
                  <a:cs typeface="SimSun" panose="02010600030101010101" pitchFamily="2" charset="-122"/>
                </a:rPr>
                <a:t> </a:t>
              </a:r>
              <a:r>
                <a:rPr lang="id-ID" sz="1100" i="1" kern="1800" dirty="0" err="1">
                  <a:solidFill>
                    <a:srgbClr val="000000"/>
                  </a:solidFill>
                  <a:effectLst/>
                  <a:latin typeface="Arial" panose="020B0604020202020204" pitchFamily="34" charset="0"/>
                  <a:ea typeface="Calibri" panose="020F0502020204030204" pitchFamily="34" charset="0"/>
                  <a:cs typeface="SimSun" panose="02010600030101010101" pitchFamily="2" charset="-122"/>
                </a:rPr>
                <a:t>balance</a:t>
              </a:r>
              <a:r>
                <a:rPr lang="id-ID" sz="1100" kern="1800" dirty="0">
                  <a:solidFill>
                    <a:srgbClr val="000000"/>
                  </a:solidFill>
                  <a:effectLst/>
                  <a:latin typeface="Arial" panose="020B0604020202020204" pitchFamily="34" charset="0"/>
                  <a:ea typeface="Calibri" panose="020F0502020204030204" pitchFamily="34" charset="0"/>
                  <a:cs typeface="SimSun" panose="02010600030101010101" pitchFamily="2" charset="-122"/>
                </a:rPr>
                <a:t> pangkalan militer China di LCS dan untuk mempermudah mobilisasi militer AS di Kawasan Indo-Pasifik yang berperan sebagai kunci jika terjadi konflik dengan China yang sebelumnya telah diprediksi oleh Jenderal AU AS dapat terjadi paling cepat pada tahun 2025.</a:t>
              </a:r>
              <a:endParaRPr lang="en-ID" sz="1100" dirty="0">
                <a:effectLst/>
                <a:latin typeface="Calibri" panose="020F0502020204030204" pitchFamily="34" charset="0"/>
                <a:ea typeface="Calibri" panose="020F0502020204030204" pitchFamily="34" charset="0"/>
                <a:cs typeface="SimSun" panose="02010600030101010101" pitchFamily="2" charset="-122"/>
              </a:endParaRPr>
            </a:p>
          </p:txBody>
        </p:sp>
        <p:sp>
          <p:nvSpPr>
            <p:cNvPr id="66" name="TextBox 65">
              <a:extLst>
                <a:ext uri="{FF2B5EF4-FFF2-40B4-BE49-F238E27FC236}">
                  <a16:creationId xmlns:a16="http://schemas.microsoft.com/office/drawing/2014/main" id="{9DE7D034-99DF-0B49-9FE5-AEAA1EB85F76}"/>
                </a:ext>
              </a:extLst>
            </p:cNvPr>
            <p:cNvSpPr txBox="1"/>
            <p:nvPr/>
          </p:nvSpPr>
          <p:spPr>
            <a:xfrm>
              <a:off x="163479" y="5912429"/>
              <a:ext cx="1447241" cy="255958"/>
            </a:xfrm>
            <a:prstGeom prst="rect">
              <a:avLst/>
            </a:prstGeom>
            <a:noFill/>
          </p:spPr>
          <p:txBody>
            <a:bodyPr wrap="square" lIns="36000" tIns="36000" rIns="36000" bIns="36000">
              <a:spAutoFit/>
            </a:bodyPr>
            <a:lstStyle/>
            <a:p>
              <a:pPr marL="171450" indent="-171450" algn="just">
                <a:lnSpc>
                  <a:spcPct val="107000"/>
                </a:lnSpc>
                <a:buFont typeface="Wingdings" pitchFamily="2" charset="2"/>
                <a:buChar char="Ø"/>
              </a:pPr>
              <a:r>
                <a:rPr lang="en-US" sz="1200" b="1" dirty="0">
                  <a:effectLst/>
                  <a:latin typeface="Arial" panose="020B0604020202020204" pitchFamily="34" charset="0"/>
                  <a:ea typeface="Calibri" panose="020F0502020204030204" pitchFamily="34" charset="0"/>
                  <a:cs typeface="Arial" panose="020B0604020202020204" pitchFamily="34" charset="0"/>
                </a:rPr>
                <a:t>ANALISA</a:t>
              </a:r>
            </a:p>
          </p:txBody>
        </p:sp>
      </p:grpSp>
      <p:sp>
        <p:nvSpPr>
          <p:cNvPr id="67" name="TextBox 66">
            <a:extLst>
              <a:ext uri="{FF2B5EF4-FFF2-40B4-BE49-F238E27FC236}">
                <a16:creationId xmlns:a16="http://schemas.microsoft.com/office/drawing/2014/main" id="{967D3B4E-A12A-C249-BF68-D500D3B5A1E3}"/>
              </a:ext>
            </a:extLst>
          </p:cNvPr>
          <p:cNvSpPr txBox="1"/>
          <p:nvPr/>
        </p:nvSpPr>
        <p:spPr>
          <a:xfrm>
            <a:off x="5028805" y="5079260"/>
            <a:ext cx="2006348" cy="453577"/>
          </a:xfrm>
          <a:prstGeom prst="rect">
            <a:avLst/>
          </a:prstGeom>
          <a:noFill/>
        </p:spPr>
        <p:txBody>
          <a:bodyPr wrap="square" lIns="36000" tIns="36000" rIns="36000" bIns="36000">
            <a:spAutoFit/>
          </a:bodyPr>
          <a:lstStyle/>
          <a:p>
            <a:pPr marL="184150" indent="-171450" algn="just">
              <a:lnSpc>
                <a:spcPct val="107000"/>
              </a:lnSpc>
              <a:buFont typeface="Wingdings" pitchFamily="2" charset="2"/>
              <a:buChar char="Ø"/>
            </a:pPr>
            <a:r>
              <a:rPr lang="id-ID" sz="1200" b="1" dirty="0">
                <a:effectLst/>
                <a:latin typeface="Arial" panose="020B0604020202020204" pitchFamily="34" charset="0"/>
                <a:ea typeface="Calibri" panose="020F0502020204030204" pitchFamily="34" charset="0"/>
                <a:cs typeface="Arial" panose="020B0604020202020204" pitchFamily="34" charset="0"/>
              </a:rPr>
              <a:t>Tindakan Yang Telah Dilakukan oleh </a:t>
            </a:r>
            <a:r>
              <a:rPr lang="id-ID" sz="1200" b="1" dirty="0" err="1">
                <a:effectLst/>
                <a:latin typeface="Arial" panose="020B0604020202020204" pitchFamily="34" charset="0"/>
                <a:ea typeface="Calibri" panose="020F0502020204030204" pitchFamily="34" charset="0"/>
                <a:cs typeface="Arial" panose="020B0604020202020204" pitchFamily="34" charset="0"/>
              </a:rPr>
              <a:t>Kemhan</a:t>
            </a:r>
            <a:endParaRPr lang="id-ID" sz="1200" b="1" dirty="0">
              <a:effectLst/>
              <a:latin typeface="Arial" panose="020B0604020202020204" pitchFamily="34" charset="0"/>
              <a:ea typeface="Calibri" panose="020F0502020204030204" pitchFamily="34" charset="0"/>
              <a:cs typeface="Arial" panose="020B0604020202020204" pitchFamily="34" charset="0"/>
            </a:endParaRPr>
          </a:p>
        </p:txBody>
      </p:sp>
      <p:sp>
        <p:nvSpPr>
          <p:cNvPr id="69" name="TextBox 68">
            <a:extLst>
              <a:ext uri="{FF2B5EF4-FFF2-40B4-BE49-F238E27FC236}">
                <a16:creationId xmlns:a16="http://schemas.microsoft.com/office/drawing/2014/main" id="{AD787049-DDC1-8A43-B3BF-CA1678949C03}"/>
              </a:ext>
            </a:extLst>
          </p:cNvPr>
          <p:cNvSpPr txBox="1"/>
          <p:nvPr/>
        </p:nvSpPr>
        <p:spPr>
          <a:xfrm>
            <a:off x="5077401" y="5503782"/>
            <a:ext cx="1973998" cy="784116"/>
          </a:xfrm>
          <a:prstGeom prst="rect">
            <a:avLst/>
          </a:prstGeom>
          <a:noFill/>
        </p:spPr>
        <p:txBody>
          <a:bodyPr wrap="square" lIns="36000" tIns="36000" rIns="36000" bIns="36000">
            <a:spAutoFit/>
          </a:bodyPr>
          <a:lstStyle/>
          <a:p>
            <a:pPr algn="just">
              <a:lnSpc>
                <a:spcPct val="107000"/>
              </a:lnSpc>
              <a:spcAft>
                <a:spcPts val="800"/>
              </a:spcAft>
            </a:pPr>
            <a:r>
              <a:rPr lang="id-ID" sz="1100" kern="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Melakukan </a:t>
            </a:r>
            <a:r>
              <a:rPr lang="id-ID" sz="1100" i="1" kern="18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monitoring</a:t>
            </a:r>
            <a:r>
              <a:rPr lang="id-ID" sz="1100" kern="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perkembangan kerja sama AS dan sekutunya di kawasan Indo-Pasifik.</a:t>
            </a:r>
          </a:p>
        </p:txBody>
      </p:sp>
      <p:sp>
        <p:nvSpPr>
          <p:cNvPr id="70" name="TextBox 69">
            <a:extLst>
              <a:ext uri="{FF2B5EF4-FFF2-40B4-BE49-F238E27FC236}">
                <a16:creationId xmlns:a16="http://schemas.microsoft.com/office/drawing/2014/main" id="{04524E48-8B06-E740-A1E6-FAB528CA47DD}"/>
              </a:ext>
            </a:extLst>
          </p:cNvPr>
          <p:cNvSpPr txBox="1"/>
          <p:nvPr/>
        </p:nvSpPr>
        <p:spPr>
          <a:xfrm>
            <a:off x="5115951" y="6363377"/>
            <a:ext cx="1593968" cy="255958"/>
          </a:xfrm>
          <a:prstGeom prst="rect">
            <a:avLst/>
          </a:prstGeom>
          <a:noFill/>
        </p:spPr>
        <p:txBody>
          <a:bodyPr wrap="square" lIns="36000" tIns="36000" rIns="36000" bIns="36000">
            <a:spAutoFit/>
          </a:bodyPr>
          <a:lstStyle/>
          <a:p>
            <a:pPr marL="184150" indent="-171450" algn="just">
              <a:lnSpc>
                <a:spcPct val="107000"/>
              </a:lnSpc>
              <a:buFont typeface="Wingdings" pitchFamily="2" charset="2"/>
              <a:buChar char="Ø"/>
            </a:pPr>
            <a:r>
              <a:rPr lang="en-US" sz="1200" b="1" dirty="0">
                <a:effectLst/>
                <a:latin typeface="Arial" panose="020B0604020202020204" pitchFamily="34" charset="0"/>
                <a:ea typeface="Calibri" panose="020F0502020204030204" pitchFamily="34" charset="0"/>
                <a:cs typeface="Arial" panose="020B0604020202020204" pitchFamily="34" charset="0"/>
              </a:rPr>
              <a:t>REKOMENDASI</a:t>
            </a:r>
          </a:p>
        </p:txBody>
      </p:sp>
      <p:sp>
        <p:nvSpPr>
          <p:cNvPr id="71" name="TextBox 70">
            <a:extLst>
              <a:ext uri="{FF2B5EF4-FFF2-40B4-BE49-F238E27FC236}">
                <a16:creationId xmlns:a16="http://schemas.microsoft.com/office/drawing/2014/main" id="{2C885BA7-7794-A047-95AA-1507CED4CC9F}"/>
              </a:ext>
            </a:extLst>
          </p:cNvPr>
          <p:cNvSpPr txBox="1"/>
          <p:nvPr/>
        </p:nvSpPr>
        <p:spPr>
          <a:xfrm>
            <a:off x="5053579" y="6565107"/>
            <a:ext cx="5536088" cy="919089"/>
          </a:xfrm>
          <a:prstGeom prst="rect">
            <a:avLst/>
          </a:prstGeom>
          <a:noFill/>
        </p:spPr>
        <p:txBody>
          <a:bodyPr wrap="square" lIns="36000" tIns="36000" rIns="36000" bIns="36000">
            <a:spAutoFit/>
          </a:bodyPr>
          <a:lstStyle/>
          <a:p>
            <a:pPr algn="just">
              <a:spcAft>
                <a:spcPts val="800"/>
              </a:spcAft>
            </a:pPr>
            <a:r>
              <a:rPr lang="en-US" sz="1100" kern="1800" dirty="0" err="1">
                <a:solidFill>
                  <a:srgbClr val="000000"/>
                </a:solidFill>
                <a:effectLst/>
                <a:latin typeface="Arial" panose="020B0604020202020204" pitchFamily="34" charset="0"/>
                <a:ea typeface="Calibri" panose="020F0502020204030204" pitchFamily="34" charset="0"/>
                <a:cs typeface="SimSun" panose="02010600030101010101" pitchFamily="2" charset="-122"/>
              </a:rPr>
              <a:t>Ditjen</a:t>
            </a:r>
            <a:r>
              <a:rPr lang="en-US" sz="1100" kern="1800" dirty="0">
                <a:solidFill>
                  <a:srgbClr val="000000"/>
                </a:solidFill>
                <a:effectLst/>
                <a:latin typeface="Arial" panose="020B0604020202020204" pitchFamily="34" charset="0"/>
                <a:ea typeface="Calibri" panose="020F0502020204030204" pitchFamily="34" charset="0"/>
                <a:cs typeface="SimSun" panose="02010600030101010101" pitchFamily="2" charset="-122"/>
              </a:rPr>
              <a:t> Strahan </a:t>
            </a:r>
            <a:r>
              <a:rPr lang="id-ID" sz="1100" kern="1800" dirty="0">
                <a:solidFill>
                  <a:srgbClr val="000000"/>
                </a:solidFill>
                <a:effectLst/>
                <a:latin typeface="Arial" panose="020B0604020202020204" pitchFamily="34" charset="0"/>
                <a:ea typeface="Calibri" panose="020F0502020204030204" pitchFamily="34" charset="0"/>
                <a:cs typeface="SimSun" panose="02010600030101010101" pitchFamily="2" charset="-122"/>
              </a:rPr>
              <a:t>harus mengantisipasi pengaruh negatif dari kehadiran kekuatan militer </a:t>
            </a:r>
            <a:r>
              <a:rPr lang="id-ID" sz="1100" i="1" kern="1800" dirty="0" err="1">
                <a:solidFill>
                  <a:srgbClr val="000000"/>
                </a:solidFill>
                <a:effectLst/>
                <a:latin typeface="Arial" panose="020B0604020202020204" pitchFamily="34" charset="0"/>
                <a:ea typeface="Calibri" panose="020F0502020204030204" pitchFamily="34" charset="0"/>
                <a:cs typeface="SimSun" panose="02010600030101010101" pitchFamily="2" charset="-122"/>
              </a:rPr>
              <a:t>major</a:t>
            </a:r>
            <a:r>
              <a:rPr lang="id-ID" sz="1100" i="1" kern="1800" dirty="0">
                <a:solidFill>
                  <a:srgbClr val="000000"/>
                </a:solidFill>
                <a:effectLst/>
                <a:latin typeface="Arial" panose="020B0604020202020204" pitchFamily="34" charset="0"/>
                <a:ea typeface="Calibri" panose="020F0502020204030204" pitchFamily="34" charset="0"/>
                <a:cs typeface="SimSun" panose="02010600030101010101" pitchFamily="2" charset="-122"/>
              </a:rPr>
              <a:t> </a:t>
            </a:r>
            <a:r>
              <a:rPr lang="id-ID" sz="1100" i="1" kern="1800" dirty="0" err="1">
                <a:solidFill>
                  <a:srgbClr val="000000"/>
                </a:solidFill>
                <a:effectLst/>
                <a:latin typeface="Arial" panose="020B0604020202020204" pitchFamily="34" charset="0"/>
                <a:ea typeface="Calibri" panose="020F0502020204030204" pitchFamily="34" charset="0"/>
                <a:cs typeface="SimSun" panose="02010600030101010101" pitchFamily="2" charset="-122"/>
              </a:rPr>
              <a:t>power</a:t>
            </a:r>
            <a:r>
              <a:rPr lang="id-ID" sz="1100" kern="1800" dirty="0">
                <a:solidFill>
                  <a:srgbClr val="000000"/>
                </a:solidFill>
                <a:effectLst/>
                <a:latin typeface="Arial" panose="020B0604020202020204" pitchFamily="34" charset="0"/>
                <a:ea typeface="Calibri" panose="020F0502020204030204" pitchFamily="34" charset="0"/>
                <a:cs typeface="SimSun" panose="02010600030101010101" pitchFamily="2" charset="-122"/>
              </a:rPr>
              <a:t> </a:t>
            </a:r>
            <a:r>
              <a:rPr lang="en-US" sz="1100" kern="1800" dirty="0">
                <a:solidFill>
                  <a:srgbClr val="000000"/>
                </a:solidFill>
                <a:effectLst/>
                <a:latin typeface="Arial" panose="020B0604020202020204" pitchFamily="34" charset="0"/>
                <a:ea typeface="Calibri" panose="020F0502020204030204" pitchFamily="34" charset="0"/>
                <a:cs typeface="SimSun" panose="02010600030101010101" pitchFamily="2" charset="-122"/>
              </a:rPr>
              <a:t>di Indo-</a:t>
            </a:r>
            <a:r>
              <a:rPr lang="en-US" sz="1100" kern="1800" dirty="0" err="1">
                <a:solidFill>
                  <a:srgbClr val="000000"/>
                </a:solidFill>
                <a:effectLst/>
                <a:latin typeface="Arial" panose="020B0604020202020204" pitchFamily="34" charset="0"/>
                <a:ea typeface="Calibri" panose="020F0502020204030204" pitchFamily="34" charset="0"/>
                <a:cs typeface="SimSun" panose="02010600030101010101" pitchFamily="2" charset="-122"/>
              </a:rPr>
              <a:t>Pasifik</a:t>
            </a:r>
            <a:r>
              <a:rPr lang="en-US" sz="1100" kern="1800" dirty="0">
                <a:solidFill>
                  <a:srgbClr val="000000"/>
                </a:solidFill>
                <a:effectLst/>
                <a:latin typeface="Arial" panose="020B0604020202020204" pitchFamily="34" charset="0"/>
                <a:ea typeface="Calibri" panose="020F0502020204030204" pitchFamily="34" charset="0"/>
                <a:cs typeface="SimSun" panose="02010600030101010101" pitchFamily="2" charset="-122"/>
              </a:rPr>
              <a:t> </a:t>
            </a:r>
            <a:r>
              <a:rPr lang="id-ID" sz="1100" kern="1800" dirty="0">
                <a:solidFill>
                  <a:srgbClr val="000000"/>
                </a:solidFill>
                <a:effectLst/>
                <a:latin typeface="Arial" panose="020B0604020202020204" pitchFamily="34" charset="0"/>
                <a:ea typeface="Calibri" panose="020F0502020204030204" pitchFamily="34" charset="0"/>
                <a:cs typeface="SimSun" panose="02010600030101010101" pitchFamily="2" charset="-122"/>
              </a:rPr>
              <a:t>untuk kepentingan nasional Indonesia, dengan berbagai upaya-upaya </a:t>
            </a:r>
            <a:r>
              <a:rPr lang="en-US" sz="1100" kern="1800" dirty="0" err="1">
                <a:solidFill>
                  <a:srgbClr val="000000"/>
                </a:solidFill>
                <a:effectLst/>
                <a:latin typeface="Arial" panose="020B0604020202020204" pitchFamily="34" charset="0"/>
                <a:ea typeface="Calibri" panose="020F0502020204030204" pitchFamily="34" charset="0"/>
                <a:cs typeface="SimSun" panose="02010600030101010101" pitchFamily="2" charset="-122"/>
              </a:rPr>
              <a:t>eksternal</a:t>
            </a:r>
            <a:r>
              <a:rPr lang="id-ID" sz="1100" kern="1800" dirty="0">
                <a:solidFill>
                  <a:srgbClr val="000000"/>
                </a:solidFill>
                <a:effectLst/>
                <a:latin typeface="Arial" panose="020B0604020202020204" pitchFamily="34" charset="0"/>
                <a:ea typeface="Calibri" panose="020F0502020204030204" pitchFamily="34" charset="0"/>
                <a:cs typeface="SimSun" panose="02010600030101010101" pitchFamily="2" charset="-122"/>
              </a:rPr>
              <a:t> yang konstruktif dengan kerja sama multilateral maupun bilateral yang mengacu politik luar negeri Indonesia, serta upaya internal sebagai langkah antisipatif untuk kepentingan nasional</a:t>
            </a:r>
            <a:r>
              <a:rPr lang="id-ID" sz="1100" kern="1800" dirty="0">
                <a:solidFill>
                  <a:srgbClr val="000000"/>
                </a:solidFill>
                <a:latin typeface="Arial" panose="020B0604020202020204" pitchFamily="34" charset="0"/>
                <a:ea typeface="Calibri" panose="020F0502020204030204" pitchFamily="34" charset="0"/>
                <a:cs typeface="SimSun" panose="02010600030101010101" pitchFamily="2" charset="-122"/>
              </a:rPr>
              <a:t>.</a:t>
            </a:r>
            <a:endParaRPr lang="en-ID" sz="1100" dirty="0">
              <a:effectLst/>
              <a:latin typeface="Calibri" panose="020F0502020204030204" pitchFamily="34" charset="0"/>
              <a:ea typeface="Calibri" panose="020F0502020204030204" pitchFamily="34" charset="0"/>
              <a:cs typeface="SimSun" panose="02010600030101010101" pitchFamily="2" charset="-122"/>
            </a:endParaRPr>
          </a:p>
        </p:txBody>
      </p:sp>
      <p:sp>
        <p:nvSpPr>
          <p:cNvPr id="4" name="Rectangle 3">
            <a:extLst>
              <a:ext uri="{FF2B5EF4-FFF2-40B4-BE49-F238E27FC236}">
                <a16:creationId xmlns:a16="http://schemas.microsoft.com/office/drawing/2014/main" id="{84DE7E6C-1432-2B47-9101-15EC9D03C1C1}"/>
              </a:ext>
            </a:extLst>
          </p:cNvPr>
          <p:cNvSpPr/>
          <p:nvPr/>
        </p:nvSpPr>
        <p:spPr>
          <a:xfrm>
            <a:off x="2407612" y="238013"/>
            <a:ext cx="613523" cy="60758"/>
          </a:xfrm>
          <a:prstGeom prst="rect">
            <a:avLst/>
          </a:prstGeom>
          <a:solidFill>
            <a:srgbClr val="0E2E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1028" name="Picture 4" descr="Eerie pics show Chinese spy balloon size of THREE BUSES floating over US  after being spotted lurking near nuke base | The US Sun">
            <a:extLst>
              <a:ext uri="{FF2B5EF4-FFF2-40B4-BE49-F238E27FC236}">
                <a16:creationId xmlns:a16="http://schemas.microsoft.com/office/drawing/2014/main" id="{5375D64B-D354-EBDF-AC2B-F0362B6DF66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605"/>
          <a:stretch/>
        </p:blipFill>
        <p:spPr bwMode="auto">
          <a:xfrm>
            <a:off x="210021" y="505880"/>
            <a:ext cx="2895256" cy="2531906"/>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6">
            <a:extLst>
              <a:ext uri="{FF2B5EF4-FFF2-40B4-BE49-F238E27FC236}">
                <a16:creationId xmlns:a16="http://schemas.microsoft.com/office/drawing/2014/main" id="{32CE5B9D-2A2A-6647-C6E3-7B6D5DDB5997}"/>
              </a:ext>
            </a:extLst>
          </p:cNvPr>
          <p:cNvSpPr>
            <a:spLocks noChangeArrowheads="1"/>
          </p:cNvSpPr>
          <p:nvPr/>
        </p:nvSpPr>
        <p:spPr bwMode="auto">
          <a:xfrm>
            <a:off x="7191054" y="4223485"/>
            <a:ext cx="1480371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029" name="Picture 2" descr="Menteri Pertahanan AS Lloyd Austin III berjabat tangan dengan Presiden Filipina Ferdinand &quot;Bongbong&quot; Marcos Jr. di Istana Malacanang di Manila, Filipina, 2 Februari 2023. (Foto: Jam Sta Rosa via REUTERS)">
            <a:extLst>
              <a:ext uri="{FF2B5EF4-FFF2-40B4-BE49-F238E27FC236}">
                <a16:creationId xmlns:a16="http://schemas.microsoft.com/office/drawing/2014/main" id="{C8775E34-AAA5-227B-AF28-F9FC400FC538}"/>
              </a:ext>
            </a:extLst>
          </p:cNvPr>
          <p:cNvPicPr>
            <a:picLocks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7167699" y="4170498"/>
            <a:ext cx="3467638" cy="2141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3214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Rounded Corners 30">
            <a:extLst>
              <a:ext uri="{FF2B5EF4-FFF2-40B4-BE49-F238E27FC236}">
                <a16:creationId xmlns:a16="http://schemas.microsoft.com/office/drawing/2014/main" id="{9CD5134A-B5AF-2F4D-8B4F-1E3B17548489}"/>
              </a:ext>
            </a:extLst>
          </p:cNvPr>
          <p:cNvSpPr/>
          <p:nvPr/>
        </p:nvSpPr>
        <p:spPr>
          <a:xfrm>
            <a:off x="6973862" y="5734009"/>
            <a:ext cx="3659463" cy="1507027"/>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600" b="1" dirty="0">
              <a:solidFill>
                <a:schemeClr val="tx1"/>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B8BBB46A-B8D3-D340-AAB6-3D67760A32B5}"/>
              </a:ext>
            </a:extLst>
          </p:cNvPr>
          <p:cNvSpPr/>
          <p:nvPr/>
        </p:nvSpPr>
        <p:spPr>
          <a:xfrm>
            <a:off x="-3043" y="-5034"/>
            <a:ext cx="10691813" cy="347432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t>cv90_mjolner.png</a:t>
            </a:r>
          </a:p>
        </p:txBody>
      </p:sp>
      <p:sp>
        <p:nvSpPr>
          <p:cNvPr id="38" name="Rectangle 37">
            <a:extLst>
              <a:ext uri="{FF2B5EF4-FFF2-40B4-BE49-F238E27FC236}">
                <a16:creationId xmlns:a16="http://schemas.microsoft.com/office/drawing/2014/main" id="{7AD84F9D-3270-EF48-AF47-FC9CB8189471}"/>
              </a:ext>
            </a:extLst>
          </p:cNvPr>
          <p:cNvSpPr/>
          <p:nvPr/>
        </p:nvSpPr>
        <p:spPr>
          <a:xfrm>
            <a:off x="4320000" y="3700620"/>
            <a:ext cx="2581891" cy="385835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7" name="Rectangle 36">
            <a:extLst>
              <a:ext uri="{FF2B5EF4-FFF2-40B4-BE49-F238E27FC236}">
                <a16:creationId xmlns:a16="http://schemas.microsoft.com/office/drawing/2014/main" id="{43E1F893-294F-8D4A-81C3-87FD77B55A00}"/>
              </a:ext>
            </a:extLst>
          </p:cNvPr>
          <p:cNvSpPr/>
          <p:nvPr/>
        </p:nvSpPr>
        <p:spPr>
          <a:xfrm>
            <a:off x="0" y="3695627"/>
            <a:ext cx="4320000" cy="3864047"/>
          </a:xfrm>
          <a:prstGeom prst="rect">
            <a:avLst/>
          </a:prstGeom>
          <a:solidFill>
            <a:srgbClr val="387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4" name="Rounded Rectangle 43">
            <a:extLst>
              <a:ext uri="{FF2B5EF4-FFF2-40B4-BE49-F238E27FC236}">
                <a16:creationId xmlns:a16="http://schemas.microsoft.com/office/drawing/2014/main" id="{D0BC11EB-23C3-9F41-A1B1-9C457A20B963}"/>
              </a:ext>
            </a:extLst>
          </p:cNvPr>
          <p:cNvSpPr/>
          <p:nvPr/>
        </p:nvSpPr>
        <p:spPr>
          <a:xfrm>
            <a:off x="40034" y="3738577"/>
            <a:ext cx="6804000" cy="1357299"/>
          </a:xfrm>
          <a:prstGeom prst="roundRect">
            <a:avLst>
              <a:gd name="adj" fmla="val 869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9" name="Rounded Rectangle 38">
            <a:extLst>
              <a:ext uri="{FF2B5EF4-FFF2-40B4-BE49-F238E27FC236}">
                <a16:creationId xmlns:a16="http://schemas.microsoft.com/office/drawing/2014/main" id="{18343885-1D83-094F-91ED-70D66659B13A}"/>
              </a:ext>
            </a:extLst>
          </p:cNvPr>
          <p:cNvSpPr/>
          <p:nvPr/>
        </p:nvSpPr>
        <p:spPr>
          <a:xfrm>
            <a:off x="41252" y="5141368"/>
            <a:ext cx="6802781" cy="2099668"/>
          </a:xfrm>
          <a:prstGeom prst="roundRect">
            <a:avLst>
              <a:gd name="adj" fmla="val 869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Rectangle 19">
            <a:extLst>
              <a:ext uri="{FF2B5EF4-FFF2-40B4-BE49-F238E27FC236}">
                <a16:creationId xmlns:a16="http://schemas.microsoft.com/office/drawing/2014/main" id="{91D9D769-D888-5544-A244-0FC9685BE7E3}"/>
              </a:ext>
            </a:extLst>
          </p:cNvPr>
          <p:cNvSpPr/>
          <p:nvPr/>
        </p:nvSpPr>
        <p:spPr>
          <a:xfrm>
            <a:off x="5408681" y="-5033"/>
            <a:ext cx="2568205" cy="3445355"/>
          </a:xfrm>
          <a:prstGeom prst="rect">
            <a:avLst/>
          </a:prstGeom>
          <a:solidFill>
            <a:srgbClr val="387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 name="Rectangle 17">
            <a:extLst>
              <a:ext uri="{FF2B5EF4-FFF2-40B4-BE49-F238E27FC236}">
                <a16:creationId xmlns:a16="http://schemas.microsoft.com/office/drawing/2014/main" id="{9BBA52CA-5323-C849-AE5B-AFB278EAF526}"/>
              </a:ext>
            </a:extLst>
          </p:cNvPr>
          <p:cNvSpPr/>
          <p:nvPr/>
        </p:nvSpPr>
        <p:spPr>
          <a:xfrm>
            <a:off x="2840477" y="-5034"/>
            <a:ext cx="2568205" cy="3450390"/>
          </a:xfrm>
          <a:prstGeom prst="rect">
            <a:avLst/>
          </a:prstGeom>
          <a:solidFill>
            <a:srgbClr val="0E2E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 name="Rounded Rectangle 18">
            <a:extLst>
              <a:ext uri="{FF2B5EF4-FFF2-40B4-BE49-F238E27FC236}">
                <a16:creationId xmlns:a16="http://schemas.microsoft.com/office/drawing/2014/main" id="{93E8001F-797B-4C41-90E6-683A1132389E}"/>
              </a:ext>
            </a:extLst>
          </p:cNvPr>
          <p:cNvSpPr/>
          <p:nvPr/>
        </p:nvSpPr>
        <p:spPr>
          <a:xfrm>
            <a:off x="2895341" y="79645"/>
            <a:ext cx="2450565" cy="3276000"/>
          </a:xfrm>
          <a:prstGeom prst="roundRect">
            <a:avLst>
              <a:gd name="adj" fmla="val 869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extBox 1">
            <a:extLst>
              <a:ext uri="{FF2B5EF4-FFF2-40B4-BE49-F238E27FC236}">
                <a16:creationId xmlns:a16="http://schemas.microsoft.com/office/drawing/2014/main" id="{F8A7B565-DAD8-F645-B079-4EDBE41D44A7}"/>
              </a:ext>
            </a:extLst>
          </p:cNvPr>
          <p:cNvSpPr txBox="1"/>
          <p:nvPr/>
        </p:nvSpPr>
        <p:spPr>
          <a:xfrm>
            <a:off x="136752" y="-33998"/>
            <a:ext cx="2428875" cy="584775"/>
          </a:xfrm>
          <a:prstGeom prst="rect">
            <a:avLst/>
          </a:prstGeom>
          <a:noFill/>
        </p:spPr>
        <p:txBody>
          <a:bodyPr wrap="square" rtlCol="0">
            <a:spAutoFit/>
          </a:bodyPr>
          <a:lstStyle/>
          <a:p>
            <a:r>
              <a:rPr lang="id-ID" sz="3200" b="1" spc="300" dirty="0">
                <a:latin typeface="Arial" panose="020B0604020202020204" pitchFamily="34" charset="0"/>
                <a:cs typeface="Arial" panose="020B0604020202020204" pitchFamily="34" charset="0"/>
              </a:rPr>
              <a:t>EROPA</a:t>
            </a:r>
          </a:p>
        </p:txBody>
      </p:sp>
      <p:sp>
        <p:nvSpPr>
          <p:cNvPr id="3" name="AutoShape 45">
            <a:extLst>
              <a:ext uri="{FF2B5EF4-FFF2-40B4-BE49-F238E27FC236}">
                <a16:creationId xmlns:a16="http://schemas.microsoft.com/office/drawing/2014/main" id="{6E450B91-75BD-8942-B164-3E167BC924A8}"/>
              </a:ext>
            </a:extLst>
          </p:cNvPr>
          <p:cNvSpPr/>
          <p:nvPr/>
        </p:nvSpPr>
        <p:spPr>
          <a:xfrm>
            <a:off x="136751" y="550777"/>
            <a:ext cx="2428875" cy="0"/>
          </a:xfrm>
          <a:prstGeom prst="line">
            <a:avLst/>
          </a:prstGeom>
          <a:ln w="76200" cap="flat">
            <a:solidFill>
              <a:srgbClr val="002060"/>
            </a:solidFill>
            <a:prstDash val="solid"/>
            <a:headEnd type="none" w="sm" len="sm"/>
            <a:tailEnd type="none" w="sm" len="sm"/>
          </a:ln>
        </p:spPr>
      </p:sp>
      <p:sp>
        <p:nvSpPr>
          <p:cNvPr id="5" name="TextBox 4">
            <a:extLst>
              <a:ext uri="{FF2B5EF4-FFF2-40B4-BE49-F238E27FC236}">
                <a16:creationId xmlns:a16="http://schemas.microsoft.com/office/drawing/2014/main" id="{99F3C798-8B08-EC42-9DFA-D9D50A79B7CB}"/>
              </a:ext>
            </a:extLst>
          </p:cNvPr>
          <p:cNvSpPr txBox="1"/>
          <p:nvPr/>
        </p:nvSpPr>
        <p:spPr>
          <a:xfrm>
            <a:off x="2935601" y="388405"/>
            <a:ext cx="2350029" cy="2780624"/>
          </a:xfrm>
          <a:prstGeom prst="rect">
            <a:avLst/>
          </a:prstGeom>
          <a:noFill/>
        </p:spPr>
        <p:txBody>
          <a:bodyPr wrap="square" lIns="36000" tIns="36000" rIns="36000" bIns="36000">
            <a:spAutoFit/>
          </a:bodyPr>
          <a:lstStyle/>
          <a:p>
            <a:pPr marL="12700" algn="just">
              <a:lnSpc>
                <a:spcPct val="107000"/>
              </a:lnSpc>
              <a:spcAft>
                <a:spcPts val="800"/>
              </a:spcAft>
            </a:pPr>
            <a:r>
              <a:rPr lang="id-ID" sz="1100" b="1"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31/01/2023.</a:t>
            </a:r>
            <a:r>
              <a:rPr lang="id-ID" sz="11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 BAE </a:t>
            </a:r>
            <a:r>
              <a:rPr lang="id-ID" sz="1100" i="1"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Systems</a:t>
            </a:r>
            <a:r>
              <a:rPr lang="id-ID" sz="11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 telah menerima modifikasi kontrak dari </a:t>
            </a:r>
            <a:r>
              <a:rPr lang="id-ID" sz="1100" i="1" dirty="0" err="1">
                <a:solidFill>
                  <a:srgbClr val="000000"/>
                </a:solidFill>
                <a:effectLst/>
                <a:latin typeface="Arial" panose="020B0604020202020204" pitchFamily="34" charset="0"/>
                <a:ea typeface="Arial" panose="020B0604020202020204" pitchFamily="34" charset="0"/>
                <a:cs typeface="Times New Roman" panose="02020603050405020304" pitchFamily="18" charset="0"/>
              </a:rPr>
              <a:t>the</a:t>
            </a:r>
            <a:r>
              <a:rPr lang="id-ID" sz="1100" i="1"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 </a:t>
            </a:r>
            <a:r>
              <a:rPr lang="id-ID" sz="1100" i="1" dirty="0" err="1">
                <a:solidFill>
                  <a:srgbClr val="000000"/>
                </a:solidFill>
                <a:effectLst/>
                <a:latin typeface="Arial" panose="020B0604020202020204" pitchFamily="34" charset="0"/>
                <a:ea typeface="Arial" panose="020B0604020202020204" pitchFamily="34" charset="0"/>
                <a:cs typeface="Times New Roman" panose="02020603050405020304" pitchFamily="18" charset="0"/>
              </a:rPr>
              <a:t>Swedish</a:t>
            </a:r>
            <a:r>
              <a:rPr lang="id-ID" sz="1100" i="1"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 </a:t>
            </a:r>
            <a:r>
              <a:rPr lang="id-ID" sz="1100" i="1" dirty="0" err="1">
                <a:solidFill>
                  <a:srgbClr val="000000"/>
                </a:solidFill>
                <a:effectLst/>
                <a:latin typeface="Arial" panose="020B0604020202020204" pitchFamily="34" charset="0"/>
                <a:ea typeface="Arial" panose="020B0604020202020204" pitchFamily="34" charset="0"/>
                <a:cs typeface="Times New Roman" panose="02020603050405020304" pitchFamily="18" charset="0"/>
              </a:rPr>
              <a:t>Defence</a:t>
            </a:r>
            <a:r>
              <a:rPr lang="id-ID" sz="1100" i="1"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 Materiel </a:t>
            </a:r>
            <a:r>
              <a:rPr lang="id-ID" sz="1100" i="1" dirty="0" err="1">
                <a:solidFill>
                  <a:srgbClr val="000000"/>
                </a:solidFill>
                <a:effectLst/>
                <a:latin typeface="Arial" panose="020B0604020202020204" pitchFamily="34" charset="0"/>
                <a:ea typeface="Arial" panose="020B0604020202020204" pitchFamily="34" charset="0"/>
                <a:cs typeface="Times New Roman" panose="02020603050405020304" pitchFamily="18" charset="0"/>
              </a:rPr>
              <a:t>Administration</a:t>
            </a:r>
            <a:r>
              <a:rPr lang="id-ID" sz="1100" i="1"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 </a:t>
            </a:r>
            <a:r>
              <a:rPr lang="id-ID" sz="11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(FMV) untuk membuat 20 unit tambahan CV90 </a:t>
            </a:r>
            <a:r>
              <a:rPr lang="id-ID" sz="1100" i="1"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mortar </a:t>
            </a:r>
            <a:r>
              <a:rPr lang="id-ID" sz="1100" i="1" dirty="0" err="1">
                <a:solidFill>
                  <a:srgbClr val="000000"/>
                </a:solidFill>
                <a:effectLst/>
                <a:latin typeface="Arial" panose="020B0604020202020204" pitchFamily="34" charset="0"/>
                <a:ea typeface="Arial" panose="020B0604020202020204" pitchFamily="34" charset="0"/>
                <a:cs typeface="Times New Roman" panose="02020603050405020304" pitchFamily="18" charset="0"/>
              </a:rPr>
              <a:t>vehicle</a:t>
            </a:r>
            <a:r>
              <a:rPr lang="id-ID" sz="11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 Kontrak tersebut senilai 30 juta USD. Sebelumnya kontrak tersebut akan membuat 40 sistem CV90 pada tahun 2016. Pembuatan dilakukan pada tahun 2019 dan selesai pada tahun 2020. Dengan demikian. Maka diharapkan pada tahu 2025, Angkatan Darat Swedia akan mengoperasikan 80 CV90 </a:t>
            </a:r>
            <a:r>
              <a:rPr lang="id-ID" sz="1100" i="1"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mortar </a:t>
            </a:r>
            <a:r>
              <a:rPr lang="id-ID" sz="1100" i="1" dirty="0" err="1">
                <a:solidFill>
                  <a:srgbClr val="000000"/>
                </a:solidFill>
                <a:effectLst/>
                <a:latin typeface="Arial" panose="020B0604020202020204" pitchFamily="34" charset="0"/>
                <a:ea typeface="Arial" panose="020B0604020202020204" pitchFamily="34" charset="0"/>
                <a:cs typeface="Times New Roman" panose="02020603050405020304" pitchFamily="18" charset="0"/>
              </a:rPr>
              <a:t>vehicle</a:t>
            </a:r>
            <a:r>
              <a:rPr lang="id-ID" sz="11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a:t>
            </a:r>
            <a:endParaRPr lang="id-ID"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TextBox 12">
            <a:extLst>
              <a:ext uri="{FF2B5EF4-FFF2-40B4-BE49-F238E27FC236}">
                <a16:creationId xmlns:a16="http://schemas.microsoft.com/office/drawing/2014/main" id="{93DDA6F5-6D27-DB40-97B2-1BDCB7D99D38}"/>
              </a:ext>
            </a:extLst>
          </p:cNvPr>
          <p:cNvSpPr txBox="1"/>
          <p:nvPr/>
        </p:nvSpPr>
        <p:spPr>
          <a:xfrm>
            <a:off x="95364" y="654475"/>
            <a:ext cx="2745113" cy="453577"/>
          </a:xfrm>
          <a:prstGeom prst="rect">
            <a:avLst/>
          </a:prstGeom>
          <a:noFill/>
        </p:spPr>
        <p:txBody>
          <a:bodyPr wrap="square" lIns="36000" tIns="36000" rIns="36000" bIns="36000">
            <a:spAutoFit/>
          </a:bodyPr>
          <a:lstStyle/>
          <a:p>
            <a:pPr lvl="0" algn="just">
              <a:lnSpc>
                <a:spcPct val="107000"/>
              </a:lnSpc>
              <a:spcAft>
                <a:spcPts val="800"/>
              </a:spcAft>
            </a:pPr>
            <a:r>
              <a:rPr lang="id-ID" sz="1200" b="1"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Angkatan Darat Swedia memesan 20 </a:t>
            </a:r>
            <a:r>
              <a:rPr lang="id-ID" sz="1200" b="1" dirty="0" err="1">
                <a:solidFill>
                  <a:srgbClr val="000000"/>
                </a:solidFill>
                <a:effectLst/>
                <a:latin typeface="Arial" panose="020B0604020202020204" pitchFamily="34" charset="0"/>
                <a:ea typeface="Arial" panose="020B0604020202020204" pitchFamily="34" charset="0"/>
                <a:cs typeface="Times New Roman" panose="02020603050405020304" pitchFamily="18" charset="0"/>
              </a:rPr>
              <a:t>Mjölner</a:t>
            </a:r>
            <a:r>
              <a:rPr lang="id-ID" sz="1200" b="1"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 </a:t>
            </a:r>
            <a:r>
              <a:rPr lang="id-ID" sz="1200" b="1" i="1"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Mortar Systems </a:t>
            </a:r>
          </a:p>
        </p:txBody>
      </p:sp>
      <p:sp>
        <p:nvSpPr>
          <p:cNvPr id="14" name="TextBox 13">
            <a:extLst>
              <a:ext uri="{FF2B5EF4-FFF2-40B4-BE49-F238E27FC236}">
                <a16:creationId xmlns:a16="http://schemas.microsoft.com/office/drawing/2014/main" id="{ADFA9811-4B46-814F-ABB3-06423E199F45}"/>
              </a:ext>
            </a:extLst>
          </p:cNvPr>
          <p:cNvSpPr txBox="1"/>
          <p:nvPr/>
        </p:nvSpPr>
        <p:spPr>
          <a:xfrm>
            <a:off x="2960709" y="80783"/>
            <a:ext cx="841670" cy="257369"/>
          </a:xfrm>
          <a:prstGeom prst="rect">
            <a:avLst/>
          </a:prstGeom>
          <a:noFill/>
        </p:spPr>
        <p:txBody>
          <a:bodyPr wrap="square" lIns="36000" tIns="36000" rIns="36000" bIns="36000">
            <a:spAutoFit/>
          </a:bodyPr>
          <a:lstStyle/>
          <a:p>
            <a:pPr marL="171450" indent="-171450">
              <a:buFont typeface="Wingdings" pitchFamily="2" charset="2"/>
              <a:buChar char="Ø"/>
            </a:pPr>
            <a:r>
              <a:rPr lang="en-US" sz="1200" b="1" dirty="0">
                <a:effectLst/>
                <a:latin typeface="Arial" panose="020B0604020202020204" pitchFamily="34" charset="0"/>
                <a:ea typeface="Calibri" panose="020F0502020204030204" pitchFamily="34" charset="0"/>
                <a:cs typeface="Arial" panose="020B0604020202020204" pitchFamily="34" charset="0"/>
              </a:rPr>
              <a:t>FAKTA</a:t>
            </a:r>
            <a:endParaRPr lang="id-ID" sz="1200" dirty="0"/>
          </a:p>
        </p:txBody>
      </p:sp>
      <p:sp>
        <p:nvSpPr>
          <p:cNvPr id="23" name="TextBox 22">
            <a:extLst>
              <a:ext uri="{FF2B5EF4-FFF2-40B4-BE49-F238E27FC236}">
                <a16:creationId xmlns:a16="http://schemas.microsoft.com/office/drawing/2014/main" id="{71F39239-CEED-6A43-90E7-111F260205B3}"/>
              </a:ext>
            </a:extLst>
          </p:cNvPr>
          <p:cNvSpPr txBox="1"/>
          <p:nvPr/>
        </p:nvSpPr>
        <p:spPr>
          <a:xfrm>
            <a:off x="137077" y="3955950"/>
            <a:ext cx="6744322" cy="1150370"/>
          </a:xfrm>
          <a:prstGeom prst="rect">
            <a:avLst/>
          </a:prstGeom>
          <a:noFill/>
        </p:spPr>
        <p:txBody>
          <a:bodyPr wrap="square" lIns="36000" tIns="36000" rIns="36000" bIns="36000">
            <a:spAutoFit/>
          </a:bodyPr>
          <a:lstStyle/>
          <a:p>
            <a:pPr marR="113030" algn="just">
              <a:lnSpc>
                <a:spcPct val="107000"/>
              </a:lnSpc>
              <a:spcAft>
                <a:spcPts val="800"/>
              </a:spcAft>
            </a:pPr>
            <a:r>
              <a:rPr lang="id-ID" sz="1100" b="1" kern="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03/02/2023.</a:t>
            </a:r>
            <a:r>
              <a:rPr lang="id-ID" sz="1100" kern="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Norwegia akan membeli 54 Tank </a:t>
            </a:r>
            <a:r>
              <a:rPr lang="id-ID" sz="1100" kern="18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Leopard</a:t>
            </a:r>
            <a:r>
              <a:rPr lang="id-ID" sz="1100" kern="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2 Generasi Terbaru untuk menggantikan versi sebelumnya, </a:t>
            </a:r>
            <a:r>
              <a:rPr lang="id-ID" sz="1100" kern="18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diantaranya</a:t>
            </a:r>
            <a:r>
              <a:rPr lang="id-ID" sz="1100" kern="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36 tank </a:t>
            </a:r>
            <a:r>
              <a:rPr lang="id-ID" sz="1100" kern="18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Leopard</a:t>
            </a:r>
            <a:r>
              <a:rPr lang="id-ID" sz="1100" kern="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2A4 yang sudah tua dan beberapa lainnya akan disumbangkan ke Ukraina. Pembelian ini masuk dalam alokasi anggaran pertahanan Norwegia sebesar 1,96 miliar USD yang telah disetujui oleh Parlemen. Pengiriman pertama diharapkan dilakukan pada tahun 2026 hingga tahun 2031. Saat ini hanya 36 unit </a:t>
            </a:r>
            <a:r>
              <a:rPr lang="id-ID" sz="1100" kern="18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Leopard</a:t>
            </a:r>
            <a:r>
              <a:rPr lang="id-ID" sz="1100" kern="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dari 52 unit yang dibeli dari Belanda pada tahun 2001 yang masih beroperasi.</a:t>
            </a:r>
            <a:endParaRPr lang="id-ID"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5" name="TextBox 24">
            <a:extLst>
              <a:ext uri="{FF2B5EF4-FFF2-40B4-BE49-F238E27FC236}">
                <a16:creationId xmlns:a16="http://schemas.microsoft.com/office/drawing/2014/main" id="{257EDF20-322A-9947-9789-93646211B751}"/>
              </a:ext>
            </a:extLst>
          </p:cNvPr>
          <p:cNvSpPr txBox="1"/>
          <p:nvPr/>
        </p:nvSpPr>
        <p:spPr>
          <a:xfrm>
            <a:off x="142199" y="5356175"/>
            <a:ext cx="6802781" cy="602976"/>
          </a:xfrm>
          <a:prstGeom prst="rect">
            <a:avLst/>
          </a:prstGeom>
          <a:noFill/>
        </p:spPr>
        <p:txBody>
          <a:bodyPr wrap="square" lIns="36000" tIns="36000" rIns="36000" bIns="36000">
            <a:spAutoFit/>
          </a:bodyPr>
          <a:lstStyle/>
          <a:p>
            <a:pPr marR="113030" algn="just">
              <a:lnSpc>
                <a:spcPct val="107000"/>
              </a:lnSpc>
              <a:spcAft>
                <a:spcPts val="800"/>
              </a:spcAft>
            </a:pPr>
            <a:r>
              <a:rPr lang="id-ID" sz="11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Perang Ukraina menjadi ancaman dan tantangan keamanan kawasan bagi negara-negara di sekitarnya, termasuk </a:t>
            </a:r>
            <a:r>
              <a:rPr lang="id-ID" sz="11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diantaranya</a:t>
            </a:r>
            <a:r>
              <a:rPr lang="id-ID" sz="11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Swedia, Finlandia, dan Norwegia. Modernisasi peralatan pertahanan menjadi suatu keharusan dalam menghadapi pergeseran geopolitik yang disebabkan perang Ukraina. </a:t>
            </a:r>
            <a:endParaRPr lang="id-ID" sz="1100" dirty="0">
              <a:effectLst/>
              <a:latin typeface="Arial" panose="020B0604020202020204" pitchFamily="34" charset="0"/>
              <a:ea typeface="Calibri" panose="020F0502020204030204" pitchFamily="34" charset="0"/>
              <a:cs typeface="Arial" panose="020B0604020202020204" pitchFamily="34" charset="0"/>
            </a:endParaRPr>
          </a:p>
        </p:txBody>
      </p:sp>
      <p:sp>
        <p:nvSpPr>
          <p:cNvPr id="27" name="TextBox 26">
            <a:extLst>
              <a:ext uri="{FF2B5EF4-FFF2-40B4-BE49-F238E27FC236}">
                <a16:creationId xmlns:a16="http://schemas.microsoft.com/office/drawing/2014/main" id="{3FDFCF21-09C8-1847-935B-4D97A978243C}"/>
              </a:ext>
            </a:extLst>
          </p:cNvPr>
          <p:cNvSpPr txBox="1"/>
          <p:nvPr/>
        </p:nvSpPr>
        <p:spPr>
          <a:xfrm>
            <a:off x="155174" y="6193856"/>
            <a:ext cx="5504482" cy="244673"/>
          </a:xfrm>
          <a:prstGeom prst="rect">
            <a:avLst/>
          </a:prstGeom>
          <a:noFill/>
        </p:spPr>
        <p:txBody>
          <a:bodyPr wrap="square" lIns="36000" tIns="36000" rIns="36000" bIns="36000">
            <a:spAutoFit/>
          </a:bodyPr>
          <a:lstStyle/>
          <a:p>
            <a:pPr algn="just">
              <a:lnSpc>
                <a:spcPct val="107000"/>
              </a:lnSpc>
              <a:spcAft>
                <a:spcPts val="800"/>
              </a:spcAft>
            </a:pPr>
            <a:r>
              <a:rPr lang="id-ID" sz="1100" kern="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Melakukan </a:t>
            </a:r>
            <a:r>
              <a:rPr lang="id-ID" sz="1100" kern="18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monitoring</a:t>
            </a:r>
            <a:r>
              <a:rPr lang="id-ID" sz="1100" kern="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perkembangan modernisasi pertahanan di negara-negara Eropa.</a:t>
            </a:r>
            <a:endParaRPr lang="id-ID"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9" name="TextBox 28">
            <a:extLst>
              <a:ext uri="{FF2B5EF4-FFF2-40B4-BE49-F238E27FC236}">
                <a16:creationId xmlns:a16="http://schemas.microsoft.com/office/drawing/2014/main" id="{9E212AF8-E2E9-D54F-A69F-B160D7688E2A}"/>
              </a:ext>
            </a:extLst>
          </p:cNvPr>
          <p:cNvSpPr txBox="1"/>
          <p:nvPr/>
        </p:nvSpPr>
        <p:spPr>
          <a:xfrm>
            <a:off x="132324" y="6710747"/>
            <a:ext cx="6802780" cy="425813"/>
          </a:xfrm>
          <a:prstGeom prst="rect">
            <a:avLst/>
          </a:prstGeom>
          <a:noFill/>
        </p:spPr>
        <p:txBody>
          <a:bodyPr wrap="square" lIns="36000" tIns="36000" rIns="36000" bIns="36000">
            <a:spAutoFit/>
          </a:bodyPr>
          <a:lstStyle/>
          <a:p>
            <a:pPr marR="113030" algn="just">
              <a:lnSpc>
                <a:spcPct val="107000"/>
              </a:lnSpc>
              <a:spcAft>
                <a:spcPts val="800"/>
              </a:spcAft>
            </a:pPr>
            <a:r>
              <a:rPr lang="id-ID" sz="1100" kern="1800" dirty="0">
                <a:effectLst/>
                <a:latin typeface="Arial" panose="020B0604020202020204" pitchFamily="34" charset="0"/>
                <a:ea typeface="Calibri" panose="020F0502020204030204" pitchFamily="34" charset="0"/>
                <a:cs typeface="Times New Roman" panose="02020603050405020304" pitchFamily="18" charset="0"/>
              </a:rPr>
              <a:t>Ditjen </a:t>
            </a:r>
            <a:r>
              <a:rPr lang="id-ID" sz="1100" kern="1800" dirty="0" err="1">
                <a:effectLst/>
                <a:latin typeface="Arial" panose="020B0604020202020204" pitchFamily="34" charset="0"/>
                <a:ea typeface="Calibri" panose="020F0502020204030204" pitchFamily="34" charset="0"/>
                <a:cs typeface="Times New Roman" panose="02020603050405020304" pitchFamily="18" charset="0"/>
              </a:rPr>
              <a:t>Kuathan</a:t>
            </a:r>
            <a:r>
              <a:rPr lang="id-ID" sz="1100" kern="1800" dirty="0">
                <a:effectLst/>
                <a:latin typeface="Arial" panose="020B0604020202020204" pitchFamily="34" charset="0"/>
                <a:ea typeface="Calibri" panose="020F0502020204030204" pitchFamily="34" charset="0"/>
                <a:cs typeface="Times New Roman" panose="02020603050405020304" pitchFamily="18" charset="0"/>
              </a:rPr>
              <a:t> dan </a:t>
            </a:r>
            <a:r>
              <a:rPr lang="id-ID" sz="1100" kern="1800" dirty="0" err="1">
                <a:effectLst/>
                <a:latin typeface="Arial" panose="020B0604020202020204" pitchFamily="34" charset="0"/>
                <a:ea typeface="Calibri" panose="020F0502020204030204" pitchFamily="34" charset="0"/>
                <a:cs typeface="Times New Roman" panose="02020603050405020304" pitchFamily="18" charset="0"/>
              </a:rPr>
              <a:t>Baranahan</a:t>
            </a:r>
            <a:r>
              <a:rPr lang="id-ID" sz="1100" kern="1800" dirty="0">
                <a:effectLst/>
                <a:latin typeface="Arial" panose="020B0604020202020204" pitchFamily="34" charset="0"/>
                <a:ea typeface="Calibri" panose="020F0502020204030204" pitchFamily="34" charset="0"/>
                <a:cs typeface="Times New Roman" panose="02020603050405020304" pitchFamily="18" charset="0"/>
              </a:rPr>
              <a:t> perlu mendorong kemampuan </a:t>
            </a:r>
            <a:r>
              <a:rPr lang="id-ID" sz="1100" kern="1800" dirty="0" err="1">
                <a:effectLst/>
                <a:latin typeface="Arial" panose="020B0604020202020204" pitchFamily="34" charset="0"/>
                <a:ea typeface="Calibri" panose="020F0502020204030204" pitchFamily="34" charset="0"/>
                <a:cs typeface="Times New Roman" panose="02020603050405020304" pitchFamily="18" charset="0"/>
              </a:rPr>
              <a:t>Indhan</a:t>
            </a:r>
            <a:r>
              <a:rPr lang="id-ID" sz="1100" kern="1800" dirty="0">
                <a:effectLst/>
                <a:latin typeface="Arial" panose="020B0604020202020204" pitchFamily="34" charset="0"/>
                <a:ea typeface="Calibri" panose="020F0502020204030204" pitchFamily="34" charset="0"/>
                <a:cs typeface="Times New Roman" panose="02020603050405020304" pitchFamily="18" charset="0"/>
              </a:rPr>
              <a:t> DN dalam menjawab kebutuhan kapabilitas militer yang dihadapi oleh tantangan dan perkembangan teknologi terkini.</a:t>
            </a:r>
            <a:endParaRPr lang="id-ID"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0" name="TextBox 29">
            <a:extLst>
              <a:ext uri="{FF2B5EF4-FFF2-40B4-BE49-F238E27FC236}">
                <a16:creationId xmlns:a16="http://schemas.microsoft.com/office/drawing/2014/main" id="{43CB4741-E487-D84A-8A5B-834902CC1305}"/>
              </a:ext>
            </a:extLst>
          </p:cNvPr>
          <p:cNvSpPr txBox="1"/>
          <p:nvPr/>
        </p:nvSpPr>
        <p:spPr>
          <a:xfrm>
            <a:off x="132324" y="5964262"/>
            <a:ext cx="4129817" cy="255958"/>
          </a:xfrm>
          <a:prstGeom prst="rect">
            <a:avLst/>
          </a:prstGeom>
          <a:noFill/>
        </p:spPr>
        <p:txBody>
          <a:bodyPr wrap="square" lIns="36000" tIns="36000" rIns="36000" bIns="36000">
            <a:spAutoFit/>
          </a:bodyPr>
          <a:lstStyle/>
          <a:p>
            <a:pPr marL="184150" indent="-171450" algn="just">
              <a:lnSpc>
                <a:spcPct val="107000"/>
              </a:lnSpc>
              <a:buFont typeface="Wingdings" pitchFamily="2" charset="2"/>
              <a:buChar char="Ø"/>
            </a:pPr>
            <a:r>
              <a:rPr lang="id-ID" sz="1200" b="1" dirty="0">
                <a:effectLst/>
                <a:latin typeface="Arial" panose="020B0604020202020204" pitchFamily="34" charset="0"/>
                <a:ea typeface="Calibri" panose="020F0502020204030204" pitchFamily="34" charset="0"/>
                <a:cs typeface="Arial" panose="020B0604020202020204" pitchFamily="34" charset="0"/>
              </a:rPr>
              <a:t>Tindakan Yang Telah Dilakukan oleh </a:t>
            </a:r>
            <a:r>
              <a:rPr lang="id-ID" sz="1200" b="1" dirty="0" err="1">
                <a:effectLst/>
                <a:latin typeface="Arial" panose="020B0604020202020204" pitchFamily="34" charset="0"/>
                <a:ea typeface="Calibri" panose="020F0502020204030204" pitchFamily="34" charset="0"/>
                <a:cs typeface="Arial" panose="020B0604020202020204" pitchFamily="34" charset="0"/>
              </a:rPr>
              <a:t>Kemhan</a:t>
            </a:r>
            <a:endParaRPr lang="id-ID" sz="1200" b="1" dirty="0">
              <a:effectLst/>
              <a:latin typeface="Arial" panose="020B0604020202020204" pitchFamily="34" charset="0"/>
              <a:ea typeface="Calibri" panose="020F0502020204030204" pitchFamily="34" charset="0"/>
              <a:cs typeface="Arial" panose="020B0604020202020204" pitchFamily="34" charset="0"/>
            </a:endParaRPr>
          </a:p>
        </p:txBody>
      </p:sp>
      <p:sp>
        <p:nvSpPr>
          <p:cNvPr id="31" name="TextBox 30">
            <a:extLst>
              <a:ext uri="{FF2B5EF4-FFF2-40B4-BE49-F238E27FC236}">
                <a16:creationId xmlns:a16="http://schemas.microsoft.com/office/drawing/2014/main" id="{11AED03A-DD6F-5044-8B33-182AE70FACBC}"/>
              </a:ext>
            </a:extLst>
          </p:cNvPr>
          <p:cNvSpPr txBox="1"/>
          <p:nvPr/>
        </p:nvSpPr>
        <p:spPr>
          <a:xfrm>
            <a:off x="132324" y="6479380"/>
            <a:ext cx="1593968" cy="255958"/>
          </a:xfrm>
          <a:prstGeom prst="rect">
            <a:avLst/>
          </a:prstGeom>
          <a:noFill/>
        </p:spPr>
        <p:txBody>
          <a:bodyPr wrap="square" lIns="36000" tIns="36000" rIns="36000" bIns="36000">
            <a:spAutoFit/>
          </a:bodyPr>
          <a:lstStyle/>
          <a:p>
            <a:pPr marL="184150" indent="-171450" algn="just">
              <a:lnSpc>
                <a:spcPct val="107000"/>
              </a:lnSpc>
              <a:buFont typeface="Wingdings" pitchFamily="2" charset="2"/>
              <a:buChar char="Ø"/>
            </a:pPr>
            <a:r>
              <a:rPr lang="en-US" sz="1200" b="1" dirty="0">
                <a:effectLst/>
                <a:latin typeface="Arial" panose="020B0604020202020204" pitchFamily="34" charset="0"/>
                <a:ea typeface="Calibri" panose="020F0502020204030204" pitchFamily="34" charset="0"/>
                <a:cs typeface="Arial" panose="020B0604020202020204" pitchFamily="34" charset="0"/>
              </a:rPr>
              <a:t>REKOMENDASI</a:t>
            </a:r>
          </a:p>
        </p:txBody>
      </p:sp>
      <p:sp>
        <p:nvSpPr>
          <p:cNvPr id="32" name="TextBox 31">
            <a:extLst>
              <a:ext uri="{FF2B5EF4-FFF2-40B4-BE49-F238E27FC236}">
                <a16:creationId xmlns:a16="http://schemas.microsoft.com/office/drawing/2014/main" id="{929CEE4E-E4A2-B348-B00B-7731A83790EE}"/>
              </a:ext>
            </a:extLst>
          </p:cNvPr>
          <p:cNvSpPr txBox="1"/>
          <p:nvPr/>
        </p:nvSpPr>
        <p:spPr>
          <a:xfrm>
            <a:off x="136750" y="5178473"/>
            <a:ext cx="1111438" cy="255958"/>
          </a:xfrm>
          <a:prstGeom prst="rect">
            <a:avLst/>
          </a:prstGeom>
          <a:noFill/>
        </p:spPr>
        <p:txBody>
          <a:bodyPr wrap="square" lIns="36000" tIns="36000" rIns="36000" bIns="36000">
            <a:spAutoFit/>
          </a:bodyPr>
          <a:lstStyle/>
          <a:p>
            <a:pPr marL="171450" indent="-171450" algn="just">
              <a:lnSpc>
                <a:spcPct val="107000"/>
              </a:lnSpc>
              <a:buFont typeface="Wingdings" pitchFamily="2" charset="2"/>
              <a:buChar char="Ø"/>
            </a:pPr>
            <a:r>
              <a:rPr lang="en-US" sz="1200" b="1" dirty="0">
                <a:effectLst/>
                <a:latin typeface="Arial" panose="020B0604020202020204" pitchFamily="34" charset="0"/>
                <a:ea typeface="Calibri" panose="020F0502020204030204" pitchFamily="34" charset="0"/>
                <a:cs typeface="Arial" panose="020B0604020202020204" pitchFamily="34" charset="0"/>
              </a:rPr>
              <a:t>ANALISA</a:t>
            </a:r>
          </a:p>
        </p:txBody>
      </p:sp>
      <p:sp>
        <p:nvSpPr>
          <p:cNvPr id="36" name="TextBox 35">
            <a:extLst>
              <a:ext uri="{FF2B5EF4-FFF2-40B4-BE49-F238E27FC236}">
                <a16:creationId xmlns:a16="http://schemas.microsoft.com/office/drawing/2014/main" id="{D2F9BB87-2311-2340-800C-A217E521BAFA}"/>
              </a:ext>
            </a:extLst>
          </p:cNvPr>
          <p:cNvSpPr txBox="1"/>
          <p:nvPr/>
        </p:nvSpPr>
        <p:spPr>
          <a:xfrm>
            <a:off x="155978" y="3734464"/>
            <a:ext cx="841670" cy="257369"/>
          </a:xfrm>
          <a:prstGeom prst="rect">
            <a:avLst/>
          </a:prstGeom>
          <a:noFill/>
        </p:spPr>
        <p:txBody>
          <a:bodyPr wrap="square" lIns="36000" tIns="36000" rIns="36000" bIns="36000">
            <a:spAutoFit/>
          </a:bodyPr>
          <a:lstStyle/>
          <a:p>
            <a:pPr marL="171450" indent="-171450">
              <a:buFont typeface="Wingdings" pitchFamily="2" charset="2"/>
              <a:buChar char="Ø"/>
            </a:pPr>
            <a:r>
              <a:rPr lang="en-US" sz="1200" b="1" dirty="0">
                <a:effectLst/>
                <a:latin typeface="Arial" panose="020B0604020202020204" pitchFamily="34" charset="0"/>
                <a:ea typeface="Calibri" panose="020F0502020204030204" pitchFamily="34" charset="0"/>
                <a:cs typeface="Arial" panose="020B0604020202020204" pitchFamily="34" charset="0"/>
              </a:rPr>
              <a:t>FAKTA</a:t>
            </a:r>
            <a:endParaRPr lang="id-ID" sz="1200" dirty="0"/>
          </a:p>
        </p:txBody>
      </p:sp>
      <p:sp>
        <p:nvSpPr>
          <p:cNvPr id="49" name="AutoShape 45">
            <a:extLst>
              <a:ext uri="{FF2B5EF4-FFF2-40B4-BE49-F238E27FC236}">
                <a16:creationId xmlns:a16="http://schemas.microsoft.com/office/drawing/2014/main" id="{1CF7D91D-5A7B-5742-8159-E6A00DB49F9F}"/>
              </a:ext>
            </a:extLst>
          </p:cNvPr>
          <p:cNvSpPr/>
          <p:nvPr/>
        </p:nvSpPr>
        <p:spPr>
          <a:xfrm flipV="1">
            <a:off x="4396394" y="3594905"/>
            <a:ext cx="6249301" cy="704"/>
          </a:xfrm>
          <a:prstGeom prst="line">
            <a:avLst/>
          </a:prstGeom>
          <a:ln w="76200" cap="flat">
            <a:solidFill>
              <a:srgbClr val="002060"/>
            </a:solidFill>
            <a:prstDash val="solid"/>
            <a:headEnd type="none" w="sm" len="sm"/>
            <a:tailEnd type="none" w="sm" len="sm"/>
          </a:ln>
        </p:spPr>
        <p:txBody>
          <a:bodyPr/>
          <a:lstStyle/>
          <a:p>
            <a:endParaRPr lang="id-ID" dirty="0"/>
          </a:p>
        </p:txBody>
      </p:sp>
      <p:sp>
        <p:nvSpPr>
          <p:cNvPr id="4" name="TextBox 3">
            <a:extLst>
              <a:ext uri="{FF2B5EF4-FFF2-40B4-BE49-F238E27FC236}">
                <a16:creationId xmlns:a16="http://schemas.microsoft.com/office/drawing/2014/main" id="{C9AF5958-8FC0-EBA6-9DC6-25C140CE9538}"/>
              </a:ext>
            </a:extLst>
          </p:cNvPr>
          <p:cNvSpPr txBox="1"/>
          <p:nvPr/>
        </p:nvSpPr>
        <p:spPr>
          <a:xfrm>
            <a:off x="7995824" y="37397"/>
            <a:ext cx="2695989" cy="457937"/>
          </a:xfrm>
          <a:prstGeom prst="rect">
            <a:avLst/>
          </a:prstGeom>
          <a:noFill/>
        </p:spPr>
        <p:txBody>
          <a:bodyPr wrap="square" lIns="36000" tIns="36000" rIns="36000" bIns="36000">
            <a:spAutoFit/>
          </a:bodyPr>
          <a:lstStyle/>
          <a:p>
            <a:pPr lvl="0" algn="just">
              <a:lnSpc>
                <a:spcPct val="107000"/>
              </a:lnSpc>
              <a:spcAft>
                <a:spcPts val="800"/>
              </a:spcAft>
            </a:pPr>
            <a:r>
              <a:rPr lang="en-US" sz="1200" b="1" dirty="0">
                <a:solidFill>
                  <a:srgbClr val="000000"/>
                </a:solidFill>
                <a:effectLst/>
                <a:latin typeface="Arial" panose="020B0604020202020204" pitchFamily="34" charset="0"/>
                <a:ea typeface="Arial" panose="020B0604020202020204" pitchFamily="34" charset="0"/>
              </a:rPr>
              <a:t>Finlandia </a:t>
            </a:r>
            <a:r>
              <a:rPr lang="en-US" sz="1200" b="1" dirty="0" err="1">
                <a:solidFill>
                  <a:srgbClr val="000000"/>
                </a:solidFill>
                <a:effectLst/>
                <a:latin typeface="Arial" panose="020B0604020202020204" pitchFamily="34" charset="0"/>
                <a:ea typeface="Arial" panose="020B0604020202020204" pitchFamily="34" charset="0"/>
              </a:rPr>
              <a:t>akan</a:t>
            </a:r>
            <a:r>
              <a:rPr lang="en-US" sz="1200" b="1" dirty="0">
                <a:solidFill>
                  <a:srgbClr val="000000"/>
                </a:solidFill>
                <a:effectLst/>
                <a:latin typeface="Arial" panose="020B0604020202020204" pitchFamily="34" charset="0"/>
                <a:ea typeface="Arial" panose="020B0604020202020204" pitchFamily="34" charset="0"/>
              </a:rPr>
              <a:t> </a:t>
            </a:r>
            <a:r>
              <a:rPr lang="en-US" sz="1200" b="1" dirty="0" err="1">
                <a:solidFill>
                  <a:srgbClr val="000000"/>
                </a:solidFill>
                <a:effectLst/>
                <a:latin typeface="Arial" panose="020B0604020202020204" pitchFamily="34" charset="0"/>
                <a:ea typeface="Arial" panose="020B0604020202020204" pitchFamily="34" charset="0"/>
              </a:rPr>
              <a:t>memesan</a:t>
            </a:r>
            <a:r>
              <a:rPr lang="en-US" sz="1200" b="1" dirty="0">
                <a:solidFill>
                  <a:srgbClr val="000000"/>
                </a:solidFill>
                <a:effectLst/>
                <a:latin typeface="Arial" panose="020B0604020202020204" pitchFamily="34" charset="0"/>
                <a:ea typeface="Arial" panose="020B0604020202020204" pitchFamily="34" charset="0"/>
              </a:rPr>
              <a:t> </a:t>
            </a:r>
            <a:r>
              <a:rPr lang="en-US" sz="1200" b="1" i="1" dirty="0">
                <a:solidFill>
                  <a:srgbClr val="000000"/>
                </a:solidFill>
                <a:effectLst/>
                <a:latin typeface="Arial" panose="020B0604020202020204" pitchFamily="34" charset="0"/>
                <a:ea typeface="Arial" panose="020B0604020202020204" pitchFamily="34" charset="0"/>
              </a:rPr>
              <a:t>Spike Guided Missiles</a:t>
            </a:r>
            <a:r>
              <a:rPr lang="en-ID" sz="1200" dirty="0">
                <a:effectLst/>
              </a:rPr>
              <a:t> </a:t>
            </a:r>
            <a:endParaRPr lang="id-ID" sz="1200" b="1"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p:txBody>
      </p:sp>
      <p:sp>
        <p:nvSpPr>
          <p:cNvPr id="12" name="Rounded Rectangle 11">
            <a:extLst>
              <a:ext uri="{FF2B5EF4-FFF2-40B4-BE49-F238E27FC236}">
                <a16:creationId xmlns:a16="http://schemas.microsoft.com/office/drawing/2014/main" id="{93E63839-75D9-DB93-45EB-7D846F1EADD2}"/>
              </a:ext>
            </a:extLst>
          </p:cNvPr>
          <p:cNvSpPr/>
          <p:nvPr/>
        </p:nvSpPr>
        <p:spPr>
          <a:xfrm>
            <a:off x="5458053" y="78417"/>
            <a:ext cx="2450565" cy="3276000"/>
          </a:xfrm>
          <a:prstGeom prst="roundRect">
            <a:avLst>
              <a:gd name="adj" fmla="val 869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TextBox 21">
            <a:extLst>
              <a:ext uri="{FF2B5EF4-FFF2-40B4-BE49-F238E27FC236}">
                <a16:creationId xmlns:a16="http://schemas.microsoft.com/office/drawing/2014/main" id="{C00937C4-9313-4583-2917-B7A6AC355B73}"/>
              </a:ext>
            </a:extLst>
          </p:cNvPr>
          <p:cNvSpPr txBox="1"/>
          <p:nvPr/>
        </p:nvSpPr>
        <p:spPr>
          <a:xfrm>
            <a:off x="5502119" y="337431"/>
            <a:ext cx="2350029" cy="2418345"/>
          </a:xfrm>
          <a:prstGeom prst="rect">
            <a:avLst/>
          </a:prstGeom>
          <a:noFill/>
        </p:spPr>
        <p:txBody>
          <a:bodyPr wrap="square" lIns="36000" tIns="36000" rIns="36000" bIns="36000">
            <a:spAutoFit/>
          </a:bodyPr>
          <a:lstStyle/>
          <a:p>
            <a:pPr marL="9525" algn="just">
              <a:lnSpc>
                <a:spcPct val="107000"/>
              </a:lnSpc>
              <a:spcAft>
                <a:spcPts val="800"/>
              </a:spcAft>
            </a:pPr>
            <a:r>
              <a:rPr lang="id-ID" sz="1100" b="1"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31/01/2023. </a:t>
            </a:r>
            <a:r>
              <a:rPr lang="id-ID" sz="11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Angkatan Bersenjata Finlandia telah menandatangani kontrak dengan </a:t>
            </a:r>
            <a:r>
              <a:rPr lang="id-ID" sz="1100" dirty="0" err="1">
                <a:solidFill>
                  <a:srgbClr val="000000"/>
                </a:solidFill>
                <a:effectLst/>
                <a:latin typeface="Arial" panose="020B0604020202020204" pitchFamily="34" charset="0"/>
                <a:ea typeface="Arial" panose="020B0604020202020204" pitchFamily="34" charset="0"/>
                <a:cs typeface="Times New Roman" panose="02020603050405020304" pitchFamily="18" charset="0"/>
              </a:rPr>
              <a:t>EuroSpike</a:t>
            </a:r>
            <a:r>
              <a:rPr lang="id-ID" sz="11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 </a:t>
            </a:r>
            <a:r>
              <a:rPr lang="id-ID" sz="1100" dirty="0" err="1">
                <a:solidFill>
                  <a:srgbClr val="000000"/>
                </a:solidFill>
                <a:effectLst/>
                <a:latin typeface="Arial" panose="020B0604020202020204" pitchFamily="34" charset="0"/>
                <a:ea typeface="Arial" panose="020B0604020202020204" pitchFamily="34" charset="0"/>
                <a:cs typeface="Times New Roman" panose="02020603050405020304" pitchFamily="18" charset="0"/>
              </a:rPr>
              <a:t>GmbH</a:t>
            </a:r>
            <a:r>
              <a:rPr lang="id-ID" sz="11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 (Perusahaan patungan </a:t>
            </a:r>
            <a:r>
              <a:rPr lang="id-ID" sz="1100" dirty="0" err="1">
                <a:solidFill>
                  <a:srgbClr val="000000"/>
                </a:solidFill>
                <a:effectLst/>
                <a:latin typeface="Arial" panose="020B0604020202020204" pitchFamily="34" charset="0"/>
                <a:ea typeface="Arial" panose="020B0604020202020204" pitchFamily="34" charset="0"/>
                <a:cs typeface="Times New Roman" panose="02020603050405020304" pitchFamily="18" charset="0"/>
              </a:rPr>
              <a:t>Rheinmetall</a:t>
            </a:r>
            <a:r>
              <a:rPr lang="id-ID" sz="11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 Electronics </a:t>
            </a:r>
            <a:r>
              <a:rPr lang="id-ID" sz="1100" dirty="0" err="1">
                <a:solidFill>
                  <a:srgbClr val="000000"/>
                </a:solidFill>
                <a:effectLst/>
                <a:latin typeface="Arial" panose="020B0604020202020204" pitchFamily="34" charset="0"/>
                <a:ea typeface="Arial" panose="020B0604020202020204" pitchFamily="34" charset="0"/>
                <a:cs typeface="Times New Roman" panose="02020603050405020304" pitchFamily="18" charset="0"/>
              </a:rPr>
              <a:t>GmbH</a:t>
            </a:r>
            <a:r>
              <a:rPr lang="id-ID" sz="11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 </a:t>
            </a:r>
            <a:r>
              <a:rPr lang="id-ID" sz="1100" dirty="0" err="1">
                <a:solidFill>
                  <a:srgbClr val="000000"/>
                </a:solidFill>
                <a:effectLst/>
                <a:latin typeface="Arial" panose="020B0604020202020204" pitchFamily="34" charset="0"/>
                <a:ea typeface="Arial" panose="020B0604020202020204" pitchFamily="34" charset="0"/>
                <a:cs typeface="Times New Roman" panose="02020603050405020304" pitchFamily="18" charset="0"/>
              </a:rPr>
              <a:t>Diehl</a:t>
            </a:r>
            <a:r>
              <a:rPr lang="id-ID" sz="11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 </a:t>
            </a:r>
            <a:r>
              <a:rPr lang="id-ID" sz="1100" dirty="0" err="1">
                <a:solidFill>
                  <a:srgbClr val="000000"/>
                </a:solidFill>
                <a:effectLst/>
                <a:latin typeface="Arial" panose="020B0604020202020204" pitchFamily="34" charset="0"/>
                <a:ea typeface="Arial" panose="020B0604020202020204" pitchFamily="34" charset="0"/>
                <a:cs typeface="Times New Roman" panose="02020603050405020304" pitchFamily="18" charset="0"/>
              </a:rPr>
              <a:t>Defence</a:t>
            </a:r>
            <a:r>
              <a:rPr lang="id-ID" sz="11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 dan Rafael) untuk memasok peluru kendali anti-tank </a:t>
            </a:r>
            <a:r>
              <a:rPr lang="id-ID" sz="1100" dirty="0" err="1">
                <a:solidFill>
                  <a:srgbClr val="000000"/>
                </a:solidFill>
                <a:effectLst/>
                <a:latin typeface="Arial" panose="020B0604020202020204" pitchFamily="34" charset="0"/>
                <a:ea typeface="Arial" panose="020B0604020202020204" pitchFamily="34" charset="0"/>
                <a:cs typeface="Times New Roman" panose="02020603050405020304" pitchFamily="18" charset="0"/>
              </a:rPr>
              <a:t>Spike</a:t>
            </a:r>
            <a:r>
              <a:rPr lang="id-ID" sz="11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 (</a:t>
            </a:r>
            <a:r>
              <a:rPr lang="id-ID" sz="1100" i="1" dirty="0" err="1">
                <a:solidFill>
                  <a:srgbClr val="000000"/>
                </a:solidFill>
                <a:effectLst/>
                <a:latin typeface="Arial" panose="020B0604020202020204" pitchFamily="34" charset="0"/>
                <a:ea typeface="Arial" panose="020B0604020202020204" pitchFamily="34" charset="0"/>
                <a:cs typeface="Times New Roman" panose="02020603050405020304" pitchFamily="18" charset="0"/>
              </a:rPr>
              <a:t>Spike</a:t>
            </a:r>
            <a:r>
              <a:rPr lang="id-ID" sz="1100" i="1"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 antitank </a:t>
            </a:r>
            <a:r>
              <a:rPr lang="id-ID" sz="1100" i="1" dirty="0" err="1">
                <a:solidFill>
                  <a:srgbClr val="000000"/>
                </a:solidFill>
                <a:effectLst/>
                <a:latin typeface="Arial" panose="020B0604020202020204" pitchFamily="34" charset="0"/>
                <a:ea typeface="Arial" panose="020B0604020202020204" pitchFamily="34" charset="0"/>
                <a:cs typeface="Times New Roman" panose="02020603050405020304" pitchFamily="18" charset="0"/>
              </a:rPr>
              <a:t>guided</a:t>
            </a:r>
            <a:r>
              <a:rPr lang="id-ID" sz="1100" i="1"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 </a:t>
            </a:r>
            <a:r>
              <a:rPr lang="id-ID" sz="1100" i="1" dirty="0" err="1">
                <a:solidFill>
                  <a:srgbClr val="000000"/>
                </a:solidFill>
                <a:effectLst/>
                <a:latin typeface="Arial" panose="020B0604020202020204" pitchFamily="34" charset="0"/>
                <a:ea typeface="Arial" panose="020B0604020202020204" pitchFamily="34" charset="0"/>
                <a:cs typeface="Times New Roman" panose="02020603050405020304" pitchFamily="18" charset="0"/>
              </a:rPr>
              <a:t>missiles</a:t>
            </a:r>
            <a:r>
              <a:rPr lang="id-ID" sz="11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 Jerman menjadi negara </a:t>
            </a:r>
            <a:r>
              <a:rPr lang="id-ID" sz="1100" dirty="0" err="1">
                <a:solidFill>
                  <a:srgbClr val="000000"/>
                </a:solidFill>
                <a:effectLst/>
                <a:latin typeface="Arial" panose="020B0604020202020204" pitchFamily="34" charset="0"/>
                <a:ea typeface="Arial" panose="020B0604020202020204" pitchFamily="34" charset="0"/>
                <a:cs typeface="Times New Roman" panose="02020603050405020304" pitchFamily="18" charset="0"/>
              </a:rPr>
              <a:t>perta</a:t>
            </a:r>
            <a:r>
              <a:rPr lang="id-ID" sz="11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 pengguna </a:t>
            </a:r>
            <a:r>
              <a:rPr lang="id-ID" sz="1100" dirty="0" err="1">
                <a:solidFill>
                  <a:srgbClr val="000000"/>
                </a:solidFill>
                <a:effectLst/>
                <a:latin typeface="Arial" panose="020B0604020202020204" pitchFamily="34" charset="0"/>
                <a:ea typeface="Arial" panose="020B0604020202020204" pitchFamily="34" charset="0"/>
                <a:cs typeface="Times New Roman" panose="02020603050405020304" pitchFamily="18" charset="0"/>
              </a:rPr>
              <a:t>Spike</a:t>
            </a:r>
            <a:r>
              <a:rPr lang="id-ID" sz="11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 </a:t>
            </a:r>
            <a:r>
              <a:rPr lang="id-ID" sz="1100" dirty="0" err="1">
                <a:solidFill>
                  <a:srgbClr val="000000"/>
                </a:solidFill>
                <a:effectLst/>
                <a:latin typeface="Arial" panose="020B0604020202020204" pitchFamily="34" charset="0"/>
                <a:ea typeface="Arial" panose="020B0604020202020204" pitchFamily="34" charset="0"/>
                <a:cs typeface="Times New Roman" panose="02020603050405020304" pitchFamily="18" charset="0"/>
              </a:rPr>
              <a:t>Rheinmetall</a:t>
            </a:r>
            <a:r>
              <a:rPr lang="id-ID" sz="11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 telah mengintegrasikan peluru kendali </a:t>
            </a:r>
            <a:r>
              <a:rPr lang="id-ID" sz="1100" dirty="0" err="1">
                <a:solidFill>
                  <a:srgbClr val="000000"/>
                </a:solidFill>
                <a:effectLst/>
                <a:latin typeface="Arial" panose="020B0604020202020204" pitchFamily="34" charset="0"/>
                <a:ea typeface="Arial" panose="020B0604020202020204" pitchFamily="34" charset="0"/>
                <a:cs typeface="Times New Roman" panose="02020603050405020304" pitchFamily="18" charset="0"/>
              </a:rPr>
              <a:t>Spike</a:t>
            </a:r>
            <a:r>
              <a:rPr lang="id-ID" sz="11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 dengan berbagai kendaraan tempur.</a:t>
            </a:r>
            <a:endParaRPr lang="id-ID"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6" name="TextBox 25">
            <a:extLst>
              <a:ext uri="{FF2B5EF4-FFF2-40B4-BE49-F238E27FC236}">
                <a16:creationId xmlns:a16="http://schemas.microsoft.com/office/drawing/2014/main" id="{3A712570-A3BA-D5A9-143E-457946CA4E59}"/>
              </a:ext>
            </a:extLst>
          </p:cNvPr>
          <p:cNvSpPr txBox="1"/>
          <p:nvPr/>
        </p:nvSpPr>
        <p:spPr>
          <a:xfrm>
            <a:off x="5502119" y="79013"/>
            <a:ext cx="841670" cy="257369"/>
          </a:xfrm>
          <a:prstGeom prst="rect">
            <a:avLst/>
          </a:prstGeom>
          <a:noFill/>
        </p:spPr>
        <p:txBody>
          <a:bodyPr wrap="square" lIns="36000" tIns="36000" rIns="36000" bIns="36000">
            <a:spAutoFit/>
          </a:bodyPr>
          <a:lstStyle/>
          <a:p>
            <a:pPr marL="171450" indent="-171450">
              <a:buFont typeface="Wingdings" pitchFamily="2" charset="2"/>
              <a:buChar char="Ø"/>
            </a:pPr>
            <a:r>
              <a:rPr lang="en-US" sz="1200" b="1" dirty="0">
                <a:effectLst/>
                <a:latin typeface="Arial" panose="020B0604020202020204" pitchFamily="34" charset="0"/>
                <a:ea typeface="Calibri" panose="020F0502020204030204" pitchFamily="34" charset="0"/>
                <a:cs typeface="Arial" panose="020B0604020202020204" pitchFamily="34" charset="0"/>
              </a:rPr>
              <a:t>FAKTA</a:t>
            </a:r>
            <a:endParaRPr lang="id-ID" sz="1200" dirty="0"/>
          </a:p>
        </p:txBody>
      </p:sp>
      <p:sp>
        <p:nvSpPr>
          <p:cNvPr id="40" name="TextBox 39">
            <a:extLst>
              <a:ext uri="{FF2B5EF4-FFF2-40B4-BE49-F238E27FC236}">
                <a16:creationId xmlns:a16="http://schemas.microsoft.com/office/drawing/2014/main" id="{7A945F8E-F816-C457-3DED-BE48B730DF31}"/>
              </a:ext>
            </a:extLst>
          </p:cNvPr>
          <p:cNvSpPr txBox="1"/>
          <p:nvPr/>
        </p:nvSpPr>
        <p:spPr>
          <a:xfrm>
            <a:off x="0" y="3458849"/>
            <a:ext cx="4396394" cy="255958"/>
          </a:xfrm>
          <a:prstGeom prst="rect">
            <a:avLst/>
          </a:prstGeom>
          <a:noFill/>
        </p:spPr>
        <p:txBody>
          <a:bodyPr wrap="square" lIns="36000" tIns="36000" rIns="36000" bIns="36000">
            <a:spAutoFit/>
          </a:bodyPr>
          <a:lstStyle/>
          <a:p>
            <a:pPr lvl="0" algn="just">
              <a:lnSpc>
                <a:spcPct val="107000"/>
              </a:lnSpc>
              <a:spcAft>
                <a:spcPts val="800"/>
              </a:spcAft>
            </a:pPr>
            <a:r>
              <a:rPr lang="id-ID" sz="1200" b="1"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Norwegia akan membeli 53 Tank </a:t>
            </a:r>
            <a:r>
              <a:rPr lang="id-ID" sz="1200" b="1" dirty="0" err="1">
                <a:solidFill>
                  <a:srgbClr val="000000"/>
                </a:solidFill>
                <a:effectLst/>
                <a:latin typeface="Arial" panose="020B0604020202020204" pitchFamily="34" charset="0"/>
                <a:ea typeface="Arial" panose="020B0604020202020204" pitchFamily="34" charset="0"/>
                <a:cs typeface="Times New Roman" panose="02020603050405020304" pitchFamily="18" charset="0"/>
              </a:rPr>
              <a:t>Leopard</a:t>
            </a:r>
            <a:r>
              <a:rPr lang="id-ID" sz="1200" b="1"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 Generasi Terbaru </a:t>
            </a:r>
          </a:p>
        </p:txBody>
      </p:sp>
      <p:pic>
        <p:nvPicPr>
          <p:cNvPr id="50" name="Picture 49">
            <a:extLst>
              <a:ext uri="{FF2B5EF4-FFF2-40B4-BE49-F238E27FC236}">
                <a16:creationId xmlns:a16="http://schemas.microsoft.com/office/drawing/2014/main" id="{4F3C5C1D-DD66-A96F-14A3-0EF531B847E2}"/>
              </a:ext>
            </a:extLst>
          </p:cNvPr>
          <p:cNvPicPr>
            <a:picLocks noChangeAspect="1"/>
          </p:cNvPicPr>
          <p:nvPr/>
        </p:nvPicPr>
        <p:blipFill>
          <a:blip r:embed="rId3"/>
          <a:stretch>
            <a:fillRect/>
          </a:stretch>
        </p:blipFill>
        <p:spPr>
          <a:xfrm>
            <a:off x="-674069" y="788840"/>
            <a:ext cx="3844513" cy="2563008"/>
          </a:xfrm>
          <a:prstGeom prst="rect">
            <a:avLst/>
          </a:prstGeom>
        </p:spPr>
      </p:pic>
      <p:pic>
        <p:nvPicPr>
          <p:cNvPr id="51" name="Picture 50" descr="Image from official Rafael Advanced Defense Systems marketing materials.">
            <a:extLst>
              <a:ext uri="{FF2B5EF4-FFF2-40B4-BE49-F238E27FC236}">
                <a16:creationId xmlns:a16="http://schemas.microsoft.com/office/drawing/2014/main" id="{3CC4A59F-FF84-0C19-BCB1-238D411B0807}"/>
              </a:ext>
            </a:extLst>
          </p:cNvPr>
          <p:cNvPicPr>
            <a:picLocks noChangeAspect="1"/>
          </p:cNvPicPr>
          <p:nvPr/>
        </p:nvPicPr>
        <p:blipFill rotWithShape="1">
          <a:blip r:embed="rId4">
            <a:extLst>
              <a:ext uri="{28A0092B-C50C-407E-A947-70E740481C1C}">
                <a14:useLocalDpi xmlns:a14="http://schemas.microsoft.com/office/drawing/2010/main" val="0"/>
              </a:ext>
            </a:extLst>
          </a:blip>
          <a:srcRect l="17428" t="980" r="19576" b="-980"/>
          <a:stretch/>
        </p:blipFill>
        <p:spPr bwMode="auto">
          <a:xfrm>
            <a:off x="8048726" y="634060"/>
            <a:ext cx="2568204" cy="2806262"/>
          </a:xfrm>
          <a:prstGeom prst="rect">
            <a:avLst/>
          </a:prstGeom>
          <a:noFill/>
          <a:ln>
            <a:noFill/>
          </a:ln>
        </p:spPr>
      </p:pic>
      <p:pic>
        <p:nvPicPr>
          <p:cNvPr id="57" name="Picture 56">
            <a:extLst>
              <a:ext uri="{FF2B5EF4-FFF2-40B4-BE49-F238E27FC236}">
                <a16:creationId xmlns:a16="http://schemas.microsoft.com/office/drawing/2014/main" id="{E8B82D90-B952-C1BD-B5C4-E2F4F43D13B1}"/>
              </a:ext>
            </a:extLst>
          </p:cNvPr>
          <p:cNvPicPr>
            <a:picLocks noChangeAspect="1"/>
          </p:cNvPicPr>
          <p:nvPr/>
        </p:nvPicPr>
        <p:blipFill>
          <a:blip r:embed="rId5"/>
          <a:stretch>
            <a:fillRect/>
          </a:stretch>
        </p:blipFill>
        <p:spPr>
          <a:xfrm>
            <a:off x="6971772" y="2835362"/>
            <a:ext cx="3660455" cy="3660455"/>
          </a:xfrm>
          <a:prstGeom prst="rect">
            <a:avLst/>
          </a:prstGeom>
        </p:spPr>
      </p:pic>
      <p:pic>
        <p:nvPicPr>
          <p:cNvPr id="55" name="Picture 54">
            <a:extLst>
              <a:ext uri="{FF2B5EF4-FFF2-40B4-BE49-F238E27FC236}">
                <a16:creationId xmlns:a16="http://schemas.microsoft.com/office/drawing/2014/main" id="{0DB0A6CC-02E0-55EB-7B28-457D6B58905A}"/>
              </a:ext>
            </a:extLst>
          </p:cNvPr>
          <p:cNvPicPr>
            <a:picLocks noChangeAspect="1"/>
          </p:cNvPicPr>
          <p:nvPr/>
        </p:nvPicPr>
        <p:blipFill>
          <a:blip r:embed="rId6"/>
          <a:stretch>
            <a:fillRect/>
          </a:stretch>
        </p:blipFill>
        <p:spPr>
          <a:xfrm>
            <a:off x="6683167" y="3910850"/>
            <a:ext cx="4096602" cy="4096602"/>
          </a:xfrm>
          <a:prstGeom prst="rect">
            <a:avLst/>
          </a:prstGeom>
        </p:spPr>
      </p:pic>
    </p:spTree>
    <p:extLst>
      <p:ext uri="{BB962C8B-B14F-4D97-AF65-F5344CB8AC3E}">
        <p14:creationId xmlns:p14="http://schemas.microsoft.com/office/powerpoint/2010/main" val="1046565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66526222-157C-BD79-2451-FDDE11B177FF}"/>
              </a:ext>
            </a:extLst>
          </p:cNvPr>
          <p:cNvSpPr/>
          <p:nvPr/>
        </p:nvSpPr>
        <p:spPr>
          <a:xfrm>
            <a:off x="0" y="4820874"/>
            <a:ext cx="10691813" cy="2738802"/>
          </a:xfrm>
          <a:prstGeom prst="rect">
            <a:avLst/>
          </a:prstGeom>
          <a:solidFill>
            <a:srgbClr val="D1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108E3D3-E6CD-CB43-F8F4-6FDE84AAA010}"/>
              </a:ext>
            </a:extLst>
          </p:cNvPr>
          <p:cNvSpPr/>
          <p:nvPr/>
        </p:nvSpPr>
        <p:spPr>
          <a:xfrm>
            <a:off x="0" y="5533464"/>
            <a:ext cx="10691813" cy="15767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E8BA395-5A42-1341-BB24-8BD83C9D90C3}"/>
              </a:ext>
            </a:extLst>
          </p:cNvPr>
          <p:cNvSpPr/>
          <p:nvPr/>
        </p:nvSpPr>
        <p:spPr>
          <a:xfrm>
            <a:off x="5573981" y="0"/>
            <a:ext cx="5117832" cy="7559675"/>
          </a:xfrm>
          <a:prstGeom prst="rect">
            <a:avLst/>
          </a:prstGeom>
          <a:solidFill>
            <a:srgbClr val="387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 name="Right Triangle 12">
            <a:extLst>
              <a:ext uri="{FF2B5EF4-FFF2-40B4-BE49-F238E27FC236}">
                <a16:creationId xmlns:a16="http://schemas.microsoft.com/office/drawing/2014/main" id="{98591FFC-46B2-736B-FA3E-E95E2A40F258}"/>
              </a:ext>
            </a:extLst>
          </p:cNvPr>
          <p:cNvSpPr/>
          <p:nvPr/>
        </p:nvSpPr>
        <p:spPr>
          <a:xfrm rot="10800000">
            <a:off x="8040243" y="544936"/>
            <a:ext cx="2220869" cy="1908025"/>
          </a:xfrm>
          <a:prstGeom prst="rtTriangle">
            <a:avLst/>
          </a:prstGeom>
          <a:solidFill>
            <a:srgbClr val="0E2E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ight Triangle 7">
            <a:extLst>
              <a:ext uri="{FF2B5EF4-FFF2-40B4-BE49-F238E27FC236}">
                <a16:creationId xmlns:a16="http://schemas.microsoft.com/office/drawing/2014/main" id="{0538FC15-7E9C-F641-90CE-F613228E98CD}"/>
              </a:ext>
            </a:extLst>
          </p:cNvPr>
          <p:cNvSpPr/>
          <p:nvPr/>
        </p:nvSpPr>
        <p:spPr>
          <a:xfrm>
            <a:off x="6004683" y="1545156"/>
            <a:ext cx="2220869" cy="1908025"/>
          </a:xfrm>
          <a:prstGeom prst="rtTriangle">
            <a:avLst/>
          </a:prstGeom>
          <a:solidFill>
            <a:srgbClr val="0E2E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8" name="Rectangle 27">
            <a:extLst>
              <a:ext uri="{FF2B5EF4-FFF2-40B4-BE49-F238E27FC236}">
                <a16:creationId xmlns:a16="http://schemas.microsoft.com/office/drawing/2014/main" id="{32D3F07A-A41A-F14E-8106-284157BEA6FD}"/>
              </a:ext>
            </a:extLst>
          </p:cNvPr>
          <p:cNvSpPr/>
          <p:nvPr/>
        </p:nvSpPr>
        <p:spPr>
          <a:xfrm>
            <a:off x="0" y="1112811"/>
            <a:ext cx="5573981" cy="417484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Rounded Rectangle 6">
            <a:extLst>
              <a:ext uri="{FF2B5EF4-FFF2-40B4-BE49-F238E27FC236}">
                <a16:creationId xmlns:a16="http://schemas.microsoft.com/office/drawing/2014/main" id="{6B1F8F73-AF7E-A346-B949-1F59AD3CF4CA}"/>
              </a:ext>
            </a:extLst>
          </p:cNvPr>
          <p:cNvSpPr/>
          <p:nvPr/>
        </p:nvSpPr>
        <p:spPr>
          <a:xfrm>
            <a:off x="37951" y="1201233"/>
            <a:ext cx="5478416" cy="4039065"/>
          </a:xfrm>
          <a:prstGeom prst="roundRect">
            <a:avLst>
              <a:gd name="adj" fmla="val 133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2" name="TextBox 31">
            <a:extLst>
              <a:ext uri="{FF2B5EF4-FFF2-40B4-BE49-F238E27FC236}">
                <a16:creationId xmlns:a16="http://schemas.microsoft.com/office/drawing/2014/main" id="{866D892D-65DD-884E-85E9-F8F989CE7134}"/>
              </a:ext>
            </a:extLst>
          </p:cNvPr>
          <p:cNvSpPr txBox="1"/>
          <p:nvPr/>
        </p:nvSpPr>
        <p:spPr>
          <a:xfrm>
            <a:off x="37951" y="1459203"/>
            <a:ext cx="5415690" cy="3781095"/>
          </a:xfrm>
          <a:prstGeom prst="rect">
            <a:avLst/>
          </a:prstGeom>
          <a:noFill/>
        </p:spPr>
        <p:txBody>
          <a:bodyPr wrap="square" lIns="36000" tIns="36000" rIns="36000" bIns="0">
            <a:spAutoFit/>
          </a:bodyPr>
          <a:lstStyle/>
          <a:p>
            <a:pPr marL="179388" lvl="0" indent="-179388" algn="just">
              <a:lnSpc>
                <a:spcPct val="107000"/>
              </a:lnSpc>
              <a:buFont typeface="Symbol" pitchFamily="2" charset="2"/>
              <a:buChar char=""/>
            </a:pPr>
            <a:r>
              <a:rPr lang="id-ID" sz="1200" dirty="0">
                <a:effectLst/>
                <a:latin typeface="Arial" panose="020B0604020202020204" pitchFamily="34" charset="0"/>
                <a:ea typeface="Calibri" panose="020F0502020204030204" pitchFamily="34" charset="0"/>
                <a:cs typeface="Arial" panose="020B0604020202020204" pitchFamily="34" charset="0"/>
              </a:rPr>
              <a:t>Jerman akan mengirim Tank </a:t>
            </a:r>
            <a:r>
              <a:rPr lang="id-ID" sz="1200" dirty="0" err="1">
                <a:effectLst/>
                <a:latin typeface="Arial" panose="020B0604020202020204" pitchFamily="34" charset="0"/>
                <a:ea typeface="Calibri" panose="020F0502020204030204" pitchFamily="34" charset="0"/>
                <a:cs typeface="Arial" panose="020B0604020202020204" pitchFamily="34" charset="0"/>
              </a:rPr>
              <a:t>Leopard</a:t>
            </a:r>
            <a:r>
              <a:rPr lang="id-ID" sz="1200" dirty="0">
                <a:effectLst/>
                <a:latin typeface="Arial" panose="020B0604020202020204" pitchFamily="34" charset="0"/>
                <a:ea typeface="Calibri" panose="020F0502020204030204" pitchFamily="34" charset="0"/>
                <a:cs typeface="Arial" panose="020B0604020202020204" pitchFamily="34" charset="0"/>
              </a:rPr>
              <a:t> 1 ke Ukraina dari stok industri dan sedang dalam pembicaraan untuk membeli kembali 15 tank </a:t>
            </a:r>
            <a:r>
              <a:rPr lang="id-ID" sz="1200" dirty="0" err="1">
                <a:effectLst/>
                <a:latin typeface="Arial" panose="020B0604020202020204" pitchFamily="34" charset="0"/>
                <a:ea typeface="Calibri" panose="020F0502020204030204" pitchFamily="34" charset="0"/>
                <a:cs typeface="Arial" panose="020B0604020202020204" pitchFamily="34" charset="0"/>
              </a:rPr>
              <a:t>Gepard</a:t>
            </a:r>
            <a:r>
              <a:rPr lang="id-ID" sz="1200" dirty="0">
                <a:effectLst/>
                <a:latin typeface="Arial" panose="020B0604020202020204" pitchFamily="34" charset="0"/>
                <a:ea typeface="Calibri" panose="020F0502020204030204" pitchFamily="34" charset="0"/>
                <a:cs typeface="Arial" panose="020B0604020202020204" pitchFamily="34" charset="0"/>
              </a:rPr>
              <a:t> dari Qatar untuk dikirim ke Ukraina.</a:t>
            </a:r>
          </a:p>
          <a:p>
            <a:pPr marL="179388" lvl="0" indent="-179388" algn="just">
              <a:lnSpc>
                <a:spcPct val="107000"/>
              </a:lnSpc>
              <a:buFont typeface="Symbol" pitchFamily="2" charset="2"/>
              <a:buChar char=""/>
            </a:pPr>
            <a:r>
              <a:rPr lang="id-ID" sz="1200" dirty="0">
                <a:effectLst/>
                <a:latin typeface="Arial" panose="020B0604020202020204" pitchFamily="34" charset="0"/>
                <a:ea typeface="Calibri" panose="020F0502020204030204" pitchFamily="34" charset="0"/>
                <a:cs typeface="Arial" panose="020B0604020202020204" pitchFamily="34" charset="0"/>
              </a:rPr>
              <a:t>Rusia berupaya akan membuat kemajuan di Ukraina, sebelum tank tempur dari negara Barat masuk ke Ukraina.</a:t>
            </a:r>
          </a:p>
          <a:p>
            <a:pPr marL="179388" lvl="0" indent="-179388" algn="just">
              <a:lnSpc>
                <a:spcPct val="107000"/>
              </a:lnSpc>
              <a:buFont typeface="Symbol" pitchFamily="2" charset="2"/>
              <a:buChar char=""/>
            </a:pPr>
            <a:r>
              <a:rPr lang="id-ID" sz="1200" dirty="0">
                <a:effectLst/>
                <a:latin typeface="Arial" panose="020B0604020202020204" pitchFamily="34" charset="0"/>
                <a:ea typeface="Calibri" panose="020F0502020204030204" pitchFamily="34" charset="0"/>
                <a:cs typeface="Arial" panose="020B0604020202020204" pitchFamily="34" charset="0"/>
              </a:rPr>
              <a:t>Rusia mengklaim telah mengalami kemajuan  di utara dan selatan </a:t>
            </a:r>
            <a:r>
              <a:rPr lang="id-ID" sz="1200" dirty="0" err="1">
                <a:effectLst/>
                <a:latin typeface="Arial" panose="020B0604020202020204" pitchFamily="34" charset="0"/>
                <a:ea typeface="Calibri" panose="020F0502020204030204" pitchFamily="34" charset="0"/>
                <a:cs typeface="Arial" panose="020B0604020202020204" pitchFamily="34" charset="0"/>
              </a:rPr>
              <a:t>Bakhmut</a:t>
            </a:r>
            <a:r>
              <a:rPr lang="id-ID" sz="1200" dirty="0">
                <a:effectLst/>
                <a:latin typeface="Arial" panose="020B0604020202020204" pitchFamily="34" charset="0"/>
                <a:ea typeface="Calibri" panose="020F0502020204030204" pitchFamily="34" charset="0"/>
                <a:cs typeface="Arial" panose="020B0604020202020204" pitchFamily="34" charset="0"/>
              </a:rPr>
              <a:t>.</a:t>
            </a:r>
          </a:p>
          <a:p>
            <a:pPr marL="179388" lvl="0" indent="-179388" algn="just">
              <a:lnSpc>
                <a:spcPct val="107000"/>
              </a:lnSpc>
              <a:buFont typeface="Symbol" pitchFamily="2" charset="2"/>
              <a:buChar char=""/>
            </a:pPr>
            <a:r>
              <a:rPr lang="id-ID" sz="1200" dirty="0">
                <a:effectLst/>
                <a:latin typeface="Arial" panose="020B0604020202020204" pitchFamily="34" charset="0"/>
                <a:ea typeface="Calibri" panose="020F0502020204030204" pitchFamily="34" charset="0"/>
                <a:cs typeface="Arial" panose="020B0604020202020204" pitchFamily="34" charset="0"/>
              </a:rPr>
              <a:t>Direktur CIA William </a:t>
            </a:r>
            <a:r>
              <a:rPr lang="id-ID" sz="1200" dirty="0" err="1">
                <a:effectLst/>
                <a:latin typeface="Arial" panose="020B0604020202020204" pitchFamily="34" charset="0"/>
                <a:ea typeface="Calibri" panose="020F0502020204030204" pitchFamily="34" charset="0"/>
                <a:cs typeface="Arial" panose="020B0604020202020204" pitchFamily="34" charset="0"/>
              </a:rPr>
              <a:t>Burns</a:t>
            </a:r>
            <a:r>
              <a:rPr lang="id-ID" sz="1200" dirty="0">
                <a:effectLst/>
                <a:latin typeface="Arial" panose="020B0604020202020204" pitchFamily="34" charset="0"/>
                <a:ea typeface="Calibri" panose="020F0502020204030204" pitchFamily="34" charset="0"/>
                <a:cs typeface="Arial" panose="020B0604020202020204" pitchFamily="34" charset="0"/>
              </a:rPr>
              <a:t> menyatakan bahwa enam bulan </a:t>
            </a:r>
            <a:r>
              <a:rPr lang="id-ID" sz="1200" dirty="0" err="1">
                <a:effectLst/>
                <a:latin typeface="Arial" panose="020B0604020202020204" pitchFamily="34" charset="0"/>
                <a:ea typeface="Calibri" panose="020F0502020204030204" pitchFamily="34" charset="0"/>
                <a:cs typeface="Arial" panose="020B0604020202020204" pitchFamily="34" charset="0"/>
              </a:rPr>
              <a:t>kedepan</a:t>
            </a:r>
            <a:r>
              <a:rPr lang="id-ID" sz="1200" dirty="0">
                <a:effectLst/>
                <a:latin typeface="Arial" panose="020B0604020202020204" pitchFamily="34" charset="0"/>
                <a:ea typeface="Calibri" panose="020F0502020204030204" pitchFamily="34" charset="0"/>
                <a:cs typeface="Arial" panose="020B0604020202020204" pitchFamily="34" charset="0"/>
              </a:rPr>
              <a:t> akan menjadi waktu kritis bagi Ukraina dalam melawan Rusia.</a:t>
            </a:r>
          </a:p>
          <a:p>
            <a:pPr marL="179388" lvl="0" indent="-179388" algn="just">
              <a:lnSpc>
                <a:spcPct val="107000"/>
              </a:lnSpc>
              <a:buFont typeface="Symbol" pitchFamily="2" charset="2"/>
              <a:buChar char=""/>
            </a:pPr>
            <a:r>
              <a:rPr lang="id-ID" sz="1200" dirty="0">
                <a:effectLst/>
                <a:latin typeface="Arial" panose="020B0604020202020204" pitchFamily="34" charset="0"/>
                <a:ea typeface="Calibri" panose="020F0502020204030204" pitchFamily="34" charset="0"/>
                <a:cs typeface="Arial" panose="020B0604020202020204" pitchFamily="34" charset="0"/>
              </a:rPr>
              <a:t>Menurut data Ukraina, total kerugian Rusia di Ukraina per 3 Februari 2023 adalah: 129.870 tentara, 3.215 tank, 6.388 kendaraan lapis baja, 2.215 sistem artileri, 460 MLRS, 222 </a:t>
            </a:r>
            <a:r>
              <a:rPr lang="id-ID" sz="1200" i="1" dirty="0">
                <a:solidFill>
                  <a:srgbClr val="000000"/>
                </a:solidFill>
                <a:effectLst/>
                <a:latin typeface="Arial" panose="020B0604020202020204" pitchFamily="34" charset="0"/>
                <a:ea typeface="Calibri" panose="020F0502020204030204" pitchFamily="34" charset="0"/>
                <a:cs typeface="Arial" panose="020B0604020202020204" pitchFamily="34" charset="0"/>
              </a:rPr>
              <a:t>anti-</a:t>
            </a:r>
            <a:r>
              <a:rPr lang="id-ID" sz="1200" i="1"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aircraft</a:t>
            </a:r>
            <a:r>
              <a:rPr lang="id-ID" sz="1200" i="1"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id-ID" sz="1200" i="1"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warfare</a:t>
            </a:r>
            <a:r>
              <a:rPr lang="id-ID" sz="1200" i="1"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id-ID" sz="1200" i="1"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systems</a:t>
            </a:r>
            <a:r>
              <a:rPr lang="id-ID" sz="1200" dirty="0">
                <a:solidFill>
                  <a:srgbClr val="000000"/>
                </a:solidFill>
                <a:effectLst/>
                <a:latin typeface="Arial" panose="020B0604020202020204" pitchFamily="34" charset="0"/>
                <a:ea typeface="Calibri" panose="020F0502020204030204" pitchFamily="34" charset="0"/>
                <a:cs typeface="Arial" panose="020B0604020202020204" pitchFamily="34" charset="0"/>
              </a:rPr>
              <a:t>, 294 pesawat, 284 helikopter, 5.068 kendaraan militer dan tangki bahan bakar, 18 kapal militer, 1.952 UAV taktis, 202 peralatan militer khusus, 796 rudal jelajah.</a:t>
            </a:r>
            <a:endParaRPr lang="id-ID" sz="1200" dirty="0">
              <a:effectLst/>
              <a:latin typeface="Arial" panose="020B0604020202020204" pitchFamily="34" charset="0"/>
              <a:ea typeface="Calibri" panose="020F0502020204030204" pitchFamily="34" charset="0"/>
              <a:cs typeface="Arial" panose="020B0604020202020204" pitchFamily="34" charset="0"/>
            </a:endParaRPr>
          </a:p>
          <a:p>
            <a:pPr marL="179388" lvl="0" indent="-179388" algn="just">
              <a:lnSpc>
                <a:spcPct val="107000"/>
              </a:lnSpc>
              <a:spcAft>
                <a:spcPts val="800"/>
              </a:spcAft>
              <a:buFont typeface="Symbol" pitchFamily="2" charset="2"/>
              <a:buChar char=""/>
            </a:pPr>
            <a:r>
              <a:rPr lang="id-ID" sz="1200" kern="1800" dirty="0">
                <a:effectLst/>
                <a:latin typeface="Arial" panose="020B0604020202020204" pitchFamily="34" charset="0"/>
                <a:ea typeface="Calibri" panose="020F0502020204030204" pitchFamily="34" charset="0"/>
                <a:cs typeface="Arial" panose="020B0604020202020204" pitchFamily="34" charset="0"/>
              </a:rPr>
              <a:t>Menurut data Rusia, total kerugian </a:t>
            </a:r>
            <a:r>
              <a:rPr lang="id-ID" sz="1200" kern="1800" dirty="0" err="1">
                <a:effectLst/>
                <a:latin typeface="Arial" panose="020B0604020202020204" pitchFamily="34" charset="0"/>
                <a:ea typeface="Calibri" panose="020F0502020204030204" pitchFamily="34" charset="0"/>
                <a:cs typeface="Arial" panose="020B0604020202020204" pitchFamily="34" charset="0"/>
              </a:rPr>
              <a:t>Ukarina</a:t>
            </a:r>
            <a:r>
              <a:rPr lang="id-ID" sz="1200" kern="1800" dirty="0">
                <a:effectLst/>
                <a:latin typeface="Arial" panose="020B0604020202020204" pitchFamily="34" charset="0"/>
                <a:ea typeface="Calibri" panose="020F0502020204030204" pitchFamily="34" charset="0"/>
                <a:cs typeface="Arial" panose="020B0604020202020204" pitchFamily="34" charset="0"/>
              </a:rPr>
              <a:t> per tanggal </a:t>
            </a:r>
            <a:r>
              <a:rPr lang="id-ID" sz="1200" dirty="0">
                <a:effectLst/>
                <a:latin typeface="Arial" panose="020B0604020202020204" pitchFamily="34" charset="0"/>
                <a:ea typeface="Calibri" panose="020F0502020204030204" pitchFamily="34" charset="0"/>
                <a:cs typeface="Arial" panose="020B0604020202020204" pitchFamily="34" charset="0"/>
              </a:rPr>
              <a:t>3 Februari</a:t>
            </a:r>
            <a:r>
              <a:rPr lang="id-ID" sz="1200" kern="1800" dirty="0">
                <a:effectLst/>
                <a:latin typeface="Arial" panose="020B0604020202020204" pitchFamily="34" charset="0"/>
                <a:ea typeface="Calibri" panose="020F0502020204030204" pitchFamily="34" charset="0"/>
                <a:cs typeface="Arial" panose="020B0604020202020204" pitchFamily="34" charset="0"/>
              </a:rPr>
              <a:t> 2023 adalah: 382 pesawat terbang, 206 helikopter, 3.008 kendaraan udara tak berawak, 403 sistem rudal pertahanan udara (</a:t>
            </a:r>
            <a:r>
              <a:rPr lang="id-ID" sz="1200" i="1" kern="1800" dirty="0">
                <a:effectLst/>
                <a:latin typeface="Arial" panose="020B0604020202020204" pitchFamily="34" charset="0"/>
                <a:ea typeface="Calibri" panose="020F0502020204030204" pitchFamily="34" charset="0"/>
                <a:cs typeface="Arial" panose="020B0604020202020204" pitchFamily="34" charset="0"/>
              </a:rPr>
              <a:t>air </a:t>
            </a:r>
            <a:r>
              <a:rPr lang="id-ID" sz="1200" i="1" kern="1800" dirty="0" err="1">
                <a:effectLst/>
                <a:latin typeface="Arial" panose="020B0604020202020204" pitchFamily="34" charset="0"/>
                <a:ea typeface="Calibri" panose="020F0502020204030204" pitchFamily="34" charset="0"/>
                <a:cs typeface="Arial" panose="020B0604020202020204" pitchFamily="34" charset="0"/>
              </a:rPr>
              <a:t>defence</a:t>
            </a:r>
            <a:r>
              <a:rPr lang="id-ID" sz="1200" i="1" kern="1800" dirty="0">
                <a:effectLst/>
                <a:latin typeface="Arial" panose="020B0604020202020204" pitchFamily="34" charset="0"/>
                <a:ea typeface="Calibri" panose="020F0502020204030204" pitchFamily="34" charset="0"/>
                <a:cs typeface="Arial" panose="020B0604020202020204" pitchFamily="34" charset="0"/>
              </a:rPr>
              <a:t> </a:t>
            </a:r>
            <a:r>
              <a:rPr lang="id-ID" sz="1200" i="1" kern="1800" dirty="0" err="1">
                <a:effectLst/>
                <a:latin typeface="Arial" panose="020B0604020202020204" pitchFamily="34" charset="0"/>
                <a:ea typeface="Calibri" panose="020F0502020204030204" pitchFamily="34" charset="0"/>
                <a:cs typeface="Arial" panose="020B0604020202020204" pitchFamily="34" charset="0"/>
              </a:rPr>
              <a:t>missile</a:t>
            </a:r>
            <a:r>
              <a:rPr lang="id-ID" sz="1200" i="1" kern="1800" dirty="0">
                <a:effectLst/>
                <a:latin typeface="Arial" panose="020B0604020202020204" pitchFamily="34" charset="0"/>
                <a:ea typeface="Calibri" panose="020F0502020204030204" pitchFamily="34" charset="0"/>
                <a:cs typeface="Arial" panose="020B0604020202020204" pitchFamily="34" charset="0"/>
              </a:rPr>
              <a:t> </a:t>
            </a:r>
            <a:r>
              <a:rPr lang="id-ID" sz="1200" i="1" kern="1800" dirty="0" err="1">
                <a:effectLst/>
                <a:latin typeface="Arial" panose="020B0604020202020204" pitchFamily="34" charset="0"/>
                <a:ea typeface="Calibri" panose="020F0502020204030204" pitchFamily="34" charset="0"/>
                <a:cs typeface="Arial" panose="020B0604020202020204" pitchFamily="34" charset="0"/>
              </a:rPr>
              <a:t>system</a:t>
            </a:r>
            <a:r>
              <a:rPr lang="id-ID" sz="1200" kern="1800" dirty="0">
                <a:effectLst/>
                <a:latin typeface="Arial" panose="020B0604020202020204" pitchFamily="34" charset="0"/>
                <a:ea typeface="Calibri" panose="020F0502020204030204" pitchFamily="34" charset="0"/>
                <a:cs typeface="Arial" panose="020B0604020202020204" pitchFamily="34" charset="0"/>
              </a:rPr>
              <a:t>), 7.723 tank dan kendaraan tempur lapis baja lainnya, 1.004 peluncur roket ganda, serta 3.988 meriam dan mortir </a:t>
            </a:r>
            <a:r>
              <a:rPr lang="id-ID" sz="1200" kern="1800" dirty="0" err="1">
                <a:effectLst/>
                <a:latin typeface="Arial" panose="020B0604020202020204" pitchFamily="34" charset="0"/>
                <a:ea typeface="Calibri" panose="020F0502020204030204" pitchFamily="34" charset="0"/>
                <a:cs typeface="Arial" panose="020B0604020202020204" pitchFamily="34" charset="0"/>
              </a:rPr>
              <a:t>altileri</a:t>
            </a:r>
            <a:r>
              <a:rPr lang="id-ID" sz="1200" kern="1800" dirty="0">
                <a:effectLst/>
                <a:latin typeface="Arial" panose="020B0604020202020204" pitchFamily="34" charset="0"/>
                <a:ea typeface="Calibri" panose="020F0502020204030204" pitchFamily="34" charset="0"/>
                <a:cs typeface="Arial" panose="020B0604020202020204" pitchFamily="34" charset="0"/>
              </a:rPr>
              <a:t> lapangan, dan 8.255 kendaraan militer yang dirancang khusus (</a:t>
            </a:r>
            <a:r>
              <a:rPr lang="id-ID" sz="1200" i="1" kern="1800" dirty="0" err="1">
                <a:effectLst/>
                <a:latin typeface="Arial" panose="020B0604020202020204" pitchFamily="34" charset="0"/>
                <a:ea typeface="Calibri" panose="020F0502020204030204" pitchFamily="34" charset="0"/>
                <a:cs typeface="Arial" panose="020B0604020202020204" pitchFamily="34" charset="0"/>
              </a:rPr>
              <a:t>special</a:t>
            </a:r>
            <a:r>
              <a:rPr lang="id-ID" sz="1200" i="1" kern="1800" dirty="0">
                <a:effectLst/>
                <a:latin typeface="Arial" panose="020B0604020202020204" pitchFamily="34" charset="0"/>
                <a:ea typeface="Calibri" panose="020F0502020204030204" pitchFamily="34" charset="0"/>
                <a:cs typeface="Arial" panose="020B0604020202020204" pitchFamily="34" charset="0"/>
              </a:rPr>
              <a:t> </a:t>
            </a:r>
            <a:r>
              <a:rPr lang="id-ID" sz="1200" i="1" kern="1800" dirty="0" err="1">
                <a:effectLst/>
                <a:latin typeface="Arial" panose="020B0604020202020204" pitchFamily="34" charset="0"/>
                <a:ea typeface="Calibri" panose="020F0502020204030204" pitchFamily="34" charset="0"/>
                <a:cs typeface="Arial" panose="020B0604020202020204" pitchFamily="34" charset="0"/>
              </a:rPr>
              <a:t>military</a:t>
            </a:r>
            <a:r>
              <a:rPr lang="id-ID" sz="1200" i="1" kern="1800" dirty="0">
                <a:effectLst/>
                <a:latin typeface="Arial" panose="020B0604020202020204" pitchFamily="34" charset="0"/>
                <a:ea typeface="Calibri" panose="020F0502020204030204" pitchFamily="34" charset="0"/>
                <a:cs typeface="Arial" panose="020B0604020202020204" pitchFamily="34" charset="0"/>
              </a:rPr>
              <a:t> motor </a:t>
            </a:r>
            <a:r>
              <a:rPr lang="id-ID" sz="1200" i="1" kern="1800" dirty="0" err="1">
                <a:effectLst/>
                <a:latin typeface="Arial" panose="020B0604020202020204" pitchFamily="34" charset="0"/>
                <a:ea typeface="Calibri" panose="020F0502020204030204" pitchFamily="34" charset="0"/>
                <a:cs typeface="Arial" panose="020B0604020202020204" pitchFamily="34" charset="0"/>
              </a:rPr>
              <a:t>vehicles</a:t>
            </a:r>
            <a:r>
              <a:rPr lang="id-ID" sz="1200" kern="1800" dirty="0">
                <a:effectLst/>
                <a:latin typeface="Arial" panose="020B0604020202020204" pitchFamily="34" charset="0"/>
                <a:ea typeface="Calibri" panose="020F0502020204030204" pitchFamily="34" charset="0"/>
                <a:cs typeface="Arial" panose="020B0604020202020204" pitchFamily="34" charset="0"/>
              </a:rPr>
              <a:t>).</a:t>
            </a:r>
            <a:endParaRPr lang="id-ID" sz="1200" dirty="0">
              <a:effectLst/>
              <a:latin typeface="Arial" panose="020B0604020202020204" pitchFamily="34" charset="0"/>
              <a:ea typeface="Calibri" panose="020F0502020204030204" pitchFamily="34" charset="0"/>
              <a:cs typeface="Arial" panose="020B0604020202020204" pitchFamily="34" charset="0"/>
            </a:endParaRPr>
          </a:p>
        </p:txBody>
      </p:sp>
      <p:sp>
        <p:nvSpPr>
          <p:cNvPr id="2" name="TextBox 1">
            <a:extLst>
              <a:ext uri="{FF2B5EF4-FFF2-40B4-BE49-F238E27FC236}">
                <a16:creationId xmlns:a16="http://schemas.microsoft.com/office/drawing/2014/main" id="{3D3CDA29-1347-A943-8A78-A453209C1585}"/>
              </a:ext>
            </a:extLst>
          </p:cNvPr>
          <p:cNvSpPr txBox="1"/>
          <p:nvPr/>
        </p:nvSpPr>
        <p:spPr>
          <a:xfrm>
            <a:off x="70931" y="611458"/>
            <a:ext cx="5432120" cy="562034"/>
          </a:xfrm>
          <a:prstGeom prst="roundRect">
            <a:avLst>
              <a:gd name="adj" fmla="val 18560"/>
            </a:avLst>
          </a:prstGeom>
          <a:noFill/>
        </p:spPr>
        <p:txBody>
          <a:bodyPr wrap="square" lIns="36000" tIns="36000" rIns="36000" bIns="36000" anchor="ctr">
            <a:spAutoFit/>
          </a:bodyPr>
          <a:lstStyle/>
          <a:p>
            <a:pPr algn="just"/>
            <a:r>
              <a:rPr lang="id-ID" sz="1400" b="1" dirty="0">
                <a:effectLst/>
                <a:latin typeface="Arial" panose="020B0604020202020204" pitchFamily="34" charset="0"/>
                <a:ea typeface="Calibri" panose="020F0502020204030204" pitchFamily="34" charset="0"/>
                <a:cs typeface="Times New Roman" panose="02020603050405020304" pitchFamily="18" charset="0"/>
              </a:rPr>
              <a:t>Perkembangan Situasi Rusia-Ukraina dari Hari ke-341 </a:t>
            </a:r>
            <a:r>
              <a:rPr lang="id-ID" sz="1400" b="1" dirty="0" err="1">
                <a:effectLst/>
                <a:latin typeface="Arial" panose="020B0604020202020204" pitchFamily="34" charset="0"/>
                <a:ea typeface="Calibri" panose="020F0502020204030204" pitchFamily="34" charset="0"/>
                <a:cs typeface="Times New Roman" panose="02020603050405020304" pitchFamily="18" charset="0"/>
              </a:rPr>
              <a:t>s.d</a:t>
            </a:r>
            <a:r>
              <a:rPr lang="id-ID" sz="1400" b="1" dirty="0">
                <a:effectLst/>
                <a:latin typeface="Arial" panose="020B0604020202020204" pitchFamily="34" charset="0"/>
                <a:ea typeface="Calibri" panose="020F0502020204030204" pitchFamily="34" charset="0"/>
                <a:cs typeface="Times New Roman" panose="02020603050405020304" pitchFamily="18" charset="0"/>
              </a:rPr>
              <a:t>. Hari ke-345 </a:t>
            </a:r>
            <a:endParaRPr lang="id-ID" sz="12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5BE5A1C1-062D-2C48-9987-09E7726AA6C7}"/>
              </a:ext>
            </a:extLst>
          </p:cNvPr>
          <p:cNvSpPr txBox="1"/>
          <p:nvPr/>
        </p:nvSpPr>
        <p:spPr>
          <a:xfrm>
            <a:off x="136752" y="-33998"/>
            <a:ext cx="2428875" cy="584775"/>
          </a:xfrm>
          <a:prstGeom prst="rect">
            <a:avLst/>
          </a:prstGeom>
          <a:noFill/>
        </p:spPr>
        <p:txBody>
          <a:bodyPr wrap="square" rtlCol="0">
            <a:spAutoFit/>
          </a:bodyPr>
          <a:lstStyle/>
          <a:p>
            <a:r>
              <a:rPr lang="id-ID" sz="3200" b="1" spc="300" dirty="0">
                <a:latin typeface="Arial" panose="020B0604020202020204" pitchFamily="34" charset="0"/>
                <a:cs typeface="Arial" panose="020B0604020202020204" pitchFamily="34" charset="0"/>
              </a:rPr>
              <a:t>EROPA</a:t>
            </a:r>
          </a:p>
        </p:txBody>
      </p:sp>
      <p:sp>
        <p:nvSpPr>
          <p:cNvPr id="5" name="AutoShape 45">
            <a:extLst>
              <a:ext uri="{FF2B5EF4-FFF2-40B4-BE49-F238E27FC236}">
                <a16:creationId xmlns:a16="http://schemas.microsoft.com/office/drawing/2014/main" id="{ED8E460C-43B5-7240-816A-DA7181D66B22}"/>
              </a:ext>
            </a:extLst>
          </p:cNvPr>
          <p:cNvSpPr/>
          <p:nvPr/>
        </p:nvSpPr>
        <p:spPr>
          <a:xfrm>
            <a:off x="136752" y="550777"/>
            <a:ext cx="2178974" cy="0"/>
          </a:xfrm>
          <a:prstGeom prst="line">
            <a:avLst/>
          </a:prstGeom>
          <a:ln w="76200" cap="flat">
            <a:solidFill>
              <a:srgbClr val="002060"/>
            </a:solidFill>
            <a:prstDash val="solid"/>
            <a:headEnd type="none" w="sm" len="sm"/>
            <a:tailEnd type="none" w="sm" len="sm"/>
          </a:ln>
        </p:spPr>
      </p:sp>
      <p:sp>
        <p:nvSpPr>
          <p:cNvPr id="36" name="TextBox 35">
            <a:extLst>
              <a:ext uri="{FF2B5EF4-FFF2-40B4-BE49-F238E27FC236}">
                <a16:creationId xmlns:a16="http://schemas.microsoft.com/office/drawing/2014/main" id="{65699F98-5C01-194F-925A-45D39F236D5B}"/>
              </a:ext>
            </a:extLst>
          </p:cNvPr>
          <p:cNvSpPr txBox="1"/>
          <p:nvPr/>
        </p:nvSpPr>
        <p:spPr>
          <a:xfrm>
            <a:off x="37951" y="1201234"/>
            <a:ext cx="841670" cy="257369"/>
          </a:xfrm>
          <a:prstGeom prst="rect">
            <a:avLst/>
          </a:prstGeom>
          <a:noFill/>
        </p:spPr>
        <p:txBody>
          <a:bodyPr wrap="square" lIns="36000" tIns="36000" rIns="36000" bIns="36000">
            <a:spAutoFit/>
          </a:bodyPr>
          <a:lstStyle/>
          <a:p>
            <a:pPr marL="171450" indent="-171450">
              <a:buFont typeface="Wingdings" pitchFamily="2" charset="2"/>
              <a:buChar char="Ø"/>
            </a:pPr>
            <a:r>
              <a:rPr lang="en-US" sz="1200" b="1" dirty="0">
                <a:effectLst/>
                <a:latin typeface="Arial" panose="020B0604020202020204" pitchFamily="34" charset="0"/>
                <a:ea typeface="Calibri" panose="020F0502020204030204" pitchFamily="34" charset="0"/>
                <a:cs typeface="Arial" panose="020B0604020202020204" pitchFamily="34" charset="0"/>
              </a:rPr>
              <a:t>FAKTA</a:t>
            </a:r>
            <a:endParaRPr lang="id-ID" sz="1200" dirty="0"/>
          </a:p>
        </p:txBody>
      </p:sp>
      <p:grpSp>
        <p:nvGrpSpPr>
          <p:cNvPr id="6" name="Group 5">
            <a:extLst>
              <a:ext uri="{FF2B5EF4-FFF2-40B4-BE49-F238E27FC236}">
                <a16:creationId xmlns:a16="http://schemas.microsoft.com/office/drawing/2014/main" id="{72C2E625-BE43-4144-8A0A-99F31D609F8B}"/>
              </a:ext>
            </a:extLst>
          </p:cNvPr>
          <p:cNvGrpSpPr/>
          <p:nvPr/>
        </p:nvGrpSpPr>
        <p:grpSpPr>
          <a:xfrm>
            <a:off x="5644912" y="3636324"/>
            <a:ext cx="5008951" cy="3853663"/>
            <a:chOff x="6881942" y="3398586"/>
            <a:chExt cx="3755964" cy="5377259"/>
          </a:xfrm>
        </p:grpSpPr>
        <p:sp>
          <p:nvSpPr>
            <p:cNvPr id="14" name="Rounded Rectangle 13">
              <a:extLst>
                <a:ext uri="{FF2B5EF4-FFF2-40B4-BE49-F238E27FC236}">
                  <a16:creationId xmlns:a16="http://schemas.microsoft.com/office/drawing/2014/main" id="{ACC10E57-A27D-7242-AB64-284BE7527B51}"/>
                </a:ext>
              </a:extLst>
            </p:cNvPr>
            <p:cNvSpPr/>
            <p:nvPr/>
          </p:nvSpPr>
          <p:spPr>
            <a:xfrm>
              <a:off x="6893906" y="3398586"/>
              <a:ext cx="3744000" cy="5377259"/>
            </a:xfrm>
            <a:prstGeom prst="roundRect">
              <a:avLst>
                <a:gd name="adj" fmla="val 412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4" name="TextBox 33">
              <a:extLst>
                <a:ext uri="{FF2B5EF4-FFF2-40B4-BE49-F238E27FC236}">
                  <a16:creationId xmlns:a16="http://schemas.microsoft.com/office/drawing/2014/main" id="{8FDA2BCB-6AFA-8844-A851-A64A940B9EC3}"/>
                </a:ext>
              </a:extLst>
            </p:cNvPr>
            <p:cNvSpPr txBox="1"/>
            <p:nvPr/>
          </p:nvSpPr>
          <p:spPr>
            <a:xfrm>
              <a:off x="6928210" y="4073286"/>
              <a:ext cx="3629446" cy="1735900"/>
            </a:xfrm>
            <a:prstGeom prst="rect">
              <a:avLst/>
            </a:prstGeom>
            <a:noFill/>
          </p:spPr>
          <p:txBody>
            <a:bodyPr wrap="square" lIns="36000" tIns="36000" rIns="36000" bIns="36000">
              <a:spAutoFit/>
            </a:bodyPr>
            <a:lstStyle/>
            <a:p>
              <a:pPr marL="185738" lvl="0" indent="-185738" algn="just">
                <a:lnSpc>
                  <a:spcPct val="107000"/>
                </a:lnSpc>
                <a:buFont typeface="Symbol" pitchFamily="2" charset="2"/>
                <a:buChar char=""/>
              </a:pPr>
              <a:r>
                <a:rPr lang="id-ID" sz="1200" dirty="0">
                  <a:effectLst/>
                  <a:latin typeface="Arial" panose="020B0604020202020204" pitchFamily="34" charset="0"/>
                  <a:ea typeface="Calibri" panose="020F0502020204030204" pitchFamily="34" charset="0"/>
                  <a:cs typeface="Arial" panose="020B0604020202020204" pitchFamily="34" charset="0"/>
                </a:rPr>
                <a:t>Melaksanakan </a:t>
              </a:r>
              <a:r>
                <a:rPr lang="id-ID" sz="1200" i="1" dirty="0" err="1">
                  <a:effectLst/>
                  <a:latin typeface="Arial" panose="020B0604020202020204" pitchFamily="34" charset="0"/>
                  <a:ea typeface="Calibri" panose="020F0502020204030204" pitchFamily="34" charset="0"/>
                  <a:cs typeface="Arial" panose="020B0604020202020204" pitchFamily="34" charset="0"/>
                </a:rPr>
                <a:t>monitoring</a:t>
              </a:r>
              <a:r>
                <a:rPr lang="id-ID" sz="1200" dirty="0">
                  <a:effectLst/>
                  <a:latin typeface="Arial" panose="020B0604020202020204" pitchFamily="34" charset="0"/>
                  <a:ea typeface="Calibri" panose="020F0502020204030204" pitchFamily="34" charset="0"/>
                  <a:cs typeface="Arial" panose="020B0604020202020204" pitchFamily="34" charset="0"/>
                </a:rPr>
                <a:t> perkembangan Rusia dan situasi di Ukraina.</a:t>
              </a:r>
            </a:p>
            <a:p>
              <a:pPr marL="185738" lvl="0" indent="-185738" algn="just">
                <a:lnSpc>
                  <a:spcPct val="107000"/>
                </a:lnSpc>
                <a:buFont typeface="Symbol" pitchFamily="2" charset="2"/>
                <a:buChar char=""/>
              </a:pPr>
              <a:r>
                <a:rPr lang="id-ID" sz="1200" dirty="0">
                  <a:effectLst/>
                  <a:latin typeface="Arial" panose="020B0604020202020204" pitchFamily="34" charset="0"/>
                  <a:ea typeface="Calibri" panose="020F0502020204030204" pitchFamily="34" charset="0"/>
                  <a:cs typeface="Arial" panose="020B0604020202020204" pitchFamily="34" charset="0"/>
                </a:rPr>
                <a:t>Menyarankan kepada unit satuan kerja di Lingkungan </a:t>
              </a:r>
              <a:r>
                <a:rPr lang="id-ID" sz="1200" dirty="0" err="1">
                  <a:effectLst/>
                  <a:latin typeface="Arial" panose="020B0604020202020204" pitchFamily="34" charset="0"/>
                  <a:ea typeface="Calibri" panose="020F0502020204030204" pitchFamily="34" charset="0"/>
                  <a:cs typeface="Arial" panose="020B0604020202020204" pitchFamily="34" charset="0"/>
                </a:rPr>
                <a:t>Kemhan</a:t>
              </a:r>
              <a:r>
                <a:rPr lang="id-ID" sz="1200" dirty="0">
                  <a:effectLst/>
                  <a:latin typeface="Arial" panose="020B0604020202020204" pitchFamily="34" charset="0"/>
                  <a:ea typeface="Calibri" panose="020F0502020204030204" pitchFamily="34" charset="0"/>
                  <a:cs typeface="Arial" panose="020B0604020202020204" pitchFamily="34" charset="0"/>
                </a:rPr>
                <a:t> untuk mendorong perumusan strategi pertahanan berlapis dengan membangun sistem pertahanan terintegrasi yang didukung dengan peningkatan kompetensi SDM dan teknologi alutsista.</a:t>
              </a:r>
            </a:p>
          </p:txBody>
        </p:sp>
        <p:sp>
          <p:nvSpPr>
            <p:cNvPr id="35" name="TextBox 34">
              <a:extLst>
                <a:ext uri="{FF2B5EF4-FFF2-40B4-BE49-F238E27FC236}">
                  <a16:creationId xmlns:a16="http://schemas.microsoft.com/office/drawing/2014/main" id="{CFB23885-18B4-634E-BD12-6D9FC295A4CC}"/>
                </a:ext>
              </a:extLst>
            </p:cNvPr>
            <p:cNvSpPr txBox="1"/>
            <p:nvPr/>
          </p:nvSpPr>
          <p:spPr>
            <a:xfrm>
              <a:off x="6965258" y="6485869"/>
              <a:ext cx="3629446" cy="1735900"/>
            </a:xfrm>
            <a:prstGeom prst="rect">
              <a:avLst/>
            </a:prstGeom>
            <a:noFill/>
          </p:spPr>
          <p:txBody>
            <a:bodyPr wrap="square" lIns="36000" tIns="36000" rIns="36000" bIns="36000">
              <a:spAutoFit/>
            </a:bodyPr>
            <a:lstStyle/>
            <a:p>
              <a:pPr marL="12700" algn="just">
                <a:lnSpc>
                  <a:spcPct val="107000"/>
                </a:lnSpc>
                <a:spcAft>
                  <a:spcPts val="800"/>
                </a:spcAft>
              </a:pPr>
              <a:r>
                <a:rPr lang="id-ID" sz="1200" dirty="0">
                  <a:effectLst/>
                  <a:latin typeface="Arial" panose="020B0604020202020204" pitchFamily="34" charset="0"/>
                  <a:ea typeface="Calibri" panose="020F0502020204030204" pitchFamily="34" charset="0"/>
                  <a:cs typeface="Times New Roman" panose="02020603050405020304" pitchFamily="18" charset="0"/>
                </a:rPr>
                <a:t>Pergeseran geopolitik dunia akibat perang Rusia-Ukraina menyebabkan kompleksitas ancaman yang terus meningkat. </a:t>
              </a:r>
              <a:r>
                <a:rPr lang="id-ID" sz="1200" dirty="0" err="1">
                  <a:effectLst/>
                  <a:latin typeface="Arial" panose="020B0604020202020204" pitchFamily="34" charset="0"/>
                  <a:ea typeface="Calibri" panose="020F0502020204030204" pitchFamily="34" charset="0"/>
                  <a:cs typeface="Times New Roman" panose="02020603050405020304" pitchFamily="18" charset="0"/>
                </a:rPr>
                <a:t>Kemhan</a:t>
              </a:r>
              <a:r>
                <a:rPr lang="id-ID" sz="1200" dirty="0">
                  <a:effectLst/>
                  <a:latin typeface="Arial" panose="020B0604020202020204" pitchFamily="34" charset="0"/>
                  <a:ea typeface="Calibri" panose="020F0502020204030204" pitchFamily="34" charset="0"/>
                  <a:cs typeface="Times New Roman" panose="02020603050405020304" pitchFamily="18" charset="0"/>
                </a:rPr>
                <a:t> </a:t>
              </a:r>
              <a:r>
                <a:rPr lang="id-ID" sz="1200" dirty="0" err="1">
                  <a:effectLst/>
                  <a:latin typeface="Arial" panose="020B0604020202020204" pitchFamily="34" charset="0"/>
                  <a:ea typeface="Calibri" panose="020F0502020204030204" pitchFamily="34" charset="0"/>
                  <a:cs typeface="Times New Roman" panose="02020603050405020304" pitchFamily="18" charset="0"/>
                </a:rPr>
                <a:t>dhi</a:t>
              </a:r>
              <a:r>
                <a:rPr lang="id-ID" sz="1200" dirty="0">
                  <a:effectLst/>
                  <a:latin typeface="Arial" panose="020B0604020202020204" pitchFamily="34" charset="0"/>
                  <a:ea typeface="Calibri" panose="020F0502020204030204" pitchFamily="34" charset="0"/>
                  <a:cs typeface="Times New Roman" panose="02020603050405020304" pitchFamily="18" charset="0"/>
                </a:rPr>
                <a:t>. Ditjen </a:t>
              </a:r>
              <a:r>
                <a:rPr lang="id-ID" sz="1200" dirty="0" err="1">
                  <a:effectLst/>
                  <a:latin typeface="Arial" panose="020B0604020202020204" pitchFamily="34" charset="0"/>
                  <a:ea typeface="Calibri" panose="020F0502020204030204" pitchFamily="34" charset="0"/>
                  <a:cs typeface="Times New Roman" panose="02020603050405020304" pitchFamily="18" charset="0"/>
                </a:rPr>
                <a:t>Renhan</a:t>
              </a:r>
              <a:r>
                <a:rPr lang="id-ID" sz="1200" dirty="0">
                  <a:effectLst/>
                  <a:latin typeface="Arial" panose="020B0604020202020204" pitchFamily="34" charset="0"/>
                  <a:ea typeface="Calibri" panose="020F0502020204030204" pitchFamily="34" charset="0"/>
                  <a:cs typeface="Times New Roman" panose="02020603050405020304" pitchFamily="18" charset="0"/>
                </a:rPr>
                <a:t>, Ditjen </a:t>
              </a:r>
              <a:r>
                <a:rPr lang="id-ID" sz="1200" dirty="0" err="1">
                  <a:effectLst/>
                  <a:latin typeface="Arial" panose="020B0604020202020204" pitchFamily="34" charset="0"/>
                  <a:ea typeface="Calibri" panose="020F0502020204030204" pitchFamily="34" charset="0"/>
                  <a:cs typeface="Times New Roman" panose="02020603050405020304" pitchFamily="18" charset="0"/>
                </a:rPr>
                <a:t>Strahan</a:t>
              </a:r>
              <a:r>
                <a:rPr lang="id-ID" sz="1200" dirty="0">
                  <a:effectLst/>
                  <a:latin typeface="Arial" panose="020B0604020202020204" pitchFamily="34" charset="0"/>
                  <a:ea typeface="Calibri" panose="020F0502020204030204" pitchFamily="34" charset="0"/>
                  <a:cs typeface="Times New Roman" panose="02020603050405020304" pitchFamily="18" charset="0"/>
                </a:rPr>
                <a:t>, Ditjen </a:t>
              </a:r>
              <a:r>
                <a:rPr lang="id-ID" sz="1200" dirty="0" err="1">
                  <a:effectLst/>
                  <a:latin typeface="Arial" panose="020B0604020202020204" pitchFamily="34" charset="0"/>
                  <a:ea typeface="Calibri" panose="020F0502020204030204" pitchFamily="34" charset="0"/>
                  <a:cs typeface="Times New Roman" panose="02020603050405020304" pitchFamily="18" charset="0"/>
                </a:rPr>
                <a:t>Kuathan</a:t>
              </a:r>
              <a:r>
                <a:rPr lang="id-ID" sz="1200" dirty="0">
                  <a:effectLst/>
                  <a:latin typeface="Arial" panose="020B0604020202020204" pitchFamily="34" charset="0"/>
                  <a:ea typeface="Calibri" panose="020F0502020204030204" pitchFamily="34" charset="0"/>
                  <a:cs typeface="Times New Roman" panose="02020603050405020304" pitchFamily="18" charset="0"/>
                </a:rPr>
                <a:t>, dan </a:t>
              </a:r>
              <a:r>
                <a:rPr lang="id-ID" sz="1200" dirty="0" err="1">
                  <a:effectLst/>
                  <a:latin typeface="Arial" panose="020B0604020202020204" pitchFamily="34" charset="0"/>
                  <a:ea typeface="Calibri" panose="020F0502020204030204" pitchFamily="34" charset="0"/>
                  <a:cs typeface="Times New Roman" panose="02020603050405020304" pitchFamily="18" charset="0"/>
                </a:rPr>
                <a:t>Baranahan</a:t>
              </a:r>
              <a:r>
                <a:rPr lang="id-ID" sz="1200" dirty="0">
                  <a:effectLst/>
                  <a:latin typeface="Arial" panose="020B0604020202020204" pitchFamily="34" charset="0"/>
                  <a:ea typeface="Calibri" panose="020F0502020204030204" pitchFamily="34" charset="0"/>
                  <a:cs typeface="Times New Roman" panose="02020603050405020304" pitchFamily="18" charset="0"/>
                </a:rPr>
                <a:t> perlu mendorong penguatan kapabilitas militer melalui pengadaan </a:t>
              </a:r>
              <a:r>
                <a:rPr lang="id-ID" sz="1200" dirty="0" err="1">
                  <a:effectLst/>
                  <a:latin typeface="Arial" panose="020B0604020202020204" pitchFamily="34" charset="0"/>
                  <a:ea typeface="Calibri" panose="020F0502020204030204" pitchFamily="34" charset="0"/>
                  <a:cs typeface="Times New Roman" panose="02020603050405020304" pitchFamily="18" charset="0"/>
                </a:rPr>
                <a:t>alpalhankam</a:t>
              </a:r>
              <a:r>
                <a:rPr lang="id-ID" sz="1200" dirty="0">
                  <a:effectLst/>
                  <a:latin typeface="Arial" panose="020B0604020202020204" pitchFamily="34" charset="0"/>
                  <a:ea typeface="Calibri" panose="020F0502020204030204" pitchFamily="34" charset="0"/>
                  <a:cs typeface="Times New Roman" panose="02020603050405020304" pitchFamily="18" charset="0"/>
                </a:rPr>
                <a:t> yang memiliki daya tangkal terhadap berbagai potensi ancaman.</a:t>
              </a:r>
            </a:p>
          </p:txBody>
        </p:sp>
        <p:sp>
          <p:nvSpPr>
            <p:cNvPr id="38" name="TextBox 37">
              <a:extLst>
                <a:ext uri="{FF2B5EF4-FFF2-40B4-BE49-F238E27FC236}">
                  <a16:creationId xmlns:a16="http://schemas.microsoft.com/office/drawing/2014/main" id="{195DF1A8-3531-6446-9465-2DF6C54B3AEB}"/>
                </a:ext>
              </a:extLst>
            </p:cNvPr>
            <p:cNvSpPr txBox="1"/>
            <p:nvPr/>
          </p:nvSpPr>
          <p:spPr>
            <a:xfrm>
              <a:off x="6881942" y="3729664"/>
              <a:ext cx="3552308" cy="255958"/>
            </a:xfrm>
            <a:prstGeom prst="rect">
              <a:avLst/>
            </a:prstGeom>
            <a:noFill/>
          </p:spPr>
          <p:txBody>
            <a:bodyPr wrap="square" lIns="36000" tIns="36000" rIns="36000" bIns="36000">
              <a:spAutoFit/>
            </a:bodyPr>
            <a:lstStyle/>
            <a:p>
              <a:pPr marL="184150" indent="-171450" algn="just">
                <a:lnSpc>
                  <a:spcPct val="107000"/>
                </a:lnSpc>
                <a:buFont typeface="Wingdings" pitchFamily="2" charset="2"/>
                <a:buChar char="Ø"/>
              </a:pPr>
              <a:r>
                <a:rPr lang="en-US" sz="1200" b="1" dirty="0">
                  <a:effectLst/>
                  <a:latin typeface="Arial" panose="020B0604020202020204" pitchFamily="34" charset="0"/>
                  <a:ea typeface="Calibri" panose="020F0502020204030204" pitchFamily="34" charset="0"/>
                  <a:cs typeface="Arial" panose="020B0604020202020204" pitchFamily="34" charset="0"/>
                </a:rPr>
                <a:t>Tindakan Yang Telah </a:t>
              </a:r>
              <a:r>
                <a:rPr lang="en-US" sz="1200" b="1" dirty="0" err="1">
                  <a:effectLst/>
                  <a:latin typeface="Arial" panose="020B0604020202020204" pitchFamily="34" charset="0"/>
                  <a:ea typeface="Calibri" panose="020F0502020204030204" pitchFamily="34" charset="0"/>
                  <a:cs typeface="Arial" panose="020B0604020202020204" pitchFamily="34" charset="0"/>
                </a:rPr>
                <a:t>Dilakukan</a:t>
              </a:r>
              <a:r>
                <a:rPr lang="en-US" sz="1200" b="1" dirty="0">
                  <a:effectLst/>
                  <a:latin typeface="Arial" panose="020B0604020202020204" pitchFamily="34" charset="0"/>
                  <a:ea typeface="Calibri" panose="020F0502020204030204" pitchFamily="34" charset="0"/>
                  <a:cs typeface="Arial" panose="020B0604020202020204" pitchFamily="34" charset="0"/>
                </a:rPr>
                <a:t> oleh </a:t>
              </a:r>
              <a:r>
                <a:rPr lang="en-US" sz="1200" b="1" dirty="0" err="1">
                  <a:effectLst/>
                  <a:latin typeface="Arial" panose="020B0604020202020204" pitchFamily="34" charset="0"/>
                  <a:ea typeface="Calibri" panose="020F0502020204030204" pitchFamily="34" charset="0"/>
                  <a:cs typeface="Arial" panose="020B0604020202020204" pitchFamily="34" charset="0"/>
                </a:rPr>
                <a:t>Kemhan</a:t>
              </a:r>
              <a:endParaRPr lang="en-US" sz="1200" b="1" dirty="0">
                <a:effectLst/>
                <a:latin typeface="Arial" panose="020B0604020202020204" pitchFamily="34" charset="0"/>
                <a:ea typeface="Calibri" panose="020F0502020204030204" pitchFamily="34" charset="0"/>
                <a:cs typeface="Arial" panose="020B0604020202020204" pitchFamily="34" charset="0"/>
              </a:endParaRPr>
            </a:p>
          </p:txBody>
        </p:sp>
        <p:sp>
          <p:nvSpPr>
            <p:cNvPr id="39" name="TextBox 38">
              <a:extLst>
                <a:ext uri="{FF2B5EF4-FFF2-40B4-BE49-F238E27FC236}">
                  <a16:creationId xmlns:a16="http://schemas.microsoft.com/office/drawing/2014/main" id="{25DF6C2A-A0E9-954A-83F3-63C24DDEEAF3}"/>
                </a:ext>
              </a:extLst>
            </p:cNvPr>
            <p:cNvSpPr txBox="1"/>
            <p:nvPr/>
          </p:nvSpPr>
          <p:spPr>
            <a:xfrm>
              <a:off x="6965258" y="6199780"/>
              <a:ext cx="1593968" cy="255958"/>
            </a:xfrm>
            <a:prstGeom prst="rect">
              <a:avLst/>
            </a:prstGeom>
            <a:noFill/>
          </p:spPr>
          <p:txBody>
            <a:bodyPr wrap="square" lIns="36000" tIns="36000" rIns="36000" bIns="36000">
              <a:spAutoFit/>
            </a:bodyPr>
            <a:lstStyle/>
            <a:p>
              <a:pPr marL="184150" indent="-171450" algn="just">
                <a:lnSpc>
                  <a:spcPct val="107000"/>
                </a:lnSpc>
                <a:buFont typeface="Wingdings" pitchFamily="2" charset="2"/>
                <a:buChar char="Ø"/>
              </a:pPr>
              <a:r>
                <a:rPr lang="en-US" sz="1200" b="1" dirty="0">
                  <a:effectLst/>
                  <a:latin typeface="Arial" panose="020B0604020202020204" pitchFamily="34" charset="0"/>
                  <a:ea typeface="Calibri" panose="020F0502020204030204" pitchFamily="34" charset="0"/>
                  <a:cs typeface="Arial" panose="020B0604020202020204" pitchFamily="34" charset="0"/>
                </a:rPr>
                <a:t>REKOMENDASI</a:t>
              </a:r>
            </a:p>
          </p:txBody>
        </p:sp>
      </p:grpSp>
      <p:pic>
        <p:nvPicPr>
          <p:cNvPr id="10" name="Picture 9" descr="Horor di Bakhmut Ukraina, Disebut Bak Perang Dunia 1">
            <a:extLst>
              <a:ext uri="{FF2B5EF4-FFF2-40B4-BE49-F238E27FC236}">
                <a16:creationId xmlns:a16="http://schemas.microsoft.com/office/drawing/2014/main" id="{EAA7FC9B-6EBA-6F0A-87D6-82A2626E0EC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99863" y="725950"/>
            <a:ext cx="3858041" cy="2572027"/>
          </a:xfrm>
          <a:prstGeom prst="rect">
            <a:avLst/>
          </a:prstGeom>
          <a:noFill/>
          <a:ln>
            <a:noFill/>
          </a:ln>
        </p:spPr>
      </p:pic>
      <p:sp>
        <p:nvSpPr>
          <p:cNvPr id="15" name="TextBox 14">
            <a:extLst>
              <a:ext uri="{FF2B5EF4-FFF2-40B4-BE49-F238E27FC236}">
                <a16:creationId xmlns:a16="http://schemas.microsoft.com/office/drawing/2014/main" id="{1FCE2BB7-E4AB-3795-9237-27B1BFD4CA78}"/>
              </a:ext>
            </a:extLst>
          </p:cNvPr>
          <p:cNvSpPr txBox="1"/>
          <p:nvPr/>
        </p:nvSpPr>
        <p:spPr>
          <a:xfrm>
            <a:off x="70931" y="5977678"/>
            <a:ext cx="5432120" cy="848813"/>
          </a:xfrm>
          <a:prstGeom prst="rect">
            <a:avLst/>
          </a:prstGeom>
          <a:noFill/>
        </p:spPr>
        <p:txBody>
          <a:bodyPr wrap="square" lIns="36000" tIns="36000" rIns="36000" bIns="36000">
            <a:spAutoFit/>
          </a:bodyPr>
          <a:lstStyle/>
          <a:p>
            <a:pPr marL="12700" algn="just">
              <a:lnSpc>
                <a:spcPct val="107000"/>
              </a:lnSpc>
              <a:spcAft>
                <a:spcPts val="800"/>
              </a:spcAft>
            </a:pPr>
            <a:r>
              <a:rPr lang="id-ID" sz="1200" dirty="0">
                <a:effectLst/>
                <a:latin typeface="Arial" panose="020B0604020202020204" pitchFamily="34" charset="0"/>
                <a:ea typeface="Calibri" panose="020F0502020204030204" pitchFamily="34" charset="0"/>
                <a:cs typeface="Times New Roman" panose="02020603050405020304" pitchFamily="18" charset="0"/>
              </a:rPr>
              <a:t>Hingga saat ini, eskalasi perang terus meningkat dan ketegangan politik terus berlanjut. Pihak barat akan terus memasok persenjataan militer untuk Ukraina, meskipun bukan teknologi terbaru yang dimilikinya. Kerusakan dan kerugian Rusia dan Ukraina hampir seimbang.</a:t>
            </a:r>
          </a:p>
        </p:txBody>
      </p:sp>
      <p:sp>
        <p:nvSpPr>
          <p:cNvPr id="16" name="TextBox 15">
            <a:extLst>
              <a:ext uri="{FF2B5EF4-FFF2-40B4-BE49-F238E27FC236}">
                <a16:creationId xmlns:a16="http://schemas.microsoft.com/office/drawing/2014/main" id="{938D6046-17FE-2FF4-0D0B-C6142AEF347B}"/>
              </a:ext>
            </a:extLst>
          </p:cNvPr>
          <p:cNvSpPr txBox="1"/>
          <p:nvPr/>
        </p:nvSpPr>
        <p:spPr>
          <a:xfrm>
            <a:off x="70931" y="5662626"/>
            <a:ext cx="1482213" cy="183435"/>
          </a:xfrm>
          <a:prstGeom prst="rect">
            <a:avLst/>
          </a:prstGeom>
          <a:noFill/>
        </p:spPr>
        <p:txBody>
          <a:bodyPr wrap="square" lIns="36000" tIns="36000" rIns="36000" bIns="36000">
            <a:spAutoFit/>
          </a:bodyPr>
          <a:lstStyle/>
          <a:p>
            <a:pPr marL="171450" indent="-171450" algn="just">
              <a:lnSpc>
                <a:spcPct val="107000"/>
              </a:lnSpc>
              <a:buFont typeface="Wingdings" pitchFamily="2" charset="2"/>
              <a:buChar char="Ø"/>
            </a:pPr>
            <a:r>
              <a:rPr lang="en-US" sz="1200" b="1" dirty="0">
                <a:effectLst/>
                <a:latin typeface="Arial" panose="020B0604020202020204" pitchFamily="34" charset="0"/>
                <a:ea typeface="Calibri" panose="020F0502020204030204" pitchFamily="34" charset="0"/>
                <a:cs typeface="Arial" panose="020B0604020202020204" pitchFamily="34" charset="0"/>
              </a:rPr>
              <a:t>ANALISA</a:t>
            </a:r>
          </a:p>
        </p:txBody>
      </p:sp>
    </p:spTree>
    <p:extLst>
      <p:ext uri="{BB962C8B-B14F-4D97-AF65-F5344CB8AC3E}">
        <p14:creationId xmlns:p14="http://schemas.microsoft.com/office/powerpoint/2010/main" val="349708219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1099</TotalTime>
  <Words>1207</Words>
  <Application>Microsoft Macintosh PowerPoint</Application>
  <PresentationFormat>Custom</PresentationFormat>
  <Paragraphs>60</Paragraphs>
  <Slides>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Calibri Light</vt:lpstr>
      <vt:lpstr>Symbol</vt:lpstr>
      <vt:lpstr>Wingdings</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Asfie</dc:creator>
  <cp:lastModifiedBy>Microsoft Office User</cp:lastModifiedBy>
  <cp:revision>33</cp:revision>
  <dcterms:created xsi:type="dcterms:W3CDTF">2022-10-28T02:01:56Z</dcterms:created>
  <dcterms:modified xsi:type="dcterms:W3CDTF">2023-02-05T18:41:12Z</dcterms:modified>
</cp:coreProperties>
</file>