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64" r:id="rId4"/>
    <p:sldId id="265" r:id="rId5"/>
    <p:sldId id="267" r:id="rId6"/>
  </p:sldIdLst>
  <p:sldSz cx="6858000" cy="9906000" type="A4"/>
  <p:notesSz cx="6858000" cy="9144000"/>
  <p:embeddedFontLst>
    <p:embeddedFont>
      <p:font typeface="Calibri" panose="020F0502020204030204" pitchFamily="34" charset="0"/>
      <p:regular r:id="rId7"/>
      <p:bold r:id="rId8"/>
      <p:italic r:id="rId9"/>
      <p:boldItalic r:id="rId10"/>
    </p:embeddedFont>
    <p:embeddedFont>
      <p:font typeface="Canva Sans Bold" panose="020B0604020202020204" charset="0"/>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6" autoAdjust="0"/>
    <p:restoredTop sz="94622" autoAdjust="0"/>
  </p:normalViewPr>
  <p:slideViewPr>
    <p:cSldViewPr>
      <p:cViewPr varScale="1">
        <p:scale>
          <a:sx n="57" d="100"/>
          <a:sy n="57" d="100"/>
        </p:scale>
        <p:origin x="2885" y="62"/>
      </p:cViewPr>
      <p:guideLst>
        <p:guide orient="horz" pos="2125"/>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0.jpeg"/></Relationships>
</file>

<file path=ppt/slides/_rels/slide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2.png"/><Relationship Id="rId7"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7038" r="27038"/>
          <a:stretch>
            <a:fillRect/>
          </a:stretch>
        </p:blipFill>
        <p:spPr>
          <a:xfrm>
            <a:off x="0" y="0"/>
            <a:ext cx="6858000" cy="99060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990756" y="-129636"/>
            <a:ext cx="8086190" cy="3446738"/>
          </a:xfrm>
          <a:prstGeom prst="rect">
            <a:avLst/>
          </a:prstGeom>
        </p:spPr>
      </p:pic>
      <p:grpSp>
        <p:nvGrpSpPr>
          <p:cNvPr id="4" name="Group 4"/>
          <p:cNvGrpSpPr>
            <a:grpSpLocks noChangeAspect="1"/>
          </p:cNvGrpSpPr>
          <p:nvPr/>
        </p:nvGrpSpPr>
        <p:grpSpPr>
          <a:xfrm>
            <a:off x="0" y="3432901"/>
            <a:ext cx="1520105" cy="1520099"/>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a:stretch>
            </a:blipFill>
          </p:spPr>
        </p:sp>
      </p:grpSp>
      <p:grpSp>
        <p:nvGrpSpPr>
          <p:cNvPr id="6" name="Group 6"/>
          <p:cNvGrpSpPr>
            <a:grpSpLocks noChangeAspect="1"/>
          </p:cNvGrpSpPr>
          <p:nvPr/>
        </p:nvGrpSpPr>
        <p:grpSpPr>
          <a:xfrm>
            <a:off x="5236486" y="7700101"/>
            <a:ext cx="1520105" cy="1520099"/>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17815" r="-17815" b="-35631"/>
              </a:stretch>
            </a:blipFill>
          </p:spPr>
        </p:sp>
      </p:grpSp>
      <p:grpSp>
        <p:nvGrpSpPr>
          <p:cNvPr id="8" name="Group 8"/>
          <p:cNvGrpSpPr>
            <a:grpSpLocks noChangeAspect="1"/>
          </p:cNvGrpSpPr>
          <p:nvPr/>
        </p:nvGrpSpPr>
        <p:grpSpPr>
          <a:xfrm>
            <a:off x="588138" y="5237621"/>
            <a:ext cx="1520105" cy="1520099"/>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39067" r="-39067"/>
              </a:stretch>
            </a:blipFill>
          </p:spPr>
        </p:sp>
      </p:grpSp>
      <p:grpSp>
        <p:nvGrpSpPr>
          <p:cNvPr id="10" name="Group 10"/>
          <p:cNvGrpSpPr>
            <a:grpSpLocks noChangeAspect="1"/>
          </p:cNvGrpSpPr>
          <p:nvPr/>
        </p:nvGrpSpPr>
        <p:grpSpPr>
          <a:xfrm>
            <a:off x="2007083" y="6423654"/>
            <a:ext cx="1520105" cy="1520099"/>
            <a:chOff x="0" y="0"/>
            <a:chExt cx="6350000" cy="6349975"/>
          </a:xfrm>
        </p:grpSpPr>
        <p:sp>
          <p:nvSpPr>
            <p:cNvPr id="11" name="Freeform 11"/>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24950" r="-24950"/>
              </a:stretch>
            </a:blipFill>
          </p:spPr>
        </p:sp>
      </p:grpSp>
      <p:grpSp>
        <p:nvGrpSpPr>
          <p:cNvPr id="12" name="Group 12"/>
          <p:cNvGrpSpPr>
            <a:grpSpLocks noChangeAspect="1"/>
          </p:cNvGrpSpPr>
          <p:nvPr/>
        </p:nvGrpSpPr>
        <p:grpSpPr>
          <a:xfrm>
            <a:off x="3548305" y="7183704"/>
            <a:ext cx="1520105" cy="1520099"/>
            <a:chOff x="0" y="0"/>
            <a:chExt cx="6350000" cy="6349975"/>
          </a:xfrm>
        </p:grpSpPr>
        <p:sp>
          <p:nvSpPr>
            <p:cNvPr id="13" name="Freeform 1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9"/>
              <a:stretch>
                <a:fillRect l="-24999" r="-24999"/>
              </a:stretch>
            </a:blipFill>
          </p:spPr>
        </p:sp>
      </p:grpSp>
      <p:pic>
        <p:nvPicPr>
          <p:cNvPr id="14" name="Picture 14"/>
          <p:cNvPicPr>
            <a:picLocks noChangeAspect="1"/>
          </p:cNvPicPr>
          <p:nvPr/>
        </p:nvPicPr>
        <p:blipFill>
          <a:blip r:embed="rId10"/>
          <a:srcRect/>
          <a:stretch>
            <a:fillRect/>
          </a:stretch>
        </p:blipFill>
        <p:spPr>
          <a:xfrm>
            <a:off x="1736866" y="4469864"/>
            <a:ext cx="5121134" cy="1954481"/>
          </a:xfrm>
          <a:prstGeom prst="rect">
            <a:avLst/>
          </a:prstGeom>
        </p:spPr>
      </p:pic>
      <p:pic>
        <p:nvPicPr>
          <p:cNvPr id="15" name="Picture 15"/>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28066" y="4953000"/>
            <a:ext cx="1317786" cy="247085"/>
          </a:xfrm>
          <a:prstGeom prst="rect">
            <a:avLst/>
          </a:prstGeom>
        </p:spPr>
      </p:pic>
      <p:pic>
        <p:nvPicPr>
          <p:cNvPr id="16" name="Picture 16"/>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689297" y="6776769"/>
            <a:ext cx="1317786" cy="247085"/>
          </a:xfrm>
          <a:prstGeom prst="rect">
            <a:avLst/>
          </a:prstGeom>
        </p:spPr>
      </p:pic>
      <p:pic>
        <p:nvPicPr>
          <p:cNvPr id="17" name="Picture 17"/>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2086600" y="8021156"/>
            <a:ext cx="1317786" cy="247085"/>
          </a:xfrm>
          <a:prstGeom prst="rect">
            <a:avLst/>
          </a:prstGeom>
        </p:spPr>
      </p:pic>
      <p:pic>
        <p:nvPicPr>
          <p:cNvPr id="18" name="Picture 18"/>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3649464" y="8714562"/>
            <a:ext cx="1317786" cy="247085"/>
          </a:xfrm>
          <a:prstGeom prst="rect">
            <a:avLst/>
          </a:prstGeom>
        </p:spPr>
      </p:pic>
      <p:pic>
        <p:nvPicPr>
          <p:cNvPr id="19" name="Picture 19"/>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5337646" y="9331378"/>
            <a:ext cx="1317786" cy="247085"/>
          </a:xfrm>
          <a:prstGeom prst="rect">
            <a:avLst/>
          </a:prstGeom>
        </p:spPr>
      </p:pic>
      <p:sp>
        <p:nvSpPr>
          <p:cNvPr id="20" name="TextBox 20"/>
          <p:cNvSpPr txBox="1"/>
          <p:nvPr/>
        </p:nvSpPr>
        <p:spPr>
          <a:xfrm>
            <a:off x="309375" y="581107"/>
            <a:ext cx="6205091" cy="1487587"/>
          </a:xfrm>
          <a:prstGeom prst="rect">
            <a:avLst/>
          </a:prstGeom>
        </p:spPr>
        <p:txBody>
          <a:bodyPr lIns="0" tIns="0" rIns="0" bIns="0" rtlCol="0" anchor="t">
            <a:spAutoFit/>
          </a:bodyPr>
          <a:lstStyle/>
          <a:p>
            <a:pPr algn="ctr">
              <a:lnSpc>
                <a:spcPts val="2905"/>
              </a:lnSpc>
            </a:pPr>
            <a:r>
              <a:rPr lang="en-US" sz="2570" b="1" dirty="0">
                <a:latin typeface="Arial" panose="020B0604020202020204" pitchFamily="34" charset="0"/>
                <a:cs typeface="Arial" panose="020B0604020202020204" pitchFamily="34" charset="0"/>
              </a:rPr>
              <a:t>LAPORAN HARIAN</a:t>
            </a:r>
          </a:p>
          <a:p>
            <a:pPr algn="ctr">
              <a:lnSpc>
                <a:spcPts val="2905"/>
              </a:lnSpc>
            </a:pPr>
            <a:r>
              <a:rPr lang="en-US" sz="2570" b="1" dirty="0">
                <a:latin typeface="Arial" panose="020B0604020202020204" pitchFamily="34" charset="0"/>
                <a:cs typeface="Arial" panose="020B0604020202020204" pitchFamily="34" charset="0"/>
              </a:rPr>
              <a:t>DALAM NEGERI</a:t>
            </a:r>
          </a:p>
          <a:p>
            <a:pPr algn="ctr">
              <a:lnSpc>
                <a:spcPts val="2905"/>
              </a:lnSpc>
            </a:pPr>
            <a:r>
              <a:rPr lang="en-US" sz="2570" b="1" dirty="0">
                <a:latin typeface="Arial" panose="020B0604020202020204" pitchFamily="34" charset="0"/>
                <a:cs typeface="Arial" panose="020B0604020202020204" pitchFamily="34" charset="0"/>
              </a:rPr>
              <a:t>PUSINFOSTRAHAN BAINSTRAHAN</a:t>
            </a:r>
          </a:p>
          <a:p>
            <a:pPr algn="ctr">
              <a:lnSpc>
                <a:spcPts val="2905"/>
              </a:lnSpc>
            </a:pPr>
            <a:r>
              <a:rPr lang="en-US" sz="2570" b="1" dirty="0">
                <a:latin typeface="Arial" panose="020B0604020202020204" pitchFamily="34" charset="0"/>
                <a:cs typeface="Arial" panose="020B0604020202020204" pitchFamily="34" charset="0"/>
              </a:rPr>
              <a:t>KEMHAN</a:t>
            </a:r>
          </a:p>
        </p:txBody>
      </p:sp>
      <p:sp>
        <p:nvSpPr>
          <p:cNvPr id="21" name="TextBox 21"/>
          <p:cNvSpPr txBox="1"/>
          <p:nvPr/>
        </p:nvSpPr>
        <p:spPr>
          <a:xfrm>
            <a:off x="1626272" y="9429074"/>
            <a:ext cx="4046384" cy="337336"/>
          </a:xfrm>
          <a:prstGeom prst="rect">
            <a:avLst/>
          </a:prstGeom>
        </p:spPr>
        <p:txBody>
          <a:bodyPr wrap="square" lIns="0" tIns="0" rIns="0" bIns="0" rtlCol="0" anchor="t">
            <a:spAutoFit/>
          </a:bodyPr>
          <a:lstStyle/>
          <a:p>
            <a:pPr algn="ctr">
              <a:lnSpc>
                <a:spcPts val="2905"/>
              </a:lnSpc>
            </a:pPr>
            <a:r>
              <a:rPr lang="en-US" sz="2000" b="1" dirty="0">
                <a:latin typeface="Arial" panose="020B0604020202020204" pitchFamily="34" charset="0"/>
                <a:cs typeface="Arial" panose="020B0604020202020204" pitchFamily="34" charset="0"/>
              </a:rPr>
              <a:t>13 </a:t>
            </a:r>
            <a:r>
              <a:rPr lang="id-ID" sz="2000" b="1" dirty="0">
                <a:latin typeface="Arial" panose="020B0604020202020204" pitchFamily="34" charset="0"/>
                <a:cs typeface="Arial" panose="020B0604020202020204" pitchFamily="34" charset="0"/>
              </a:rPr>
              <a:t>FEBR</a:t>
            </a:r>
            <a:r>
              <a:rPr lang="en-US" sz="2000" b="1" dirty="0">
                <a:latin typeface="Arial" panose="020B0604020202020204" pitchFamily="34" charset="0"/>
                <a:cs typeface="Arial" panose="020B0604020202020204" pitchFamily="34" charset="0"/>
              </a:rPr>
              <a:t>UARI 2023</a:t>
            </a:r>
          </a:p>
        </p:txBody>
      </p:sp>
      <p:sp>
        <p:nvSpPr>
          <p:cNvPr id="22" name="TextBox 22"/>
          <p:cNvSpPr txBox="1"/>
          <p:nvPr/>
        </p:nvSpPr>
        <p:spPr>
          <a:xfrm>
            <a:off x="225729" y="4925577"/>
            <a:ext cx="1122462" cy="297180"/>
          </a:xfrm>
          <a:prstGeom prst="rect">
            <a:avLst/>
          </a:prstGeom>
        </p:spPr>
        <p:txBody>
          <a:bodyPr lIns="0" tIns="0" rIns="0" bIns="0" rtlCol="0" anchor="t">
            <a:spAutoFit/>
          </a:bodyPr>
          <a:lstStyle/>
          <a:p>
            <a:pPr algn="ctr">
              <a:lnSpc>
                <a:spcPts val="2520"/>
              </a:lnSpc>
            </a:pPr>
            <a:r>
              <a:rPr lang="en-US" sz="1800" dirty="0">
                <a:latin typeface="Canva Sans Bold" panose="020B0803030501040103"/>
              </a:rPr>
              <a:t>IDEOLOGI</a:t>
            </a:r>
          </a:p>
        </p:txBody>
      </p:sp>
      <p:sp>
        <p:nvSpPr>
          <p:cNvPr id="23" name="TextBox 23"/>
          <p:cNvSpPr txBox="1"/>
          <p:nvPr/>
        </p:nvSpPr>
        <p:spPr>
          <a:xfrm>
            <a:off x="900813" y="6749347"/>
            <a:ext cx="894755" cy="297180"/>
          </a:xfrm>
          <a:prstGeom prst="rect">
            <a:avLst/>
          </a:prstGeom>
        </p:spPr>
        <p:txBody>
          <a:bodyPr lIns="0" tIns="0" rIns="0" bIns="0" rtlCol="0" anchor="t">
            <a:spAutoFit/>
          </a:bodyPr>
          <a:lstStyle/>
          <a:p>
            <a:pPr algn="ctr">
              <a:lnSpc>
                <a:spcPts val="2520"/>
              </a:lnSpc>
            </a:pPr>
            <a:r>
              <a:rPr lang="en-US" sz="1800" dirty="0">
                <a:latin typeface="Canva Sans Bold" panose="020B0803030501040103"/>
              </a:rPr>
              <a:t>POLITIK</a:t>
            </a:r>
          </a:p>
        </p:txBody>
      </p:sp>
      <p:sp>
        <p:nvSpPr>
          <p:cNvPr id="24" name="TextBox 24"/>
          <p:cNvSpPr txBox="1"/>
          <p:nvPr/>
        </p:nvSpPr>
        <p:spPr>
          <a:xfrm>
            <a:off x="2189917" y="7981821"/>
            <a:ext cx="1190312" cy="300082"/>
          </a:xfrm>
          <a:prstGeom prst="rect">
            <a:avLst/>
          </a:prstGeom>
        </p:spPr>
        <p:txBody>
          <a:bodyPr wrap="square" lIns="0" tIns="0" rIns="0" bIns="0" rtlCol="0" anchor="t">
            <a:spAutoFit/>
          </a:bodyPr>
          <a:lstStyle/>
          <a:p>
            <a:pPr algn="ctr">
              <a:lnSpc>
                <a:spcPts val="2520"/>
              </a:lnSpc>
            </a:pPr>
            <a:r>
              <a:rPr lang="en-US" sz="1800" dirty="0">
                <a:latin typeface="Canva Sans Bold" panose="020B0803030501040103"/>
              </a:rPr>
              <a:t>EKONOMI</a:t>
            </a:r>
          </a:p>
        </p:txBody>
      </p:sp>
      <p:sp>
        <p:nvSpPr>
          <p:cNvPr id="25" name="TextBox 25"/>
          <p:cNvSpPr txBox="1"/>
          <p:nvPr/>
        </p:nvSpPr>
        <p:spPr>
          <a:xfrm>
            <a:off x="3825708" y="8675227"/>
            <a:ext cx="965299" cy="297180"/>
          </a:xfrm>
          <a:prstGeom prst="rect">
            <a:avLst/>
          </a:prstGeom>
        </p:spPr>
        <p:txBody>
          <a:bodyPr lIns="0" tIns="0" rIns="0" bIns="0" rtlCol="0" anchor="t">
            <a:spAutoFit/>
          </a:bodyPr>
          <a:lstStyle/>
          <a:p>
            <a:pPr algn="ctr">
              <a:lnSpc>
                <a:spcPts val="2520"/>
              </a:lnSpc>
            </a:pPr>
            <a:r>
              <a:rPr lang="en-US" sz="1800" dirty="0">
                <a:latin typeface="Canva Sans Bold" panose="020B0803030501040103"/>
              </a:rPr>
              <a:t>SOSBUD</a:t>
            </a:r>
          </a:p>
        </p:txBody>
      </p:sp>
      <p:sp>
        <p:nvSpPr>
          <p:cNvPr id="26" name="TextBox 26"/>
          <p:cNvSpPr txBox="1"/>
          <p:nvPr/>
        </p:nvSpPr>
        <p:spPr>
          <a:xfrm>
            <a:off x="5477277" y="9292043"/>
            <a:ext cx="1038523" cy="297180"/>
          </a:xfrm>
          <a:prstGeom prst="rect">
            <a:avLst/>
          </a:prstGeom>
        </p:spPr>
        <p:txBody>
          <a:bodyPr lIns="0" tIns="0" rIns="0" bIns="0" rtlCol="0" anchor="t">
            <a:spAutoFit/>
          </a:bodyPr>
          <a:lstStyle/>
          <a:p>
            <a:pPr algn="ctr">
              <a:lnSpc>
                <a:spcPts val="2520"/>
              </a:lnSpc>
            </a:pPr>
            <a:r>
              <a:rPr lang="en-US" sz="1800" dirty="0">
                <a:latin typeface="Canva Sans Bold" panose="020B0803030501040103"/>
              </a:rPr>
              <a:t>HANKAM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p:cNvPicPr>
          <p:nvPr/>
        </p:nvPicPr>
        <p:blipFill>
          <a:blip r:embed="rId2">
            <a:extLst>
              <a:ext uri="{28A0092B-C50C-407E-A947-70E740481C1C}">
                <a14:useLocalDpi xmlns:a14="http://schemas.microsoft.com/office/drawing/2010/main" val="0"/>
              </a:ext>
            </a:extLst>
          </a:blip>
          <a:srcRect l="27039" r="27039"/>
          <a:stretch>
            <a:fillRect/>
          </a:stretch>
        </p:blipFill>
        <p:spPr bwMode="auto">
          <a:xfrm>
            <a:off x="1588" y="0"/>
            <a:ext cx="6858000"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750"/>
            <a:ext cx="1416051"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1" name="Group 9"/>
          <p:cNvGrpSpPr>
            <a:grpSpLocks/>
          </p:cNvGrpSpPr>
          <p:nvPr/>
        </p:nvGrpSpPr>
        <p:grpSpPr bwMode="auto">
          <a:xfrm>
            <a:off x="74613" y="3122103"/>
            <a:ext cx="6721475" cy="1505498"/>
            <a:chOff x="0" y="0"/>
            <a:chExt cx="2654949" cy="1018839"/>
          </a:xfrm>
        </p:grpSpPr>
        <p:sp>
          <p:nvSpPr>
            <p:cNvPr id="4138" name="Freeform 10"/>
            <p:cNvSpPr>
              <a:spLocks/>
            </p:cNvSpPr>
            <p:nvPr/>
          </p:nvSpPr>
          <p:spPr bwMode="auto">
            <a:xfrm>
              <a:off x="0" y="0"/>
              <a:ext cx="2654949" cy="1018839"/>
            </a:xfrm>
            <a:custGeom>
              <a:avLst/>
              <a:gdLst>
                <a:gd name="T0" fmla="*/ 39168 w 2654949"/>
                <a:gd name="T1" fmla="*/ 0 h 1018839"/>
                <a:gd name="T2" fmla="*/ 2615781 w 2654949"/>
                <a:gd name="T3" fmla="*/ 0 h 1018839"/>
                <a:gd name="T4" fmla="*/ 2654949 w 2654949"/>
                <a:gd name="T5" fmla="*/ 39168 h 1018839"/>
                <a:gd name="T6" fmla="*/ 2654949 w 2654949"/>
                <a:gd name="T7" fmla="*/ 979670 h 1018839"/>
                <a:gd name="T8" fmla="*/ 2615781 w 2654949"/>
                <a:gd name="T9" fmla="*/ 1018839 h 1018839"/>
                <a:gd name="T10" fmla="*/ 39168 w 2654949"/>
                <a:gd name="T11" fmla="*/ 1018839 h 1018839"/>
                <a:gd name="T12" fmla="*/ 0 w 2654949"/>
                <a:gd name="T13" fmla="*/ 979670 h 1018839"/>
                <a:gd name="T14" fmla="*/ 0 w 2654949"/>
                <a:gd name="T15" fmla="*/ 39168 h 1018839"/>
                <a:gd name="T16" fmla="*/ 39168 w 2654949"/>
                <a:gd name="T17" fmla="*/ 0 h 10188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1018839"/>
                <a:gd name="T29" fmla="*/ 2654949 w 2654949"/>
                <a:gd name="T30" fmla="*/ 1018839 h 10188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1018839">
                  <a:moveTo>
                    <a:pt x="39168" y="0"/>
                  </a:moveTo>
                  <a:lnTo>
                    <a:pt x="2615781" y="0"/>
                  </a:lnTo>
                  <a:cubicBezTo>
                    <a:pt x="2637413" y="0"/>
                    <a:pt x="2654949" y="17536"/>
                    <a:pt x="2654949" y="39168"/>
                  </a:cubicBezTo>
                  <a:lnTo>
                    <a:pt x="2654949" y="979670"/>
                  </a:lnTo>
                  <a:cubicBezTo>
                    <a:pt x="2654949" y="1001302"/>
                    <a:pt x="2637413" y="1018839"/>
                    <a:pt x="2615781" y="1018839"/>
                  </a:cubicBezTo>
                  <a:lnTo>
                    <a:pt x="39168" y="1018839"/>
                  </a:lnTo>
                  <a:cubicBezTo>
                    <a:pt x="17536" y="1018839"/>
                    <a:pt x="0" y="1001302"/>
                    <a:pt x="0" y="97967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39" name="TextBox 11"/>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grpSp>
        <p:nvGrpSpPr>
          <p:cNvPr id="4102" name="Group 15"/>
          <p:cNvGrpSpPr>
            <a:grpSpLocks/>
          </p:cNvGrpSpPr>
          <p:nvPr/>
        </p:nvGrpSpPr>
        <p:grpSpPr bwMode="auto">
          <a:xfrm>
            <a:off x="88900" y="7540321"/>
            <a:ext cx="6721475" cy="1054100"/>
            <a:chOff x="0" y="0"/>
            <a:chExt cx="2654949" cy="358648"/>
          </a:xfrm>
        </p:grpSpPr>
        <p:sp>
          <p:nvSpPr>
            <p:cNvPr id="4136" name="Freeform 16"/>
            <p:cNvSpPr>
              <a:spLocks/>
            </p:cNvSpPr>
            <p:nvPr/>
          </p:nvSpPr>
          <p:spPr bwMode="auto">
            <a:xfrm>
              <a:off x="0" y="0"/>
              <a:ext cx="2654949" cy="358648"/>
            </a:xfrm>
            <a:custGeom>
              <a:avLst/>
              <a:gdLst>
                <a:gd name="T0" fmla="*/ 39168 w 2654949"/>
                <a:gd name="T1" fmla="*/ 0 h 358648"/>
                <a:gd name="T2" fmla="*/ 2615781 w 2654949"/>
                <a:gd name="T3" fmla="*/ 0 h 358648"/>
                <a:gd name="T4" fmla="*/ 2654949 w 2654949"/>
                <a:gd name="T5" fmla="*/ 39168 h 358648"/>
                <a:gd name="T6" fmla="*/ 2654949 w 2654949"/>
                <a:gd name="T7" fmla="*/ 319480 h 358648"/>
                <a:gd name="T8" fmla="*/ 2615781 w 2654949"/>
                <a:gd name="T9" fmla="*/ 358648 h 358648"/>
                <a:gd name="T10" fmla="*/ 39168 w 2654949"/>
                <a:gd name="T11" fmla="*/ 358648 h 358648"/>
                <a:gd name="T12" fmla="*/ 0 w 2654949"/>
                <a:gd name="T13" fmla="*/ 319480 h 358648"/>
                <a:gd name="T14" fmla="*/ 0 w 2654949"/>
                <a:gd name="T15" fmla="*/ 39168 h 358648"/>
                <a:gd name="T16" fmla="*/ 39168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7" name="TextBox 17"/>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3" name="TextBox 21"/>
          <p:cNvSpPr txBox="1">
            <a:spLocks noChangeArrowheads="1"/>
          </p:cNvSpPr>
          <p:nvPr/>
        </p:nvSpPr>
        <p:spPr bwMode="auto">
          <a:xfrm>
            <a:off x="38100" y="1247838"/>
            <a:ext cx="67960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400" dirty="0"/>
              <a:t>Menko </a:t>
            </a:r>
            <a:r>
              <a:rPr lang="en-US" sz="1400" dirty="0" err="1"/>
              <a:t>Polhukam</a:t>
            </a:r>
            <a:r>
              <a:rPr lang="en-US" sz="1400" dirty="0"/>
              <a:t> Akan </a:t>
            </a:r>
            <a:r>
              <a:rPr lang="en-US" sz="1400" dirty="0" err="1"/>
              <a:t>Ikuti</a:t>
            </a:r>
            <a:r>
              <a:rPr lang="en-US" sz="1400" dirty="0"/>
              <a:t> </a:t>
            </a:r>
            <a:r>
              <a:rPr lang="en-US" sz="1400" dirty="0" err="1"/>
              <a:t>Putusan</a:t>
            </a:r>
            <a:r>
              <a:rPr lang="en-US" sz="1400" dirty="0"/>
              <a:t> MK Terkait Sistem </a:t>
            </a:r>
            <a:r>
              <a:rPr lang="en-US" sz="1400" dirty="0" err="1"/>
              <a:t>Pemilu</a:t>
            </a:r>
            <a:r>
              <a:rPr lang="en-US" sz="1400" dirty="0"/>
              <a:t> Terbuka </a:t>
            </a:r>
            <a:r>
              <a:rPr lang="en-US" sz="1400" dirty="0" err="1"/>
              <a:t>atau</a:t>
            </a:r>
            <a:r>
              <a:rPr lang="en-US" sz="1400" dirty="0"/>
              <a:t> </a:t>
            </a:r>
            <a:r>
              <a:rPr lang="en-US" sz="1400" dirty="0" err="1"/>
              <a:t>Tertutup</a:t>
            </a:r>
            <a:endParaRPr lang="en-US" sz="1400" dirty="0"/>
          </a:p>
        </p:txBody>
      </p:sp>
      <p:sp>
        <p:nvSpPr>
          <p:cNvPr id="4104" name="TextBox 22"/>
          <p:cNvSpPr txBox="1">
            <a:spLocks noChangeArrowheads="1"/>
          </p:cNvSpPr>
          <p:nvPr/>
        </p:nvSpPr>
        <p:spPr bwMode="auto">
          <a:xfrm>
            <a:off x="166688" y="3159204"/>
            <a:ext cx="6553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n-US" sz="1200" dirty="0"/>
              <a:t>Pada </a:t>
            </a:r>
            <a:r>
              <a:rPr lang="en-US" sz="1200" dirty="0" err="1"/>
              <a:t>tanggal</a:t>
            </a:r>
            <a:r>
              <a:rPr lang="en-US" sz="1200" dirty="0"/>
              <a:t> 12 </a:t>
            </a:r>
            <a:r>
              <a:rPr lang="en-US" sz="1200" dirty="0" err="1"/>
              <a:t>Februari</a:t>
            </a:r>
            <a:r>
              <a:rPr lang="en-US" sz="1200" dirty="0"/>
              <a:t> 2023 di Jakarta, Menteri </a:t>
            </a:r>
            <a:r>
              <a:rPr lang="en-US" sz="1200" dirty="0" err="1"/>
              <a:t>koordinator</a:t>
            </a:r>
            <a:r>
              <a:rPr lang="en-US" sz="1200" dirty="0"/>
              <a:t> Politik, Hukum dan </a:t>
            </a:r>
            <a:r>
              <a:rPr lang="en-US" sz="1200" dirty="0" err="1"/>
              <a:t>Keamanan</a:t>
            </a:r>
            <a:r>
              <a:rPr lang="en-US" sz="1200" dirty="0"/>
              <a:t> (Menko </a:t>
            </a:r>
            <a:r>
              <a:rPr lang="en-US" sz="1200" dirty="0" err="1"/>
              <a:t>Polhukam</a:t>
            </a:r>
            <a:r>
              <a:rPr lang="en-US" sz="1200" dirty="0"/>
              <a:t>) Mahfud MD </a:t>
            </a:r>
            <a:r>
              <a:rPr lang="en-US" sz="1200" dirty="0" err="1"/>
              <a:t>mengomentari</a:t>
            </a:r>
            <a:r>
              <a:rPr lang="en-US" sz="1200" dirty="0"/>
              <a:t> </a:t>
            </a:r>
            <a:r>
              <a:rPr lang="en-US" sz="1200" dirty="0" err="1"/>
              <a:t>pertanyaan</a:t>
            </a:r>
            <a:r>
              <a:rPr lang="en-US" sz="1200" dirty="0"/>
              <a:t> </a:t>
            </a:r>
            <a:r>
              <a:rPr lang="en-US" sz="1200" dirty="0" err="1"/>
              <a:t>wartawan</a:t>
            </a:r>
            <a:r>
              <a:rPr lang="en-US" sz="1200" dirty="0"/>
              <a:t> tentang </a:t>
            </a:r>
            <a:r>
              <a:rPr lang="en-US" sz="1200" dirty="0" err="1"/>
              <a:t>sistem</a:t>
            </a:r>
            <a:r>
              <a:rPr lang="en-US" sz="1200" dirty="0"/>
              <a:t> </a:t>
            </a:r>
            <a:r>
              <a:rPr lang="en-US" sz="1200" dirty="0" err="1"/>
              <a:t>pemilu</a:t>
            </a:r>
            <a:r>
              <a:rPr lang="en-US" sz="1200" dirty="0"/>
              <a:t> mana yang </a:t>
            </a:r>
            <a:r>
              <a:rPr lang="en-US" sz="1200" dirty="0" err="1"/>
              <a:t>menurutnya</a:t>
            </a:r>
            <a:r>
              <a:rPr lang="en-US" sz="1200" dirty="0"/>
              <a:t> ideal, </a:t>
            </a:r>
            <a:r>
              <a:rPr lang="en-US" sz="1200" dirty="0" err="1"/>
              <a:t>apakah</a:t>
            </a:r>
            <a:r>
              <a:rPr lang="en-US" sz="1200" dirty="0"/>
              <a:t> </a:t>
            </a:r>
            <a:r>
              <a:rPr lang="en-US" sz="1200" dirty="0" err="1"/>
              <a:t>sistem</a:t>
            </a:r>
            <a:r>
              <a:rPr lang="en-US" sz="1200" dirty="0"/>
              <a:t> </a:t>
            </a:r>
            <a:r>
              <a:rPr lang="en-US" sz="1200" dirty="0" err="1"/>
              <a:t>pemilu</a:t>
            </a:r>
            <a:r>
              <a:rPr lang="en-US" sz="1200" dirty="0"/>
              <a:t> terbuka </a:t>
            </a:r>
            <a:r>
              <a:rPr lang="en-US" sz="1200" dirty="0" err="1"/>
              <a:t>atau</a:t>
            </a:r>
            <a:r>
              <a:rPr lang="en-US" sz="1200" dirty="0"/>
              <a:t> </a:t>
            </a:r>
            <a:r>
              <a:rPr lang="en-US" sz="1200" dirty="0" err="1"/>
              <a:t>sistem</a:t>
            </a:r>
            <a:r>
              <a:rPr lang="en-US" sz="1200" dirty="0"/>
              <a:t> </a:t>
            </a:r>
            <a:r>
              <a:rPr lang="en-US" sz="1200" dirty="0" err="1"/>
              <a:t>tertutup</a:t>
            </a:r>
            <a:r>
              <a:rPr lang="en-US" sz="1200" dirty="0"/>
              <a:t> yang </a:t>
            </a:r>
            <a:r>
              <a:rPr lang="en-US" sz="1200" dirty="0" err="1"/>
              <a:t>saat</a:t>
            </a:r>
            <a:r>
              <a:rPr lang="en-US" sz="1200" dirty="0"/>
              <a:t> </a:t>
            </a:r>
            <a:r>
              <a:rPr lang="en-US" sz="1200" dirty="0" err="1"/>
              <a:t>ini</a:t>
            </a:r>
            <a:r>
              <a:rPr lang="en-US" sz="1200" dirty="0"/>
              <a:t> </a:t>
            </a:r>
            <a:r>
              <a:rPr lang="en-US" sz="1200" dirty="0" err="1"/>
              <a:t>masih</a:t>
            </a:r>
            <a:r>
              <a:rPr lang="en-US" sz="1200" dirty="0"/>
              <a:t> </a:t>
            </a:r>
            <a:r>
              <a:rPr lang="en-US" sz="1200" dirty="0" err="1"/>
              <a:t>diuji</a:t>
            </a:r>
            <a:r>
              <a:rPr lang="en-US" sz="1200" dirty="0"/>
              <a:t> </a:t>
            </a:r>
            <a:r>
              <a:rPr lang="en-US" sz="1200" dirty="0" err="1"/>
              <a:t>materi</a:t>
            </a:r>
            <a:r>
              <a:rPr lang="en-US" sz="1200" dirty="0"/>
              <a:t> oleh Mahkamah Konstitusi (MK). Mahfud MD menegaskan, akan </a:t>
            </a:r>
            <a:r>
              <a:rPr lang="en-US" sz="1200" dirty="0" err="1"/>
              <a:t>menyerahkan</a:t>
            </a:r>
            <a:r>
              <a:rPr lang="en-US" sz="1200" dirty="0"/>
              <a:t> </a:t>
            </a:r>
            <a:r>
              <a:rPr lang="en-US" sz="1200" dirty="0" err="1"/>
              <a:t>sepenuhnya</a:t>
            </a:r>
            <a:r>
              <a:rPr lang="en-US" sz="1200" dirty="0"/>
              <a:t> kepada hakim MK dan akan </a:t>
            </a:r>
            <a:r>
              <a:rPr lang="en-US" sz="1200" dirty="0" err="1"/>
              <a:t>menghormati</a:t>
            </a:r>
            <a:r>
              <a:rPr lang="en-US" sz="1200" dirty="0"/>
              <a:t> </a:t>
            </a:r>
            <a:r>
              <a:rPr lang="en-US" sz="1200" dirty="0" err="1"/>
              <a:t>apapun</a:t>
            </a:r>
            <a:r>
              <a:rPr lang="en-US" sz="1200" dirty="0"/>
              <a:t> </a:t>
            </a:r>
            <a:r>
              <a:rPr lang="en-US" sz="1200" dirty="0" err="1"/>
              <a:t>keputusan</a:t>
            </a:r>
            <a:r>
              <a:rPr lang="en-US" sz="1200" dirty="0"/>
              <a:t> MK.</a:t>
            </a:r>
          </a:p>
        </p:txBody>
      </p:sp>
      <p:grpSp>
        <p:nvGrpSpPr>
          <p:cNvPr id="4105" name="Group 12"/>
          <p:cNvGrpSpPr>
            <a:grpSpLocks/>
          </p:cNvGrpSpPr>
          <p:nvPr/>
        </p:nvGrpSpPr>
        <p:grpSpPr bwMode="auto">
          <a:xfrm>
            <a:off x="88900" y="4976098"/>
            <a:ext cx="6719888" cy="2587268"/>
            <a:chOff x="0" y="-123825"/>
            <a:chExt cx="2654949" cy="936625"/>
          </a:xfrm>
        </p:grpSpPr>
        <p:sp>
          <p:nvSpPr>
            <p:cNvPr id="4134" name="Freeform 13"/>
            <p:cNvSpPr>
              <a:spLocks/>
            </p:cNvSpPr>
            <p:nvPr/>
          </p:nvSpPr>
          <p:spPr bwMode="auto">
            <a:xfrm>
              <a:off x="0" y="-105838"/>
              <a:ext cx="2654949" cy="763352"/>
            </a:xfrm>
            <a:custGeom>
              <a:avLst/>
              <a:gdLst>
                <a:gd name="T0" fmla="*/ 39168 w 2654949"/>
                <a:gd name="T1" fmla="*/ 0 h 418439"/>
                <a:gd name="T2" fmla="*/ 2615781 w 2654949"/>
                <a:gd name="T3" fmla="*/ 0 h 418439"/>
                <a:gd name="T4" fmla="*/ 2654949 w 2654949"/>
                <a:gd name="T5" fmla="*/ 39168 h 418439"/>
                <a:gd name="T6" fmla="*/ 2654949 w 2654949"/>
                <a:gd name="T7" fmla="*/ 379271 h 418439"/>
                <a:gd name="T8" fmla="*/ 2615781 w 2654949"/>
                <a:gd name="T9" fmla="*/ 418439 h 418439"/>
                <a:gd name="T10" fmla="*/ 39168 w 2654949"/>
                <a:gd name="T11" fmla="*/ 418439 h 418439"/>
                <a:gd name="T12" fmla="*/ 0 w 2654949"/>
                <a:gd name="T13" fmla="*/ 379271 h 418439"/>
                <a:gd name="T14" fmla="*/ 0 w 2654949"/>
                <a:gd name="T15" fmla="*/ 39168 h 418439"/>
                <a:gd name="T16" fmla="*/ 39168 w 2654949"/>
                <a:gd name="T17" fmla="*/ 0 h 418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418439"/>
                <a:gd name="T29" fmla="*/ 2654949 w 2654949"/>
                <a:gd name="T30" fmla="*/ 418439 h 418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418439">
                  <a:moveTo>
                    <a:pt x="39168" y="0"/>
                  </a:moveTo>
                  <a:lnTo>
                    <a:pt x="2615781" y="0"/>
                  </a:lnTo>
                  <a:cubicBezTo>
                    <a:pt x="2637413" y="0"/>
                    <a:pt x="2654949" y="17536"/>
                    <a:pt x="2654949" y="39168"/>
                  </a:cubicBezTo>
                  <a:lnTo>
                    <a:pt x="2654949" y="379271"/>
                  </a:lnTo>
                  <a:cubicBezTo>
                    <a:pt x="2654949" y="400903"/>
                    <a:pt x="2637413" y="418439"/>
                    <a:pt x="2615781" y="418439"/>
                  </a:cubicBezTo>
                  <a:lnTo>
                    <a:pt x="39168" y="418439"/>
                  </a:lnTo>
                  <a:cubicBezTo>
                    <a:pt x="17536" y="418439"/>
                    <a:pt x="0" y="400903"/>
                    <a:pt x="0" y="379271"/>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5" name="TextBox 14"/>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6" name="TextBox 24"/>
          <p:cNvSpPr txBox="1">
            <a:spLocks noChangeArrowheads="1"/>
          </p:cNvSpPr>
          <p:nvPr/>
        </p:nvSpPr>
        <p:spPr bwMode="auto">
          <a:xfrm>
            <a:off x="104775" y="7707868"/>
            <a:ext cx="6615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1200" dirty="0"/>
              <a:t>MK </a:t>
            </a:r>
            <a:r>
              <a:rPr lang="en-US" sz="1200" dirty="0" err="1"/>
              <a:t>masih</a:t>
            </a:r>
            <a:r>
              <a:rPr lang="en-US" sz="1200" dirty="0"/>
              <a:t> melakukan sidang uji </a:t>
            </a:r>
            <a:r>
              <a:rPr lang="en-US" sz="1200" dirty="0" err="1"/>
              <a:t>materi</a:t>
            </a:r>
            <a:r>
              <a:rPr lang="en-US" sz="1200" dirty="0"/>
              <a:t>  UU Nomor 7 </a:t>
            </a:r>
            <a:r>
              <a:rPr lang="en-US" sz="1200" dirty="0" err="1"/>
              <a:t>Tahun</a:t>
            </a:r>
            <a:r>
              <a:rPr lang="en-US" sz="1200" dirty="0"/>
              <a:t> 2017 tentang </a:t>
            </a:r>
            <a:r>
              <a:rPr lang="en-US" sz="1200" dirty="0" err="1"/>
              <a:t>Pemilu</a:t>
            </a:r>
            <a:r>
              <a:rPr lang="en-US" sz="1200" dirty="0"/>
              <a:t> terkait </a:t>
            </a:r>
            <a:r>
              <a:rPr lang="en-US" sz="1200" dirty="0" err="1"/>
              <a:t>sistem</a:t>
            </a:r>
            <a:r>
              <a:rPr lang="en-US" sz="1200" dirty="0"/>
              <a:t> </a:t>
            </a:r>
            <a:r>
              <a:rPr lang="en-US" sz="1200" dirty="0" err="1"/>
              <a:t>proporsional</a:t>
            </a:r>
            <a:r>
              <a:rPr lang="en-US" sz="1200" dirty="0"/>
              <a:t> terbuka, dengan agenda </a:t>
            </a:r>
            <a:r>
              <a:rPr lang="en-US" sz="1200" dirty="0" err="1"/>
              <a:t>masih</a:t>
            </a:r>
            <a:r>
              <a:rPr lang="en-US" sz="1200" dirty="0"/>
              <a:t> mendengarkan </a:t>
            </a:r>
            <a:r>
              <a:rPr lang="en-US" sz="1200" dirty="0" err="1"/>
              <a:t>keterangan</a:t>
            </a:r>
            <a:r>
              <a:rPr lang="en-US" sz="1200" dirty="0"/>
              <a:t> </a:t>
            </a:r>
            <a:r>
              <a:rPr lang="en-US" sz="1200" dirty="0" err="1"/>
              <a:t>dari</a:t>
            </a:r>
            <a:r>
              <a:rPr lang="en-US" sz="1200" dirty="0"/>
              <a:t> </a:t>
            </a:r>
            <a:r>
              <a:rPr lang="en-US" sz="1200" dirty="0" err="1"/>
              <a:t>pihak-pihak</a:t>
            </a:r>
            <a:r>
              <a:rPr lang="en-US" sz="1200" dirty="0"/>
              <a:t> terkait.</a:t>
            </a:r>
          </a:p>
        </p:txBody>
      </p:sp>
      <p:grpSp>
        <p:nvGrpSpPr>
          <p:cNvPr id="4107" name="Group 25"/>
          <p:cNvGrpSpPr>
            <a:grpSpLocks/>
          </p:cNvGrpSpPr>
          <p:nvPr/>
        </p:nvGrpSpPr>
        <p:grpSpPr bwMode="auto">
          <a:xfrm>
            <a:off x="96838" y="8610600"/>
            <a:ext cx="6719887" cy="850900"/>
            <a:chOff x="0" y="0"/>
            <a:chExt cx="2654949" cy="358648"/>
          </a:xfrm>
        </p:grpSpPr>
        <p:sp>
          <p:nvSpPr>
            <p:cNvPr id="4132" name="Freeform 26"/>
            <p:cNvSpPr>
              <a:spLocks/>
            </p:cNvSpPr>
            <p:nvPr/>
          </p:nvSpPr>
          <p:spPr bwMode="auto">
            <a:xfrm>
              <a:off x="0" y="0"/>
              <a:ext cx="2654949" cy="358648"/>
            </a:xfrm>
            <a:custGeom>
              <a:avLst/>
              <a:gdLst>
                <a:gd name="T0" fmla="*/ 39168 w 2654949"/>
                <a:gd name="T1" fmla="*/ 0 h 358648"/>
                <a:gd name="T2" fmla="*/ 2615781 w 2654949"/>
                <a:gd name="T3" fmla="*/ 0 h 358648"/>
                <a:gd name="T4" fmla="*/ 2654949 w 2654949"/>
                <a:gd name="T5" fmla="*/ 39168 h 358648"/>
                <a:gd name="T6" fmla="*/ 2654949 w 2654949"/>
                <a:gd name="T7" fmla="*/ 319480 h 358648"/>
                <a:gd name="T8" fmla="*/ 2615781 w 2654949"/>
                <a:gd name="T9" fmla="*/ 358648 h 358648"/>
                <a:gd name="T10" fmla="*/ 39168 w 2654949"/>
                <a:gd name="T11" fmla="*/ 358648 h 358648"/>
                <a:gd name="T12" fmla="*/ 0 w 2654949"/>
                <a:gd name="T13" fmla="*/ 319480 h 358648"/>
                <a:gd name="T14" fmla="*/ 0 w 2654949"/>
                <a:gd name="T15" fmla="*/ 39168 h 358648"/>
                <a:gd name="T16" fmla="*/ 39168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3" name="TextBox 27"/>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8" name="TextBox 29"/>
          <p:cNvSpPr txBox="1">
            <a:spLocks noChangeArrowheads="1"/>
          </p:cNvSpPr>
          <p:nvPr/>
        </p:nvSpPr>
        <p:spPr bwMode="auto">
          <a:xfrm>
            <a:off x="5375275" y="544513"/>
            <a:ext cx="11557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25"/>
              </a:lnSpc>
            </a:pPr>
            <a:r>
              <a:rPr lang="en-US" sz="1600" b="1" dirty="0">
                <a:solidFill>
                  <a:srgbClr val="FF0000"/>
                </a:solidFill>
              </a:rPr>
              <a:t>POLITIK </a:t>
            </a:r>
            <a:endParaRPr lang="en-US" b="1" dirty="0">
              <a:solidFill>
                <a:srgbClr val="FF0000"/>
              </a:solidFill>
            </a:endParaRPr>
          </a:p>
        </p:txBody>
      </p:sp>
      <p:pic>
        <p:nvPicPr>
          <p:cNvPr id="4109"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22575"/>
            <a:ext cx="9652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3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239713" y="2798477"/>
            <a:ext cx="304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4"/>
          <p:cNvSpPr txBox="1"/>
          <p:nvPr/>
        </p:nvSpPr>
        <p:spPr>
          <a:xfrm>
            <a:off x="304800" y="2817812"/>
            <a:ext cx="1150938" cy="230188"/>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FAKTA</a:t>
            </a:r>
          </a:p>
        </p:txBody>
      </p:sp>
      <p:grpSp>
        <p:nvGrpSpPr>
          <p:cNvPr id="4112" name="Group 46"/>
          <p:cNvGrpSpPr>
            <a:grpSpLocks/>
          </p:cNvGrpSpPr>
          <p:nvPr/>
        </p:nvGrpSpPr>
        <p:grpSpPr bwMode="auto">
          <a:xfrm>
            <a:off x="-11299" y="4681323"/>
            <a:ext cx="1195707" cy="350838"/>
            <a:chOff x="49817" y="6331790"/>
            <a:chExt cx="1196068" cy="350956"/>
          </a:xfrm>
        </p:grpSpPr>
        <p:pic>
          <p:nvPicPr>
            <p:cNvPr id="4129" name="Picture 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346" y="6411763"/>
              <a:ext cx="965460" cy="22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0" name="Picture 3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49817" y="6331790"/>
              <a:ext cx="305013"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7"/>
            <p:cNvSpPr txBox="1"/>
            <p:nvPr/>
          </p:nvSpPr>
          <p:spPr>
            <a:xfrm>
              <a:off x="94600" y="6408036"/>
              <a:ext cx="1151285" cy="230264"/>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ANALISA</a:t>
              </a:r>
            </a:p>
          </p:txBody>
        </p:sp>
      </p:grpSp>
      <p:grpSp>
        <p:nvGrpSpPr>
          <p:cNvPr id="4113" name="Group 54"/>
          <p:cNvGrpSpPr>
            <a:grpSpLocks/>
          </p:cNvGrpSpPr>
          <p:nvPr/>
        </p:nvGrpSpPr>
        <p:grpSpPr bwMode="auto">
          <a:xfrm>
            <a:off x="228600" y="8412163"/>
            <a:ext cx="1781175" cy="350837"/>
            <a:chOff x="99435" y="8343749"/>
            <a:chExt cx="1781245" cy="350956"/>
          </a:xfrm>
        </p:grpSpPr>
        <p:pic>
          <p:nvPicPr>
            <p:cNvPr id="4124" name="Picture 4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3165" y="8354108"/>
              <a:ext cx="1044662" cy="2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25" name="Group 53"/>
            <p:cNvGrpSpPr>
              <a:grpSpLocks/>
            </p:cNvGrpSpPr>
            <p:nvPr/>
          </p:nvGrpSpPr>
          <p:grpSpPr bwMode="auto">
            <a:xfrm>
              <a:off x="99435" y="8343749"/>
              <a:ext cx="1781245" cy="350956"/>
              <a:chOff x="99435" y="8343749"/>
              <a:chExt cx="1781245" cy="350956"/>
            </a:xfrm>
          </p:grpSpPr>
          <p:pic>
            <p:nvPicPr>
              <p:cNvPr id="4126" name="Picture 4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99435" y="8343749"/>
                <a:ext cx="305013"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7"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5220" y="8368835"/>
                <a:ext cx="965460" cy="22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6"/>
              <p:cNvSpPr txBox="1"/>
              <p:nvPr/>
            </p:nvSpPr>
            <p:spPr>
              <a:xfrm>
                <a:off x="288354" y="8368834"/>
                <a:ext cx="1285926" cy="230265"/>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REKOMENDASI</a:t>
                </a:r>
              </a:p>
            </p:txBody>
          </p:sp>
        </p:grpSp>
      </p:grpSp>
      <p:sp>
        <p:nvSpPr>
          <p:cNvPr id="4114" name="TextBox 29"/>
          <p:cNvSpPr txBox="1">
            <a:spLocks noChangeArrowheads="1"/>
          </p:cNvSpPr>
          <p:nvPr/>
        </p:nvSpPr>
        <p:spPr bwMode="auto">
          <a:xfrm>
            <a:off x="5167313" y="228600"/>
            <a:ext cx="1476375"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25"/>
              </a:lnSpc>
            </a:pPr>
            <a:r>
              <a:rPr lang="en-US" sz="1400" b="1" dirty="0"/>
              <a:t>13 </a:t>
            </a:r>
            <a:r>
              <a:rPr lang="en-US" sz="1400" b="1" dirty="0" err="1"/>
              <a:t>Februari</a:t>
            </a:r>
            <a:r>
              <a:rPr lang="en-US" sz="1400" b="1" dirty="0"/>
              <a:t>  </a:t>
            </a:r>
            <a:r>
              <a:rPr lang="id-ID" sz="1400" b="1" dirty="0"/>
              <a:t>2023</a:t>
            </a:r>
            <a:endParaRPr lang="en-US" sz="1400" b="1" dirty="0"/>
          </a:p>
        </p:txBody>
      </p:sp>
      <p:sp>
        <p:nvSpPr>
          <p:cNvPr id="4115" name="TextBox 28"/>
          <p:cNvSpPr txBox="1">
            <a:spLocks noChangeArrowheads="1"/>
          </p:cNvSpPr>
          <p:nvPr/>
        </p:nvSpPr>
        <p:spPr bwMode="auto">
          <a:xfrm>
            <a:off x="136525" y="8763000"/>
            <a:ext cx="65293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1200" dirty="0" err="1"/>
              <a:t>Kemhan</a:t>
            </a:r>
            <a:r>
              <a:rPr lang="en-US" sz="1200" dirty="0"/>
              <a:t> </a:t>
            </a:r>
            <a:r>
              <a:rPr lang="en-US" sz="1200" dirty="0" err="1"/>
              <a:t>dhi</a:t>
            </a:r>
            <a:r>
              <a:rPr lang="en-US" sz="1200" dirty="0"/>
              <a:t>. </a:t>
            </a:r>
            <a:r>
              <a:rPr lang="en-US" sz="1200" dirty="0" err="1"/>
              <a:t>Ditjen</a:t>
            </a:r>
            <a:r>
              <a:rPr lang="en-US" sz="1200" dirty="0"/>
              <a:t> Strahan </a:t>
            </a:r>
            <a:r>
              <a:rPr lang="en-US" sz="1200" dirty="0" err="1"/>
              <a:t>berkoordinasi</a:t>
            </a:r>
            <a:r>
              <a:rPr lang="en-US" sz="1200" dirty="0"/>
              <a:t> dengan TNI, </a:t>
            </a:r>
            <a:r>
              <a:rPr lang="en-US" sz="1200" dirty="0" err="1"/>
              <a:t>Polri</a:t>
            </a:r>
            <a:r>
              <a:rPr lang="en-US" sz="1200" dirty="0"/>
              <a:t> serta K/L terkait </a:t>
            </a:r>
            <a:r>
              <a:rPr lang="en-US" sz="1200" dirty="0" err="1"/>
              <a:t>untuk</a:t>
            </a:r>
            <a:r>
              <a:rPr lang="en-US" sz="1200" dirty="0"/>
              <a:t> </a:t>
            </a:r>
            <a:r>
              <a:rPr lang="en-US" sz="1200" dirty="0" err="1"/>
              <a:t>mengantisipasi</a:t>
            </a:r>
            <a:r>
              <a:rPr lang="en-US" sz="1200" dirty="0"/>
              <a:t> </a:t>
            </a:r>
            <a:r>
              <a:rPr lang="en-US" sz="1200" dirty="0" err="1"/>
              <a:t>potensi</a:t>
            </a:r>
            <a:r>
              <a:rPr lang="en-US" sz="1200" dirty="0"/>
              <a:t> </a:t>
            </a:r>
            <a:r>
              <a:rPr lang="en-US" sz="1200" dirty="0" err="1"/>
              <a:t>adanya</a:t>
            </a:r>
            <a:r>
              <a:rPr lang="en-US" sz="1200" dirty="0"/>
              <a:t> </a:t>
            </a:r>
            <a:r>
              <a:rPr lang="en-US" sz="1200" dirty="0" err="1"/>
              <a:t>gejolak</a:t>
            </a:r>
            <a:r>
              <a:rPr lang="en-US" sz="1200" dirty="0"/>
              <a:t> </a:t>
            </a:r>
            <a:r>
              <a:rPr lang="en-US" sz="1200" dirty="0" err="1"/>
              <a:t>sosial</a:t>
            </a:r>
            <a:r>
              <a:rPr lang="en-US" sz="1200" dirty="0"/>
              <a:t> politik </a:t>
            </a:r>
            <a:r>
              <a:rPr lang="en-US" sz="1200" dirty="0" err="1"/>
              <a:t>baik</a:t>
            </a:r>
            <a:r>
              <a:rPr lang="en-US" sz="1200" dirty="0"/>
              <a:t> di parpol </a:t>
            </a:r>
            <a:r>
              <a:rPr lang="en-US" sz="1200" dirty="0" err="1"/>
              <a:t>maupun</a:t>
            </a:r>
            <a:r>
              <a:rPr lang="en-US" sz="1200" dirty="0"/>
              <a:t> </a:t>
            </a:r>
            <a:r>
              <a:rPr lang="en-US" sz="1200" dirty="0" err="1"/>
              <a:t>masyarakat</a:t>
            </a:r>
            <a:r>
              <a:rPr lang="en-US" sz="1200" dirty="0"/>
              <a:t> </a:t>
            </a:r>
            <a:r>
              <a:rPr lang="en-US" sz="1200" dirty="0" err="1"/>
              <a:t>bila</a:t>
            </a:r>
            <a:r>
              <a:rPr lang="en-US" sz="1200" dirty="0"/>
              <a:t> MK </a:t>
            </a:r>
            <a:r>
              <a:rPr lang="en-US" sz="1200" dirty="0" err="1"/>
              <a:t>menyetujui</a:t>
            </a:r>
            <a:r>
              <a:rPr lang="en-US" sz="1200" dirty="0"/>
              <a:t> </a:t>
            </a:r>
            <a:r>
              <a:rPr lang="en-US" sz="1200" dirty="0" err="1"/>
              <a:t>sistem</a:t>
            </a:r>
            <a:r>
              <a:rPr lang="en-US" sz="1200" dirty="0"/>
              <a:t> </a:t>
            </a:r>
            <a:r>
              <a:rPr lang="en-US" sz="1200" dirty="0" err="1"/>
              <a:t>pemilu</a:t>
            </a:r>
            <a:r>
              <a:rPr lang="en-US" sz="1200" dirty="0"/>
              <a:t> </a:t>
            </a:r>
            <a:r>
              <a:rPr lang="en-US" sz="1200" dirty="0" err="1"/>
              <a:t>proporsional</a:t>
            </a:r>
            <a:r>
              <a:rPr lang="en-US" sz="1200" dirty="0"/>
              <a:t> </a:t>
            </a:r>
            <a:r>
              <a:rPr lang="en-US" sz="1200" dirty="0" err="1"/>
              <a:t>tertutup</a:t>
            </a:r>
            <a:r>
              <a:rPr lang="en-US" sz="1200" dirty="0"/>
              <a:t>.</a:t>
            </a:r>
          </a:p>
        </p:txBody>
      </p:sp>
      <p:sp>
        <p:nvSpPr>
          <p:cNvPr id="4116" name="TextBox 22"/>
          <p:cNvSpPr txBox="1">
            <a:spLocks noChangeArrowheads="1"/>
          </p:cNvSpPr>
          <p:nvPr/>
        </p:nvSpPr>
        <p:spPr bwMode="auto">
          <a:xfrm>
            <a:off x="123824" y="5052298"/>
            <a:ext cx="651986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n-US" sz="1200" dirty="0" err="1"/>
              <a:t>Apabila</a:t>
            </a:r>
            <a:r>
              <a:rPr lang="en-US" sz="1200" dirty="0"/>
              <a:t> </a:t>
            </a:r>
            <a:r>
              <a:rPr lang="en-US" sz="1200" dirty="0" err="1"/>
              <a:t>gugatan</a:t>
            </a:r>
            <a:r>
              <a:rPr lang="en-US" sz="1200" i="1" dirty="0"/>
              <a:t> </a:t>
            </a:r>
            <a:r>
              <a:rPr lang="en-US" sz="1200" dirty="0"/>
              <a:t>uji </a:t>
            </a:r>
            <a:r>
              <a:rPr lang="en-US" sz="1200" dirty="0" err="1"/>
              <a:t>materi</a:t>
            </a:r>
            <a:r>
              <a:rPr lang="en-US" sz="1200" dirty="0"/>
              <a:t> </a:t>
            </a:r>
            <a:r>
              <a:rPr lang="en-US" sz="1200" dirty="0" err="1"/>
              <a:t>terhadap</a:t>
            </a:r>
            <a:r>
              <a:rPr lang="en-US" sz="1200" dirty="0"/>
              <a:t> UU Nomor 7 </a:t>
            </a:r>
            <a:r>
              <a:rPr lang="en-US" sz="1200" dirty="0" err="1"/>
              <a:t>Tahun</a:t>
            </a:r>
            <a:r>
              <a:rPr lang="en-US" sz="1200" dirty="0"/>
              <a:t> 2017 tentang </a:t>
            </a:r>
            <a:r>
              <a:rPr lang="en-US" sz="1200" dirty="0" err="1"/>
              <a:t>Pemilu</a:t>
            </a:r>
            <a:r>
              <a:rPr lang="en-US" sz="1200" dirty="0"/>
              <a:t> terkait </a:t>
            </a:r>
            <a:r>
              <a:rPr lang="en-US" sz="1200" dirty="0" err="1"/>
              <a:t>sistem</a:t>
            </a:r>
            <a:r>
              <a:rPr lang="en-US" sz="1200" dirty="0"/>
              <a:t> </a:t>
            </a:r>
            <a:r>
              <a:rPr lang="en-US" sz="1200" dirty="0" err="1"/>
              <a:t>proporsional</a:t>
            </a:r>
            <a:r>
              <a:rPr lang="en-US" sz="1200" dirty="0"/>
              <a:t> terbuka</a:t>
            </a:r>
            <a:r>
              <a:rPr lang="en-US" sz="1200" i="1" dirty="0"/>
              <a:t> </a:t>
            </a:r>
            <a:r>
              <a:rPr lang="en-US" sz="1200" dirty="0"/>
              <a:t>tersebut </a:t>
            </a:r>
            <a:r>
              <a:rPr lang="en-US" sz="1200" dirty="0" err="1"/>
              <a:t>dikabulkan</a:t>
            </a:r>
            <a:r>
              <a:rPr lang="en-US" sz="1200" dirty="0"/>
              <a:t> oleh MK, </a:t>
            </a:r>
            <a:r>
              <a:rPr lang="en-US" sz="1200" dirty="0" err="1"/>
              <a:t>maka</a:t>
            </a:r>
            <a:r>
              <a:rPr lang="en-US" sz="1200" dirty="0"/>
              <a:t> </a:t>
            </a:r>
            <a:r>
              <a:rPr lang="en-US" sz="1200" dirty="0" err="1"/>
              <a:t>sistem</a:t>
            </a:r>
            <a:r>
              <a:rPr lang="en-US" sz="1200" dirty="0"/>
              <a:t> </a:t>
            </a:r>
            <a:r>
              <a:rPr lang="en-US" sz="1200" dirty="0" err="1"/>
              <a:t>pemilu</a:t>
            </a:r>
            <a:r>
              <a:rPr lang="en-US" sz="1200" dirty="0"/>
              <a:t> pada 2024 </a:t>
            </a:r>
            <a:r>
              <a:rPr lang="en-US" sz="1200" dirty="0" err="1"/>
              <a:t>mendatang</a:t>
            </a:r>
            <a:r>
              <a:rPr lang="en-US" sz="1200" dirty="0"/>
              <a:t> akan </a:t>
            </a:r>
            <a:r>
              <a:rPr lang="en-US" sz="1200" dirty="0" err="1"/>
              <a:t>berubah</a:t>
            </a:r>
            <a:r>
              <a:rPr lang="en-US" sz="1200" dirty="0"/>
              <a:t> </a:t>
            </a:r>
            <a:r>
              <a:rPr lang="en-US" sz="1200" dirty="0" err="1"/>
              <a:t>menjadi</a:t>
            </a:r>
            <a:r>
              <a:rPr lang="en-US" sz="1200" dirty="0"/>
              <a:t> </a:t>
            </a:r>
            <a:r>
              <a:rPr lang="en-US" sz="1200" dirty="0" err="1"/>
              <a:t>sistem</a:t>
            </a:r>
            <a:r>
              <a:rPr lang="en-US" sz="1200" dirty="0"/>
              <a:t> </a:t>
            </a:r>
            <a:r>
              <a:rPr lang="en-US" sz="1200" dirty="0" err="1"/>
              <a:t>proporsional</a:t>
            </a:r>
            <a:r>
              <a:rPr lang="en-US" sz="1200" dirty="0"/>
              <a:t> </a:t>
            </a:r>
            <a:r>
              <a:rPr lang="en-US" sz="1200" dirty="0" err="1"/>
              <a:t>tertutup</a:t>
            </a:r>
            <a:r>
              <a:rPr lang="en-US" sz="1200" dirty="0"/>
              <a:t>. </a:t>
            </a:r>
            <a:r>
              <a:rPr lang="en-US" sz="1200" dirty="0" err="1"/>
              <a:t>Kedua</a:t>
            </a:r>
            <a:r>
              <a:rPr lang="en-US" sz="1200" dirty="0"/>
              <a:t> </a:t>
            </a:r>
            <a:r>
              <a:rPr lang="en-US" sz="1200" dirty="0" err="1"/>
              <a:t>sistem</a:t>
            </a:r>
            <a:r>
              <a:rPr lang="en-US" sz="1200" dirty="0"/>
              <a:t> tersebut </a:t>
            </a:r>
            <a:r>
              <a:rPr lang="en-US" sz="1200" dirty="0" err="1"/>
              <a:t>memiliki</a:t>
            </a:r>
            <a:r>
              <a:rPr lang="en-US" sz="1200" dirty="0"/>
              <a:t> </a:t>
            </a:r>
            <a:r>
              <a:rPr lang="en-US" sz="1200" dirty="0" err="1"/>
              <a:t>kelebihan</a:t>
            </a:r>
            <a:r>
              <a:rPr lang="en-US" sz="1200" dirty="0"/>
              <a:t> dan </a:t>
            </a:r>
            <a:r>
              <a:rPr lang="en-US" sz="1200" dirty="0" err="1"/>
              <a:t>kekurangan</a:t>
            </a:r>
            <a:r>
              <a:rPr lang="en-US" sz="1200" dirty="0"/>
              <a:t>. Sistem </a:t>
            </a:r>
            <a:r>
              <a:rPr lang="en-US" sz="1200" dirty="0" err="1"/>
              <a:t>proposional</a:t>
            </a:r>
            <a:r>
              <a:rPr lang="en-US" sz="1200" dirty="0"/>
              <a:t> </a:t>
            </a:r>
            <a:r>
              <a:rPr lang="en-US" sz="1200" dirty="0" err="1"/>
              <a:t>tertutup</a:t>
            </a:r>
            <a:r>
              <a:rPr lang="en-US" sz="1200" dirty="0"/>
              <a:t> </a:t>
            </a:r>
            <a:r>
              <a:rPr lang="en-US" sz="1200" dirty="0" err="1"/>
              <a:t>berpotensi</a:t>
            </a:r>
            <a:r>
              <a:rPr lang="en-US" sz="1200" dirty="0"/>
              <a:t> </a:t>
            </a:r>
            <a:r>
              <a:rPr lang="en-US" sz="1200" dirty="0" err="1"/>
              <a:t>menutup</a:t>
            </a:r>
            <a:r>
              <a:rPr lang="en-US" sz="1200" dirty="0"/>
              <a:t> </a:t>
            </a:r>
            <a:r>
              <a:rPr lang="en-US" sz="1200" dirty="0" err="1"/>
              <a:t>kompetisi</a:t>
            </a:r>
            <a:r>
              <a:rPr lang="en-US" sz="1200" dirty="0"/>
              <a:t> </a:t>
            </a:r>
            <a:r>
              <a:rPr lang="en-US" sz="1200" dirty="0" err="1"/>
              <a:t>antar</a:t>
            </a:r>
            <a:r>
              <a:rPr lang="en-US" sz="1200" dirty="0"/>
              <a:t> </a:t>
            </a:r>
            <a:r>
              <a:rPr lang="en-US" sz="1200" dirty="0" err="1"/>
              <a:t>sesama</a:t>
            </a:r>
            <a:r>
              <a:rPr lang="en-US" sz="1200" dirty="0"/>
              <a:t> </a:t>
            </a:r>
            <a:r>
              <a:rPr lang="en-US" sz="1200" dirty="0" err="1"/>
              <a:t>kader</a:t>
            </a:r>
            <a:r>
              <a:rPr lang="en-US" sz="1200" dirty="0"/>
              <a:t> </a:t>
            </a:r>
            <a:r>
              <a:rPr lang="en-US" sz="1200" dirty="0" err="1"/>
              <a:t>partai</a:t>
            </a:r>
            <a:r>
              <a:rPr lang="en-US" sz="1200" dirty="0"/>
              <a:t> dan </a:t>
            </a:r>
            <a:r>
              <a:rPr lang="en-US" sz="1200" dirty="0" err="1"/>
              <a:t>berpeluang</a:t>
            </a:r>
            <a:r>
              <a:rPr lang="en-US" sz="1200" dirty="0"/>
              <a:t> </a:t>
            </a:r>
            <a:r>
              <a:rPr lang="en-US" sz="1200" dirty="0" err="1"/>
              <a:t>menghidupkan</a:t>
            </a:r>
            <a:r>
              <a:rPr lang="en-US" sz="1200" dirty="0"/>
              <a:t> </a:t>
            </a:r>
            <a:r>
              <a:rPr lang="en-US" sz="1200" dirty="0" err="1"/>
              <a:t>oligarki</a:t>
            </a:r>
            <a:r>
              <a:rPr lang="en-US" sz="1200" dirty="0"/>
              <a:t> dalam </a:t>
            </a:r>
            <a:r>
              <a:rPr lang="en-US" sz="1200" dirty="0" err="1"/>
              <a:t>tubuh</a:t>
            </a:r>
            <a:r>
              <a:rPr lang="en-US" sz="1200" dirty="0"/>
              <a:t> </a:t>
            </a:r>
            <a:r>
              <a:rPr lang="en-US" sz="1200" dirty="0" err="1"/>
              <a:t>partai</a:t>
            </a:r>
            <a:r>
              <a:rPr lang="en-US" sz="1200" dirty="0"/>
              <a:t> politik, </a:t>
            </a:r>
            <a:r>
              <a:rPr lang="en-US" sz="1200" dirty="0" err="1"/>
              <a:t>namun</a:t>
            </a:r>
            <a:r>
              <a:rPr lang="en-US" sz="1200" dirty="0"/>
              <a:t>, dapat </a:t>
            </a:r>
            <a:r>
              <a:rPr lang="en-US" sz="1200" dirty="0" err="1"/>
              <a:t>meminimalisasi</a:t>
            </a:r>
            <a:r>
              <a:rPr lang="en-US" sz="1200" dirty="0"/>
              <a:t> politik uang, karena parpol akan </a:t>
            </a:r>
            <a:r>
              <a:rPr lang="en-US" sz="1200" dirty="0" err="1"/>
              <a:t>memilih</a:t>
            </a:r>
            <a:r>
              <a:rPr lang="en-US" sz="1200" dirty="0"/>
              <a:t> </a:t>
            </a:r>
            <a:r>
              <a:rPr lang="en-US" sz="1200" dirty="0" err="1"/>
              <a:t>kader-kader</a:t>
            </a:r>
            <a:r>
              <a:rPr lang="en-US" sz="1200" dirty="0"/>
              <a:t> yang </a:t>
            </a:r>
            <a:r>
              <a:rPr lang="en-US" sz="1200" dirty="0" err="1"/>
              <a:t>terbaik</a:t>
            </a:r>
            <a:r>
              <a:rPr lang="en-US" sz="1200" dirty="0"/>
              <a:t> </a:t>
            </a:r>
            <a:r>
              <a:rPr lang="en-US" sz="1200" dirty="0" err="1"/>
              <a:t>menjadi</a:t>
            </a:r>
            <a:r>
              <a:rPr lang="en-US" sz="1200" dirty="0"/>
              <a:t> </a:t>
            </a:r>
            <a:r>
              <a:rPr lang="en-US" sz="1200" dirty="0" err="1"/>
              <a:t>caleg</a:t>
            </a:r>
            <a:r>
              <a:rPr lang="en-US" sz="1200" dirty="0"/>
              <a:t> yang </a:t>
            </a:r>
            <a:r>
              <a:rPr lang="en-US" sz="1200" dirty="0" err="1"/>
              <a:t>memiliki</a:t>
            </a:r>
            <a:r>
              <a:rPr lang="en-US" sz="1200" dirty="0"/>
              <a:t> </a:t>
            </a:r>
            <a:r>
              <a:rPr lang="en-US" sz="1200" dirty="0" err="1"/>
              <a:t>kapasitas</a:t>
            </a:r>
            <a:r>
              <a:rPr lang="en-US" sz="1200" dirty="0"/>
              <a:t>, </a:t>
            </a:r>
            <a:r>
              <a:rPr lang="en-US" sz="1200" dirty="0" err="1"/>
              <a:t>integritas</a:t>
            </a:r>
            <a:r>
              <a:rPr lang="en-US" sz="1200" dirty="0"/>
              <a:t>, serta yang </a:t>
            </a:r>
            <a:r>
              <a:rPr lang="en-US" sz="1200" dirty="0" err="1"/>
              <a:t>memahami</a:t>
            </a:r>
            <a:r>
              <a:rPr lang="en-US" sz="1200" dirty="0"/>
              <a:t> </a:t>
            </a:r>
            <a:r>
              <a:rPr lang="en-US" sz="1200" dirty="0" err="1"/>
              <a:t>ideologi</a:t>
            </a:r>
            <a:r>
              <a:rPr lang="en-US" sz="1200" dirty="0"/>
              <a:t> dan </a:t>
            </a:r>
            <a:r>
              <a:rPr lang="en-US" sz="1200" dirty="0" err="1"/>
              <a:t>konsep</a:t>
            </a:r>
            <a:r>
              <a:rPr lang="en-US" sz="1200" dirty="0"/>
              <a:t> </a:t>
            </a:r>
            <a:r>
              <a:rPr lang="en-US" sz="1200" dirty="0" err="1"/>
              <a:t>bernegara</a:t>
            </a:r>
            <a:r>
              <a:rPr lang="en-US" sz="1200" dirty="0"/>
              <a:t>, bukan karena </a:t>
            </a:r>
            <a:r>
              <a:rPr lang="en-US" sz="1200" dirty="0" err="1"/>
              <a:t>popularitas</a:t>
            </a:r>
            <a:r>
              <a:rPr lang="en-US" sz="1200" dirty="0"/>
              <a:t>. Sistem </a:t>
            </a:r>
            <a:r>
              <a:rPr lang="en-US" sz="1200" dirty="0" err="1"/>
              <a:t>proporsional</a:t>
            </a:r>
            <a:r>
              <a:rPr lang="en-US" sz="1200" dirty="0"/>
              <a:t> terbuka </a:t>
            </a:r>
            <a:r>
              <a:rPr lang="en-US" sz="1200" dirty="0" err="1"/>
              <a:t>rakyat</a:t>
            </a:r>
            <a:r>
              <a:rPr lang="en-US" sz="1200" dirty="0"/>
              <a:t> dapat secara </a:t>
            </a:r>
            <a:r>
              <a:rPr lang="en-US" sz="1200" dirty="0" err="1"/>
              <a:t>bebas</a:t>
            </a:r>
            <a:r>
              <a:rPr lang="en-US" sz="1200" dirty="0"/>
              <a:t> </a:t>
            </a:r>
            <a:r>
              <a:rPr lang="en-US" sz="1200" dirty="0" err="1"/>
              <a:t>memilih</a:t>
            </a:r>
            <a:r>
              <a:rPr lang="en-US" sz="1200" dirty="0"/>
              <a:t> dan </a:t>
            </a:r>
            <a:r>
              <a:rPr lang="en-US" sz="1200" dirty="0" err="1"/>
              <a:t>menentukan</a:t>
            </a:r>
            <a:r>
              <a:rPr lang="en-US" sz="1200" dirty="0"/>
              <a:t> </a:t>
            </a:r>
            <a:r>
              <a:rPr lang="en-US" sz="1200" dirty="0" err="1"/>
              <a:t>calon</a:t>
            </a:r>
            <a:r>
              <a:rPr lang="en-US" sz="1200" dirty="0"/>
              <a:t> </a:t>
            </a:r>
            <a:r>
              <a:rPr lang="en-US" sz="1200" dirty="0" err="1"/>
              <a:t>anggota</a:t>
            </a:r>
            <a:r>
              <a:rPr lang="en-US" sz="1200" dirty="0"/>
              <a:t> </a:t>
            </a:r>
            <a:r>
              <a:rPr lang="en-US" sz="1200" dirty="0" err="1"/>
              <a:t>legislatif</a:t>
            </a:r>
            <a:r>
              <a:rPr lang="en-US" sz="1200" dirty="0"/>
              <a:t>, </a:t>
            </a:r>
            <a:r>
              <a:rPr lang="en-US" sz="1200" dirty="0" err="1"/>
              <a:t>namun</a:t>
            </a:r>
            <a:r>
              <a:rPr lang="en-US" sz="1200" dirty="0"/>
              <a:t> </a:t>
            </a:r>
            <a:r>
              <a:rPr lang="en-US" sz="1200" dirty="0" err="1"/>
              <a:t>cenderung</a:t>
            </a:r>
            <a:r>
              <a:rPr lang="en-US" sz="1200" dirty="0"/>
              <a:t> </a:t>
            </a:r>
            <a:r>
              <a:rPr lang="en-US" sz="1200" dirty="0" err="1"/>
              <a:t>menyuburkan</a:t>
            </a:r>
            <a:r>
              <a:rPr lang="en-US" sz="1200" dirty="0"/>
              <a:t> politik uang dan kecurangan </a:t>
            </a:r>
            <a:r>
              <a:rPr lang="en-US" sz="1200" dirty="0" err="1"/>
              <a:t>sistemik</a:t>
            </a:r>
            <a:r>
              <a:rPr lang="en-US" sz="1200" dirty="0"/>
              <a:t> </a:t>
            </a:r>
            <a:r>
              <a:rPr lang="en-US" sz="1200" dirty="0" err="1"/>
              <a:t>lainnya</a:t>
            </a:r>
            <a:r>
              <a:rPr lang="en-US" sz="1200" dirty="0"/>
              <a:t>, </a:t>
            </a:r>
            <a:r>
              <a:rPr lang="en-US" sz="1200" dirty="0" err="1"/>
              <a:t>sehingga</a:t>
            </a:r>
            <a:r>
              <a:rPr lang="en-US" sz="1200" dirty="0"/>
              <a:t> akan </a:t>
            </a:r>
            <a:r>
              <a:rPr lang="en-US" sz="1200" dirty="0" err="1"/>
              <a:t>menghasilkan</a:t>
            </a:r>
            <a:r>
              <a:rPr lang="en-US" sz="1200" dirty="0"/>
              <a:t> </a:t>
            </a:r>
            <a:r>
              <a:rPr lang="en-US" sz="1200" dirty="0" err="1"/>
              <a:t>anggota</a:t>
            </a:r>
            <a:r>
              <a:rPr lang="en-US" sz="1200" dirty="0"/>
              <a:t> </a:t>
            </a:r>
            <a:r>
              <a:rPr lang="en-US" sz="1200" dirty="0" err="1"/>
              <a:t>legislatif</a:t>
            </a:r>
            <a:r>
              <a:rPr lang="en-US" sz="1200" dirty="0"/>
              <a:t> yang </a:t>
            </a:r>
            <a:r>
              <a:rPr lang="en-US" sz="1200" dirty="0" err="1"/>
              <a:t>kurang</a:t>
            </a:r>
            <a:r>
              <a:rPr lang="en-US" sz="1200" dirty="0"/>
              <a:t> </a:t>
            </a:r>
            <a:r>
              <a:rPr lang="en-US" sz="1200" dirty="0" err="1"/>
              <a:t>berkualitas</a:t>
            </a:r>
            <a:r>
              <a:rPr lang="en-US" sz="1200" dirty="0"/>
              <a:t> dalam </a:t>
            </a:r>
            <a:r>
              <a:rPr lang="en-US" sz="1200" dirty="0" err="1"/>
              <a:t>kapasitasnya</a:t>
            </a:r>
            <a:r>
              <a:rPr lang="en-US" sz="1200" dirty="0"/>
              <a:t> sebagai wakil </a:t>
            </a:r>
            <a:r>
              <a:rPr lang="en-US" sz="1200" dirty="0" err="1"/>
              <a:t>rakyat</a:t>
            </a:r>
            <a:r>
              <a:rPr lang="en-US" sz="1200" dirty="0"/>
              <a:t> di </a:t>
            </a:r>
            <a:r>
              <a:rPr lang="en-US" sz="1200" dirty="0" err="1"/>
              <a:t>parlemen</a:t>
            </a:r>
            <a:r>
              <a:rPr lang="en-US" sz="1200" dirty="0"/>
              <a:t>.</a:t>
            </a:r>
          </a:p>
        </p:txBody>
      </p:sp>
      <p:sp>
        <p:nvSpPr>
          <p:cNvPr id="4117" name="AutoShape 4"/>
          <p:cNvSpPr>
            <a:spLocks noChangeShapeType="1"/>
          </p:cNvSpPr>
          <p:nvPr/>
        </p:nvSpPr>
        <p:spPr bwMode="auto">
          <a:xfrm rot="-11898">
            <a:off x="0" y="1182688"/>
            <a:ext cx="6854825" cy="2540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 name="TextBox 26"/>
          <p:cNvSpPr txBox="1"/>
          <p:nvPr/>
        </p:nvSpPr>
        <p:spPr>
          <a:xfrm>
            <a:off x="1844675" y="298450"/>
            <a:ext cx="2727325" cy="615950"/>
          </a:xfrm>
          <a:prstGeom prst="rect">
            <a:avLst/>
          </a:prstGeom>
        </p:spPr>
        <p:txBody>
          <a:bodyPr lIns="0" tIns="0" rIns="0" bIns="0">
            <a:spAutoFit/>
          </a:bodyPr>
          <a:lstStyle/>
          <a:p>
            <a:pPr algn="ctr" fontAlgn="auto">
              <a:spcBef>
                <a:spcPts val="0"/>
              </a:spcBef>
              <a:spcAft>
                <a:spcPts val="0"/>
              </a:spcAft>
              <a:defRPr/>
            </a:pPr>
            <a:r>
              <a:rPr lang="en-US" sz="1600" b="1" dirty="0">
                <a:solidFill>
                  <a:srgbClr val="FF0000"/>
                </a:solidFill>
                <a:latin typeface="Arial" panose="020B0604020202020204" pitchFamily="34" charset="0"/>
                <a:cs typeface="Arial" panose="020B0604020202020204" pitchFamily="34" charset="0"/>
              </a:rPr>
              <a:t>LAPORAN</a:t>
            </a:r>
            <a:r>
              <a:rPr lang="en-US" sz="1600" b="1" dirty="0">
                <a:solidFill>
                  <a:srgbClr val="000000"/>
                </a:solidFill>
                <a:latin typeface="Arial" panose="020B0604020202020204" pitchFamily="34" charset="0"/>
                <a:cs typeface="Arial" panose="020B0604020202020204" pitchFamily="34" charset="0"/>
              </a:rPr>
              <a:t> </a:t>
            </a:r>
            <a:r>
              <a:rPr lang="id-ID" sz="2400" b="1" dirty="0">
                <a:solidFill>
                  <a:schemeClr val="tx2">
                    <a:lumMod val="60000"/>
                    <a:lumOff val="40000"/>
                  </a:schemeClr>
                </a:solidFill>
                <a:latin typeface="Arial" panose="020B0604020202020204" pitchFamily="34" charset="0"/>
                <a:cs typeface="Arial" panose="020B0604020202020204" pitchFamily="34" charset="0"/>
              </a:rPr>
              <a:t>HA</a:t>
            </a:r>
            <a:r>
              <a:rPr lang="en-US" sz="2400" b="1" dirty="0">
                <a:solidFill>
                  <a:schemeClr val="tx2">
                    <a:lumMod val="60000"/>
                    <a:lumOff val="40000"/>
                  </a:schemeClr>
                </a:solidFill>
                <a:latin typeface="Arial" panose="020B0604020202020204" pitchFamily="34" charset="0"/>
                <a:cs typeface="Arial" panose="020B0604020202020204" pitchFamily="34" charset="0"/>
              </a:rPr>
              <a:t>R</a:t>
            </a:r>
            <a:r>
              <a:rPr lang="id-ID" sz="2400" b="1" dirty="0">
                <a:solidFill>
                  <a:schemeClr val="tx2">
                    <a:lumMod val="60000"/>
                    <a:lumOff val="40000"/>
                  </a:schemeClr>
                </a:solidFill>
                <a:latin typeface="Arial" panose="020B0604020202020204" pitchFamily="34" charset="0"/>
                <a:cs typeface="Arial" panose="020B0604020202020204" pitchFamily="34" charset="0"/>
              </a:rPr>
              <a:t>IAN</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a:p>
            <a:pPr algn="ctr" fontAlgn="auto">
              <a:spcBef>
                <a:spcPts val="0"/>
              </a:spcBef>
              <a:spcAft>
                <a:spcPts val="0"/>
              </a:spcAft>
              <a:defRPr/>
            </a:pPr>
            <a:r>
              <a:rPr lang="en-US" sz="1600" b="1" dirty="0">
                <a:solidFill>
                  <a:srgbClr val="000000"/>
                </a:solidFill>
                <a:latin typeface="Arial" panose="020B0604020202020204" pitchFamily="34" charset="0"/>
                <a:cs typeface="Arial" panose="020B0604020202020204" pitchFamily="34" charset="0"/>
              </a:rPr>
              <a:t>BAINSTRAHAN KEMHAN</a:t>
            </a:r>
          </a:p>
        </p:txBody>
      </p:sp>
      <p:pic>
        <p:nvPicPr>
          <p:cNvPr id="4119"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513" y="7421562"/>
            <a:ext cx="4479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0" name="Picture 3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84613">
            <a:off x="288656" y="7347254"/>
            <a:ext cx="264864" cy="30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3"/>
          <p:cNvSpPr txBox="1"/>
          <p:nvPr/>
        </p:nvSpPr>
        <p:spPr>
          <a:xfrm>
            <a:off x="563562" y="7388225"/>
            <a:ext cx="3246438" cy="231775"/>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TINDAKAN YANG SUDAH DILAKSANAKAN</a:t>
            </a:r>
          </a:p>
        </p:txBody>
      </p:sp>
      <p:pic>
        <p:nvPicPr>
          <p:cNvPr id="2" name="Picture 1">
            <a:extLst>
              <a:ext uri="{FF2B5EF4-FFF2-40B4-BE49-F238E27FC236}">
                <a16:creationId xmlns:a16="http://schemas.microsoft.com/office/drawing/2014/main" id="{3DD43633-786B-0B7A-B39B-965B06CA9787}"/>
              </a:ext>
            </a:extLst>
          </p:cNvPr>
          <p:cNvPicPr>
            <a:picLocks noChangeAspect="1"/>
          </p:cNvPicPr>
          <p:nvPr/>
        </p:nvPicPr>
        <p:blipFill>
          <a:blip r:embed="rId7"/>
          <a:stretch>
            <a:fillRect/>
          </a:stretch>
        </p:blipFill>
        <p:spPr>
          <a:xfrm>
            <a:off x="152401" y="1530145"/>
            <a:ext cx="3048000" cy="1147459"/>
          </a:xfrm>
          <a:prstGeom prst="rect">
            <a:avLst/>
          </a:prstGeom>
        </p:spPr>
      </p:pic>
      <p:pic>
        <p:nvPicPr>
          <p:cNvPr id="3" name="Picture 2">
            <a:extLst>
              <a:ext uri="{FF2B5EF4-FFF2-40B4-BE49-F238E27FC236}">
                <a16:creationId xmlns:a16="http://schemas.microsoft.com/office/drawing/2014/main" id="{99983BFD-3F27-CDF6-91A2-B1C15D70DDF4}"/>
              </a:ext>
            </a:extLst>
          </p:cNvPr>
          <p:cNvPicPr>
            <a:picLocks noChangeAspect="1"/>
          </p:cNvPicPr>
          <p:nvPr/>
        </p:nvPicPr>
        <p:blipFill>
          <a:blip r:embed="rId8"/>
          <a:stretch>
            <a:fillRect/>
          </a:stretch>
        </p:blipFill>
        <p:spPr>
          <a:xfrm>
            <a:off x="3657600" y="1513728"/>
            <a:ext cx="2873375" cy="1171429"/>
          </a:xfrm>
          <a:prstGeom prst="rect">
            <a:avLst/>
          </a:prstGeom>
        </p:spPr>
      </p:pic>
    </p:spTree>
    <p:extLst>
      <p:ext uri="{BB962C8B-B14F-4D97-AF65-F5344CB8AC3E}">
        <p14:creationId xmlns:p14="http://schemas.microsoft.com/office/powerpoint/2010/main" val="9881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p:cNvPicPr>
          <p:nvPr/>
        </p:nvPicPr>
        <p:blipFill>
          <a:blip r:embed="rId2">
            <a:extLst>
              <a:ext uri="{28A0092B-C50C-407E-A947-70E740481C1C}">
                <a14:useLocalDpi xmlns:a14="http://schemas.microsoft.com/office/drawing/2010/main" val="0"/>
              </a:ext>
            </a:extLst>
          </a:blip>
          <a:srcRect l="27039" r="27039"/>
          <a:stretch>
            <a:fillRect/>
          </a:stretch>
        </p:blipFill>
        <p:spPr bwMode="auto">
          <a:xfrm>
            <a:off x="0" y="0"/>
            <a:ext cx="6858000"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750"/>
            <a:ext cx="1498601"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Group 9"/>
          <p:cNvGrpSpPr>
            <a:grpSpLocks/>
          </p:cNvGrpSpPr>
          <p:nvPr/>
        </p:nvGrpSpPr>
        <p:grpSpPr bwMode="auto">
          <a:xfrm>
            <a:off x="101600" y="2743200"/>
            <a:ext cx="6688138" cy="1789113"/>
            <a:chOff x="0" y="0"/>
            <a:chExt cx="2654949" cy="1018839"/>
          </a:xfrm>
        </p:grpSpPr>
        <p:sp>
          <p:nvSpPr>
            <p:cNvPr id="3116" name="Freeform 10"/>
            <p:cNvSpPr>
              <a:spLocks/>
            </p:cNvSpPr>
            <p:nvPr/>
          </p:nvSpPr>
          <p:spPr bwMode="auto">
            <a:xfrm>
              <a:off x="0" y="0"/>
              <a:ext cx="2654949" cy="1018839"/>
            </a:xfrm>
            <a:custGeom>
              <a:avLst/>
              <a:gdLst>
                <a:gd name="T0" fmla="*/ 39168 w 2654949"/>
                <a:gd name="T1" fmla="*/ 0 h 1018839"/>
                <a:gd name="T2" fmla="*/ 2615781 w 2654949"/>
                <a:gd name="T3" fmla="*/ 0 h 1018839"/>
                <a:gd name="T4" fmla="*/ 2654949 w 2654949"/>
                <a:gd name="T5" fmla="*/ 39168 h 1018839"/>
                <a:gd name="T6" fmla="*/ 2654949 w 2654949"/>
                <a:gd name="T7" fmla="*/ 979670 h 1018839"/>
                <a:gd name="T8" fmla="*/ 2615781 w 2654949"/>
                <a:gd name="T9" fmla="*/ 1018839 h 1018839"/>
                <a:gd name="T10" fmla="*/ 39168 w 2654949"/>
                <a:gd name="T11" fmla="*/ 1018839 h 1018839"/>
                <a:gd name="T12" fmla="*/ 0 w 2654949"/>
                <a:gd name="T13" fmla="*/ 979670 h 1018839"/>
                <a:gd name="T14" fmla="*/ 0 w 2654949"/>
                <a:gd name="T15" fmla="*/ 39168 h 1018839"/>
                <a:gd name="T16" fmla="*/ 39168 w 2654949"/>
                <a:gd name="T17" fmla="*/ 0 h 10188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1018839"/>
                <a:gd name="T29" fmla="*/ 2654949 w 2654949"/>
                <a:gd name="T30" fmla="*/ 1018839 h 10188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1018839">
                  <a:moveTo>
                    <a:pt x="39168" y="0"/>
                  </a:moveTo>
                  <a:lnTo>
                    <a:pt x="2615781" y="0"/>
                  </a:lnTo>
                  <a:cubicBezTo>
                    <a:pt x="2637413" y="0"/>
                    <a:pt x="2654949" y="17536"/>
                    <a:pt x="2654949" y="39168"/>
                  </a:cubicBezTo>
                  <a:lnTo>
                    <a:pt x="2654949" y="979670"/>
                  </a:lnTo>
                  <a:cubicBezTo>
                    <a:pt x="2654949" y="1001302"/>
                    <a:pt x="2637413" y="1018839"/>
                    <a:pt x="2615781" y="1018839"/>
                  </a:cubicBezTo>
                  <a:lnTo>
                    <a:pt x="39168" y="1018839"/>
                  </a:lnTo>
                  <a:cubicBezTo>
                    <a:pt x="17536" y="1018839"/>
                    <a:pt x="0" y="1001302"/>
                    <a:pt x="0" y="97967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7" name="TextBox 11"/>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grpSp>
        <p:nvGrpSpPr>
          <p:cNvPr id="3078" name="Group 15"/>
          <p:cNvGrpSpPr>
            <a:grpSpLocks/>
          </p:cNvGrpSpPr>
          <p:nvPr/>
        </p:nvGrpSpPr>
        <p:grpSpPr bwMode="auto">
          <a:xfrm>
            <a:off x="146050" y="7620000"/>
            <a:ext cx="6694488" cy="1242717"/>
            <a:chOff x="0" y="0"/>
            <a:chExt cx="2654949" cy="358648"/>
          </a:xfrm>
        </p:grpSpPr>
        <p:sp>
          <p:nvSpPr>
            <p:cNvPr id="3114" name="Freeform 16"/>
            <p:cNvSpPr>
              <a:spLocks/>
            </p:cNvSpPr>
            <p:nvPr/>
          </p:nvSpPr>
          <p:spPr bwMode="auto">
            <a:xfrm>
              <a:off x="0" y="0"/>
              <a:ext cx="2654949" cy="358648"/>
            </a:xfrm>
            <a:custGeom>
              <a:avLst/>
              <a:gdLst>
                <a:gd name="T0" fmla="*/ 39168 w 2654949"/>
                <a:gd name="T1" fmla="*/ 0 h 358648"/>
                <a:gd name="T2" fmla="*/ 2615781 w 2654949"/>
                <a:gd name="T3" fmla="*/ 0 h 358648"/>
                <a:gd name="T4" fmla="*/ 2654949 w 2654949"/>
                <a:gd name="T5" fmla="*/ 39168 h 358648"/>
                <a:gd name="T6" fmla="*/ 2654949 w 2654949"/>
                <a:gd name="T7" fmla="*/ 319480 h 358648"/>
                <a:gd name="T8" fmla="*/ 2615781 w 2654949"/>
                <a:gd name="T9" fmla="*/ 358648 h 358648"/>
                <a:gd name="T10" fmla="*/ 39168 w 2654949"/>
                <a:gd name="T11" fmla="*/ 358648 h 358648"/>
                <a:gd name="T12" fmla="*/ 0 w 2654949"/>
                <a:gd name="T13" fmla="*/ 319480 h 358648"/>
                <a:gd name="T14" fmla="*/ 0 w 2654949"/>
                <a:gd name="T15" fmla="*/ 39168 h 358648"/>
                <a:gd name="T16" fmla="*/ 39168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5" name="TextBox 17"/>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3079" name="TextBox 21"/>
          <p:cNvSpPr txBox="1">
            <a:spLocks noChangeArrowheads="1"/>
          </p:cNvSpPr>
          <p:nvPr/>
        </p:nvSpPr>
        <p:spPr bwMode="auto">
          <a:xfrm>
            <a:off x="0" y="1282700"/>
            <a:ext cx="6858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200" dirty="0" err="1"/>
              <a:t>Wamenkeu</a:t>
            </a:r>
            <a:r>
              <a:rPr lang="en-US" sz="1200" dirty="0"/>
              <a:t> </a:t>
            </a:r>
            <a:r>
              <a:rPr lang="en-US" sz="1200" dirty="0" err="1"/>
              <a:t>Menyebut</a:t>
            </a:r>
            <a:r>
              <a:rPr lang="en-US" sz="1200" dirty="0"/>
              <a:t>, </a:t>
            </a:r>
            <a:r>
              <a:rPr lang="en-US" sz="1200" dirty="0" err="1"/>
              <a:t>Hilirisasi</a:t>
            </a:r>
            <a:r>
              <a:rPr lang="en-US" sz="1200" dirty="0"/>
              <a:t> </a:t>
            </a:r>
            <a:r>
              <a:rPr lang="en-US" sz="1200" dirty="0" err="1"/>
              <a:t>Menjadi</a:t>
            </a:r>
            <a:r>
              <a:rPr lang="en-US" sz="1200" dirty="0"/>
              <a:t> </a:t>
            </a:r>
            <a:r>
              <a:rPr lang="en-US" sz="1200" dirty="0" err="1"/>
              <a:t>Sumber</a:t>
            </a:r>
            <a:r>
              <a:rPr lang="en-US" sz="1200" dirty="0"/>
              <a:t> </a:t>
            </a:r>
            <a:r>
              <a:rPr lang="en-US" sz="1200" dirty="0" err="1"/>
              <a:t>Ekonomi</a:t>
            </a:r>
            <a:r>
              <a:rPr lang="en-US" sz="1200" dirty="0"/>
              <a:t> </a:t>
            </a:r>
            <a:r>
              <a:rPr lang="en-US" sz="1200" dirty="0" err="1"/>
              <a:t>Baru</a:t>
            </a:r>
            <a:r>
              <a:rPr lang="en-US" sz="1200" dirty="0"/>
              <a:t> RI</a:t>
            </a:r>
          </a:p>
        </p:txBody>
      </p:sp>
      <p:sp>
        <p:nvSpPr>
          <p:cNvPr id="3080" name="TextBox 22"/>
          <p:cNvSpPr txBox="1">
            <a:spLocks noChangeArrowheads="1"/>
          </p:cNvSpPr>
          <p:nvPr/>
        </p:nvSpPr>
        <p:spPr bwMode="auto">
          <a:xfrm>
            <a:off x="112713" y="2781300"/>
            <a:ext cx="6604000"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n-US" sz="1150" dirty="0" err="1"/>
              <a:t>Pada</a:t>
            </a:r>
            <a:r>
              <a:rPr lang="en-US" sz="1150" dirty="0"/>
              <a:t> </a:t>
            </a:r>
            <a:r>
              <a:rPr lang="en-US" sz="1150" dirty="0" err="1"/>
              <a:t>tanggal</a:t>
            </a:r>
            <a:r>
              <a:rPr lang="en-US" sz="1150" dirty="0"/>
              <a:t> 13 </a:t>
            </a:r>
            <a:r>
              <a:rPr lang="en-US" sz="1150" dirty="0" err="1"/>
              <a:t>Februari</a:t>
            </a:r>
            <a:r>
              <a:rPr lang="en-US" sz="1150" dirty="0"/>
              <a:t> 2023 di Jakarta, </a:t>
            </a:r>
            <a:r>
              <a:rPr lang="en-US" sz="1150" dirty="0" err="1"/>
              <a:t>Wakil</a:t>
            </a:r>
            <a:r>
              <a:rPr lang="en-US" sz="1150" dirty="0"/>
              <a:t> </a:t>
            </a:r>
            <a:r>
              <a:rPr lang="en-US" sz="1150" dirty="0" err="1"/>
              <a:t>Menteri</a:t>
            </a:r>
            <a:r>
              <a:rPr lang="en-US" sz="1150" dirty="0"/>
              <a:t> </a:t>
            </a:r>
            <a:r>
              <a:rPr lang="en-US" sz="1150" dirty="0" err="1"/>
              <a:t>Keuangan</a:t>
            </a:r>
            <a:r>
              <a:rPr lang="en-US" sz="1150" dirty="0"/>
              <a:t>, </a:t>
            </a:r>
            <a:r>
              <a:rPr lang="en-US" sz="1150" dirty="0" err="1"/>
              <a:t>Suahasil</a:t>
            </a:r>
            <a:r>
              <a:rPr lang="en-US" sz="1150" dirty="0"/>
              <a:t> </a:t>
            </a:r>
            <a:r>
              <a:rPr lang="en-US" sz="1150" dirty="0" err="1"/>
              <a:t>Nazara</a:t>
            </a:r>
            <a:r>
              <a:rPr lang="en-US" sz="1150" dirty="0"/>
              <a:t> </a:t>
            </a:r>
            <a:r>
              <a:rPr lang="en-US" sz="1150" dirty="0" err="1"/>
              <a:t>menegaskan</a:t>
            </a:r>
            <a:r>
              <a:rPr lang="en-US" sz="1150" dirty="0"/>
              <a:t>, </a:t>
            </a:r>
            <a:r>
              <a:rPr lang="en-US" sz="1150" dirty="0" err="1"/>
              <a:t>ada</a:t>
            </a:r>
            <a:r>
              <a:rPr lang="en-US" sz="1150" dirty="0"/>
              <a:t> </a:t>
            </a:r>
            <a:r>
              <a:rPr lang="en-US" sz="1150" dirty="0" err="1"/>
              <a:t>enam</a:t>
            </a:r>
            <a:r>
              <a:rPr lang="en-US" sz="1150" dirty="0"/>
              <a:t> </a:t>
            </a:r>
            <a:r>
              <a:rPr lang="en-US" sz="1150" dirty="0" err="1"/>
              <a:t>poin</a:t>
            </a:r>
            <a:r>
              <a:rPr lang="en-US" sz="1150" dirty="0"/>
              <a:t> </a:t>
            </a:r>
            <a:r>
              <a:rPr lang="en-US" sz="1150" dirty="0" err="1"/>
              <a:t>sumber</a:t>
            </a:r>
            <a:r>
              <a:rPr lang="en-US" sz="1150" dirty="0"/>
              <a:t> </a:t>
            </a:r>
            <a:r>
              <a:rPr lang="en-US" sz="1150" dirty="0" err="1"/>
              <a:t>ekonomi</a:t>
            </a:r>
            <a:r>
              <a:rPr lang="en-US" sz="1150" dirty="0"/>
              <a:t> </a:t>
            </a:r>
            <a:r>
              <a:rPr lang="en-US" sz="1150" dirty="0" err="1"/>
              <a:t>baru</a:t>
            </a:r>
            <a:r>
              <a:rPr lang="en-US" sz="1150" dirty="0"/>
              <a:t> </a:t>
            </a:r>
            <a:r>
              <a:rPr lang="en-US" sz="1150" dirty="0" err="1"/>
              <a:t>bagi</a:t>
            </a:r>
            <a:r>
              <a:rPr lang="en-US" sz="1150" dirty="0"/>
              <a:t> </a:t>
            </a:r>
            <a:r>
              <a:rPr lang="en-US" sz="1150" dirty="0" err="1"/>
              <a:t>pemerintah</a:t>
            </a:r>
            <a:r>
              <a:rPr lang="en-US" sz="1150" dirty="0"/>
              <a:t> RI yang </a:t>
            </a:r>
            <a:r>
              <a:rPr lang="en-US" sz="1150" dirty="0" err="1"/>
              <a:t>bisa</a:t>
            </a:r>
            <a:r>
              <a:rPr lang="en-US" sz="1150" dirty="0"/>
              <a:t> </a:t>
            </a:r>
            <a:r>
              <a:rPr lang="en-US" sz="1150" dirty="0" err="1"/>
              <a:t>dilakukan</a:t>
            </a:r>
            <a:r>
              <a:rPr lang="en-US" sz="1150" dirty="0"/>
              <a:t> </a:t>
            </a:r>
            <a:r>
              <a:rPr lang="en-US" sz="1150" dirty="0" err="1"/>
              <a:t>untuk</a:t>
            </a:r>
            <a:r>
              <a:rPr lang="en-US" sz="1150" dirty="0"/>
              <a:t> </a:t>
            </a:r>
            <a:r>
              <a:rPr lang="en-US" sz="1150" dirty="0" err="1"/>
              <a:t>saat</a:t>
            </a:r>
            <a:r>
              <a:rPr lang="en-US" sz="1150" dirty="0"/>
              <a:t> </a:t>
            </a:r>
            <a:r>
              <a:rPr lang="en-US" sz="1150" dirty="0" err="1"/>
              <a:t>ini</a:t>
            </a:r>
            <a:r>
              <a:rPr lang="en-US" sz="1150" dirty="0"/>
              <a:t> ,</a:t>
            </a:r>
            <a:r>
              <a:rPr lang="en-US" sz="1150" dirty="0" err="1"/>
              <a:t>dimana</a:t>
            </a:r>
            <a:r>
              <a:rPr lang="en-US" sz="1150" dirty="0"/>
              <a:t> </a:t>
            </a:r>
            <a:r>
              <a:rPr lang="en-US" sz="1150" dirty="0" err="1"/>
              <a:t>hilirisasi</a:t>
            </a:r>
            <a:r>
              <a:rPr lang="en-US" sz="1150" dirty="0"/>
              <a:t> </a:t>
            </a:r>
            <a:r>
              <a:rPr lang="en-US" sz="1150" dirty="0" err="1"/>
              <a:t>dinilai</a:t>
            </a:r>
            <a:r>
              <a:rPr lang="en-US" sz="1150" dirty="0"/>
              <a:t> </a:t>
            </a:r>
            <a:r>
              <a:rPr lang="en-US" sz="1150" dirty="0" err="1"/>
              <a:t>menjadi</a:t>
            </a:r>
            <a:r>
              <a:rPr lang="en-US" sz="1150" dirty="0"/>
              <a:t> </a:t>
            </a:r>
            <a:r>
              <a:rPr lang="en-US" sz="1150" dirty="0" err="1"/>
              <a:t>kunci</a:t>
            </a:r>
            <a:r>
              <a:rPr lang="en-US" sz="1150" dirty="0"/>
              <a:t> </a:t>
            </a:r>
            <a:r>
              <a:rPr lang="en-US" sz="1150" dirty="0" err="1"/>
              <a:t>sumber</a:t>
            </a:r>
            <a:r>
              <a:rPr lang="en-US" sz="1150" dirty="0"/>
              <a:t> </a:t>
            </a:r>
            <a:r>
              <a:rPr lang="en-US" sz="1150" dirty="0" err="1"/>
              <a:t>ekonomi</a:t>
            </a:r>
            <a:r>
              <a:rPr lang="en-US" sz="1150" dirty="0"/>
              <a:t> </a:t>
            </a:r>
            <a:r>
              <a:rPr lang="en-US" sz="1150" dirty="0" err="1"/>
              <a:t>baru</a:t>
            </a:r>
            <a:r>
              <a:rPr lang="en-US" sz="1150" dirty="0"/>
              <a:t> </a:t>
            </a:r>
            <a:r>
              <a:rPr lang="en-US" sz="1150" dirty="0" err="1"/>
              <a:t>tersebut</a:t>
            </a:r>
            <a:r>
              <a:rPr lang="en-US" sz="1150" dirty="0"/>
              <a:t>. Hal </a:t>
            </a:r>
            <a:r>
              <a:rPr lang="en-US" sz="1150" dirty="0" err="1"/>
              <a:t>ini</a:t>
            </a:r>
            <a:r>
              <a:rPr lang="en-US" sz="1150" dirty="0"/>
              <a:t> </a:t>
            </a:r>
            <a:r>
              <a:rPr lang="en-US" sz="1150" dirty="0" err="1"/>
              <a:t>menyikapi</a:t>
            </a:r>
            <a:r>
              <a:rPr lang="en-US" sz="1150" dirty="0"/>
              <a:t> </a:t>
            </a:r>
            <a:r>
              <a:rPr lang="en-US" sz="1150" dirty="0" err="1"/>
              <a:t>risiko</a:t>
            </a:r>
            <a:r>
              <a:rPr lang="en-US" sz="1150" dirty="0"/>
              <a:t> yang </a:t>
            </a:r>
            <a:r>
              <a:rPr lang="en-US" sz="1150" dirty="0" err="1"/>
              <a:t>dihadapi</a:t>
            </a:r>
            <a:r>
              <a:rPr lang="en-US" sz="1150" dirty="0"/>
              <a:t> Indonesia </a:t>
            </a:r>
            <a:r>
              <a:rPr lang="en-US" sz="1150" dirty="0" err="1"/>
              <a:t>saat</a:t>
            </a:r>
            <a:r>
              <a:rPr lang="en-US" sz="1150" dirty="0"/>
              <a:t> </a:t>
            </a:r>
            <a:r>
              <a:rPr lang="en-US" sz="1150" dirty="0" err="1"/>
              <a:t>ini</a:t>
            </a:r>
            <a:r>
              <a:rPr lang="en-US" sz="1150" dirty="0"/>
              <a:t> </a:t>
            </a:r>
            <a:r>
              <a:rPr lang="en-US" sz="1150" dirty="0" err="1"/>
              <a:t>terkait</a:t>
            </a:r>
            <a:r>
              <a:rPr lang="en-US" sz="1150" dirty="0"/>
              <a:t> </a:t>
            </a:r>
            <a:r>
              <a:rPr lang="en-US" sz="1150" dirty="0" err="1"/>
              <a:t>ketidakpastian</a:t>
            </a:r>
            <a:r>
              <a:rPr lang="en-US" sz="1150" dirty="0"/>
              <a:t> (</a:t>
            </a:r>
            <a:r>
              <a:rPr lang="en-US" sz="1150" i="1" dirty="0"/>
              <a:t>uncertainty</a:t>
            </a:r>
            <a:r>
              <a:rPr lang="en-US" sz="1150" dirty="0"/>
              <a:t>) di </a:t>
            </a:r>
            <a:r>
              <a:rPr lang="en-US" sz="1150" dirty="0" err="1"/>
              <a:t>tingkat</a:t>
            </a:r>
            <a:r>
              <a:rPr lang="en-US" sz="1150" dirty="0"/>
              <a:t> </a:t>
            </a:r>
            <a:r>
              <a:rPr lang="en-US" sz="1150" dirty="0" err="1"/>
              <a:t>dunia</a:t>
            </a:r>
            <a:r>
              <a:rPr lang="en-US" sz="1150" dirty="0"/>
              <a:t>. </a:t>
            </a:r>
            <a:r>
              <a:rPr lang="en-US" sz="1150" dirty="0" err="1"/>
              <a:t>Pada</a:t>
            </a:r>
            <a:r>
              <a:rPr lang="en-US" sz="1150" dirty="0"/>
              <a:t> </a:t>
            </a:r>
            <a:r>
              <a:rPr lang="en-US" sz="1150" dirty="0" err="1"/>
              <a:t>prinsipnya</a:t>
            </a:r>
            <a:r>
              <a:rPr lang="en-US" sz="1150" dirty="0"/>
              <a:t> Indonesia </a:t>
            </a:r>
            <a:r>
              <a:rPr lang="en-US" sz="1150" dirty="0" err="1"/>
              <a:t>bisa</a:t>
            </a:r>
            <a:r>
              <a:rPr lang="en-US" sz="1150" dirty="0"/>
              <a:t> </a:t>
            </a:r>
            <a:r>
              <a:rPr lang="en-US" sz="1150" dirty="0" err="1"/>
              <a:t>keluar</a:t>
            </a:r>
            <a:r>
              <a:rPr lang="en-US" sz="1150" dirty="0"/>
              <a:t> </a:t>
            </a:r>
            <a:r>
              <a:rPr lang="en-US" sz="1150" dirty="0" err="1"/>
              <a:t>dari</a:t>
            </a:r>
            <a:r>
              <a:rPr lang="en-US" sz="1150" dirty="0"/>
              <a:t> </a:t>
            </a:r>
            <a:r>
              <a:rPr lang="en-US" sz="1150" dirty="0" err="1"/>
              <a:t>masa</a:t>
            </a:r>
            <a:r>
              <a:rPr lang="en-US" sz="1150" dirty="0"/>
              <a:t> </a:t>
            </a:r>
            <a:r>
              <a:rPr lang="en-US" sz="1150" dirty="0" err="1"/>
              <a:t>pandemi</a:t>
            </a:r>
            <a:r>
              <a:rPr lang="en-US" sz="1150" dirty="0"/>
              <a:t> </a:t>
            </a:r>
            <a:r>
              <a:rPr lang="en-US" sz="1150" dirty="0" err="1"/>
              <a:t>menuju</a:t>
            </a:r>
            <a:r>
              <a:rPr lang="en-US" sz="1150" dirty="0"/>
              <a:t> </a:t>
            </a:r>
            <a:r>
              <a:rPr lang="en-US" sz="1150" dirty="0" err="1"/>
              <a:t>pemulihan</a:t>
            </a:r>
            <a:r>
              <a:rPr lang="en-US" sz="1150" dirty="0"/>
              <a:t>, </a:t>
            </a:r>
            <a:r>
              <a:rPr lang="en-US" sz="1150" dirty="0" err="1"/>
              <a:t>mengingat</a:t>
            </a:r>
            <a:r>
              <a:rPr lang="en-US" sz="1150" dirty="0"/>
              <a:t> </a:t>
            </a:r>
            <a:r>
              <a:rPr lang="en-US" sz="1150" dirty="0" err="1"/>
              <a:t>resiko</a:t>
            </a:r>
            <a:r>
              <a:rPr lang="en-US" sz="1150" dirty="0"/>
              <a:t> yang </a:t>
            </a:r>
            <a:r>
              <a:rPr lang="en-US" sz="1150" dirty="0" err="1"/>
              <a:t>dihadapi</a:t>
            </a:r>
            <a:r>
              <a:rPr lang="en-US" sz="1150" dirty="0"/>
              <a:t> </a:t>
            </a:r>
            <a:r>
              <a:rPr lang="en-US" sz="1150" dirty="0" err="1"/>
              <a:t>telah</a:t>
            </a:r>
            <a:r>
              <a:rPr lang="en-US" sz="1150" dirty="0"/>
              <a:t> </a:t>
            </a:r>
            <a:r>
              <a:rPr lang="en-US" sz="1150" dirty="0" err="1"/>
              <a:t>berubah</a:t>
            </a:r>
            <a:r>
              <a:rPr lang="en-US" sz="1150" dirty="0"/>
              <a:t> </a:t>
            </a:r>
            <a:r>
              <a:rPr lang="en-US" sz="1150" dirty="0" err="1"/>
              <a:t>hingga</a:t>
            </a:r>
            <a:r>
              <a:rPr lang="en-US" sz="1150" dirty="0"/>
              <a:t> </a:t>
            </a:r>
            <a:r>
              <a:rPr lang="en-US" sz="1150" dirty="0" err="1"/>
              <a:t>perlu</a:t>
            </a:r>
            <a:r>
              <a:rPr lang="en-US" sz="1150" dirty="0"/>
              <a:t> </a:t>
            </a:r>
            <a:r>
              <a:rPr lang="en-US" sz="1150" dirty="0" err="1"/>
              <a:t>memetakan</a:t>
            </a:r>
            <a:r>
              <a:rPr lang="en-US" sz="1150" dirty="0"/>
              <a:t> </a:t>
            </a:r>
            <a:r>
              <a:rPr lang="en-US" sz="1150" dirty="0" err="1"/>
              <a:t>langkah</a:t>
            </a:r>
            <a:r>
              <a:rPr lang="en-US" sz="1150" dirty="0"/>
              <a:t> </a:t>
            </a:r>
            <a:r>
              <a:rPr lang="en-US" sz="1150" dirty="0" err="1"/>
              <a:t>sebagai</a:t>
            </a:r>
            <a:r>
              <a:rPr lang="en-US" sz="1150" dirty="0"/>
              <a:t> </a:t>
            </a:r>
            <a:r>
              <a:rPr lang="en-US" sz="1150" dirty="0" err="1"/>
              <a:t>sumber</a:t>
            </a:r>
            <a:r>
              <a:rPr lang="en-US" sz="1150" dirty="0"/>
              <a:t> </a:t>
            </a:r>
            <a:r>
              <a:rPr lang="en-US" sz="1150" dirty="0" err="1"/>
              <a:t>ekonomi</a:t>
            </a:r>
            <a:r>
              <a:rPr lang="en-US" sz="1150" dirty="0"/>
              <a:t> </a:t>
            </a:r>
            <a:r>
              <a:rPr lang="en-US" sz="1150" dirty="0" err="1"/>
              <a:t>baru</a:t>
            </a:r>
            <a:r>
              <a:rPr lang="en-US" sz="1150" dirty="0"/>
              <a:t>. </a:t>
            </a:r>
            <a:r>
              <a:rPr lang="en-US" sz="1150" dirty="0" err="1"/>
              <a:t>Enam</a:t>
            </a:r>
            <a:r>
              <a:rPr lang="en-US" sz="1150" dirty="0"/>
              <a:t> </a:t>
            </a:r>
            <a:r>
              <a:rPr lang="en-US" sz="1150" dirty="0" err="1"/>
              <a:t>poin</a:t>
            </a:r>
            <a:r>
              <a:rPr lang="en-US" sz="1150" dirty="0"/>
              <a:t> </a:t>
            </a:r>
            <a:r>
              <a:rPr lang="en-US" sz="1150" dirty="0" err="1"/>
              <a:t>utama</a:t>
            </a:r>
            <a:r>
              <a:rPr lang="en-US" sz="1150" dirty="0"/>
              <a:t> </a:t>
            </a:r>
            <a:r>
              <a:rPr lang="en-US" sz="1150" dirty="0" err="1"/>
              <a:t>sumber</a:t>
            </a:r>
            <a:r>
              <a:rPr lang="en-US" sz="1150" dirty="0"/>
              <a:t> </a:t>
            </a:r>
            <a:r>
              <a:rPr lang="en-US" sz="1150" dirty="0" err="1"/>
              <a:t>ekonomi</a:t>
            </a:r>
            <a:r>
              <a:rPr lang="en-US" sz="1150" dirty="0"/>
              <a:t> </a:t>
            </a:r>
            <a:r>
              <a:rPr lang="en-US" sz="1150" dirty="0" err="1"/>
              <a:t>baru</a:t>
            </a:r>
            <a:r>
              <a:rPr lang="en-US" sz="1150" dirty="0"/>
              <a:t> </a:t>
            </a:r>
            <a:r>
              <a:rPr lang="en-US" sz="1150" dirty="0" err="1"/>
              <a:t>tersebut</a:t>
            </a:r>
            <a:r>
              <a:rPr lang="en-US" sz="1150" dirty="0"/>
              <a:t> </a:t>
            </a:r>
            <a:r>
              <a:rPr lang="en-US" sz="1150" dirty="0" err="1"/>
              <a:t>yaitu</a:t>
            </a:r>
            <a:r>
              <a:rPr lang="en-US" sz="1150" dirty="0"/>
              <a:t>: 1) </a:t>
            </a:r>
            <a:r>
              <a:rPr lang="en-US" sz="1150" dirty="0" err="1"/>
              <a:t>Hilirisasi</a:t>
            </a:r>
            <a:r>
              <a:rPr lang="en-US" sz="1150" dirty="0"/>
              <a:t> </a:t>
            </a:r>
            <a:r>
              <a:rPr lang="en-US" sz="1150" dirty="0" err="1"/>
              <a:t>industri</a:t>
            </a:r>
            <a:r>
              <a:rPr lang="en-US" sz="1150" dirty="0"/>
              <a:t> </a:t>
            </a:r>
            <a:r>
              <a:rPr lang="en-US" sz="1150" dirty="0" err="1"/>
              <a:t>sawit</a:t>
            </a:r>
            <a:r>
              <a:rPr lang="en-US" sz="1150" dirty="0"/>
              <a:t> </a:t>
            </a:r>
            <a:r>
              <a:rPr lang="en-US" sz="1150" dirty="0" err="1"/>
              <a:t>dan</a:t>
            </a:r>
            <a:r>
              <a:rPr lang="en-US" sz="1150" dirty="0"/>
              <a:t> </a:t>
            </a:r>
            <a:r>
              <a:rPr lang="en-US" sz="1150" dirty="0" err="1"/>
              <a:t>sumber</a:t>
            </a:r>
            <a:r>
              <a:rPr lang="en-US" sz="1150" dirty="0"/>
              <a:t> </a:t>
            </a:r>
            <a:r>
              <a:rPr lang="en-US" sz="1150" dirty="0" err="1"/>
              <a:t>daya</a:t>
            </a:r>
            <a:r>
              <a:rPr lang="en-US" sz="1150" dirty="0"/>
              <a:t> </a:t>
            </a:r>
            <a:r>
              <a:rPr lang="en-US" sz="1150" dirty="0" err="1"/>
              <a:t>alam</a:t>
            </a:r>
            <a:r>
              <a:rPr lang="en-US" sz="1150" dirty="0"/>
              <a:t> (SDA) yang </a:t>
            </a:r>
            <a:r>
              <a:rPr lang="en-US" sz="1150" dirty="0" err="1"/>
              <a:t>dimiliki</a:t>
            </a:r>
            <a:r>
              <a:rPr lang="en-US" sz="1150" dirty="0"/>
              <a:t> Indonesia; 2) </a:t>
            </a:r>
            <a:r>
              <a:rPr lang="en-US" sz="1150" dirty="0" err="1"/>
              <a:t>penggunaan</a:t>
            </a:r>
            <a:r>
              <a:rPr lang="en-US" sz="1150" dirty="0"/>
              <a:t> </a:t>
            </a:r>
            <a:r>
              <a:rPr lang="en-US" sz="1150" dirty="0" err="1"/>
              <a:t>produksi</a:t>
            </a:r>
            <a:r>
              <a:rPr lang="en-US" sz="1150" dirty="0"/>
              <a:t> </a:t>
            </a:r>
            <a:r>
              <a:rPr lang="en-US" sz="1150" dirty="0" err="1"/>
              <a:t>dalam</a:t>
            </a:r>
            <a:r>
              <a:rPr lang="en-US" sz="1150" dirty="0"/>
              <a:t> </a:t>
            </a:r>
            <a:r>
              <a:rPr lang="en-US" sz="1150" dirty="0" err="1"/>
              <a:t>negeri</a:t>
            </a:r>
            <a:r>
              <a:rPr lang="en-US" sz="1150" dirty="0"/>
              <a:t>; 3) </a:t>
            </a:r>
            <a:r>
              <a:rPr lang="en-US" sz="1150" dirty="0" err="1"/>
              <a:t>pengembangan</a:t>
            </a:r>
            <a:r>
              <a:rPr lang="en-US" sz="1150" dirty="0"/>
              <a:t> </a:t>
            </a:r>
            <a:r>
              <a:rPr lang="en-US" sz="1150" dirty="0" err="1"/>
              <a:t>usaha</a:t>
            </a:r>
            <a:r>
              <a:rPr lang="en-US" sz="1150" dirty="0"/>
              <a:t> </a:t>
            </a:r>
            <a:r>
              <a:rPr lang="en-US" sz="1150" dirty="0" err="1"/>
              <a:t>mikro</a:t>
            </a:r>
            <a:r>
              <a:rPr lang="en-US" sz="1150" dirty="0"/>
              <a:t> </a:t>
            </a:r>
            <a:r>
              <a:rPr lang="en-US" sz="1150" dirty="0" err="1"/>
              <a:t>kecil</a:t>
            </a:r>
            <a:r>
              <a:rPr lang="en-US" sz="1150" dirty="0"/>
              <a:t> </a:t>
            </a:r>
            <a:r>
              <a:rPr lang="en-US" sz="1150" dirty="0" err="1"/>
              <a:t>dan</a:t>
            </a:r>
            <a:r>
              <a:rPr lang="en-US" sz="1150" dirty="0"/>
              <a:t> </a:t>
            </a:r>
            <a:r>
              <a:rPr lang="en-US" sz="1150" dirty="0" err="1"/>
              <a:t>menengah</a:t>
            </a:r>
            <a:r>
              <a:rPr lang="en-US" sz="1150" dirty="0"/>
              <a:t> (UMKM); 4) </a:t>
            </a:r>
            <a:r>
              <a:rPr lang="en-US" sz="1150" dirty="0" err="1"/>
              <a:t>pemanfaatan</a:t>
            </a:r>
            <a:r>
              <a:rPr lang="en-US" sz="1150" dirty="0"/>
              <a:t> </a:t>
            </a:r>
            <a:r>
              <a:rPr lang="en-US" sz="1150" dirty="0" err="1"/>
              <a:t>ekonomi</a:t>
            </a:r>
            <a:r>
              <a:rPr lang="en-US" sz="1150" dirty="0"/>
              <a:t> digital; 5) </a:t>
            </a:r>
            <a:r>
              <a:rPr lang="en-US" sz="1150" dirty="0" err="1"/>
              <a:t>pengembangan</a:t>
            </a:r>
            <a:r>
              <a:rPr lang="en-US" sz="1150" dirty="0"/>
              <a:t> </a:t>
            </a:r>
            <a:r>
              <a:rPr lang="en-US" sz="1150" dirty="0" err="1"/>
              <a:t>ekonomi</a:t>
            </a:r>
            <a:r>
              <a:rPr lang="en-US" sz="1150" dirty="0"/>
              <a:t> </a:t>
            </a:r>
            <a:r>
              <a:rPr lang="en-US" sz="1150" dirty="0" err="1"/>
              <a:t>hijau</a:t>
            </a:r>
            <a:r>
              <a:rPr lang="en-US" sz="1150" dirty="0"/>
              <a:t>; 6) </a:t>
            </a:r>
            <a:r>
              <a:rPr lang="en-US" sz="1150" dirty="0" err="1"/>
              <a:t>transisi</a:t>
            </a:r>
            <a:r>
              <a:rPr lang="en-US" sz="1150" dirty="0"/>
              <a:t> </a:t>
            </a:r>
            <a:r>
              <a:rPr lang="en-US" sz="1150" dirty="0" err="1"/>
              <a:t>menuju</a:t>
            </a:r>
            <a:r>
              <a:rPr lang="en-US" sz="1150" dirty="0"/>
              <a:t> </a:t>
            </a:r>
            <a:r>
              <a:rPr lang="en-US" sz="1150" dirty="0" err="1"/>
              <a:t>energi</a:t>
            </a:r>
            <a:r>
              <a:rPr lang="en-US" sz="1150" dirty="0"/>
              <a:t> </a:t>
            </a:r>
            <a:r>
              <a:rPr lang="en-US" sz="1150" dirty="0" err="1"/>
              <a:t>baru</a:t>
            </a:r>
            <a:r>
              <a:rPr lang="en-US" sz="1150" dirty="0"/>
              <a:t> </a:t>
            </a:r>
            <a:r>
              <a:rPr lang="en-US" sz="1150" dirty="0" err="1"/>
              <a:t>terbarukan</a:t>
            </a:r>
            <a:r>
              <a:rPr lang="en-US" sz="1150" dirty="0"/>
              <a:t> (EBT) </a:t>
            </a:r>
            <a:r>
              <a:rPr lang="en-US" sz="1150" dirty="0" err="1"/>
              <a:t>sebagai</a:t>
            </a:r>
            <a:r>
              <a:rPr lang="en-US" sz="1150" dirty="0"/>
              <a:t> </a:t>
            </a:r>
            <a:r>
              <a:rPr lang="en-US" sz="1150" dirty="0" err="1"/>
              <a:t>sumber</a:t>
            </a:r>
            <a:r>
              <a:rPr lang="en-US" sz="1150" dirty="0"/>
              <a:t> </a:t>
            </a:r>
            <a:r>
              <a:rPr lang="en-US" sz="1150" dirty="0" err="1"/>
              <a:t>ekonomi</a:t>
            </a:r>
            <a:r>
              <a:rPr lang="en-US" sz="1150" dirty="0"/>
              <a:t> </a:t>
            </a:r>
            <a:r>
              <a:rPr lang="en-US" sz="1150" dirty="0" err="1"/>
              <a:t>baru</a:t>
            </a:r>
            <a:r>
              <a:rPr lang="en-US" sz="1150" dirty="0"/>
              <a:t> RI.</a:t>
            </a:r>
          </a:p>
        </p:txBody>
      </p:sp>
      <p:grpSp>
        <p:nvGrpSpPr>
          <p:cNvPr id="3081" name="Group 12"/>
          <p:cNvGrpSpPr>
            <a:grpSpLocks/>
          </p:cNvGrpSpPr>
          <p:nvPr/>
        </p:nvGrpSpPr>
        <p:grpSpPr bwMode="auto">
          <a:xfrm>
            <a:off x="14288" y="4774406"/>
            <a:ext cx="6802437" cy="2769394"/>
            <a:chOff x="0" y="-123825"/>
            <a:chExt cx="2667357" cy="936625"/>
          </a:xfrm>
        </p:grpSpPr>
        <p:sp>
          <p:nvSpPr>
            <p:cNvPr id="3112" name="Freeform 13"/>
            <p:cNvSpPr>
              <a:spLocks/>
            </p:cNvSpPr>
            <p:nvPr/>
          </p:nvSpPr>
          <p:spPr bwMode="auto">
            <a:xfrm>
              <a:off x="0" y="-96113"/>
              <a:ext cx="2667357" cy="823800"/>
            </a:xfrm>
            <a:custGeom>
              <a:avLst/>
              <a:gdLst>
                <a:gd name="T0" fmla="*/ 39168 w 2654949"/>
                <a:gd name="T1" fmla="*/ 0 h 418439"/>
                <a:gd name="T2" fmla="*/ 2615781 w 2654949"/>
                <a:gd name="T3" fmla="*/ 0 h 418439"/>
                <a:gd name="T4" fmla="*/ 2654949 w 2654949"/>
                <a:gd name="T5" fmla="*/ 39168 h 418439"/>
                <a:gd name="T6" fmla="*/ 2654949 w 2654949"/>
                <a:gd name="T7" fmla="*/ 379271 h 418439"/>
                <a:gd name="T8" fmla="*/ 2615781 w 2654949"/>
                <a:gd name="T9" fmla="*/ 418439 h 418439"/>
                <a:gd name="T10" fmla="*/ 39168 w 2654949"/>
                <a:gd name="T11" fmla="*/ 418439 h 418439"/>
                <a:gd name="T12" fmla="*/ 0 w 2654949"/>
                <a:gd name="T13" fmla="*/ 379271 h 418439"/>
                <a:gd name="T14" fmla="*/ 0 w 2654949"/>
                <a:gd name="T15" fmla="*/ 39168 h 418439"/>
                <a:gd name="T16" fmla="*/ 39168 w 2654949"/>
                <a:gd name="T17" fmla="*/ 0 h 418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418439"/>
                <a:gd name="T29" fmla="*/ 2654949 w 2654949"/>
                <a:gd name="T30" fmla="*/ 418439 h 418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418439">
                  <a:moveTo>
                    <a:pt x="39168" y="0"/>
                  </a:moveTo>
                  <a:lnTo>
                    <a:pt x="2615781" y="0"/>
                  </a:lnTo>
                  <a:cubicBezTo>
                    <a:pt x="2637413" y="0"/>
                    <a:pt x="2654949" y="17536"/>
                    <a:pt x="2654949" y="39168"/>
                  </a:cubicBezTo>
                  <a:lnTo>
                    <a:pt x="2654949" y="379271"/>
                  </a:lnTo>
                  <a:cubicBezTo>
                    <a:pt x="2654949" y="400903"/>
                    <a:pt x="2637413" y="418439"/>
                    <a:pt x="2615781" y="418439"/>
                  </a:cubicBezTo>
                  <a:lnTo>
                    <a:pt x="39168" y="418439"/>
                  </a:lnTo>
                  <a:cubicBezTo>
                    <a:pt x="17536" y="418439"/>
                    <a:pt x="0" y="400903"/>
                    <a:pt x="0" y="379271"/>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3" name="TextBox 14"/>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3082" name="TextBox 24"/>
          <p:cNvSpPr txBox="1">
            <a:spLocks noChangeArrowheads="1"/>
          </p:cNvSpPr>
          <p:nvPr/>
        </p:nvSpPr>
        <p:spPr bwMode="auto">
          <a:xfrm>
            <a:off x="146049" y="7679323"/>
            <a:ext cx="6570663"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n-US" sz="1100" dirty="0" err="1"/>
              <a:t>Pemerintah</a:t>
            </a:r>
            <a:r>
              <a:rPr lang="en-US" sz="1100" dirty="0"/>
              <a:t> </a:t>
            </a:r>
            <a:r>
              <a:rPr lang="en-US" sz="1100" dirty="0" err="1"/>
              <a:t>terus</a:t>
            </a:r>
            <a:r>
              <a:rPr lang="en-US" sz="1100" dirty="0"/>
              <a:t> </a:t>
            </a:r>
            <a:r>
              <a:rPr lang="en-US" sz="1100" dirty="0" err="1"/>
              <a:t>menggenjot</a:t>
            </a:r>
            <a:r>
              <a:rPr lang="en-US" sz="1100" dirty="0"/>
              <a:t> </a:t>
            </a:r>
            <a:r>
              <a:rPr lang="en-US" sz="1100" dirty="0" err="1"/>
              <a:t>dan</a:t>
            </a:r>
            <a:r>
              <a:rPr lang="en-US" sz="1100" dirty="0"/>
              <a:t> </a:t>
            </a:r>
            <a:r>
              <a:rPr lang="en-US" sz="1100" dirty="0" err="1"/>
              <a:t>menggalakkan</a:t>
            </a:r>
            <a:r>
              <a:rPr lang="en-US" sz="1100" dirty="0"/>
              <a:t> </a:t>
            </a:r>
            <a:r>
              <a:rPr lang="en-US" sz="1100" dirty="0" err="1"/>
              <a:t>hilirisasi</a:t>
            </a:r>
            <a:r>
              <a:rPr lang="en-US" sz="1100" dirty="0"/>
              <a:t> </a:t>
            </a:r>
            <a:r>
              <a:rPr lang="en-US" sz="1100" dirty="0" err="1"/>
              <a:t>dan</a:t>
            </a:r>
            <a:r>
              <a:rPr lang="en-US" sz="1100" dirty="0"/>
              <a:t> </a:t>
            </a:r>
            <a:r>
              <a:rPr lang="en-US" sz="1100" dirty="0" err="1"/>
              <a:t>industrialisasi</a:t>
            </a:r>
            <a:r>
              <a:rPr lang="en-US" sz="1100" dirty="0"/>
              <a:t>, </a:t>
            </a:r>
            <a:r>
              <a:rPr lang="en-US" sz="1100" dirty="0" err="1"/>
              <a:t>utamanya</a:t>
            </a:r>
            <a:r>
              <a:rPr lang="en-US" sz="1100" dirty="0"/>
              <a:t> </a:t>
            </a:r>
            <a:r>
              <a:rPr lang="en-US" sz="1100" dirty="0" err="1"/>
              <a:t>sektor</a:t>
            </a:r>
            <a:r>
              <a:rPr lang="en-US" sz="1100" dirty="0"/>
              <a:t> </a:t>
            </a:r>
            <a:r>
              <a:rPr lang="en-US" sz="1100" dirty="0" err="1"/>
              <a:t>tambang</a:t>
            </a:r>
            <a:r>
              <a:rPr lang="en-US" sz="1100" dirty="0"/>
              <a:t>. </a:t>
            </a:r>
            <a:r>
              <a:rPr lang="en-US" sz="1100" dirty="0" err="1"/>
              <a:t>Kebijakan</a:t>
            </a:r>
            <a:r>
              <a:rPr lang="en-US" sz="1100" dirty="0"/>
              <a:t> yang </a:t>
            </a:r>
            <a:r>
              <a:rPr lang="en-US" sz="1100" dirty="0" err="1"/>
              <a:t>telah</a:t>
            </a:r>
            <a:r>
              <a:rPr lang="en-US" sz="1100" dirty="0"/>
              <a:t> </a:t>
            </a:r>
            <a:r>
              <a:rPr lang="en-US" sz="1100" dirty="0" err="1"/>
              <a:t>dilakukan</a:t>
            </a:r>
            <a:r>
              <a:rPr lang="en-US" sz="1100" dirty="0"/>
              <a:t> </a:t>
            </a:r>
            <a:r>
              <a:rPr lang="en-US" sz="1100" dirty="0" err="1"/>
              <a:t>untuk</a:t>
            </a:r>
            <a:r>
              <a:rPr lang="en-US" sz="1100" dirty="0"/>
              <a:t> </a:t>
            </a:r>
            <a:r>
              <a:rPr lang="en-US" sz="1100" dirty="0" err="1"/>
              <a:t>mendorong</a:t>
            </a:r>
            <a:r>
              <a:rPr lang="en-US" sz="1100" dirty="0"/>
              <a:t> </a:t>
            </a:r>
            <a:r>
              <a:rPr lang="en-US" sz="1100" dirty="0" err="1"/>
              <a:t>hilirisasi</a:t>
            </a:r>
            <a:r>
              <a:rPr lang="en-US" sz="1100" dirty="0"/>
              <a:t> </a:t>
            </a:r>
            <a:r>
              <a:rPr lang="en-US" sz="1100" dirty="0" err="1"/>
              <a:t>diantaranya</a:t>
            </a:r>
            <a:r>
              <a:rPr lang="en-US" sz="1100" dirty="0"/>
              <a:t>: </a:t>
            </a:r>
            <a:r>
              <a:rPr lang="en-US" sz="1100" dirty="0" err="1"/>
              <a:t>membangun</a:t>
            </a:r>
            <a:r>
              <a:rPr lang="en-US" sz="1100" dirty="0"/>
              <a:t> </a:t>
            </a:r>
            <a:r>
              <a:rPr lang="en-US" sz="1100" dirty="0" err="1"/>
              <a:t>iklim</a:t>
            </a:r>
            <a:r>
              <a:rPr lang="en-US" sz="1100" dirty="0"/>
              <a:t> </a:t>
            </a:r>
            <a:r>
              <a:rPr lang="en-US" sz="1100" dirty="0" err="1"/>
              <a:t>investasi</a:t>
            </a:r>
            <a:r>
              <a:rPr lang="en-US" sz="1100" dirty="0"/>
              <a:t> yang </a:t>
            </a:r>
            <a:r>
              <a:rPr lang="en-US" sz="1100" dirty="0" err="1"/>
              <a:t>sehat</a:t>
            </a:r>
            <a:r>
              <a:rPr lang="en-US" sz="1100" dirty="0"/>
              <a:t> </a:t>
            </a:r>
            <a:r>
              <a:rPr lang="en-US" sz="1100" dirty="0" err="1"/>
              <a:t>dengan</a:t>
            </a:r>
            <a:r>
              <a:rPr lang="en-US" sz="1100" dirty="0"/>
              <a:t> </a:t>
            </a:r>
            <a:r>
              <a:rPr lang="en-US" sz="1100" dirty="0" err="1"/>
              <a:t>mengesahkan</a:t>
            </a:r>
            <a:r>
              <a:rPr lang="en-US" sz="1100" dirty="0"/>
              <a:t> </a:t>
            </a:r>
            <a:r>
              <a:rPr lang="en-US" sz="1100" dirty="0" err="1"/>
              <a:t>Perppu</a:t>
            </a:r>
            <a:r>
              <a:rPr lang="en-US" sz="1100" dirty="0"/>
              <a:t> </a:t>
            </a:r>
            <a:r>
              <a:rPr lang="en-US" sz="1100" dirty="0" err="1"/>
              <a:t>Ciptaker</a:t>
            </a:r>
            <a:r>
              <a:rPr lang="en-US" sz="1100" dirty="0"/>
              <a:t> No 2/2022, </a:t>
            </a:r>
            <a:r>
              <a:rPr lang="en-US" sz="1100" dirty="0" err="1"/>
              <a:t>membangun</a:t>
            </a:r>
            <a:r>
              <a:rPr lang="en-US" sz="1100" dirty="0"/>
              <a:t> Smelter PT Freeport Indonesia, </a:t>
            </a:r>
            <a:r>
              <a:rPr lang="en-US" sz="1100" dirty="0" err="1"/>
              <a:t>larangan</a:t>
            </a:r>
            <a:r>
              <a:rPr lang="en-US" sz="1100" dirty="0"/>
              <a:t> </a:t>
            </a:r>
            <a:r>
              <a:rPr lang="en-US" sz="1100" dirty="0" err="1"/>
              <a:t>ekspor</a:t>
            </a:r>
            <a:r>
              <a:rPr lang="en-US" sz="1100" dirty="0"/>
              <a:t> </a:t>
            </a:r>
            <a:r>
              <a:rPr lang="en-US" sz="1100" dirty="0" err="1"/>
              <a:t>biji</a:t>
            </a:r>
            <a:r>
              <a:rPr lang="en-US" sz="1100" dirty="0"/>
              <a:t> </a:t>
            </a:r>
            <a:r>
              <a:rPr lang="en-US" sz="1100" dirty="0" err="1"/>
              <a:t>nikel</a:t>
            </a:r>
            <a:r>
              <a:rPr lang="en-US" sz="1100" dirty="0"/>
              <a:t> per 1-1-2020 </a:t>
            </a:r>
            <a:r>
              <a:rPr lang="en-US" sz="1100" dirty="0" err="1"/>
              <a:t>dengan</a:t>
            </a:r>
            <a:r>
              <a:rPr lang="en-US" sz="1100" dirty="0"/>
              <a:t> </a:t>
            </a:r>
            <a:r>
              <a:rPr lang="en-US" sz="1100" dirty="0" err="1"/>
              <a:t>menerbitkan</a:t>
            </a:r>
            <a:r>
              <a:rPr lang="en-US" sz="1100" dirty="0"/>
              <a:t> </a:t>
            </a:r>
            <a:r>
              <a:rPr lang="en-US" sz="1100" dirty="0" err="1"/>
              <a:t>Permen</a:t>
            </a:r>
            <a:r>
              <a:rPr lang="en-US" sz="1100" dirty="0"/>
              <a:t> ESDM No.11/2019 </a:t>
            </a:r>
            <a:r>
              <a:rPr lang="en-US" sz="1100" dirty="0" err="1"/>
              <a:t>selain</a:t>
            </a:r>
            <a:r>
              <a:rPr lang="en-US" sz="1100" dirty="0"/>
              <a:t> </a:t>
            </a:r>
            <a:r>
              <a:rPr lang="en-US" sz="1100" dirty="0" err="1"/>
              <a:t>dari</a:t>
            </a:r>
            <a:r>
              <a:rPr lang="en-US" sz="1100" dirty="0"/>
              <a:t> </a:t>
            </a:r>
            <a:r>
              <a:rPr lang="en-US" sz="1100" dirty="0" err="1"/>
              <a:t>larangan</a:t>
            </a:r>
            <a:r>
              <a:rPr lang="en-US" sz="1100" dirty="0"/>
              <a:t> </a:t>
            </a:r>
            <a:r>
              <a:rPr lang="en-US" sz="1100" dirty="0" err="1"/>
              <a:t>ekspor</a:t>
            </a:r>
            <a:r>
              <a:rPr lang="en-US" sz="1100" dirty="0"/>
              <a:t> </a:t>
            </a:r>
            <a:r>
              <a:rPr lang="en-US" sz="1100" dirty="0" err="1"/>
              <a:t>bahan</a:t>
            </a:r>
            <a:r>
              <a:rPr lang="en-US" sz="1100" dirty="0"/>
              <a:t> </a:t>
            </a:r>
            <a:r>
              <a:rPr lang="en-US" sz="1100" dirty="0" err="1"/>
              <a:t>mentah</a:t>
            </a:r>
            <a:r>
              <a:rPr lang="en-US" sz="1100" dirty="0"/>
              <a:t> </a:t>
            </a:r>
            <a:r>
              <a:rPr lang="en-US" sz="1100" dirty="0" err="1"/>
              <a:t>lainnya</a:t>
            </a:r>
            <a:r>
              <a:rPr lang="en-US" sz="1100" dirty="0"/>
              <a:t> </a:t>
            </a:r>
            <a:r>
              <a:rPr lang="en-US" sz="1100" dirty="0" err="1"/>
              <a:t>dengan</a:t>
            </a:r>
            <a:r>
              <a:rPr lang="en-US" sz="1100" dirty="0"/>
              <a:t> </a:t>
            </a:r>
            <a:r>
              <a:rPr lang="en-US" sz="1100" dirty="0" err="1"/>
              <a:t>keberanian</a:t>
            </a:r>
            <a:r>
              <a:rPr lang="en-US" sz="1100" dirty="0"/>
              <a:t> </a:t>
            </a:r>
            <a:r>
              <a:rPr lang="en-US" sz="1100" dirty="0" err="1"/>
              <a:t>pemerintah</a:t>
            </a:r>
            <a:r>
              <a:rPr lang="en-US" sz="1100" dirty="0"/>
              <a:t>, </a:t>
            </a:r>
            <a:r>
              <a:rPr lang="en-US" sz="1100" dirty="0" err="1"/>
              <a:t>guna</a:t>
            </a:r>
            <a:r>
              <a:rPr lang="en-US" sz="1100" dirty="0"/>
              <a:t> </a:t>
            </a:r>
            <a:r>
              <a:rPr lang="en-US" sz="1100" dirty="0" err="1"/>
              <a:t>mengurangi</a:t>
            </a:r>
            <a:r>
              <a:rPr lang="en-US" sz="1100" dirty="0"/>
              <a:t> </a:t>
            </a:r>
            <a:r>
              <a:rPr lang="en-US" sz="1100" dirty="0" err="1"/>
              <a:t>ketergantungan</a:t>
            </a:r>
            <a:r>
              <a:rPr lang="en-US" sz="1100" dirty="0"/>
              <a:t> </a:t>
            </a:r>
            <a:r>
              <a:rPr lang="en-US" sz="1100" dirty="0" err="1"/>
              <a:t>terhadap</a:t>
            </a:r>
            <a:r>
              <a:rPr lang="en-US" sz="1100" dirty="0"/>
              <a:t> </a:t>
            </a:r>
            <a:r>
              <a:rPr lang="en-US" sz="1100" dirty="0" err="1"/>
              <a:t>produk</a:t>
            </a:r>
            <a:r>
              <a:rPr lang="en-US" sz="1100" dirty="0"/>
              <a:t> </a:t>
            </a:r>
            <a:r>
              <a:rPr lang="en-US" sz="1100" dirty="0" err="1"/>
              <a:t>impor</a:t>
            </a:r>
            <a:r>
              <a:rPr lang="en-US" sz="1100" dirty="0"/>
              <a:t> </a:t>
            </a:r>
            <a:r>
              <a:rPr lang="en-US" sz="1100" dirty="0" err="1"/>
              <a:t>sekaligus</a:t>
            </a:r>
            <a:r>
              <a:rPr lang="en-US" sz="1100" dirty="0"/>
              <a:t> </a:t>
            </a:r>
            <a:r>
              <a:rPr lang="en-US" sz="1100" dirty="0" err="1"/>
              <a:t>sebagai</a:t>
            </a:r>
            <a:r>
              <a:rPr lang="en-US" sz="1100" dirty="0"/>
              <a:t> </a:t>
            </a:r>
            <a:r>
              <a:rPr lang="en-US" sz="1100" dirty="0" err="1"/>
              <a:t>langkah</a:t>
            </a:r>
            <a:r>
              <a:rPr lang="en-US" sz="1100" dirty="0"/>
              <a:t> </a:t>
            </a:r>
            <a:r>
              <a:rPr lang="en-US" sz="1100" dirty="0" err="1"/>
              <a:t>mengurangi</a:t>
            </a:r>
            <a:r>
              <a:rPr lang="en-US" sz="1100" dirty="0"/>
              <a:t> </a:t>
            </a:r>
            <a:r>
              <a:rPr lang="en-US" sz="1100" dirty="0" err="1"/>
              <a:t>defisit</a:t>
            </a:r>
            <a:r>
              <a:rPr lang="en-US" sz="1100" dirty="0"/>
              <a:t> </a:t>
            </a:r>
            <a:r>
              <a:rPr lang="en-US" sz="1100" dirty="0" err="1"/>
              <a:t>neraca</a:t>
            </a:r>
            <a:r>
              <a:rPr lang="en-US" sz="1100" dirty="0"/>
              <a:t> </a:t>
            </a:r>
            <a:r>
              <a:rPr lang="en-US" sz="1100" dirty="0" err="1"/>
              <a:t>perdagangan</a:t>
            </a:r>
            <a:r>
              <a:rPr lang="en-US" sz="1100" dirty="0"/>
              <a:t> </a:t>
            </a:r>
            <a:r>
              <a:rPr lang="en-US" sz="1100" dirty="0" err="1"/>
              <a:t>dan</a:t>
            </a:r>
            <a:r>
              <a:rPr lang="en-US" sz="1100" dirty="0"/>
              <a:t> </a:t>
            </a:r>
            <a:r>
              <a:rPr lang="en-US" sz="1100" dirty="0" err="1"/>
              <a:t>neraca</a:t>
            </a:r>
            <a:r>
              <a:rPr lang="en-US" sz="1100" dirty="0"/>
              <a:t> </a:t>
            </a:r>
            <a:r>
              <a:rPr lang="en-US" sz="1100" dirty="0" err="1"/>
              <a:t>transaksi</a:t>
            </a:r>
            <a:r>
              <a:rPr lang="en-US" sz="1100" dirty="0"/>
              <a:t> </a:t>
            </a:r>
            <a:r>
              <a:rPr lang="en-US" sz="1100" dirty="0" err="1"/>
              <a:t>berjalan</a:t>
            </a:r>
            <a:r>
              <a:rPr lang="en-US" sz="1100" dirty="0"/>
              <a:t>.</a:t>
            </a:r>
          </a:p>
        </p:txBody>
      </p:sp>
      <p:grpSp>
        <p:nvGrpSpPr>
          <p:cNvPr id="3083" name="Group 25"/>
          <p:cNvGrpSpPr>
            <a:grpSpLocks/>
          </p:cNvGrpSpPr>
          <p:nvPr/>
        </p:nvGrpSpPr>
        <p:grpSpPr bwMode="auto">
          <a:xfrm>
            <a:off x="96838" y="9165713"/>
            <a:ext cx="6719887" cy="633412"/>
            <a:chOff x="0" y="0"/>
            <a:chExt cx="2654949" cy="358648"/>
          </a:xfrm>
        </p:grpSpPr>
        <p:sp>
          <p:nvSpPr>
            <p:cNvPr id="3110" name="Freeform 26"/>
            <p:cNvSpPr>
              <a:spLocks/>
            </p:cNvSpPr>
            <p:nvPr/>
          </p:nvSpPr>
          <p:spPr bwMode="auto">
            <a:xfrm>
              <a:off x="0" y="0"/>
              <a:ext cx="2654949" cy="358648"/>
            </a:xfrm>
            <a:custGeom>
              <a:avLst/>
              <a:gdLst>
                <a:gd name="T0" fmla="*/ 39168 w 2654949"/>
                <a:gd name="T1" fmla="*/ 0 h 358648"/>
                <a:gd name="T2" fmla="*/ 2615781 w 2654949"/>
                <a:gd name="T3" fmla="*/ 0 h 358648"/>
                <a:gd name="T4" fmla="*/ 2654949 w 2654949"/>
                <a:gd name="T5" fmla="*/ 39168 h 358648"/>
                <a:gd name="T6" fmla="*/ 2654949 w 2654949"/>
                <a:gd name="T7" fmla="*/ 319480 h 358648"/>
                <a:gd name="T8" fmla="*/ 2615781 w 2654949"/>
                <a:gd name="T9" fmla="*/ 358648 h 358648"/>
                <a:gd name="T10" fmla="*/ 39168 w 2654949"/>
                <a:gd name="T11" fmla="*/ 358648 h 358648"/>
                <a:gd name="T12" fmla="*/ 0 w 2654949"/>
                <a:gd name="T13" fmla="*/ 319480 h 358648"/>
                <a:gd name="T14" fmla="*/ 0 w 2654949"/>
                <a:gd name="T15" fmla="*/ 39168 h 358648"/>
                <a:gd name="T16" fmla="*/ 39168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1" name="TextBox 27"/>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3084" name="TextBox 29"/>
          <p:cNvSpPr txBox="1">
            <a:spLocks noChangeArrowheads="1"/>
          </p:cNvSpPr>
          <p:nvPr/>
        </p:nvSpPr>
        <p:spPr bwMode="auto">
          <a:xfrm>
            <a:off x="5375275" y="517525"/>
            <a:ext cx="11557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25"/>
              </a:lnSpc>
            </a:pPr>
            <a:r>
              <a:rPr lang="id-ID" sz="1600" b="1">
                <a:solidFill>
                  <a:srgbClr val="FF0000"/>
                </a:solidFill>
              </a:rPr>
              <a:t>EKONOMI</a:t>
            </a:r>
            <a:endParaRPr lang="en-US" sz="1600" b="1">
              <a:solidFill>
                <a:srgbClr val="FF0000"/>
              </a:solidFill>
            </a:endParaRPr>
          </a:p>
        </p:txBody>
      </p:sp>
      <p:pic>
        <p:nvPicPr>
          <p:cNvPr id="3085"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2425" y="2436813"/>
            <a:ext cx="9652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3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252413" y="2425700"/>
            <a:ext cx="304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4"/>
          <p:cNvSpPr txBox="1"/>
          <p:nvPr/>
        </p:nvSpPr>
        <p:spPr>
          <a:xfrm>
            <a:off x="258763" y="2449513"/>
            <a:ext cx="1150937" cy="231775"/>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FAKTA</a:t>
            </a:r>
          </a:p>
        </p:txBody>
      </p:sp>
      <p:grpSp>
        <p:nvGrpSpPr>
          <p:cNvPr id="3088" name="Group 46"/>
          <p:cNvGrpSpPr>
            <a:grpSpLocks/>
          </p:cNvGrpSpPr>
          <p:nvPr/>
        </p:nvGrpSpPr>
        <p:grpSpPr bwMode="auto">
          <a:xfrm>
            <a:off x="117475" y="4566537"/>
            <a:ext cx="1174750" cy="350838"/>
            <a:chOff x="291" y="6389888"/>
            <a:chExt cx="1174315" cy="350956"/>
          </a:xfrm>
        </p:grpSpPr>
        <p:pic>
          <p:nvPicPr>
            <p:cNvPr id="3107" name="Picture 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343" y="6418797"/>
              <a:ext cx="965460" cy="22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8" name="Picture 3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291" y="6389888"/>
              <a:ext cx="305013"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7"/>
            <p:cNvSpPr txBox="1"/>
            <p:nvPr/>
          </p:nvSpPr>
          <p:spPr>
            <a:xfrm>
              <a:off x="24095" y="6415297"/>
              <a:ext cx="1150511" cy="230265"/>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ANALISA</a:t>
              </a:r>
            </a:p>
          </p:txBody>
        </p:sp>
      </p:grpSp>
      <p:grpSp>
        <p:nvGrpSpPr>
          <p:cNvPr id="3089" name="Group 57"/>
          <p:cNvGrpSpPr>
            <a:grpSpLocks/>
          </p:cNvGrpSpPr>
          <p:nvPr/>
        </p:nvGrpSpPr>
        <p:grpSpPr bwMode="auto">
          <a:xfrm>
            <a:off x="38100" y="7345363"/>
            <a:ext cx="3848100" cy="350837"/>
            <a:chOff x="192046" y="7313705"/>
            <a:chExt cx="2205259" cy="350956"/>
          </a:xfrm>
        </p:grpSpPr>
        <p:pic>
          <p:nvPicPr>
            <p:cNvPr id="3105" name="Picture 3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7426" y="7345383"/>
              <a:ext cx="2169879" cy="19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6" name="Picture 4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192046" y="7313705"/>
              <a:ext cx="147049"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TextBox 43"/>
          <p:cNvSpPr txBox="1"/>
          <p:nvPr/>
        </p:nvSpPr>
        <p:spPr>
          <a:xfrm>
            <a:off x="206375" y="7366063"/>
            <a:ext cx="3246438" cy="230187"/>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TINDAKAN YANG SUDAH DILAKSANAKAN</a:t>
            </a:r>
          </a:p>
        </p:txBody>
      </p:sp>
      <p:grpSp>
        <p:nvGrpSpPr>
          <p:cNvPr id="3091" name="Group 54"/>
          <p:cNvGrpSpPr>
            <a:grpSpLocks/>
          </p:cNvGrpSpPr>
          <p:nvPr/>
        </p:nvGrpSpPr>
        <p:grpSpPr bwMode="auto">
          <a:xfrm>
            <a:off x="153988" y="8842563"/>
            <a:ext cx="1789112" cy="350837"/>
            <a:chOff x="51302" y="9171318"/>
            <a:chExt cx="1790086" cy="350956"/>
          </a:xfrm>
        </p:grpSpPr>
        <p:pic>
          <p:nvPicPr>
            <p:cNvPr id="3100" name="Picture 4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7548" y="9226997"/>
              <a:ext cx="1044662" cy="2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01" name="Group 53"/>
            <p:cNvGrpSpPr>
              <a:grpSpLocks/>
            </p:cNvGrpSpPr>
            <p:nvPr/>
          </p:nvGrpSpPr>
          <p:grpSpPr bwMode="auto">
            <a:xfrm>
              <a:off x="51302" y="9171318"/>
              <a:ext cx="1790086" cy="350956"/>
              <a:chOff x="51302" y="9171318"/>
              <a:chExt cx="1790086" cy="350956"/>
            </a:xfrm>
          </p:grpSpPr>
          <p:pic>
            <p:nvPicPr>
              <p:cNvPr id="3102" name="Picture 4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51302" y="9171318"/>
                <a:ext cx="305013"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3"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5928" y="9234320"/>
                <a:ext cx="965460" cy="22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6"/>
              <p:cNvSpPr txBox="1"/>
              <p:nvPr/>
            </p:nvSpPr>
            <p:spPr>
              <a:xfrm>
                <a:off x="232376" y="9252307"/>
                <a:ext cx="1286575" cy="230266"/>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REKOMENDASI</a:t>
                </a:r>
              </a:p>
            </p:txBody>
          </p:sp>
        </p:grpSp>
      </p:grpSp>
      <p:sp>
        <p:nvSpPr>
          <p:cNvPr id="3092" name="TextBox 29"/>
          <p:cNvSpPr txBox="1">
            <a:spLocks noChangeArrowheads="1"/>
          </p:cNvSpPr>
          <p:nvPr/>
        </p:nvSpPr>
        <p:spPr bwMode="auto">
          <a:xfrm>
            <a:off x="5167313" y="212725"/>
            <a:ext cx="1476375" cy="32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25"/>
              </a:lnSpc>
            </a:pPr>
            <a:r>
              <a:rPr lang="en-US" sz="1400" b="1" dirty="0"/>
              <a:t>13</a:t>
            </a:r>
            <a:r>
              <a:rPr lang="id-ID" sz="1400" b="1" dirty="0"/>
              <a:t> </a:t>
            </a:r>
            <a:r>
              <a:rPr lang="en-US" sz="1400" b="1" dirty="0" err="1"/>
              <a:t>Februari</a:t>
            </a:r>
            <a:r>
              <a:rPr lang="id-ID" sz="1400" b="1" dirty="0"/>
              <a:t> 2023</a:t>
            </a:r>
            <a:endParaRPr lang="en-US" sz="1400" b="1" dirty="0"/>
          </a:p>
        </p:txBody>
      </p:sp>
      <p:sp>
        <p:nvSpPr>
          <p:cNvPr id="3093" name="TextBox 28"/>
          <p:cNvSpPr txBox="1">
            <a:spLocks noChangeArrowheads="1"/>
          </p:cNvSpPr>
          <p:nvPr/>
        </p:nvSpPr>
        <p:spPr bwMode="auto">
          <a:xfrm>
            <a:off x="160445" y="9180400"/>
            <a:ext cx="65562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1100" dirty="0" err="1"/>
              <a:t>Kemhan</a:t>
            </a:r>
            <a:r>
              <a:rPr lang="en-US" sz="1100" dirty="0"/>
              <a:t> </a:t>
            </a:r>
            <a:r>
              <a:rPr lang="en-US" sz="1100" dirty="0" err="1"/>
              <a:t>dhi</a:t>
            </a:r>
            <a:r>
              <a:rPr lang="en-US" sz="1100" dirty="0"/>
              <a:t>. </a:t>
            </a:r>
            <a:r>
              <a:rPr lang="en-US" sz="1100" dirty="0" err="1"/>
              <a:t>Ditjen</a:t>
            </a:r>
            <a:r>
              <a:rPr lang="en-US" sz="1100" dirty="0"/>
              <a:t> </a:t>
            </a:r>
            <a:r>
              <a:rPr lang="en-US" sz="1100" dirty="0" err="1"/>
              <a:t>Pothan</a:t>
            </a:r>
            <a:r>
              <a:rPr lang="en-US" sz="1100" dirty="0"/>
              <a:t> </a:t>
            </a:r>
            <a:r>
              <a:rPr lang="en-US" sz="1100" dirty="0" err="1"/>
              <a:t>mendukung</a:t>
            </a:r>
            <a:r>
              <a:rPr lang="en-US" sz="1100" dirty="0"/>
              <a:t> </a:t>
            </a:r>
            <a:r>
              <a:rPr lang="en-US" sz="1100" dirty="0" err="1"/>
              <a:t>Kementerian</a:t>
            </a:r>
            <a:r>
              <a:rPr lang="en-US" sz="1100" dirty="0"/>
              <a:t> ESDM  </a:t>
            </a:r>
            <a:r>
              <a:rPr lang="en-US" sz="1100" dirty="0" err="1"/>
              <a:t>bersinergi</a:t>
            </a:r>
            <a:r>
              <a:rPr lang="en-US" sz="1100" dirty="0"/>
              <a:t> </a:t>
            </a:r>
            <a:r>
              <a:rPr lang="en-US" sz="1100" dirty="0" err="1"/>
              <a:t>dengan</a:t>
            </a:r>
            <a:r>
              <a:rPr lang="en-US" sz="1100" dirty="0"/>
              <a:t> K/L </a:t>
            </a:r>
            <a:r>
              <a:rPr lang="en-US" sz="1100" dirty="0" err="1"/>
              <a:t>terkait</a:t>
            </a:r>
            <a:r>
              <a:rPr lang="en-US" sz="1100" dirty="0"/>
              <a:t>  </a:t>
            </a:r>
            <a:r>
              <a:rPr lang="en-US" sz="1100" dirty="0" err="1"/>
              <a:t>dalam</a:t>
            </a:r>
            <a:r>
              <a:rPr lang="en-US" sz="1100" dirty="0"/>
              <a:t> </a:t>
            </a:r>
            <a:r>
              <a:rPr lang="en-US" sz="1100" dirty="0" err="1"/>
              <a:t>upaya</a:t>
            </a:r>
            <a:r>
              <a:rPr lang="en-US" sz="1100" dirty="0"/>
              <a:t> </a:t>
            </a:r>
            <a:r>
              <a:rPr lang="en-US" sz="1100" dirty="0" err="1"/>
              <a:t>meningkatkan</a:t>
            </a:r>
            <a:r>
              <a:rPr lang="en-US" sz="1100" dirty="0"/>
              <a:t> </a:t>
            </a:r>
            <a:r>
              <a:rPr lang="en-US" sz="1100" dirty="0" err="1"/>
              <a:t>hilirisasi</a:t>
            </a:r>
            <a:r>
              <a:rPr lang="en-US" sz="1100" dirty="0"/>
              <a:t> </a:t>
            </a:r>
            <a:r>
              <a:rPr lang="en-US" sz="1100" dirty="0" err="1"/>
              <a:t>dan</a:t>
            </a:r>
            <a:r>
              <a:rPr lang="en-US" sz="1100" dirty="0"/>
              <a:t> </a:t>
            </a:r>
            <a:r>
              <a:rPr lang="en-US" sz="1100" dirty="0" err="1"/>
              <a:t>industrialisasi</a:t>
            </a:r>
            <a:r>
              <a:rPr lang="en-US" sz="1100" dirty="0"/>
              <a:t>  </a:t>
            </a:r>
            <a:r>
              <a:rPr lang="en-US" sz="1100" dirty="0" err="1"/>
              <a:t>hingga</a:t>
            </a:r>
            <a:r>
              <a:rPr lang="en-US" sz="1100" dirty="0"/>
              <a:t> </a:t>
            </a:r>
            <a:r>
              <a:rPr lang="en-US" sz="1100" dirty="0" err="1"/>
              <a:t>bisa</a:t>
            </a:r>
            <a:r>
              <a:rPr lang="en-US" sz="1100" dirty="0"/>
              <a:t> </a:t>
            </a:r>
            <a:r>
              <a:rPr lang="en-US" sz="1100" dirty="0" err="1"/>
              <a:t>menambah</a:t>
            </a:r>
            <a:r>
              <a:rPr lang="en-US" sz="1100" dirty="0"/>
              <a:t> </a:t>
            </a:r>
            <a:r>
              <a:rPr lang="en-US" sz="1100" dirty="0" err="1"/>
              <a:t>devisa</a:t>
            </a:r>
            <a:r>
              <a:rPr lang="en-US" sz="1100" dirty="0"/>
              <a:t> </a:t>
            </a:r>
            <a:r>
              <a:rPr lang="en-US" sz="1100" dirty="0" err="1"/>
              <a:t>negara</a:t>
            </a:r>
            <a:r>
              <a:rPr lang="en-US" sz="1100" dirty="0"/>
              <a:t>, </a:t>
            </a:r>
            <a:r>
              <a:rPr lang="en-US" sz="1100" dirty="0" err="1"/>
              <a:t>dengan</a:t>
            </a:r>
            <a:r>
              <a:rPr lang="en-US" sz="1100" dirty="0"/>
              <a:t> </a:t>
            </a:r>
            <a:r>
              <a:rPr lang="en-US" sz="1100" dirty="0" err="1"/>
              <a:t>menjalankan</a:t>
            </a:r>
            <a:r>
              <a:rPr lang="en-US" sz="1100" dirty="0"/>
              <a:t> </a:t>
            </a:r>
            <a:r>
              <a:rPr lang="en-US" sz="1100" dirty="0" err="1"/>
              <a:t>enam</a:t>
            </a:r>
            <a:r>
              <a:rPr lang="en-US" sz="1100" dirty="0"/>
              <a:t> </a:t>
            </a:r>
            <a:r>
              <a:rPr lang="en-US" sz="1100" dirty="0" err="1"/>
              <a:t>poin</a:t>
            </a:r>
            <a:r>
              <a:rPr lang="en-US" sz="1100" dirty="0"/>
              <a:t> yang </a:t>
            </a:r>
            <a:r>
              <a:rPr lang="en-US" sz="1100" dirty="0" err="1"/>
              <a:t>bisa</a:t>
            </a:r>
            <a:r>
              <a:rPr lang="en-US" sz="1100" dirty="0"/>
              <a:t> </a:t>
            </a:r>
            <a:r>
              <a:rPr lang="en-US" sz="1100" dirty="0" err="1"/>
              <a:t>menjadi</a:t>
            </a:r>
            <a:r>
              <a:rPr lang="en-US" sz="1100" dirty="0"/>
              <a:t> </a:t>
            </a:r>
            <a:r>
              <a:rPr lang="en-US" sz="1100" dirty="0" err="1"/>
              <a:t>sumber</a:t>
            </a:r>
            <a:r>
              <a:rPr lang="en-US" sz="1100" dirty="0"/>
              <a:t> </a:t>
            </a:r>
            <a:r>
              <a:rPr lang="en-US" sz="1100" dirty="0" err="1"/>
              <a:t>ekonomi</a:t>
            </a:r>
            <a:r>
              <a:rPr lang="en-US" sz="1100" dirty="0"/>
              <a:t> </a:t>
            </a:r>
            <a:r>
              <a:rPr lang="en-US" sz="1100" dirty="0" err="1"/>
              <a:t>baru</a:t>
            </a:r>
            <a:r>
              <a:rPr lang="en-US" sz="1100" dirty="0"/>
              <a:t> </a:t>
            </a:r>
            <a:r>
              <a:rPr lang="en-US" sz="1100" dirty="0" err="1"/>
              <a:t>sesuai</a:t>
            </a:r>
            <a:r>
              <a:rPr lang="en-US" sz="1100" dirty="0"/>
              <a:t> </a:t>
            </a:r>
            <a:r>
              <a:rPr lang="en-US" sz="1100" dirty="0" err="1"/>
              <a:t>pernyataan</a:t>
            </a:r>
            <a:r>
              <a:rPr lang="en-US" sz="1100" dirty="0"/>
              <a:t> </a:t>
            </a:r>
            <a:r>
              <a:rPr lang="en-US" sz="1100" dirty="0" err="1"/>
              <a:t>Wamenkeu</a:t>
            </a:r>
            <a:r>
              <a:rPr lang="en-US" sz="1100" dirty="0"/>
              <a:t>.</a:t>
            </a:r>
          </a:p>
        </p:txBody>
      </p:sp>
      <p:sp>
        <p:nvSpPr>
          <p:cNvPr id="3094" name="TextBox 22"/>
          <p:cNvSpPr txBox="1">
            <a:spLocks noChangeArrowheads="1"/>
          </p:cNvSpPr>
          <p:nvPr/>
        </p:nvSpPr>
        <p:spPr bwMode="auto">
          <a:xfrm>
            <a:off x="88900" y="4945320"/>
            <a:ext cx="6627813"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n-US" sz="1100" dirty="0" err="1"/>
              <a:t>Pernyataan</a:t>
            </a:r>
            <a:r>
              <a:rPr lang="en-US" sz="1100" dirty="0"/>
              <a:t> </a:t>
            </a:r>
            <a:r>
              <a:rPr lang="en-US" sz="1100" dirty="0" err="1"/>
              <a:t>Wamenkeu</a:t>
            </a:r>
            <a:r>
              <a:rPr lang="en-US" sz="1100" dirty="0"/>
              <a:t> </a:t>
            </a:r>
            <a:r>
              <a:rPr lang="en-US" sz="1100" dirty="0" err="1"/>
              <a:t>sebagai</a:t>
            </a:r>
            <a:r>
              <a:rPr lang="en-US" sz="1100" dirty="0"/>
              <a:t> </a:t>
            </a:r>
            <a:r>
              <a:rPr lang="en-US" sz="1100" dirty="0" err="1"/>
              <a:t>langkah</a:t>
            </a:r>
            <a:r>
              <a:rPr lang="en-US" sz="1100" dirty="0"/>
              <a:t> </a:t>
            </a:r>
            <a:r>
              <a:rPr lang="en-US" sz="1100" dirty="0" err="1"/>
              <a:t>dan</a:t>
            </a:r>
            <a:r>
              <a:rPr lang="en-US" sz="1100" dirty="0"/>
              <a:t> </a:t>
            </a:r>
            <a:r>
              <a:rPr lang="en-US" sz="1100" dirty="0" err="1"/>
              <a:t>upaya</a:t>
            </a:r>
            <a:r>
              <a:rPr lang="en-US" sz="1100" dirty="0"/>
              <a:t> yang </a:t>
            </a:r>
            <a:r>
              <a:rPr lang="en-US" sz="1100" dirty="0" err="1"/>
              <a:t>disiapkan</a:t>
            </a:r>
            <a:r>
              <a:rPr lang="en-US" sz="1100" dirty="0"/>
              <a:t> </a:t>
            </a:r>
            <a:r>
              <a:rPr lang="en-US" sz="1100" dirty="0" err="1"/>
              <a:t>pemerintah</a:t>
            </a:r>
            <a:r>
              <a:rPr lang="en-US" sz="1100" dirty="0"/>
              <a:t> </a:t>
            </a:r>
            <a:r>
              <a:rPr lang="en-US" sz="1100" dirty="0" err="1"/>
              <a:t>untuk</a:t>
            </a:r>
            <a:r>
              <a:rPr lang="en-US" sz="1100" dirty="0"/>
              <a:t> </a:t>
            </a:r>
            <a:r>
              <a:rPr lang="en-US" sz="1100" dirty="0" err="1"/>
              <a:t>keluar</a:t>
            </a:r>
            <a:r>
              <a:rPr lang="en-US" sz="1100" dirty="0"/>
              <a:t> </a:t>
            </a:r>
            <a:r>
              <a:rPr lang="en-US" sz="1100" dirty="0" err="1"/>
              <a:t>dari</a:t>
            </a:r>
            <a:r>
              <a:rPr lang="en-US" sz="1100" dirty="0"/>
              <a:t> </a:t>
            </a:r>
            <a:r>
              <a:rPr lang="en-US" sz="1100" dirty="0" err="1"/>
              <a:t>masa-masa</a:t>
            </a:r>
            <a:r>
              <a:rPr lang="en-US" sz="1100" dirty="0"/>
              <a:t> </a:t>
            </a:r>
            <a:r>
              <a:rPr lang="en-US" sz="1100" dirty="0" err="1"/>
              <a:t>sulit</a:t>
            </a:r>
            <a:r>
              <a:rPr lang="en-US" sz="1100" dirty="0"/>
              <a:t> </a:t>
            </a:r>
            <a:r>
              <a:rPr lang="en-US" sz="1100" dirty="0" err="1"/>
              <a:t>akibat</a:t>
            </a:r>
            <a:r>
              <a:rPr lang="en-US" sz="1100" dirty="0"/>
              <a:t> Covid-19 </a:t>
            </a:r>
            <a:r>
              <a:rPr lang="en-US" sz="1100" dirty="0" err="1"/>
              <a:t>dan</a:t>
            </a:r>
            <a:r>
              <a:rPr lang="en-US" sz="1100" dirty="0"/>
              <a:t> </a:t>
            </a:r>
            <a:r>
              <a:rPr lang="en-US" sz="1100" dirty="0" err="1"/>
              <a:t>resesi</a:t>
            </a:r>
            <a:r>
              <a:rPr lang="en-US" sz="1100" dirty="0"/>
              <a:t> </a:t>
            </a:r>
            <a:r>
              <a:rPr lang="en-US" sz="1100" dirty="0" err="1"/>
              <a:t>ekonomi</a:t>
            </a:r>
            <a:r>
              <a:rPr lang="en-US" sz="1100" dirty="0"/>
              <a:t> global </a:t>
            </a:r>
            <a:r>
              <a:rPr lang="en-US" sz="1100" dirty="0" err="1"/>
              <a:t>karena</a:t>
            </a:r>
            <a:r>
              <a:rPr lang="en-US" sz="1100" dirty="0"/>
              <a:t> </a:t>
            </a:r>
            <a:r>
              <a:rPr lang="en-US" sz="1100" dirty="0" err="1"/>
              <a:t>resiko</a:t>
            </a:r>
            <a:r>
              <a:rPr lang="en-US" sz="1100" dirty="0"/>
              <a:t> yang </a:t>
            </a:r>
            <a:r>
              <a:rPr lang="en-US" sz="1100" dirty="0" err="1"/>
              <a:t>dihadapi</a:t>
            </a:r>
            <a:r>
              <a:rPr lang="en-US" sz="1100" dirty="0"/>
              <a:t> </a:t>
            </a:r>
            <a:r>
              <a:rPr lang="en-US" sz="1100" dirty="0" err="1"/>
              <a:t>sudah</a:t>
            </a:r>
            <a:r>
              <a:rPr lang="en-US" sz="1100" dirty="0"/>
              <a:t> </a:t>
            </a:r>
            <a:r>
              <a:rPr lang="en-US" sz="1100" dirty="0" err="1"/>
              <a:t>bergeser</a:t>
            </a:r>
            <a:r>
              <a:rPr lang="en-US" sz="1100" dirty="0"/>
              <a:t> </a:t>
            </a:r>
            <a:r>
              <a:rPr lang="en-US" sz="1100" dirty="0" err="1"/>
              <a:t>menuju</a:t>
            </a:r>
            <a:r>
              <a:rPr lang="en-US" sz="1100" dirty="0"/>
              <a:t> </a:t>
            </a:r>
            <a:r>
              <a:rPr lang="en-US" sz="1100" dirty="0" err="1"/>
              <a:t>pemulihan</a:t>
            </a:r>
            <a:r>
              <a:rPr lang="en-US" sz="1100" dirty="0"/>
              <a:t>. Indonesia </a:t>
            </a:r>
            <a:r>
              <a:rPr lang="en-US" sz="1100" dirty="0" err="1"/>
              <a:t>tidak</a:t>
            </a:r>
            <a:r>
              <a:rPr lang="en-US" sz="1100" dirty="0"/>
              <a:t> </a:t>
            </a:r>
            <a:r>
              <a:rPr lang="en-US" sz="1100" dirty="0" err="1"/>
              <a:t>bisa</a:t>
            </a:r>
            <a:r>
              <a:rPr lang="en-US" sz="1100" dirty="0"/>
              <a:t> </a:t>
            </a:r>
            <a:r>
              <a:rPr lang="en-US" sz="1100" dirty="0" err="1"/>
              <a:t>maju</a:t>
            </a:r>
            <a:r>
              <a:rPr lang="en-US" sz="1100" dirty="0"/>
              <a:t> </a:t>
            </a:r>
            <a:r>
              <a:rPr lang="en-US" sz="1100" dirty="0" err="1"/>
              <a:t>atau</a:t>
            </a:r>
            <a:r>
              <a:rPr lang="en-US" sz="1100" dirty="0"/>
              <a:t> </a:t>
            </a:r>
            <a:r>
              <a:rPr lang="en-US" sz="1100" dirty="0" err="1"/>
              <a:t>keluar</a:t>
            </a:r>
            <a:r>
              <a:rPr lang="en-US" sz="1100" dirty="0"/>
              <a:t> </a:t>
            </a:r>
            <a:r>
              <a:rPr lang="en-US" sz="1100" dirty="0" err="1"/>
              <a:t>dari</a:t>
            </a:r>
            <a:r>
              <a:rPr lang="en-US" sz="1100" dirty="0"/>
              <a:t> </a:t>
            </a:r>
            <a:r>
              <a:rPr lang="en-US" sz="1100" i="1" dirty="0"/>
              <a:t>middle income trap</a:t>
            </a:r>
            <a:r>
              <a:rPr lang="en-US" sz="1100" dirty="0"/>
              <a:t>, </a:t>
            </a:r>
            <a:r>
              <a:rPr lang="en-US" sz="1100" dirty="0" err="1"/>
              <a:t>menciptakan</a:t>
            </a:r>
            <a:r>
              <a:rPr lang="en-US" sz="1100" dirty="0"/>
              <a:t> </a:t>
            </a:r>
            <a:r>
              <a:rPr lang="en-US" sz="1100" dirty="0" err="1"/>
              <a:t>pertumbuhan</a:t>
            </a:r>
            <a:r>
              <a:rPr lang="en-US" sz="1100" dirty="0"/>
              <a:t> </a:t>
            </a:r>
            <a:r>
              <a:rPr lang="en-US" sz="1100" dirty="0" err="1"/>
              <a:t>baru</a:t>
            </a:r>
            <a:r>
              <a:rPr lang="en-US" sz="1100" dirty="0"/>
              <a:t>, </a:t>
            </a:r>
            <a:r>
              <a:rPr lang="en-US" sz="1100" dirty="0" err="1"/>
              <a:t>hingga</a:t>
            </a:r>
            <a:r>
              <a:rPr lang="en-US" sz="1100" dirty="0"/>
              <a:t> </a:t>
            </a:r>
            <a:r>
              <a:rPr lang="en-US" sz="1100" dirty="0" err="1"/>
              <a:t>menciptakan</a:t>
            </a:r>
            <a:r>
              <a:rPr lang="en-US" sz="1100" dirty="0"/>
              <a:t> </a:t>
            </a:r>
            <a:r>
              <a:rPr lang="en-US" sz="1100" dirty="0" err="1"/>
              <a:t>pendapatan</a:t>
            </a:r>
            <a:r>
              <a:rPr lang="en-US" sz="1100" dirty="0"/>
              <a:t> per </a:t>
            </a:r>
            <a:r>
              <a:rPr lang="en-US" sz="1100" dirty="0" err="1"/>
              <a:t>kapita</a:t>
            </a:r>
            <a:r>
              <a:rPr lang="en-US" sz="1100" dirty="0"/>
              <a:t> yang </a:t>
            </a:r>
            <a:r>
              <a:rPr lang="en-US" sz="1100" dirty="0" err="1"/>
              <a:t>lebih</a:t>
            </a:r>
            <a:r>
              <a:rPr lang="en-US" sz="1100" dirty="0"/>
              <a:t> </a:t>
            </a:r>
            <a:r>
              <a:rPr lang="en-US" sz="1100" dirty="0" err="1"/>
              <a:t>tinggi</a:t>
            </a:r>
            <a:r>
              <a:rPr lang="en-US" sz="1100" dirty="0"/>
              <a:t> </a:t>
            </a:r>
            <a:r>
              <a:rPr lang="en-US" sz="1100" dirty="0" err="1"/>
              <a:t>tanpa</a:t>
            </a:r>
            <a:r>
              <a:rPr lang="en-US" sz="1100" dirty="0"/>
              <a:t> </a:t>
            </a:r>
            <a:r>
              <a:rPr lang="en-US" sz="1100" dirty="0" err="1"/>
              <a:t>industri</a:t>
            </a:r>
            <a:r>
              <a:rPr lang="en-US" sz="1100" dirty="0"/>
              <a:t> </a:t>
            </a:r>
            <a:r>
              <a:rPr lang="en-US" sz="1100" dirty="0" err="1"/>
              <a:t>manufaktur</a:t>
            </a:r>
            <a:r>
              <a:rPr lang="en-US" sz="1100" dirty="0"/>
              <a:t>. </a:t>
            </a:r>
            <a:r>
              <a:rPr lang="en-US" sz="1100" dirty="0" err="1"/>
              <a:t>Namun</a:t>
            </a:r>
            <a:r>
              <a:rPr lang="en-US" sz="1100" dirty="0"/>
              <a:t>, </a:t>
            </a:r>
            <a:r>
              <a:rPr lang="en-US" sz="1100" dirty="0" err="1"/>
              <a:t>tidak</a:t>
            </a:r>
            <a:r>
              <a:rPr lang="en-US" sz="1100" dirty="0"/>
              <a:t> </a:t>
            </a:r>
            <a:r>
              <a:rPr lang="en-US" sz="1100" dirty="0" err="1"/>
              <a:t>mungkin</a:t>
            </a:r>
            <a:r>
              <a:rPr lang="en-US" sz="1100" dirty="0"/>
              <a:t> </a:t>
            </a:r>
            <a:r>
              <a:rPr lang="en-US" sz="1100" dirty="0" err="1"/>
              <a:t>dari</a:t>
            </a:r>
            <a:r>
              <a:rPr lang="en-US" sz="1100" dirty="0"/>
              <a:t> </a:t>
            </a:r>
            <a:r>
              <a:rPr lang="en-US" sz="1100" dirty="0" err="1"/>
              <a:t>industri</a:t>
            </a:r>
            <a:r>
              <a:rPr lang="en-US" sz="1100" dirty="0"/>
              <a:t> </a:t>
            </a:r>
            <a:r>
              <a:rPr lang="en-US" sz="1100" dirty="0" err="1"/>
              <a:t>agrikultur</a:t>
            </a:r>
            <a:r>
              <a:rPr lang="en-US" sz="1100" dirty="0"/>
              <a:t> </a:t>
            </a:r>
            <a:r>
              <a:rPr lang="en-US" sz="1100" dirty="0" err="1"/>
              <a:t>lompat</a:t>
            </a:r>
            <a:r>
              <a:rPr lang="en-US" sz="1100" dirty="0"/>
              <a:t> </a:t>
            </a:r>
            <a:r>
              <a:rPr lang="en-US" sz="1100" dirty="0" err="1"/>
              <a:t>ke</a:t>
            </a:r>
            <a:r>
              <a:rPr lang="en-US" sz="1100" dirty="0"/>
              <a:t> </a:t>
            </a:r>
            <a:r>
              <a:rPr lang="en-US" sz="1100" dirty="0" err="1"/>
              <a:t>sektor</a:t>
            </a:r>
            <a:r>
              <a:rPr lang="en-US" sz="1100" dirty="0"/>
              <a:t> </a:t>
            </a:r>
            <a:r>
              <a:rPr lang="en-US" sz="1100" dirty="0" err="1"/>
              <a:t>jasa</a:t>
            </a:r>
            <a:r>
              <a:rPr lang="en-US" sz="1100" dirty="0"/>
              <a:t>. </a:t>
            </a:r>
            <a:r>
              <a:rPr lang="en-US" sz="1100" dirty="0" err="1"/>
              <a:t>Karena</a:t>
            </a:r>
            <a:r>
              <a:rPr lang="en-US" sz="1100" dirty="0"/>
              <a:t> </a:t>
            </a:r>
            <a:r>
              <a:rPr lang="en-US" sz="1100" dirty="0" err="1"/>
              <a:t>itu</a:t>
            </a:r>
            <a:r>
              <a:rPr lang="en-US" sz="1100" dirty="0"/>
              <a:t>, </a:t>
            </a:r>
            <a:r>
              <a:rPr lang="en-US" sz="1100" dirty="0" err="1"/>
              <a:t>pentingnya</a:t>
            </a:r>
            <a:r>
              <a:rPr lang="en-US" sz="1100" dirty="0"/>
              <a:t> </a:t>
            </a:r>
            <a:r>
              <a:rPr lang="en-US" sz="1100" dirty="0" err="1"/>
              <a:t>peran</a:t>
            </a:r>
            <a:r>
              <a:rPr lang="en-US" sz="1100" dirty="0"/>
              <a:t> </a:t>
            </a:r>
            <a:r>
              <a:rPr lang="en-US" sz="1100" dirty="0" err="1"/>
              <a:t>hilirisasi</a:t>
            </a:r>
            <a:r>
              <a:rPr lang="en-US" sz="1100" dirty="0"/>
              <a:t> SDA yang </a:t>
            </a:r>
            <a:r>
              <a:rPr lang="en-US" sz="1100" dirty="0" err="1"/>
              <a:t>dimiliki</a:t>
            </a:r>
            <a:r>
              <a:rPr lang="en-US" sz="1100" dirty="0"/>
              <a:t> Indonesia </a:t>
            </a:r>
            <a:r>
              <a:rPr lang="en-US" sz="1100" dirty="0" err="1"/>
              <a:t>untuk</a:t>
            </a:r>
            <a:r>
              <a:rPr lang="en-US" sz="1100" dirty="0"/>
              <a:t> </a:t>
            </a:r>
            <a:r>
              <a:rPr lang="en-US" sz="1100" dirty="0" err="1"/>
              <a:t>ditingkatkan</a:t>
            </a:r>
            <a:r>
              <a:rPr lang="en-US" sz="1100" dirty="0"/>
              <a:t> demi </a:t>
            </a:r>
            <a:r>
              <a:rPr lang="en-US" sz="1100" dirty="0" err="1"/>
              <a:t>menambah</a:t>
            </a:r>
            <a:r>
              <a:rPr lang="en-US" sz="1100" dirty="0"/>
              <a:t> </a:t>
            </a:r>
            <a:r>
              <a:rPr lang="en-US" sz="1100" dirty="0" err="1"/>
              <a:t>devisa</a:t>
            </a:r>
            <a:r>
              <a:rPr lang="en-US" sz="1100" dirty="0"/>
              <a:t> </a:t>
            </a:r>
            <a:r>
              <a:rPr lang="en-US" sz="1100" dirty="0" err="1"/>
              <a:t>negara</a:t>
            </a:r>
            <a:r>
              <a:rPr lang="en-US" sz="1100" dirty="0"/>
              <a:t> </a:t>
            </a:r>
            <a:r>
              <a:rPr lang="en-US" sz="1100" dirty="0" err="1"/>
              <a:t>seperti</a:t>
            </a:r>
            <a:r>
              <a:rPr lang="en-US" sz="1100" dirty="0"/>
              <a:t> yang </a:t>
            </a:r>
            <a:r>
              <a:rPr lang="en-US" sz="1100" dirty="0" err="1"/>
              <a:t>dilakukan</a:t>
            </a:r>
            <a:r>
              <a:rPr lang="en-US" sz="1100" dirty="0"/>
              <a:t> </a:t>
            </a:r>
            <a:r>
              <a:rPr lang="en-US" sz="1100" dirty="0" err="1"/>
              <a:t>pemerintah</a:t>
            </a:r>
            <a:r>
              <a:rPr lang="en-US" sz="1100" dirty="0"/>
              <a:t> </a:t>
            </a:r>
            <a:r>
              <a:rPr lang="en-US" sz="1100" dirty="0" err="1"/>
              <a:t>dengan</a:t>
            </a:r>
            <a:r>
              <a:rPr lang="en-US" sz="1100" dirty="0"/>
              <a:t> </a:t>
            </a:r>
            <a:r>
              <a:rPr lang="en-US" sz="1100" dirty="0" err="1"/>
              <a:t>melarang</a:t>
            </a:r>
            <a:r>
              <a:rPr lang="en-US" sz="1100" dirty="0"/>
              <a:t> </a:t>
            </a:r>
            <a:r>
              <a:rPr lang="en-US" sz="1100" dirty="0" err="1"/>
              <a:t>ekspor</a:t>
            </a:r>
            <a:r>
              <a:rPr lang="en-US" sz="1100" dirty="0"/>
              <a:t> </a:t>
            </a:r>
            <a:r>
              <a:rPr lang="en-US" sz="1100" dirty="0" err="1"/>
              <a:t>bahan</a:t>
            </a:r>
            <a:r>
              <a:rPr lang="en-US" sz="1100" dirty="0"/>
              <a:t> </a:t>
            </a:r>
            <a:r>
              <a:rPr lang="en-US" sz="1100" dirty="0" err="1"/>
              <a:t>mentah</a:t>
            </a:r>
            <a:r>
              <a:rPr lang="en-US" sz="1100" dirty="0"/>
              <a:t> </a:t>
            </a:r>
            <a:r>
              <a:rPr lang="en-US" sz="1100" dirty="0" err="1"/>
              <a:t>ke</a:t>
            </a:r>
            <a:r>
              <a:rPr lang="en-US" sz="1100" dirty="0"/>
              <a:t> </a:t>
            </a:r>
            <a:r>
              <a:rPr lang="en-US" sz="1100" dirty="0" err="1"/>
              <a:t>luar</a:t>
            </a:r>
            <a:r>
              <a:rPr lang="en-US" sz="1100" dirty="0"/>
              <a:t> </a:t>
            </a:r>
            <a:r>
              <a:rPr lang="en-US" sz="1100" dirty="0" err="1"/>
              <a:t>negeri</a:t>
            </a:r>
            <a:r>
              <a:rPr lang="en-US" sz="1100" dirty="0"/>
              <a:t>. Kita </a:t>
            </a:r>
            <a:r>
              <a:rPr lang="en-US" sz="1100" dirty="0" err="1"/>
              <a:t>dapat</a:t>
            </a:r>
            <a:r>
              <a:rPr lang="en-US" sz="1100" dirty="0"/>
              <a:t> </a:t>
            </a:r>
            <a:r>
              <a:rPr lang="en-US" sz="1100" dirty="0" err="1"/>
              <a:t>mengelola</a:t>
            </a:r>
            <a:r>
              <a:rPr lang="en-US" sz="1100" dirty="0"/>
              <a:t> </a:t>
            </a:r>
            <a:r>
              <a:rPr lang="en-US" sz="1100" dirty="0" err="1"/>
              <a:t>sumber</a:t>
            </a:r>
            <a:r>
              <a:rPr lang="en-US" sz="1100" dirty="0"/>
              <a:t> </a:t>
            </a:r>
            <a:r>
              <a:rPr lang="en-US" sz="1100" dirty="0" err="1"/>
              <a:t>energi</a:t>
            </a:r>
            <a:r>
              <a:rPr lang="en-US" sz="1100" dirty="0"/>
              <a:t> </a:t>
            </a:r>
            <a:r>
              <a:rPr lang="en-US" sz="1100" dirty="0" err="1"/>
              <a:t>sendiri</a:t>
            </a:r>
            <a:r>
              <a:rPr lang="en-US" sz="1100" dirty="0"/>
              <a:t> </a:t>
            </a:r>
            <a:r>
              <a:rPr lang="en-US" sz="1100" dirty="0" err="1"/>
              <a:t>untuk</a:t>
            </a:r>
            <a:r>
              <a:rPr lang="en-US" sz="1100" dirty="0"/>
              <a:t> </a:t>
            </a:r>
            <a:r>
              <a:rPr lang="en-US" sz="1100" dirty="0" err="1"/>
              <a:t>meningkatkan</a:t>
            </a:r>
            <a:r>
              <a:rPr lang="en-US" sz="1100" dirty="0"/>
              <a:t> </a:t>
            </a:r>
            <a:r>
              <a:rPr lang="en-US" sz="1100" dirty="0" err="1"/>
              <a:t>produksi</a:t>
            </a:r>
            <a:r>
              <a:rPr lang="en-US" sz="1100" dirty="0"/>
              <a:t> </a:t>
            </a:r>
            <a:r>
              <a:rPr lang="en-US" sz="1100" dirty="0" err="1"/>
              <a:t>dalam</a:t>
            </a:r>
            <a:r>
              <a:rPr lang="en-US" sz="1100" dirty="0"/>
              <a:t> </a:t>
            </a:r>
            <a:r>
              <a:rPr lang="en-US" sz="1100" dirty="0" err="1"/>
              <a:t>negeri</a:t>
            </a:r>
            <a:r>
              <a:rPr lang="en-US" sz="1100" dirty="0"/>
              <a:t> yang </a:t>
            </a:r>
            <a:r>
              <a:rPr lang="en-US" sz="1100" dirty="0" err="1"/>
              <a:t>selama</a:t>
            </a:r>
            <a:r>
              <a:rPr lang="en-US" sz="1100" dirty="0"/>
              <a:t> </a:t>
            </a:r>
            <a:r>
              <a:rPr lang="en-US" sz="1100" dirty="0" err="1"/>
              <a:t>ini</a:t>
            </a:r>
            <a:r>
              <a:rPr lang="en-US" sz="1100" dirty="0"/>
              <a:t> </a:t>
            </a:r>
            <a:r>
              <a:rPr lang="en-US" sz="1100" dirty="0" err="1"/>
              <a:t>jauh</a:t>
            </a:r>
            <a:r>
              <a:rPr lang="en-US" sz="1100" dirty="0"/>
              <a:t> </a:t>
            </a:r>
            <a:r>
              <a:rPr lang="en-US" sz="1100" dirty="0" err="1"/>
              <a:t>dari</a:t>
            </a:r>
            <a:r>
              <a:rPr lang="en-US" sz="1100" dirty="0"/>
              <a:t> </a:t>
            </a:r>
            <a:r>
              <a:rPr lang="en-US" sz="1100" dirty="0" err="1"/>
              <a:t>menguntungkan</a:t>
            </a:r>
            <a:r>
              <a:rPr lang="en-US" sz="1100" dirty="0"/>
              <a:t>. </a:t>
            </a:r>
            <a:r>
              <a:rPr lang="en-US" sz="1100" dirty="0" err="1"/>
              <a:t>Selain</a:t>
            </a:r>
            <a:r>
              <a:rPr lang="en-US" sz="1100" dirty="0"/>
              <a:t> </a:t>
            </a:r>
            <a:r>
              <a:rPr lang="en-US" sz="1100" dirty="0" err="1"/>
              <a:t>itu</a:t>
            </a:r>
            <a:r>
              <a:rPr lang="en-US" sz="1100" dirty="0"/>
              <a:t>, Indonesia </a:t>
            </a:r>
            <a:r>
              <a:rPr lang="en-US" sz="1100" dirty="0" err="1"/>
              <a:t>tidak</a:t>
            </a:r>
            <a:r>
              <a:rPr lang="en-US" sz="1100" dirty="0"/>
              <a:t> </a:t>
            </a:r>
            <a:r>
              <a:rPr lang="en-US" sz="1100" dirty="0" err="1"/>
              <a:t>bisa</a:t>
            </a:r>
            <a:r>
              <a:rPr lang="en-US" sz="1100" dirty="0"/>
              <a:t> </a:t>
            </a:r>
            <a:r>
              <a:rPr lang="en-US" sz="1100" dirty="0" err="1"/>
              <a:t>tumbuh</a:t>
            </a:r>
            <a:r>
              <a:rPr lang="en-US" sz="1100" dirty="0"/>
              <a:t> </a:t>
            </a:r>
            <a:r>
              <a:rPr lang="en-US" sz="1100" dirty="0" err="1"/>
              <a:t>jika</a:t>
            </a:r>
            <a:r>
              <a:rPr lang="en-US" sz="1100" dirty="0"/>
              <a:t> </a:t>
            </a:r>
            <a:r>
              <a:rPr lang="en-US" sz="1100" dirty="0" err="1"/>
              <a:t>impor</a:t>
            </a:r>
            <a:r>
              <a:rPr lang="en-US" sz="1100" dirty="0"/>
              <a:t> </a:t>
            </a:r>
            <a:r>
              <a:rPr lang="en-US" sz="1100" dirty="0" err="1"/>
              <a:t>terus</a:t>
            </a:r>
            <a:r>
              <a:rPr lang="en-US" sz="1100" dirty="0"/>
              <a:t> </a:t>
            </a:r>
            <a:r>
              <a:rPr lang="en-US" sz="1100" dirty="0" err="1"/>
              <a:t>atau</a:t>
            </a:r>
            <a:r>
              <a:rPr lang="en-US" sz="1100" dirty="0"/>
              <a:t> </a:t>
            </a:r>
            <a:r>
              <a:rPr lang="en-US" sz="1100" dirty="0" err="1"/>
              <a:t>ketika</a:t>
            </a:r>
            <a:r>
              <a:rPr lang="en-US" sz="1100" dirty="0"/>
              <a:t> </a:t>
            </a:r>
            <a:r>
              <a:rPr lang="en-US" sz="1100" dirty="0" err="1"/>
              <a:t>impornya</a:t>
            </a:r>
            <a:r>
              <a:rPr lang="en-US" sz="1100" dirty="0"/>
              <a:t> </a:t>
            </a:r>
            <a:r>
              <a:rPr lang="en-US" sz="1100" dirty="0" err="1"/>
              <a:t>sangat</a:t>
            </a:r>
            <a:r>
              <a:rPr lang="en-US" sz="1100" dirty="0"/>
              <a:t> </a:t>
            </a:r>
            <a:r>
              <a:rPr lang="en-US" sz="1100" dirty="0" err="1"/>
              <a:t>besar</a:t>
            </a:r>
            <a:r>
              <a:rPr lang="en-US" sz="1100" dirty="0"/>
              <a:t>. </a:t>
            </a:r>
            <a:r>
              <a:rPr lang="en-US" sz="1100" dirty="0" err="1"/>
              <a:t>Hilirisasi</a:t>
            </a:r>
            <a:r>
              <a:rPr lang="en-US" sz="1100" dirty="0"/>
              <a:t> </a:t>
            </a:r>
            <a:r>
              <a:rPr lang="en-US" sz="1100" dirty="0" err="1"/>
              <a:t>juga</a:t>
            </a:r>
            <a:r>
              <a:rPr lang="en-US" sz="1100" dirty="0"/>
              <a:t> </a:t>
            </a:r>
            <a:r>
              <a:rPr lang="en-US" sz="1100" dirty="0" err="1"/>
              <a:t>bukan</a:t>
            </a:r>
            <a:r>
              <a:rPr lang="en-US" sz="1100" dirty="0"/>
              <a:t> </a:t>
            </a:r>
            <a:r>
              <a:rPr lang="en-US" sz="1100" dirty="0" err="1"/>
              <a:t>sekadar</a:t>
            </a:r>
            <a:r>
              <a:rPr lang="en-US" sz="1100" dirty="0"/>
              <a:t> </a:t>
            </a:r>
            <a:r>
              <a:rPr lang="en-US" sz="1100" dirty="0" err="1"/>
              <a:t>mengutamakan</a:t>
            </a:r>
            <a:r>
              <a:rPr lang="en-US" sz="1100" dirty="0"/>
              <a:t> </a:t>
            </a:r>
            <a:r>
              <a:rPr lang="en-US" sz="1100" dirty="0" err="1"/>
              <a:t>tingkat</a:t>
            </a:r>
            <a:r>
              <a:rPr lang="en-US" sz="1100" dirty="0"/>
              <a:t> </a:t>
            </a:r>
            <a:r>
              <a:rPr lang="en-US" sz="1100" dirty="0" err="1"/>
              <a:t>komponen</a:t>
            </a:r>
            <a:r>
              <a:rPr lang="en-US" sz="1100" dirty="0"/>
              <a:t> </a:t>
            </a:r>
            <a:r>
              <a:rPr lang="en-US" sz="1100" dirty="0" err="1"/>
              <a:t>dalam</a:t>
            </a:r>
            <a:r>
              <a:rPr lang="en-US" sz="1100" dirty="0"/>
              <a:t> </a:t>
            </a:r>
            <a:r>
              <a:rPr lang="en-US" sz="1100" dirty="0" err="1"/>
              <a:t>negeri</a:t>
            </a:r>
            <a:r>
              <a:rPr lang="en-US" sz="1100" dirty="0"/>
              <a:t> (TKDN), </a:t>
            </a:r>
            <a:r>
              <a:rPr lang="en-US" sz="1100" dirty="0" err="1"/>
              <a:t>melainkan</a:t>
            </a:r>
            <a:r>
              <a:rPr lang="en-US" sz="1100" dirty="0"/>
              <a:t> </a:t>
            </a:r>
            <a:r>
              <a:rPr lang="en-US" sz="1100" dirty="0" err="1"/>
              <a:t>menciptakan</a:t>
            </a:r>
            <a:r>
              <a:rPr lang="en-US" sz="1100" dirty="0"/>
              <a:t> </a:t>
            </a:r>
            <a:r>
              <a:rPr lang="en-US" sz="1100" dirty="0" err="1"/>
              <a:t>rantai</a:t>
            </a:r>
            <a:r>
              <a:rPr lang="en-US" sz="1100" dirty="0"/>
              <a:t> </a:t>
            </a:r>
            <a:r>
              <a:rPr lang="en-US" sz="1100" dirty="0" err="1"/>
              <a:t>produksi</a:t>
            </a:r>
            <a:r>
              <a:rPr lang="en-US" sz="1100" dirty="0"/>
              <a:t> yang </a:t>
            </a:r>
            <a:r>
              <a:rPr lang="en-US" sz="1100" dirty="0" err="1"/>
              <a:t>bisa</a:t>
            </a:r>
            <a:r>
              <a:rPr lang="en-US" sz="1100" dirty="0"/>
              <a:t> </a:t>
            </a:r>
            <a:r>
              <a:rPr lang="en-US" sz="1100" dirty="0" err="1"/>
              <a:t>mengikutsertakan</a:t>
            </a:r>
            <a:r>
              <a:rPr lang="en-US" sz="1100" dirty="0"/>
              <a:t> UMKM </a:t>
            </a:r>
            <a:r>
              <a:rPr lang="en-US" sz="1100" dirty="0" err="1"/>
              <a:t>dengan</a:t>
            </a:r>
            <a:r>
              <a:rPr lang="en-US" sz="1100" dirty="0"/>
              <a:t> </a:t>
            </a:r>
            <a:r>
              <a:rPr lang="en-US" sz="1100" dirty="0" err="1"/>
              <a:t>menfaatkan</a:t>
            </a:r>
            <a:r>
              <a:rPr lang="en-US" sz="1100" dirty="0"/>
              <a:t> </a:t>
            </a:r>
            <a:r>
              <a:rPr lang="en-US" sz="1100" dirty="0" err="1"/>
              <a:t>ekonomi</a:t>
            </a:r>
            <a:r>
              <a:rPr lang="en-US" sz="1100" dirty="0"/>
              <a:t> digital </a:t>
            </a:r>
            <a:r>
              <a:rPr lang="en-US" sz="1100" dirty="0" err="1"/>
              <a:t>serta</a:t>
            </a:r>
            <a:r>
              <a:rPr lang="en-US" sz="1100" dirty="0"/>
              <a:t> </a:t>
            </a:r>
            <a:r>
              <a:rPr lang="en-US" sz="1100" dirty="0" err="1"/>
              <a:t>pengembangan</a:t>
            </a:r>
            <a:r>
              <a:rPr lang="en-US" sz="1100" dirty="0"/>
              <a:t> EBT yang </a:t>
            </a:r>
            <a:r>
              <a:rPr lang="en-US" sz="1100" dirty="0" err="1"/>
              <a:t>sedang</a:t>
            </a:r>
            <a:r>
              <a:rPr lang="en-US" sz="1100" dirty="0"/>
              <a:t> </a:t>
            </a:r>
            <a:r>
              <a:rPr lang="en-US" sz="1100" dirty="0" err="1"/>
              <a:t>digalakkan</a:t>
            </a:r>
            <a:r>
              <a:rPr lang="en-US" sz="1100" dirty="0"/>
              <a:t> </a:t>
            </a:r>
            <a:r>
              <a:rPr lang="en-US" sz="1100" dirty="0" err="1"/>
              <a:t>pemerintah</a:t>
            </a:r>
            <a:r>
              <a:rPr lang="en-US" sz="1100" dirty="0"/>
              <a:t>. </a:t>
            </a:r>
            <a:r>
              <a:rPr lang="en-US" sz="1100" dirty="0" err="1"/>
              <a:t>Jika</a:t>
            </a:r>
            <a:r>
              <a:rPr lang="en-US" sz="1100" dirty="0"/>
              <a:t> </a:t>
            </a:r>
            <a:r>
              <a:rPr lang="en-US" sz="1100" dirty="0" err="1"/>
              <a:t>enam</a:t>
            </a:r>
            <a:r>
              <a:rPr lang="en-US" sz="1100" dirty="0"/>
              <a:t> </a:t>
            </a:r>
            <a:r>
              <a:rPr lang="en-US" sz="1100" dirty="0" err="1"/>
              <a:t>sumber</a:t>
            </a:r>
            <a:r>
              <a:rPr lang="en-US" sz="1100" dirty="0"/>
              <a:t> </a:t>
            </a:r>
            <a:r>
              <a:rPr lang="en-US" sz="1100" dirty="0" err="1"/>
              <a:t>ekonomi</a:t>
            </a:r>
            <a:r>
              <a:rPr lang="en-US" sz="1100" dirty="0"/>
              <a:t> </a:t>
            </a:r>
            <a:r>
              <a:rPr lang="en-US" sz="1100" dirty="0" err="1"/>
              <a:t>baru</a:t>
            </a:r>
            <a:r>
              <a:rPr lang="en-US" sz="1100" dirty="0"/>
              <a:t> </a:t>
            </a:r>
            <a:r>
              <a:rPr lang="en-US" sz="1100" dirty="0" err="1"/>
              <a:t>itu</a:t>
            </a:r>
            <a:r>
              <a:rPr lang="en-US" sz="1100" dirty="0"/>
              <a:t> </a:t>
            </a:r>
            <a:r>
              <a:rPr lang="en-US" sz="1100" dirty="0" err="1"/>
              <a:t>bisa</a:t>
            </a:r>
            <a:r>
              <a:rPr lang="en-US" sz="1100" dirty="0"/>
              <a:t> </a:t>
            </a:r>
            <a:r>
              <a:rPr lang="en-US" sz="1100" dirty="0" err="1"/>
              <a:t>berjalan</a:t>
            </a:r>
            <a:r>
              <a:rPr lang="en-US" sz="1100" dirty="0"/>
              <a:t> optimal, </a:t>
            </a:r>
            <a:r>
              <a:rPr lang="en-US" sz="1100" dirty="0" err="1"/>
              <a:t>akan</a:t>
            </a:r>
            <a:r>
              <a:rPr lang="en-US" sz="1100" dirty="0"/>
              <a:t> </a:t>
            </a:r>
            <a:r>
              <a:rPr lang="en-US" sz="1100" dirty="0" err="1"/>
              <a:t>berdampak</a:t>
            </a:r>
            <a:r>
              <a:rPr lang="en-US" sz="1100" dirty="0"/>
              <a:t> </a:t>
            </a:r>
            <a:r>
              <a:rPr lang="en-US" sz="1100" dirty="0" err="1"/>
              <a:t>positif</a:t>
            </a:r>
            <a:r>
              <a:rPr lang="en-US" sz="1100" dirty="0"/>
              <a:t>, </a:t>
            </a:r>
            <a:r>
              <a:rPr lang="en-US" sz="1100" dirty="0" err="1"/>
              <a:t>menguntungkan</a:t>
            </a:r>
            <a:r>
              <a:rPr lang="en-US" sz="1100" dirty="0"/>
              <a:t> Indonesia </a:t>
            </a:r>
            <a:r>
              <a:rPr lang="en-US" sz="1100" dirty="0" err="1"/>
              <a:t>dalam</a:t>
            </a:r>
            <a:r>
              <a:rPr lang="en-US" sz="1100" dirty="0"/>
              <a:t> </a:t>
            </a:r>
            <a:r>
              <a:rPr lang="en-US" sz="1100" dirty="0" err="1"/>
              <a:t>upaya</a:t>
            </a:r>
            <a:r>
              <a:rPr lang="en-US" sz="1100" dirty="0"/>
              <a:t> </a:t>
            </a:r>
            <a:r>
              <a:rPr lang="en-US" sz="1100" dirty="0" err="1"/>
              <a:t>memulihkan</a:t>
            </a:r>
            <a:r>
              <a:rPr lang="en-US" sz="1100" dirty="0"/>
              <a:t> </a:t>
            </a:r>
            <a:r>
              <a:rPr lang="en-US" sz="1100" dirty="0" err="1"/>
              <a:t>dan</a:t>
            </a:r>
            <a:r>
              <a:rPr lang="en-US" sz="1100" dirty="0"/>
              <a:t> </a:t>
            </a:r>
            <a:r>
              <a:rPr lang="en-US" sz="1100" dirty="0" err="1"/>
              <a:t>menciptakan</a:t>
            </a:r>
            <a:r>
              <a:rPr lang="en-US" sz="1100" dirty="0"/>
              <a:t> </a:t>
            </a:r>
            <a:r>
              <a:rPr lang="en-US" sz="1100" dirty="0" err="1"/>
              <a:t>pertumbuhan</a:t>
            </a:r>
            <a:r>
              <a:rPr lang="en-US" sz="1100" dirty="0"/>
              <a:t> </a:t>
            </a:r>
            <a:r>
              <a:rPr lang="en-US" sz="1100" dirty="0" err="1"/>
              <a:t>ekonomi</a:t>
            </a:r>
            <a:r>
              <a:rPr lang="en-US" sz="1100" dirty="0"/>
              <a:t> </a:t>
            </a:r>
            <a:r>
              <a:rPr lang="en-US" sz="1100" dirty="0" err="1"/>
              <a:t>baru</a:t>
            </a:r>
            <a:r>
              <a:rPr lang="en-US" sz="1100" dirty="0"/>
              <a:t> </a:t>
            </a:r>
            <a:r>
              <a:rPr lang="en-US" sz="1100" dirty="0" err="1"/>
              <a:t>hingga</a:t>
            </a:r>
            <a:r>
              <a:rPr lang="en-US" sz="1100" dirty="0"/>
              <a:t> </a:t>
            </a:r>
            <a:r>
              <a:rPr lang="en-US" sz="1100" dirty="0" err="1"/>
              <a:t>lebih</a:t>
            </a:r>
            <a:r>
              <a:rPr lang="en-US" sz="1100" dirty="0"/>
              <a:t> </a:t>
            </a:r>
            <a:r>
              <a:rPr lang="en-US" sz="1100" dirty="0" err="1"/>
              <a:t>baik</a:t>
            </a:r>
            <a:r>
              <a:rPr lang="en-US" sz="1100" dirty="0"/>
              <a:t> </a:t>
            </a:r>
            <a:r>
              <a:rPr lang="en-US" sz="1100" dirty="0" err="1"/>
              <a:t>ke</a:t>
            </a:r>
            <a:r>
              <a:rPr lang="en-US" sz="1100" dirty="0"/>
              <a:t> </a:t>
            </a:r>
            <a:r>
              <a:rPr lang="en-US" sz="1100" dirty="0" err="1"/>
              <a:t>depan</a:t>
            </a:r>
            <a:r>
              <a:rPr lang="en-US" sz="1100" dirty="0"/>
              <a:t>.  </a:t>
            </a:r>
          </a:p>
        </p:txBody>
      </p:sp>
      <p:sp>
        <p:nvSpPr>
          <p:cNvPr id="3095" name="AutoShape 4"/>
          <p:cNvSpPr>
            <a:spLocks noChangeShapeType="1"/>
          </p:cNvSpPr>
          <p:nvPr/>
        </p:nvSpPr>
        <p:spPr bwMode="auto">
          <a:xfrm rot="-11898">
            <a:off x="0" y="1182688"/>
            <a:ext cx="6854825" cy="2540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1" name="TextBox 26"/>
          <p:cNvSpPr txBox="1"/>
          <p:nvPr/>
        </p:nvSpPr>
        <p:spPr>
          <a:xfrm>
            <a:off x="1768475" y="298450"/>
            <a:ext cx="2727325" cy="615950"/>
          </a:xfrm>
          <a:prstGeom prst="rect">
            <a:avLst/>
          </a:prstGeom>
        </p:spPr>
        <p:txBody>
          <a:bodyPr lIns="0" tIns="0" rIns="0" bIns="0">
            <a:spAutoFit/>
          </a:bodyPr>
          <a:lstStyle/>
          <a:p>
            <a:pPr algn="ctr" fontAlgn="auto">
              <a:spcBef>
                <a:spcPts val="0"/>
              </a:spcBef>
              <a:spcAft>
                <a:spcPts val="0"/>
              </a:spcAft>
              <a:defRPr/>
            </a:pPr>
            <a:r>
              <a:rPr lang="en-US" sz="1600" b="1" dirty="0">
                <a:solidFill>
                  <a:srgbClr val="FF0000"/>
                </a:solidFill>
                <a:latin typeface="Arial" panose="020B0604020202020204" pitchFamily="34" charset="0"/>
                <a:cs typeface="Arial" panose="020B0604020202020204" pitchFamily="34" charset="0"/>
              </a:rPr>
              <a:t>LAPORAN</a:t>
            </a:r>
            <a:r>
              <a:rPr lang="en-US" sz="1600" b="1" dirty="0">
                <a:solidFill>
                  <a:srgbClr val="000000"/>
                </a:solidFill>
                <a:latin typeface="Arial" panose="020B0604020202020204" pitchFamily="34" charset="0"/>
                <a:cs typeface="Arial" panose="020B0604020202020204" pitchFamily="34" charset="0"/>
              </a:rPr>
              <a:t> </a:t>
            </a:r>
            <a:r>
              <a:rPr lang="id-ID" sz="2400" b="1" dirty="0">
                <a:solidFill>
                  <a:schemeClr val="tx2">
                    <a:lumMod val="60000"/>
                    <a:lumOff val="40000"/>
                  </a:schemeClr>
                </a:solidFill>
                <a:latin typeface="Arial" panose="020B0604020202020204" pitchFamily="34" charset="0"/>
                <a:cs typeface="Arial" panose="020B0604020202020204" pitchFamily="34" charset="0"/>
              </a:rPr>
              <a:t>HA</a:t>
            </a:r>
            <a:r>
              <a:rPr lang="en-US" sz="2400" b="1" dirty="0">
                <a:solidFill>
                  <a:schemeClr val="tx2">
                    <a:lumMod val="60000"/>
                    <a:lumOff val="40000"/>
                  </a:schemeClr>
                </a:solidFill>
                <a:latin typeface="Arial" panose="020B0604020202020204" pitchFamily="34" charset="0"/>
                <a:cs typeface="Arial" panose="020B0604020202020204" pitchFamily="34" charset="0"/>
              </a:rPr>
              <a:t>R</a:t>
            </a:r>
            <a:r>
              <a:rPr lang="id-ID" sz="2400" b="1" dirty="0">
                <a:solidFill>
                  <a:schemeClr val="tx2">
                    <a:lumMod val="60000"/>
                    <a:lumOff val="40000"/>
                  </a:schemeClr>
                </a:solidFill>
                <a:latin typeface="Arial" panose="020B0604020202020204" pitchFamily="34" charset="0"/>
                <a:cs typeface="Arial" panose="020B0604020202020204" pitchFamily="34" charset="0"/>
              </a:rPr>
              <a:t>IAN</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a:p>
            <a:pPr algn="ctr" fontAlgn="auto">
              <a:spcBef>
                <a:spcPts val="0"/>
              </a:spcBef>
              <a:spcAft>
                <a:spcPts val="0"/>
              </a:spcAft>
              <a:defRPr/>
            </a:pPr>
            <a:r>
              <a:rPr lang="en-US" sz="1600" b="1" dirty="0">
                <a:solidFill>
                  <a:srgbClr val="000000"/>
                </a:solidFill>
                <a:latin typeface="Arial" panose="020B0604020202020204" pitchFamily="34" charset="0"/>
                <a:cs typeface="Arial" panose="020B0604020202020204" pitchFamily="34" charset="0"/>
              </a:rPr>
              <a:t>BAINSTRAHAN KEMHAN</a:t>
            </a:r>
          </a:p>
        </p:txBody>
      </p:sp>
      <p:pic>
        <p:nvPicPr>
          <p:cNvPr id="2050" name="Picture 6" descr="Description: Suahasil Nazara menyebut hilirisasi menjadi kunci sumber ekonomi baru RI dalam menghadapi ketidakpastian globa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7325" y="1630587"/>
            <a:ext cx="1971675" cy="88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 descr="Description: Hilirisasi Industri Sumber Perekonomian Baru"/>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95763" y="1630587"/>
            <a:ext cx="1943100" cy="88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21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p:cNvPicPr>
          <p:nvPr/>
        </p:nvPicPr>
        <p:blipFill>
          <a:blip r:embed="rId2">
            <a:extLst>
              <a:ext uri="{28A0092B-C50C-407E-A947-70E740481C1C}">
                <a14:useLocalDpi xmlns:a14="http://schemas.microsoft.com/office/drawing/2010/main" val="0"/>
              </a:ext>
            </a:extLst>
          </a:blip>
          <a:srcRect l="27039" r="27039"/>
          <a:stretch>
            <a:fillRect/>
          </a:stretch>
        </p:blipFill>
        <p:spPr bwMode="auto">
          <a:xfrm>
            <a:off x="1588" y="0"/>
            <a:ext cx="6858000"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750"/>
            <a:ext cx="1416051"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1" name="Group 9"/>
          <p:cNvGrpSpPr>
            <a:grpSpLocks/>
          </p:cNvGrpSpPr>
          <p:nvPr/>
        </p:nvGrpSpPr>
        <p:grpSpPr bwMode="auto">
          <a:xfrm>
            <a:off x="74613" y="2667000"/>
            <a:ext cx="6721475" cy="1601339"/>
            <a:chOff x="0" y="0"/>
            <a:chExt cx="2654949" cy="1018839"/>
          </a:xfrm>
        </p:grpSpPr>
        <p:sp>
          <p:nvSpPr>
            <p:cNvPr id="4138" name="Freeform 10"/>
            <p:cNvSpPr>
              <a:spLocks/>
            </p:cNvSpPr>
            <p:nvPr/>
          </p:nvSpPr>
          <p:spPr bwMode="auto">
            <a:xfrm>
              <a:off x="0" y="0"/>
              <a:ext cx="2654949" cy="1018839"/>
            </a:xfrm>
            <a:custGeom>
              <a:avLst/>
              <a:gdLst>
                <a:gd name="T0" fmla="*/ 39168 w 2654949"/>
                <a:gd name="T1" fmla="*/ 0 h 1018839"/>
                <a:gd name="T2" fmla="*/ 2615781 w 2654949"/>
                <a:gd name="T3" fmla="*/ 0 h 1018839"/>
                <a:gd name="T4" fmla="*/ 2654949 w 2654949"/>
                <a:gd name="T5" fmla="*/ 39168 h 1018839"/>
                <a:gd name="T6" fmla="*/ 2654949 w 2654949"/>
                <a:gd name="T7" fmla="*/ 979670 h 1018839"/>
                <a:gd name="T8" fmla="*/ 2615781 w 2654949"/>
                <a:gd name="T9" fmla="*/ 1018839 h 1018839"/>
                <a:gd name="T10" fmla="*/ 39168 w 2654949"/>
                <a:gd name="T11" fmla="*/ 1018839 h 1018839"/>
                <a:gd name="T12" fmla="*/ 0 w 2654949"/>
                <a:gd name="T13" fmla="*/ 979670 h 1018839"/>
                <a:gd name="T14" fmla="*/ 0 w 2654949"/>
                <a:gd name="T15" fmla="*/ 39168 h 1018839"/>
                <a:gd name="T16" fmla="*/ 39168 w 2654949"/>
                <a:gd name="T17" fmla="*/ 0 h 10188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1018839"/>
                <a:gd name="T29" fmla="*/ 2654949 w 2654949"/>
                <a:gd name="T30" fmla="*/ 1018839 h 10188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1018839">
                  <a:moveTo>
                    <a:pt x="39168" y="0"/>
                  </a:moveTo>
                  <a:lnTo>
                    <a:pt x="2615781" y="0"/>
                  </a:lnTo>
                  <a:cubicBezTo>
                    <a:pt x="2637413" y="0"/>
                    <a:pt x="2654949" y="17536"/>
                    <a:pt x="2654949" y="39168"/>
                  </a:cubicBezTo>
                  <a:lnTo>
                    <a:pt x="2654949" y="979670"/>
                  </a:lnTo>
                  <a:cubicBezTo>
                    <a:pt x="2654949" y="1001302"/>
                    <a:pt x="2637413" y="1018839"/>
                    <a:pt x="2615781" y="1018839"/>
                  </a:cubicBezTo>
                  <a:lnTo>
                    <a:pt x="39168" y="1018839"/>
                  </a:lnTo>
                  <a:cubicBezTo>
                    <a:pt x="17536" y="1018839"/>
                    <a:pt x="0" y="1001302"/>
                    <a:pt x="0" y="97967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9" name="TextBox 11"/>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grpSp>
        <p:nvGrpSpPr>
          <p:cNvPr id="4102" name="Group 15"/>
          <p:cNvGrpSpPr>
            <a:grpSpLocks/>
          </p:cNvGrpSpPr>
          <p:nvPr/>
        </p:nvGrpSpPr>
        <p:grpSpPr bwMode="auto">
          <a:xfrm>
            <a:off x="80963" y="7467600"/>
            <a:ext cx="6721475" cy="1085850"/>
            <a:chOff x="0" y="0"/>
            <a:chExt cx="2654949" cy="358648"/>
          </a:xfrm>
        </p:grpSpPr>
        <p:sp>
          <p:nvSpPr>
            <p:cNvPr id="4136" name="Freeform 16"/>
            <p:cNvSpPr>
              <a:spLocks/>
            </p:cNvSpPr>
            <p:nvPr/>
          </p:nvSpPr>
          <p:spPr bwMode="auto">
            <a:xfrm>
              <a:off x="0" y="0"/>
              <a:ext cx="2654949" cy="358648"/>
            </a:xfrm>
            <a:custGeom>
              <a:avLst/>
              <a:gdLst>
                <a:gd name="T0" fmla="*/ 39168 w 2654949"/>
                <a:gd name="T1" fmla="*/ 0 h 358648"/>
                <a:gd name="T2" fmla="*/ 2615781 w 2654949"/>
                <a:gd name="T3" fmla="*/ 0 h 358648"/>
                <a:gd name="T4" fmla="*/ 2654949 w 2654949"/>
                <a:gd name="T5" fmla="*/ 39168 h 358648"/>
                <a:gd name="T6" fmla="*/ 2654949 w 2654949"/>
                <a:gd name="T7" fmla="*/ 319480 h 358648"/>
                <a:gd name="T8" fmla="*/ 2615781 w 2654949"/>
                <a:gd name="T9" fmla="*/ 358648 h 358648"/>
                <a:gd name="T10" fmla="*/ 39168 w 2654949"/>
                <a:gd name="T11" fmla="*/ 358648 h 358648"/>
                <a:gd name="T12" fmla="*/ 0 w 2654949"/>
                <a:gd name="T13" fmla="*/ 319480 h 358648"/>
                <a:gd name="T14" fmla="*/ 0 w 2654949"/>
                <a:gd name="T15" fmla="*/ 39168 h 358648"/>
                <a:gd name="T16" fmla="*/ 39168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7" name="TextBox 17"/>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3" name="TextBox 21"/>
          <p:cNvSpPr txBox="1">
            <a:spLocks noChangeArrowheads="1"/>
          </p:cNvSpPr>
          <p:nvPr/>
        </p:nvSpPr>
        <p:spPr bwMode="auto">
          <a:xfrm>
            <a:off x="38100" y="1271588"/>
            <a:ext cx="679608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100" dirty="0" err="1"/>
              <a:t>Pertamina</a:t>
            </a:r>
            <a:r>
              <a:rPr lang="en-US" sz="1100" dirty="0"/>
              <a:t>: </a:t>
            </a:r>
            <a:r>
              <a:rPr lang="en-US" sz="1100" dirty="0" err="1"/>
              <a:t>Penggunaan</a:t>
            </a:r>
            <a:r>
              <a:rPr lang="en-US" sz="1100" dirty="0"/>
              <a:t> EBT </a:t>
            </a:r>
            <a:r>
              <a:rPr lang="en-US" sz="1100" dirty="0" err="1"/>
              <a:t>Guna</a:t>
            </a:r>
            <a:r>
              <a:rPr lang="en-US" sz="1100" dirty="0"/>
              <a:t> </a:t>
            </a:r>
            <a:r>
              <a:rPr lang="en-US" sz="1100" dirty="0" err="1"/>
              <a:t>Wujudkan</a:t>
            </a:r>
            <a:r>
              <a:rPr lang="en-US" sz="1100" dirty="0"/>
              <a:t> </a:t>
            </a:r>
            <a:r>
              <a:rPr lang="en-US" sz="1100" dirty="0" err="1"/>
              <a:t>Kemandirian</a:t>
            </a:r>
            <a:r>
              <a:rPr lang="en-US" sz="1100" dirty="0"/>
              <a:t> </a:t>
            </a:r>
            <a:r>
              <a:rPr lang="en-US" sz="1100" dirty="0" err="1"/>
              <a:t>Energi</a:t>
            </a:r>
            <a:endParaRPr lang="en-US" sz="1100" dirty="0"/>
          </a:p>
        </p:txBody>
      </p:sp>
      <p:sp>
        <p:nvSpPr>
          <p:cNvPr id="4104" name="TextBox 22"/>
          <p:cNvSpPr txBox="1">
            <a:spLocks noChangeArrowheads="1"/>
          </p:cNvSpPr>
          <p:nvPr/>
        </p:nvSpPr>
        <p:spPr bwMode="auto">
          <a:xfrm>
            <a:off x="128648" y="2743200"/>
            <a:ext cx="666743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n-US" sz="1200" dirty="0" err="1"/>
              <a:t>Pada</a:t>
            </a:r>
            <a:r>
              <a:rPr lang="en-US" sz="1200" dirty="0"/>
              <a:t> </a:t>
            </a:r>
            <a:r>
              <a:rPr lang="en-US" sz="1200" dirty="0" err="1"/>
              <a:t>tanggal</a:t>
            </a:r>
            <a:r>
              <a:rPr lang="en-US" sz="1200" dirty="0"/>
              <a:t> 12 </a:t>
            </a:r>
            <a:r>
              <a:rPr lang="en-US" sz="1200" dirty="0" err="1"/>
              <a:t>Februari</a:t>
            </a:r>
            <a:r>
              <a:rPr lang="en-US" sz="1200" dirty="0"/>
              <a:t> 2023 di Jakarta, </a:t>
            </a:r>
            <a:r>
              <a:rPr lang="x-none" sz="1200" dirty="0"/>
              <a:t>Direktur Utama Pertamina</a:t>
            </a:r>
            <a:r>
              <a:rPr lang="en-US" sz="1200" dirty="0"/>
              <a:t>,</a:t>
            </a:r>
            <a:r>
              <a:rPr lang="x-none" sz="1200" dirty="0"/>
              <a:t> Nicke Widyawati menyampaikan, penggunaan energi baru terbarukan (EBT) yang terus digalakkan di Indonesia bukan sekadar ingin menurunkan emisi karbon dan melakukan transisi. Bagi Indonesia, langkah ini sekaligus untuk mewujudkan kemandirian energi. </a:t>
            </a:r>
            <a:r>
              <a:rPr lang="en-US" sz="1200" dirty="0" err="1"/>
              <a:t>Mengingat</a:t>
            </a:r>
            <a:r>
              <a:rPr lang="en-US" sz="1200" dirty="0"/>
              <a:t> </a:t>
            </a:r>
            <a:r>
              <a:rPr lang="en-US" sz="1200" dirty="0" err="1"/>
              <a:t>saat</a:t>
            </a:r>
            <a:r>
              <a:rPr lang="en-US" sz="1200" dirty="0"/>
              <a:t> </a:t>
            </a:r>
            <a:r>
              <a:rPr lang="en-US" sz="1200" dirty="0" err="1"/>
              <a:t>ini</a:t>
            </a:r>
            <a:r>
              <a:rPr lang="en-US" sz="1200" dirty="0"/>
              <a:t>, Indonesia </a:t>
            </a:r>
            <a:r>
              <a:rPr lang="en-US" sz="1200" dirty="0" err="1"/>
              <a:t>dapat</a:t>
            </a:r>
            <a:r>
              <a:rPr lang="en-US" sz="1200" dirty="0"/>
              <a:t> </a:t>
            </a:r>
            <a:r>
              <a:rPr lang="en-US" sz="1200" dirty="0" err="1"/>
              <a:t>dikatakan</a:t>
            </a:r>
            <a:r>
              <a:rPr lang="en-US" sz="1200" dirty="0"/>
              <a:t> </a:t>
            </a:r>
            <a:r>
              <a:rPr lang="en-US" sz="1200" dirty="0" err="1"/>
              <a:t>belum</a:t>
            </a:r>
            <a:r>
              <a:rPr lang="en-US" sz="1200" dirty="0"/>
              <a:t> </a:t>
            </a:r>
            <a:r>
              <a:rPr lang="x-none" sz="1200" dirty="0"/>
              <a:t>mandiri secara energi, karena masih bergantung pada negara lain. </a:t>
            </a:r>
            <a:r>
              <a:rPr lang="en-US" sz="1200" dirty="0" err="1"/>
              <a:t>Sehingga</a:t>
            </a:r>
            <a:r>
              <a:rPr lang="en-US" sz="1200" dirty="0"/>
              <a:t>, </a:t>
            </a:r>
            <a:r>
              <a:rPr lang="en-US" sz="1200" dirty="0" err="1"/>
              <a:t>dengan</a:t>
            </a:r>
            <a:r>
              <a:rPr lang="en-US" sz="1200" dirty="0"/>
              <a:t> </a:t>
            </a:r>
            <a:r>
              <a:rPr lang="en-US" sz="1200" dirty="0" err="1"/>
              <a:t>memanfaatkan</a:t>
            </a:r>
            <a:r>
              <a:rPr lang="en-US" sz="1200" dirty="0"/>
              <a:t> EBT yang </a:t>
            </a:r>
            <a:r>
              <a:rPr lang="en-US" sz="1200" dirty="0" err="1"/>
              <a:t>dimiliki</a:t>
            </a:r>
            <a:r>
              <a:rPr lang="en-US" sz="1200" dirty="0"/>
              <a:t>, Indonesia </a:t>
            </a:r>
            <a:r>
              <a:rPr lang="en-US" sz="1200" dirty="0" err="1"/>
              <a:t>ingin</a:t>
            </a:r>
            <a:r>
              <a:rPr lang="en-US" sz="1200" dirty="0"/>
              <a:t> </a:t>
            </a:r>
            <a:r>
              <a:rPr lang="en-US" sz="1200" dirty="0" err="1"/>
              <a:t>bisa</a:t>
            </a:r>
            <a:r>
              <a:rPr lang="en-US" sz="1200" dirty="0"/>
              <a:t> </a:t>
            </a:r>
            <a:r>
              <a:rPr lang="en-US" sz="1200" dirty="0" err="1"/>
              <a:t>mewujudkan</a:t>
            </a:r>
            <a:r>
              <a:rPr lang="en-US" sz="1200" dirty="0"/>
              <a:t> </a:t>
            </a:r>
            <a:r>
              <a:rPr lang="en-US" sz="1200" dirty="0" err="1"/>
              <a:t>kemandirian</a:t>
            </a:r>
            <a:r>
              <a:rPr lang="en-US" sz="1200" dirty="0"/>
              <a:t> </a:t>
            </a:r>
            <a:r>
              <a:rPr lang="en-US" sz="1200" dirty="0" err="1"/>
              <a:t>energi</a:t>
            </a:r>
            <a:r>
              <a:rPr lang="en-US" sz="1200" dirty="0"/>
              <a:t> </a:t>
            </a:r>
            <a:r>
              <a:rPr lang="en-US" sz="1200" dirty="0" err="1"/>
              <a:t>ke</a:t>
            </a:r>
            <a:r>
              <a:rPr lang="en-US" sz="1200" dirty="0"/>
              <a:t> </a:t>
            </a:r>
            <a:r>
              <a:rPr lang="en-US" sz="1200" dirty="0" err="1"/>
              <a:t>depan</a:t>
            </a:r>
            <a:r>
              <a:rPr lang="en-US" sz="1200" dirty="0"/>
              <a:t>. Hal </a:t>
            </a:r>
            <a:r>
              <a:rPr lang="en-US" sz="1200" dirty="0" err="1"/>
              <a:t>itu</a:t>
            </a:r>
            <a:r>
              <a:rPr lang="en-US" sz="1200" dirty="0"/>
              <a:t> </a:t>
            </a:r>
            <a:r>
              <a:rPr lang="en-US" sz="1200" dirty="0" err="1"/>
              <a:t>disampaikan</a:t>
            </a:r>
            <a:r>
              <a:rPr lang="en-US" sz="1200" dirty="0"/>
              <a:t> </a:t>
            </a:r>
            <a:r>
              <a:rPr lang="x-none" sz="1200" dirty="0"/>
              <a:t>Nicke dalam </a:t>
            </a:r>
            <a:r>
              <a:rPr lang="x-none" sz="1200" i="1" dirty="0"/>
              <a:t>acara National Energy, Climate, Sustainable Competition </a:t>
            </a:r>
            <a:r>
              <a:rPr lang="x-none" sz="1200" dirty="0"/>
              <a:t>2023, di Makara Art Center Universitas Indonesia, Depok</a:t>
            </a:r>
            <a:r>
              <a:rPr lang="en-US" sz="1200" dirty="0"/>
              <a:t> </a:t>
            </a:r>
            <a:r>
              <a:rPr lang="en-US" sz="1200" dirty="0" err="1"/>
              <a:t>pada</a:t>
            </a:r>
            <a:r>
              <a:rPr lang="en-US" sz="1200" dirty="0"/>
              <a:t> </a:t>
            </a:r>
            <a:r>
              <a:rPr lang="x-none" sz="1200" dirty="0"/>
              <a:t>12</a:t>
            </a:r>
            <a:r>
              <a:rPr lang="en-US" sz="1200" dirty="0"/>
              <a:t> </a:t>
            </a:r>
            <a:r>
              <a:rPr lang="en-US" sz="1200" dirty="0" err="1"/>
              <a:t>Februari</a:t>
            </a:r>
            <a:r>
              <a:rPr lang="en-US" sz="1200" dirty="0"/>
              <a:t> </a:t>
            </a:r>
            <a:r>
              <a:rPr lang="x-none" sz="1200" dirty="0"/>
              <a:t>2023.</a:t>
            </a:r>
            <a:endParaRPr lang="en-US" sz="1200" dirty="0"/>
          </a:p>
        </p:txBody>
      </p:sp>
      <p:grpSp>
        <p:nvGrpSpPr>
          <p:cNvPr id="4105" name="Group 12"/>
          <p:cNvGrpSpPr>
            <a:grpSpLocks/>
          </p:cNvGrpSpPr>
          <p:nvPr/>
        </p:nvGrpSpPr>
        <p:grpSpPr bwMode="auto">
          <a:xfrm>
            <a:off x="88900" y="4366419"/>
            <a:ext cx="6719888" cy="3718719"/>
            <a:chOff x="0" y="-127745"/>
            <a:chExt cx="2654949" cy="940545"/>
          </a:xfrm>
        </p:grpSpPr>
        <p:sp>
          <p:nvSpPr>
            <p:cNvPr id="4134" name="Freeform 13"/>
            <p:cNvSpPr>
              <a:spLocks/>
            </p:cNvSpPr>
            <p:nvPr/>
          </p:nvSpPr>
          <p:spPr bwMode="auto">
            <a:xfrm>
              <a:off x="0" y="-127745"/>
              <a:ext cx="2654949" cy="686796"/>
            </a:xfrm>
            <a:custGeom>
              <a:avLst/>
              <a:gdLst>
                <a:gd name="T0" fmla="*/ 39168 w 2654949"/>
                <a:gd name="T1" fmla="*/ 0 h 418439"/>
                <a:gd name="T2" fmla="*/ 2615781 w 2654949"/>
                <a:gd name="T3" fmla="*/ 0 h 418439"/>
                <a:gd name="T4" fmla="*/ 2654949 w 2654949"/>
                <a:gd name="T5" fmla="*/ 39168 h 418439"/>
                <a:gd name="T6" fmla="*/ 2654949 w 2654949"/>
                <a:gd name="T7" fmla="*/ 379271 h 418439"/>
                <a:gd name="T8" fmla="*/ 2615781 w 2654949"/>
                <a:gd name="T9" fmla="*/ 418439 h 418439"/>
                <a:gd name="T10" fmla="*/ 39168 w 2654949"/>
                <a:gd name="T11" fmla="*/ 418439 h 418439"/>
                <a:gd name="T12" fmla="*/ 0 w 2654949"/>
                <a:gd name="T13" fmla="*/ 379271 h 418439"/>
                <a:gd name="T14" fmla="*/ 0 w 2654949"/>
                <a:gd name="T15" fmla="*/ 39168 h 418439"/>
                <a:gd name="T16" fmla="*/ 39168 w 2654949"/>
                <a:gd name="T17" fmla="*/ 0 h 418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418439"/>
                <a:gd name="T29" fmla="*/ 2654949 w 2654949"/>
                <a:gd name="T30" fmla="*/ 418439 h 418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418439">
                  <a:moveTo>
                    <a:pt x="39168" y="0"/>
                  </a:moveTo>
                  <a:lnTo>
                    <a:pt x="2615781" y="0"/>
                  </a:lnTo>
                  <a:cubicBezTo>
                    <a:pt x="2637413" y="0"/>
                    <a:pt x="2654949" y="17536"/>
                    <a:pt x="2654949" y="39168"/>
                  </a:cubicBezTo>
                  <a:lnTo>
                    <a:pt x="2654949" y="379271"/>
                  </a:lnTo>
                  <a:cubicBezTo>
                    <a:pt x="2654949" y="400903"/>
                    <a:pt x="2637413" y="418439"/>
                    <a:pt x="2615781" y="418439"/>
                  </a:cubicBezTo>
                  <a:lnTo>
                    <a:pt x="39168" y="418439"/>
                  </a:lnTo>
                  <a:cubicBezTo>
                    <a:pt x="17536" y="418439"/>
                    <a:pt x="0" y="400903"/>
                    <a:pt x="0" y="379271"/>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5" name="TextBox 14"/>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6" name="TextBox 24"/>
          <p:cNvSpPr txBox="1">
            <a:spLocks noChangeArrowheads="1"/>
          </p:cNvSpPr>
          <p:nvPr/>
        </p:nvSpPr>
        <p:spPr bwMode="auto">
          <a:xfrm>
            <a:off x="104776" y="7467600"/>
            <a:ext cx="669131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n-US" sz="1200" dirty="0" err="1"/>
              <a:t>Pemerintah</a:t>
            </a:r>
            <a:r>
              <a:rPr lang="en-US" sz="1200" dirty="0"/>
              <a:t> </a:t>
            </a:r>
            <a:r>
              <a:rPr lang="en-US" sz="1200" dirty="0" err="1"/>
              <a:t>terus</a:t>
            </a:r>
            <a:r>
              <a:rPr lang="en-US" sz="1200" dirty="0"/>
              <a:t> </a:t>
            </a:r>
            <a:r>
              <a:rPr lang="en-US" sz="1200" dirty="0" err="1"/>
              <a:t>berupaya</a:t>
            </a:r>
            <a:r>
              <a:rPr lang="en-US" sz="1200" dirty="0"/>
              <a:t> </a:t>
            </a:r>
            <a:r>
              <a:rPr lang="en-US" sz="1200" dirty="0" err="1"/>
              <a:t>mempercepat</a:t>
            </a:r>
            <a:r>
              <a:rPr lang="en-US" sz="1200" dirty="0"/>
              <a:t> </a:t>
            </a:r>
            <a:r>
              <a:rPr lang="en-US" sz="1200" dirty="0" err="1"/>
              <a:t>pengembangan</a:t>
            </a:r>
            <a:r>
              <a:rPr lang="en-US" sz="1200" dirty="0"/>
              <a:t> EBT agar </a:t>
            </a:r>
            <a:r>
              <a:rPr lang="en-US" sz="1200" dirty="0" err="1"/>
              <a:t>dapat</a:t>
            </a:r>
            <a:r>
              <a:rPr lang="en-US" sz="1200" dirty="0"/>
              <a:t> </a:t>
            </a:r>
            <a:r>
              <a:rPr lang="en-US" sz="1200" dirty="0" err="1"/>
              <a:t>mencapai</a:t>
            </a:r>
            <a:r>
              <a:rPr lang="en-US" sz="1200" dirty="0"/>
              <a:t> target 23% EBT pada </a:t>
            </a:r>
            <a:r>
              <a:rPr lang="en-US" sz="1200" dirty="0" err="1"/>
              <a:t>bauran</a:t>
            </a:r>
            <a:r>
              <a:rPr lang="en-US" sz="1200" dirty="0"/>
              <a:t> </a:t>
            </a:r>
            <a:r>
              <a:rPr lang="en-US" sz="1200" dirty="0" err="1"/>
              <a:t>energi</a:t>
            </a:r>
            <a:r>
              <a:rPr lang="en-US" sz="1200" dirty="0"/>
              <a:t> </a:t>
            </a:r>
            <a:r>
              <a:rPr lang="en-US" sz="1200" dirty="0" err="1"/>
              <a:t>nasional</a:t>
            </a:r>
            <a:r>
              <a:rPr lang="en-US" sz="1200" dirty="0"/>
              <a:t> di 2025 </a:t>
            </a:r>
            <a:r>
              <a:rPr lang="en-US" sz="1200" dirty="0" err="1"/>
              <a:t>sebagaimana</a:t>
            </a:r>
            <a:r>
              <a:rPr lang="en-US" sz="1200" dirty="0"/>
              <a:t> </a:t>
            </a:r>
            <a:r>
              <a:rPr lang="en-US" sz="1200" dirty="0" err="1"/>
              <a:t>amanat</a:t>
            </a:r>
            <a:r>
              <a:rPr lang="en-US" sz="1200" dirty="0"/>
              <a:t> </a:t>
            </a:r>
            <a:r>
              <a:rPr lang="en-US" sz="1200" dirty="0" err="1"/>
              <a:t>Rencana</a:t>
            </a:r>
            <a:r>
              <a:rPr lang="en-US" sz="1200" dirty="0"/>
              <a:t> </a:t>
            </a:r>
            <a:r>
              <a:rPr lang="en-US" sz="1200" dirty="0" err="1"/>
              <a:t>Umum</a:t>
            </a:r>
            <a:r>
              <a:rPr lang="en-US" sz="1200" dirty="0"/>
              <a:t> </a:t>
            </a:r>
            <a:r>
              <a:rPr lang="en-US" sz="1200" dirty="0" err="1"/>
              <a:t>Energi</a:t>
            </a:r>
            <a:r>
              <a:rPr lang="en-US" sz="1200" dirty="0"/>
              <a:t> Nasional (RUEN). </a:t>
            </a:r>
            <a:r>
              <a:rPr lang="en-US" sz="1200" dirty="0" err="1"/>
              <a:t>Pertamina</a:t>
            </a:r>
            <a:r>
              <a:rPr lang="en-US" sz="1200" dirty="0"/>
              <a:t> </a:t>
            </a:r>
            <a:r>
              <a:rPr lang="en-US" sz="1200" dirty="0" err="1"/>
              <a:t>terus</a:t>
            </a:r>
            <a:r>
              <a:rPr lang="en-US" sz="1200" dirty="0"/>
              <a:t> </a:t>
            </a:r>
            <a:r>
              <a:rPr lang="en-US" sz="1200" dirty="0" err="1"/>
              <a:t>bersinergi</a:t>
            </a:r>
            <a:r>
              <a:rPr lang="en-US" sz="1200" dirty="0"/>
              <a:t> </a:t>
            </a:r>
            <a:r>
              <a:rPr lang="en-US" sz="1200" dirty="0" err="1"/>
              <a:t>dengan</a:t>
            </a:r>
            <a:r>
              <a:rPr lang="en-US" sz="1200" dirty="0"/>
              <a:t> Kementerian </a:t>
            </a:r>
            <a:r>
              <a:rPr lang="en-US" sz="1200" dirty="0" err="1"/>
              <a:t>terkait</a:t>
            </a:r>
            <a:r>
              <a:rPr lang="en-US" sz="1200" dirty="0"/>
              <a:t> </a:t>
            </a:r>
            <a:r>
              <a:rPr lang="en-US" sz="1200" dirty="0" err="1"/>
              <a:t>membangunan</a:t>
            </a:r>
            <a:r>
              <a:rPr lang="en-US" sz="1200" dirty="0"/>
              <a:t> </a:t>
            </a:r>
            <a:r>
              <a:rPr lang="en-US" sz="1200" dirty="0" err="1"/>
              <a:t>proyek-proyek</a:t>
            </a:r>
            <a:r>
              <a:rPr lang="en-US" sz="1200" dirty="0"/>
              <a:t> PLTA, PLTS, PLT/Hybrid, </a:t>
            </a:r>
            <a:r>
              <a:rPr lang="en-US" sz="1200" dirty="0" err="1"/>
              <a:t>pengembangan</a:t>
            </a:r>
            <a:r>
              <a:rPr lang="en-US" sz="1200" dirty="0"/>
              <a:t> </a:t>
            </a:r>
            <a:r>
              <a:rPr lang="en-US" sz="1200" dirty="0" err="1"/>
              <a:t>panas</a:t>
            </a:r>
            <a:r>
              <a:rPr lang="en-US" sz="1200" dirty="0"/>
              <a:t> </a:t>
            </a:r>
            <a:r>
              <a:rPr lang="en-US" sz="1200" dirty="0" err="1"/>
              <a:t>bumi</a:t>
            </a:r>
            <a:r>
              <a:rPr lang="en-US" sz="1200" dirty="0"/>
              <a:t>, </a:t>
            </a:r>
            <a:r>
              <a:rPr lang="en-US" sz="1200" dirty="0" err="1"/>
              <a:t>serta</a:t>
            </a:r>
            <a:r>
              <a:rPr lang="en-US" sz="1200" dirty="0"/>
              <a:t> </a:t>
            </a:r>
            <a:r>
              <a:rPr lang="en-US" sz="1200" dirty="0" err="1"/>
              <a:t>mulai</a:t>
            </a:r>
            <a:r>
              <a:rPr lang="en-US" sz="1200" dirty="0"/>
              <a:t> </a:t>
            </a:r>
            <a:r>
              <a:rPr lang="en-US" sz="1200" dirty="0" err="1"/>
              <a:t>memproduksi</a:t>
            </a:r>
            <a:r>
              <a:rPr lang="en-US" sz="1200" dirty="0"/>
              <a:t> </a:t>
            </a:r>
            <a:r>
              <a:rPr lang="en-US" sz="1200" dirty="0" err="1"/>
              <a:t>pengganti</a:t>
            </a:r>
            <a:r>
              <a:rPr lang="en-US" sz="1200" dirty="0"/>
              <a:t> BBM </a:t>
            </a:r>
            <a:r>
              <a:rPr lang="en-US" sz="1200" dirty="0" err="1"/>
              <a:t>dari</a:t>
            </a:r>
            <a:r>
              <a:rPr lang="en-US" sz="1200" dirty="0"/>
              <a:t> SDA yang </a:t>
            </a:r>
            <a:r>
              <a:rPr lang="en-US" sz="1200" dirty="0" err="1"/>
              <a:t>dimiliki</a:t>
            </a:r>
            <a:r>
              <a:rPr lang="en-US" sz="1200" dirty="0"/>
              <a:t> dalam </a:t>
            </a:r>
            <a:r>
              <a:rPr lang="en-US" sz="1200" dirty="0" err="1"/>
              <a:t>memproduksi</a:t>
            </a:r>
            <a:r>
              <a:rPr lang="en-US" sz="1200" dirty="0"/>
              <a:t> </a:t>
            </a:r>
            <a:r>
              <a:rPr lang="en-US" sz="1200" dirty="0" err="1"/>
              <a:t>energi</a:t>
            </a:r>
            <a:r>
              <a:rPr lang="en-US" sz="1200" dirty="0"/>
              <a:t> </a:t>
            </a:r>
            <a:r>
              <a:rPr lang="en-US" sz="1200" dirty="0" err="1"/>
              <a:t>baru</a:t>
            </a:r>
            <a:r>
              <a:rPr lang="en-US" sz="1200" dirty="0"/>
              <a:t> </a:t>
            </a:r>
            <a:r>
              <a:rPr lang="en-US" sz="1200" dirty="0" err="1"/>
              <a:t>semisal</a:t>
            </a:r>
            <a:r>
              <a:rPr lang="en-US" sz="1200" dirty="0"/>
              <a:t> biodiesel. </a:t>
            </a:r>
            <a:r>
              <a:rPr lang="en-US" sz="1200" dirty="0" err="1"/>
              <a:t>Bahkan</a:t>
            </a:r>
            <a:r>
              <a:rPr lang="en-US" sz="1200" dirty="0"/>
              <a:t> </a:t>
            </a:r>
            <a:r>
              <a:rPr lang="en-US" sz="1200" dirty="0" err="1"/>
              <a:t>sejak</a:t>
            </a:r>
            <a:r>
              <a:rPr lang="en-US" sz="1200" dirty="0"/>
              <a:t> 2019 Indonesia </a:t>
            </a:r>
            <a:r>
              <a:rPr lang="en-US" sz="1200" dirty="0" err="1"/>
              <a:t>juga</a:t>
            </a:r>
            <a:r>
              <a:rPr lang="en-US" sz="1200" dirty="0"/>
              <a:t> </a:t>
            </a:r>
            <a:r>
              <a:rPr lang="en-US" sz="1200" dirty="0" err="1"/>
              <a:t>sudah</a:t>
            </a:r>
            <a:r>
              <a:rPr lang="en-US" sz="1200" dirty="0"/>
              <a:t> </a:t>
            </a:r>
            <a:r>
              <a:rPr lang="en-US" sz="1200" dirty="0" err="1"/>
              <a:t>tidak</a:t>
            </a:r>
            <a:r>
              <a:rPr lang="en-US" sz="1200" dirty="0"/>
              <a:t> </a:t>
            </a:r>
            <a:r>
              <a:rPr lang="en-US" sz="1200" dirty="0" err="1"/>
              <a:t>lagi</a:t>
            </a:r>
            <a:r>
              <a:rPr lang="en-US" sz="1200" dirty="0"/>
              <a:t> </a:t>
            </a:r>
            <a:r>
              <a:rPr lang="en-US" sz="1200" dirty="0" err="1"/>
              <a:t>mengimpor</a:t>
            </a:r>
            <a:r>
              <a:rPr lang="en-US" sz="1200" dirty="0"/>
              <a:t> solar. </a:t>
            </a:r>
            <a:r>
              <a:rPr lang="en-US" sz="1200" dirty="0" err="1"/>
              <a:t>Karena</a:t>
            </a:r>
            <a:r>
              <a:rPr lang="en-US" sz="1200" dirty="0"/>
              <a:t> </a:t>
            </a:r>
            <a:r>
              <a:rPr lang="en-US" sz="1200" dirty="0" err="1"/>
              <a:t>saat</a:t>
            </a:r>
            <a:r>
              <a:rPr lang="en-US" sz="1200" dirty="0"/>
              <a:t> </a:t>
            </a:r>
            <a:r>
              <a:rPr lang="en-US" sz="1200" dirty="0" err="1"/>
              <a:t>itu</a:t>
            </a:r>
            <a:r>
              <a:rPr lang="en-US" sz="1200" dirty="0"/>
              <a:t> 30% </a:t>
            </a:r>
            <a:r>
              <a:rPr lang="en-US" sz="1200" dirty="0" err="1"/>
              <a:t>kebutuhan</a:t>
            </a:r>
            <a:r>
              <a:rPr lang="en-US" sz="1200" dirty="0"/>
              <a:t> solar </a:t>
            </a:r>
            <a:r>
              <a:rPr lang="en-US" sz="1200" dirty="0" err="1"/>
              <a:t>sudah</a:t>
            </a:r>
            <a:r>
              <a:rPr lang="en-US" sz="1200" dirty="0"/>
              <a:t> </a:t>
            </a:r>
            <a:r>
              <a:rPr lang="en-US" sz="1200" dirty="0" err="1"/>
              <a:t>bisa</a:t>
            </a:r>
            <a:r>
              <a:rPr lang="en-US" sz="1200" dirty="0"/>
              <a:t> </a:t>
            </a:r>
            <a:r>
              <a:rPr lang="en-US" sz="1200" dirty="0" err="1"/>
              <a:t>digantikan</a:t>
            </a:r>
            <a:r>
              <a:rPr lang="en-US" sz="1200" dirty="0"/>
              <a:t> </a:t>
            </a:r>
            <a:r>
              <a:rPr lang="en-US" sz="1200" dirty="0" err="1"/>
              <a:t>oleh</a:t>
            </a:r>
            <a:r>
              <a:rPr lang="en-US" sz="1200" dirty="0"/>
              <a:t> </a:t>
            </a:r>
            <a:r>
              <a:rPr lang="en-US" sz="1200" dirty="0" err="1"/>
              <a:t>minyak</a:t>
            </a:r>
            <a:r>
              <a:rPr lang="en-US" sz="1200" dirty="0"/>
              <a:t> </a:t>
            </a:r>
            <a:r>
              <a:rPr lang="en-US" sz="1200" dirty="0" err="1"/>
              <a:t>kelapa</a:t>
            </a:r>
            <a:r>
              <a:rPr lang="en-US" sz="1200" dirty="0"/>
              <a:t> </a:t>
            </a:r>
            <a:r>
              <a:rPr lang="en-US" sz="1200" dirty="0" err="1"/>
              <a:t>sawit</a:t>
            </a:r>
            <a:r>
              <a:rPr lang="en-US" sz="1200" dirty="0"/>
              <a:t>.</a:t>
            </a:r>
          </a:p>
        </p:txBody>
      </p:sp>
      <p:grpSp>
        <p:nvGrpSpPr>
          <p:cNvPr id="4107" name="Group 25"/>
          <p:cNvGrpSpPr>
            <a:grpSpLocks/>
          </p:cNvGrpSpPr>
          <p:nvPr/>
        </p:nvGrpSpPr>
        <p:grpSpPr bwMode="auto">
          <a:xfrm>
            <a:off x="96838" y="9077450"/>
            <a:ext cx="6719887" cy="665163"/>
            <a:chOff x="0" y="0"/>
            <a:chExt cx="2654949" cy="358648"/>
          </a:xfrm>
        </p:grpSpPr>
        <p:sp>
          <p:nvSpPr>
            <p:cNvPr id="4132" name="Freeform 26"/>
            <p:cNvSpPr>
              <a:spLocks/>
            </p:cNvSpPr>
            <p:nvPr/>
          </p:nvSpPr>
          <p:spPr bwMode="auto">
            <a:xfrm>
              <a:off x="0" y="0"/>
              <a:ext cx="2654949" cy="358648"/>
            </a:xfrm>
            <a:custGeom>
              <a:avLst/>
              <a:gdLst>
                <a:gd name="T0" fmla="*/ 39168 w 2654949"/>
                <a:gd name="T1" fmla="*/ 0 h 358648"/>
                <a:gd name="T2" fmla="*/ 2615781 w 2654949"/>
                <a:gd name="T3" fmla="*/ 0 h 358648"/>
                <a:gd name="T4" fmla="*/ 2654949 w 2654949"/>
                <a:gd name="T5" fmla="*/ 39168 h 358648"/>
                <a:gd name="T6" fmla="*/ 2654949 w 2654949"/>
                <a:gd name="T7" fmla="*/ 319480 h 358648"/>
                <a:gd name="T8" fmla="*/ 2615781 w 2654949"/>
                <a:gd name="T9" fmla="*/ 358648 h 358648"/>
                <a:gd name="T10" fmla="*/ 39168 w 2654949"/>
                <a:gd name="T11" fmla="*/ 358648 h 358648"/>
                <a:gd name="T12" fmla="*/ 0 w 2654949"/>
                <a:gd name="T13" fmla="*/ 319480 h 358648"/>
                <a:gd name="T14" fmla="*/ 0 w 2654949"/>
                <a:gd name="T15" fmla="*/ 39168 h 358648"/>
                <a:gd name="T16" fmla="*/ 39168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3" name="TextBox 27"/>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8" name="TextBox 29"/>
          <p:cNvSpPr txBox="1">
            <a:spLocks noChangeArrowheads="1"/>
          </p:cNvSpPr>
          <p:nvPr/>
        </p:nvSpPr>
        <p:spPr bwMode="auto">
          <a:xfrm>
            <a:off x="5375275" y="544513"/>
            <a:ext cx="11557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25"/>
              </a:lnSpc>
            </a:pPr>
            <a:r>
              <a:rPr lang="id-ID" sz="1600" b="1">
                <a:solidFill>
                  <a:srgbClr val="FF0000"/>
                </a:solidFill>
              </a:rPr>
              <a:t>SOSBUD</a:t>
            </a:r>
            <a:endParaRPr lang="en-US" b="1">
              <a:solidFill>
                <a:srgbClr val="FF0000"/>
              </a:solidFill>
            </a:endParaRPr>
          </a:p>
        </p:txBody>
      </p:sp>
      <p:pic>
        <p:nvPicPr>
          <p:cNvPr id="4109"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38400"/>
            <a:ext cx="9652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3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239713" y="2413285"/>
            <a:ext cx="304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4"/>
          <p:cNvSpPr txBox="1"/>
          <p:nvPr/>
        </p:nvSpPr>
        <p:spPr>
          <a:xfrm>
            <a:off x="304800" y="2436812"/>
            <a:ext cx="1150938" cy="230188"/>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FAKTA</a:t>
            </a:r>
          </a:p>
        </p:txBody>
      </p:sp>
      <p:grpSp>
        <p:nvGrpSpPr>
          <p:cNvPr id="4112" name="Group 46"/>
          <p:cNvGrpSpPr>
            <a:grpSpLocks/>
          </p:cNvGrpSpPr>
          <p:nvPr/>
        </p:nvGrpSpPr>
        <p:grpSpPr bwMode="auto">
          <a:xfrm>
            <a:off x="171450" y="4191000"/>
            <a:ext cx="1150938" cy="350838"/>
            <a:chOff x="104855" y="5933674"/>
            <a:chExt cx="1151285" cy="350956"/>
          </a:xfrm>
        </p:grpSpPr>
        <p:pic>
          <p:nvPicPr>
            <p:cNvPr id="4129" name="Picture 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346" y="5972715"/>
              <a:ext cx="965460" cy="22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0" name="Picture 3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169496" y="5933674"/>
              <a:ext cx="305013"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7"/>
            <p:cNvSpPr txBox="1"/>
            <p:nvPr/>
          </p:nvSpPr>
          <p:spPr>
            <a:xfrm>
              <a:off x="104855" y="5957495"/>
              <a:ext cx="1151285" cy="230264"/>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ANALISA</a:t>
              </a:r>
            </a:p>
          </p:txBody>
        </p:sp>
      </p:grpSp>
      <p:grpSp>
        <p:nvGrpSpPr>
          <p:cNvPr id="4113" name="Group 54"/>
          <p:cNvGrpSpPr>
            <a:grpSpLocks/>
          </p:cNvGrpSpPr>
          <p:nvPr/>
        </p:nvGrpSpPr>
        <p:grpSpPr bwMode="auto">
          <a:xfrm>
            <a:off x="252413" y="8783250"/>
            <a:ext cx="1781175" cy="350838"/>
            <a:chOff x="99435" y="8978614"/>
            <a:chExt cx="1781245" cy="350956"/>
          </a:xfrm>
        </p:grpSpPr>
        <p:pic>
          <p:nvPicPr>
            <p:cNvPr id="4124" name="Picture 4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3165" y="9000282"/>
              <a:ext cx="1044662" cy="2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25" name="Group 53"/>
            <p:cNvGrpSpPr>
              <a:grpSpLocks/>
            </p:cNvGrpSpPr>
            <p:nvPr/>
          </p:nvGrpSpPr>
          <p:grpSpPr bwMode="auto">
            <a:xfrm>
              <a:off x="99435" y="8978614"/>
              <a:ext cx="1781245" cy="350956"/>
              <a:chOff x="99435" y="8978614"/>
              <a:chExt cx="1781245" cy="350956"/>
            </a:xfrm>
          </p:grpSpPr>
          <p:pic>
            <p:nvPicPr>
              <p:cNvPr id="4126" name="Picture 4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99435" y="8978614"/>
                <a:ext cx="305013"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7"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5220" y="8980503"/>
                <a:ext cx="965460" cy="22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6"/>
              <p:cNvSpPr txBox="1"/>
              <p:nvPr/>
            </p:nvSpPr>
            <p:spPr>
              <a:xfrm>
                <a:off x="288354" y="9000846"/>
                <a:ext cx="1285926" cy="230265"/>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REKOMENDASI</a:t>
                </a:r>
              </a:p>
            </p:txBody>
          </p:sp>
        </p:grpSp>
      </p:grpSp>
      <p:sp>
        <p:nvSpPr>
          <p:cNvPr id="4114" name="TextBox 29"/>
          <p:cNvSpPr txBox="1">
            <a:spLocks noChangeArrowheads="1"/>
          </p:cNvSpPr>
          <p:nvPr/>
        </p:nvSpPr>
        <p:spPr bwMode="auto">
          <a:xfrm>
            <a:off x="5167313" y="228600"/>
            <a:ext cx="1476375"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25"/>
              </a:lnSpc>
            </a:pPr>
            <a:r>
              <a:rPr lang="en-US" sz="1400" b="1"/>
              <a:t>13</a:t>
            </a:r>
            <a:r>
              <a:rPr lang="id-ID" sz="1400" b="1" dirty="0"/>
              <a:t> </a:t>
            </a:r>
            <a:r>
              <a:rPr lang="en-US" sz="1400" b="1" dirty="0" err="1"/>
              <a:t>Februari</a:t>
            </a:r>
            <a:r>
              <a:rPr lang="en-US" sz="1400" b="1" dirty="0"/>
              <a:t>  </a:t>
            </a:r>
            <a:r>
              <a:rPr lang="id-ID" sz="1400" b="1" dirty="0"/>
              <a:t>2023</a:t>
            </a:r>
            <a:endParaRPr lang="en-US" sz="1400" b="1" dirty="0"/>
          </a:p>
        </p:txBody>
      </p:sp>
      <p:sp>
        <p:nvSpPr>
          <p:cNvPr id="4115" name="TextBox 28"/>
          <p:cNvSpPr txBox="1">
            <a:spLocks noChangeArrowheads="1"/>
          </p:cNvSpPr>
          <p:nvPr/>
        </p:nvSpPr>
        <p:spPr bwMode="auto">
          <a:xfrm>
            <a:off x="136525" y="9144000"/>
            <a:ext cx="66595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1100" dirty="0" err="1"/>
              <a:t>Kemhan</a:t>
            </a:r>
            <a:r>
              <a:rPr lang="en-US" sz="1100" dirty="0"/>
              <a:t> </a:t>
            </a:r>
            <a:r>
              <a:rPr lang="en-US" sz="1100" dirty="0" err="1"/>
              <a:t>dhi</a:t>
            </a:r>
            <a:r>
              <a:rPr lang="en-US" sz="1100" dirty="0"/>
              <a:t>. </a:t>
            </a:r>
            <a:r>
              <a:rPr lang="en-US" sz="1100" dirty="0" err="1"/>
              <a:t>Ditjen</a:t>
            </a:r>
            <a:r>
              <a:rPr lang="en-US" sz="1100" dirty="0"/>
              <a:t> </a:t>
            </a:r>
            <a:r>
              <a:rPr lang="en-US" sz="1100" dirty="0" err="1"/>
              <a:t>Pothan</a:t>
            </a:r>
            <a:r>
              <a:rPr lang="en-US" sz="1100" dirty="0"/>
              <a:t> </a:t>
            </a:r>
            <a:r>
              <a:rPr lang="en-US" sz="1100" dirty="0" err="1"/>
              <a:t>mendukung</a:t>
            </a:r>
            <a:r>
              <a:rPr lang="en-US" sz="1100" dirty="0"/>
              <a:t> </a:t>
            </a:r>
            <a:r>
              <a:rPr lang="en-US" sz="1100" dirty="0" err="1"/>
              <a:t>sinergitas</a:t>
            </a:r>
            <a:r>
              <a:rPr lang="en-US" sz="1100" dirty="0"/>
              <a:t> </a:t>
            </a:r>
            <a:r>
              <a:rPr lang="en-US" sz="1100" dirty="0" err="1"/>
              <a:t>Kementerian</a:t>
            </a:r>
            <a:r>
              <a:rPr lang="en-US" sz="1100" dirty="0"/>
              <a:t> ESDM </a:t>
            </a:r>
            <a:r>
              <a:rPr lang="en-US" sz="1100" dirty="0" err="1"/>
              <a:t>dan</a:t>
            </a:r>
            <a:r>
              <a:rPr lang="en-US" sz="1100" dirty="0"/>
              <a:t> </a:t>
            </a:r>
            <a:r>
              <a:rPr lang="en-US" sz="1100" dirty="0" err="1"/>
              <a:t>Pertamina</a:t>
            </a:r>
            <a:r>
              <a:rPr lang="en-US" sz="1100" dirty="0"/>
              <a:t> </a:t>
            </a:r>
            <a:r>
              <a:rPr lang="en-US" sz="1100" dirty="0" err="1"/>
              <a:t>serta</a:t>
            </a:r>
            <a:r>
              <a:rPr lang="en-US" sz="1100" dirty="0"/>
              <a:t> K/L </a:t>
            </a:r>
            <a:r>
              <a:rPr lang="en-US" sz="1100" dirty="0" err="1"/>
              <a:t>terkait</a:t>
            </a:r>
            <a:r>
              <a:rPr lang="en-US" sz="1100" dirty="0"/>
              <a:t> lain, </a:t>
            </a:r>
            <a:r>
              <a:rPr lang="en-US" sz="1100" dirty="0" err="1"/>
              <a:t>mengambil</a:t>
            </a:r>
            <a:r>
              <a:rPr lang="en-US" sz="1100" dirty="0"/>
              <a:t> </a:t>
            </a:r>
            <a:r>
              <a:rPr lang="en-US" sz="1100" dirty="0" err="1"/>
              <a:t>langkah</a:t>
            </a:r>
            <a:r>
              <a:rPr lang="en-US" sz="1100" dirty="0"/>
              <a:t> </a:t>
            </a:r>
            <a:r>
              <a:rPr lang="en-US" sz="1100" dirty="0" err="1"/>
              <a:t>strategis</a:t>
            </a:r>
            <a:r>
              <a:rPr lang="en-US" sz="1100" dirty="0"/>
              <a:t> </a:t>
            </a:r>
            <a:r>
              <a:rPr lang="en-US" sz="1100" dirty="0" err="1"/>
              <a:t>untuk</a:t>
            </a:r>
            <a:r>
              <a:rPr lang="en-US" sz="1100" dirty="0"/>
              <a:t> </a:t>
            </a:r>
            <a:r>
              <a:rPr lang="en-US" sz="1100" dirty="0" err="1"/>
              <a:t>mempercepat</a:t>
            </a:r>
            <a:r>
              <a:rPr lang="en-US" sz="1100" dirty="0"/>
              <a:t> </a:t>
            </a:r>
            <a:r>
              <a:rPr lang="en-US" sz="1100" dirty="0" err="1"/>
              <a:t>pengembangan</a:t>
            </a:r>
            <a:r>
              <a:rPr lang="en-US" sz="1100" dirty="0"/>
              <a:t> </a:t>
            </a:r>
            <a:r>
              <a:rPr lang="en-US" sz="1100" dirty="0" err="1"/>
              <a:t>transisi</a:t>
            </a:r>
            <a:r>
              <a:rPr lang="en-US" sz="1100" dirty="0"/>
              <a:t>  </a:t>
            </a:r>
            <a:r>
              <a:rPr lang="en-US" sz="1100" dirty="0" err="1"/>
              <a:t>energi</a:t>
            </a:r>
            <a:r>
              <a:rPr lang="en-US" sz="1100" dirty="0"/>
              <a:t> </a:t>
            </a:r>
            <a:r>
              <a:rPr lang="en-US" sz="1100" dirty="0" err="1"/>
              <a:t>dengan</a:t>
            </a:r>
            <a:r>
              <a:rPr lang="en-US" sz="1100" dirty="0"/>
              <a:t> </a:t>
            </a:r>
            <a:r>
              <a:rPr lang="en-US" sz="1100" dirty="0" err="1"/>
              <a:t>mengoptimalkan</a:t>
            </a:r>
            <a:r>
              <a:rPr lang="en-US" sz="1100" dirty="0"/>
              <a:t> EBT,  </a:t>
            </a:r>
            <a:r>
              <a:rPr lang="en-US" sz="1100" dirty="0" err="1"/>
              <a:t>menggunakan</a:t>
            </a:r>
            <a:r>
              <a:rPr lang="en-US" sz="1100" dirty="0"/>
              <a:t> </a:t>
            </a:r>
            <a:r>
              <a:rPr lang="en-US" sz="1100" dirty="0" err="1"/>
              <a:t>potensi</a:t>
            </a:r>
            <a:r>
              <a:rPr lang="en-US" sz="1100" dirty="0"/>
              <a:t> </a:t>
            </a:r>
            <a:r>
              <a:rPr lang="en-US" sz="1100" dirty="0" err="1"/>
              <a:t>sumber</a:t>
            </a:r>
            <a:r>
              <a:rPr lang="en-US" sz="1100" dirty="0"/>
              <a:t> </a:t>
            </a:r>
            <a:r>
              <a:rPr lang="en-US" sz="1100" dirty="0" err="1"/>
              <a:t>energi</a:t>
            </a:r>
            <a:r>
              <a:rPr lang="en-US" sz="1100" dirty="0"/>
              <a:t> yang </a:t>
            </a:r>
            <a:r>
              <a:rPr lang="en-US" sz="1100" dirty="0" err="1"/>
              <a:t>dimiliki</a:t>
            </a:r>
            <a:r>
              <a:rPr lang="en-US" sz="1100" dirty="0"/>
              <a:t>  Indonesia  </a:t>
            </a:r>
            <a:r>
              <a:rPr lang="en-US" sz="1100" dirty="0" err="1"/>
              <a:t>guna</a:t>
            </a:r>
            <a:r>
              <a:rPr lang="en-US" sz="1100" dirty="0"/>
              <a:t> </a:t>
            </a:r>
            <a:r>
              <a:rPr lang="en-US" sz="1100" dirty="0" err="1"/>
              <a:t>mewujudkan</a:t>
            </a:r>
            <a:r>
              <a:rPr lang="en-US" sz="1100" dirty="0"/>
              <a:t> </a:t>
            </a:r>
            <a:r>
              <a:rPr lang="en-US" sz="1100" dirty="0" err="1"/>
              <a:t>kemandirian</a:t>
            </a:r>
            <a:r>
              <a:rPr lang="en-US" sz="1100" dirty="0"/>
              <a:t> </a:t>
            </a:r>
            <a:r>
              <a:rPr lang="en-US" sz="1100" dirty="0" err="1"/>
              <a:t>energi</a:t>
            </a:r>
            <a:r>
              <a:rPr lang="en-US" sz="1100" dirty="0"/>
              <a:t> </a:t>
            </a:r>
          </a:p>
        </p:txBody>
      </p:sp>
      <p:sp>
        <p:nvSpPr>
          <p:cNvPr id="4116" name="TextBox 22"/>
          <p:cNvSpPr txBox="1">
            <a:spLocks noChangeArrowheads="1"/>
          </p:cNvSpPr>
          <p:nvPr/>
        </p:nvSpPr>
        <p:spPr bwMode="auto">
          <a:xfrm>
            <a:off x="66696" y="4419600"/>
            <a:ext cx="6729391" cy="266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en-US" sz="1150" dirty="0" err="1"/>
              <a:t>Pernyataan</a:t>
            </a:r>
            <a:r>
              <a:rPr lang="en-US" sz="1150" dirty="0"/>
              <a:t> </a:t>
            </a:r>
            <a:r>
              <a:rPr lang="en-US" sz="1150" dirty="0" err="1"/>
              <a:t>Dirut</a:t>
            </a:r>
            <a:r>
              <a:rPr lang="en-US" sz="1150" dirty="0"/>
              <a:t> </a:t>
            </a:r>
            <a:r>
              <a:rPr lang="en-US" sz="1150" dirty="0" err="1"/>
              <a:t>pertamina</a:t>
            </a:r>
            <a:r>
              <a:rPr lang="en-US" sz="1150" dirty="0"/>
              <a:t> </a:t>
            </a:r>
            <a:r>
              <a:rPr lang="en-US" sz="1150" dirty="0" err="1"/>
              <a:t>itu</a:t>
            </a:r>
            <a:r>
              <a:rPr lang="en-US" sz="1150" dirty="0"/>
              <a:t> </a:t>
            </a:r>
            <a:r>
              <a:rPr lang="en-US" sz="1150" dirty="0" err="1"/>
              <a:t>sebagai</a:t>
            </a:r>
            <a:r>
              <a:rPr lang="en-US" sz="1150" dirty="0"/>
              <a:t> </a:t>
            </a:r>
            <a:r>
              <a:rPr lang="en-US" sz="1150" dirty="0" err="1"/>
              <a:t>penegasan</a:t>
            </a:r>
            <a:r>
              <a:rPr lang="en-US" sz="1150" dirty="0"/>
              <a:t> </a:t>
            </a:r>
            <a:r>
              <a:rPr lang="en-US" sz="1150" dirty="0" err="1"/>
              <a:t>pihak</a:t>
            </a:r>
            <a:r>
              <a:rPr lang="en-US" sz="1150" dirty="0"/>
              <a:t> </a:t>
            </a:r>
            <a:r>
              <a:rPr lang="en-US" sz="1150" dirty="0" err="1"/>
              <a:t>Pertamina</a:t>
            </a:r>
            <a:r>
              <a:rPr lang="en-US" sz="1150" dirty="0"/>
              <a:t> </a:t>
            </a:r>
            <a:r>
              <a:rPr lang="en-US" sz="1150" dirty="0" err="1"/>
              <a:t>dalam</a:t>
            </a:r>
            <a:r>
              <a:rPr lang="en-US" sz="1150" dirty="0"/>
              <a:t> </a:t>
            </a:r>
            <a:r>
              <a:rPr lang="en-US" sz="1150" dirty="0" err="1"/>
              <a:t>mendefinisikan</a:t>
            </a:r>
            <a:r>
              <a:rPr lang="en-US" sz="1150" dirty="0"/>
              <a:t> </a:t>
            </a:r>
            <a:r>
              <a:rPr lang="en-US" sz="1150" dirty="0" err="1"/>
              <a:t>perannya</a:t>
            </a:r>
            <a:r>
              <a:rPr lang="en-US" sz="1150" dirty="0"/>
              <a:t> </a:t>
            </a:r>
            <a:r>
              <a:rPr lang="en-US" sz="1150" dirty="0" err="1"/>
              <a:t>untuk</a:t>
            </a:r>
            <a:r>
              <a:rPr lang="en-US" sz="1150" dirty="0"/>
              <a:t> </a:t>
            </a:r>
            <a:r>
              <a:rPr lang="en-US" sz="1150" dirty="0" err="1"/>
              <a:t>mewujudkan</a:t>
            </a:r>
            <a:r>
              <a:rPr lang="en-US" sz="1150" dirty="0"/>
              <a:t> </a:t>
            </a:r>
            <a:r>
              <a:rPr lang="en-US" sz="1150" dirty="0" err="1"/>
              <a:t>kemandirian</a:t>
            </a:r>
            <a:r>
              <a:rPr lang="en-US" sz="1150" dirty="0"/>
              <a:t> </a:t>
            </a:r>
            <a:r>
              <a:rPr lang="en-US" sz="1150" dirty="0" err="1"/>
              <a:t>energi</a:t>
            </a:r>
            <a:r>
              <a:rPr lang="en-US" sz="1150" dirty="0"/>
              <a:t> Indonesia </a:t>
            </a:r>
            <a:r>
              <a:rPr lang="en-US" sz="1150" dirty="0" err="1"/>
              <a:t>ke</a:t>
            </a:r>
            <a:r>
              <a:rPr lang="en-US" sz="1150" dirty="0"/>
              <a:t> </a:t>
            </a:r>
            <a:r>
              <a:rPr lang="en-US" sz="1150" dirty="0" err="1"/>
              <a:t>depan</a:t>
            </a:r>
            <a:r>
              <a:rPr lang="en-US" sz="1150" dirty="0"/>
              <a:t>. Hal </a:t>
            </a:r>
            <a:r>
              <a:rPr lang="en-US" sz="1150" dirty="0" err="1"/>
              <a:t>ini</a:t>
            </a:r>
            <a:r>
              <a:rPr lang="en-US" sz="1150" dirty="0"/>
              <a:t> </a:t>
            </a:r>
            <a:r>
              <a:rPr lang="en-US" sz="1150" dirty="0" err="1"/>
              <a:t>akan</a:t>
            </a:r>
            <a:r>
              <a:rPr lang="en-US" sz="1150" dirty="0"/>
              <a:t> </a:t>
            </a:r>
            <a:r>
              <a:rPr lang="en-US" sz="1150" dirty="0" err="1"/>
              <a:t>dilakukan</a:t>
            </a:r>
            <a:r>
              <a:rPr lang="en-US" sz="1150" dirty="0"/>
              <a:t> </a:t>
            </a:r>
            <a:r>
              <a:rPr lang="en-US" sz="1150" dirty="0" err="1"/>
              <a:t>dengan</a:t>
            </a:r>
            <a:r>
              <a:rPr lang="en-US" sz="1150" dirty="0"/>
              <a:t> </a:t>
            </a:r>
            <a:r>
              <a:rPr lang="en-US" sz="1150" dirty="0" err="1"/>
              <a:t>memanfaatkan</a:t>
            </a:r>
            <a:r>
              <a:rPr lang="en-US" sz="1150" dirty="0"/>
              <a:t> </a:t>
            </a:r>
            <a:r>
              <a:rPr lang="en-US" sz="1150" dirty="0" err="1"/>
              <a:t>energi</a:t>
            </a:r>
            <a:r>
              <a:rPr lang="en-US" sz="1150" dirty="0"/>
              <a:t> </a:t>
            </a:r>
            <a:r>
              <a:rPr lang="en-US" sz="1150" dirty="0" err="1"/>
              <a:t>dimulai</a:t>
            </a:r>
            <a:r>
              <a:rPr lang="en-US" sz="1150" dirty="0"/>
              <a:t> </a:t>
            </a:r>
            <a:r>
              <a:rPr lang="en-US" sz="1150" dirty="0" err="1"/>
              <a:t>dari</a:t>
            </a:r>
            <a:r>
              <a:rPr lang="en-US" sz="1150" dirty="0"/>
              <a:t> </a:t>
            </a:r>
            <a:r>
              <a:rPr lang="en-US" sz="1150" dirty="0" err="1"/>
              <a:t>sumber</a:t>
            </a:r>
            <a:r>
              <a:rPr lang="en-US" sz="1150" dirty="0"/>
              <a:t> </a:t>
            </a:r>
            <a:r>
              <a:rPr lang="en-US" sz="1150" dirty="0" err="1"/>
              <a:t>energi</a:t>
            </a:r>
            <a:r>
              <a:rPr lang="en-US" sz="1150" dirty="0"/>
              <a:t> yang </a:t>
            </a:r>
            <a:r>
              <a:rPr lang="en-US" sz="1150" dirty="0" err="1"/>
              <a:t>dimiliki</a:t>
            </a:r>
            <a:r>
              <a:rPr lang="en-US" sz="1150" dirty="0"/>
              <a:t> Indonesia. </a:t>
            </a:r>
            <a:r>
              <a:rPr lang="en-US" sz="1150" dirty="0" err="1"/>
              <a:t>Mengingat</a:t>
            </a:r>
            <a:r>
              <a:rPr lang="en-US" sz="1150" dirty="0"/>
              <a:t> Indonesia </a:t>
            </a:r>
            <a:r>
              <a:rPr lang="en-US" sz="1150" dirty="0" err="1"/>
              <a:t>memiliki</a:t>
            </a:r>
            <a:r>
              <a:rPr lang="en-US" sz="1150" dirty="0"/>
              <a:t> </a:t>
            </a:r>
            <a:r>
              <a:rPr lang="en-US" sz="1150" dirty="0" err="1"/>
              <a:t>potensi</a:t>
            </a:r>
            <a:r>
              <a:rPr lang="en-US" sz="1150" dirty="0"/>
              <a:t> EBT yang </a:t>
            </a:r>
            <a:r>
              <a:rPr lang="en-US" sz="1150" dirty="0" err="1"/>
              <a:t>cukup</a:t>
            </a:r>
            <a:r>
              <a:rPr lang="en-US" sz="1150" dirty="0"/>
              <a:t> </a:t>
            </a:r>
            <a:r>
              <a:rPr lang="en-US" sz="1150" dirty="0" err="1"/>
              <a:t>menjanjikan</a:t>
            </a:r>
            <a:r>
              <a:rPr lang="en-US" sz="1150" dirty="0"/>
              <a:t> </a:t>
            </a:r>
            <a:r>
              <a:rPr lang="en-US" sz="1150" dirty="0" err="1"/>
              <a:t>untuk</a:t>
            </a:r>
            <a:r>
              <a:rPr lang="en-US" sz="1150" dirty="0"/>
              <a:t> </a:t>
            </a:r>
            <a:r>
              <a:rPr lang="en-US" sz="1150" dirty="0" err="1"/>
              <a:t>dimanfaatkan</a:t>
            </a:r>
            <a:r>
              <a:rPr lang="en-US" sz="1150" dirty="0"/>
              <a:t> </a:t>
            </a:r>
            <a:r>
              <a:rPr lang="en-US" sz="1150" dirty="0" err="1"/>
              <a:t>seperti</a:t>
            </a:r>
            <a:r>
              <a:rPr lang="en-US" sz="1150" dirty="0"/>
              <a:t> </a:t>
            </a:r>
            <a:r>
              <a:rPr lang="x-none" sz="1150" dirty="0"/>
              <a:t>kelapa sawit</a:t>
            </a:r>
            <a:r>
              <a:rPr lang="en-US" sz="1150" dirty="0"/>
              <a:t> </a:t>
            </a:r>
            <a:r>
              <a:rPr lang="en-US" sz="1150" dirty="0" err="1"/>
              <a:t>dan</a:t>
            </a:r>
            <a:r>
              <a:rPr lang="en-US" sz="1150" dirty="0"/>
              <a:t> </a:t>
            </a:r>
            <a:r>
              <a:rPr lang="x-none" sz="1150" dirty="0"/>
              <a:t>batu bara</a:t>
            </a:r>
            <a:r>
              <a:rPr lang="en-US" sz="1150" dirty="0"/>
              <a:t>, </a:t>
            </a:r>
            <a:r>
              <a:rPr lang="en-US" sz="1150" dirty="0" err="1"/>
              <a:t>dimana</a:t>
            </a:r>
            <a:r>
              <a:rPr lang="en-US" sz="1150" dirty="0"/>
              <a:t> </a:t>
            </a:r>
            <a:r>
              <a:rPr lang="en-US" sz="1150" dirty="0" err="1"/>
              <a:t>keduanya</a:t>
            </a:r>
            <a:r>
              <a:rPr lang="en-US" sz="1150" dirty="0"/>
              <a:t> </a:t>
            </a:r>
            <a:r>
              <a:rPr lang="en-US" sz="1150" dirty="0" err="1"/>
              <a:t>merupakan</a:t>
            </a:r>
            <a:r>
              <a:rPr lang="en-US" sz="1150" dirty="0"/>
              <a:t> </a:t>
            </a:r>
            <a:r>
              <a:rPr lang="en-US" sz="1150" dirty="0" err="1"/>
              <a:t>emisi</a:t>
            </a:r>
            <a:r>
              <a:rPr lang="en-US" sz="1150" dirty="0"/>
              <a:t> yang </a:t>
            </a:r>
            <a:r>
              <a:rPr lang="en-US" sz="1150" dirty="0" err="1"/>
              <a:t>luar</a:t>
            </a:r>
            <a:r>
              <a:rPr lang="en-US" sz="1150" dirty="0"/>
              <a:t> </a:t>
            </a:r>
            <a:r>
              <a:rPr lang="en-US" sz="1150" dirty="0" err="1"/>
              <a:t>biasa</a:t>
            </a:r>
            <a:r>
              <a:rPr lang="en-US" sz="1150" dirty="0"/>
              <a:t> </a:t>
            </a:r>
            <a:r>
              <a:rPr lang="en-US" sz="1150" dirty="0" err="1"/>
              <a:t>jika</a:t>
            </a:r>
            <a:r>
              <a:rPr lang="en-US" sz="1150" dirty="0"/>
              <a:t> </a:t>
            </a:r>
            <a:r>
              <a:rPr lang="en-US" sz="1150" dirty="0" err="1"/>
              <a:t>diolah</a:t>
            </a:r>
            <a:r>
              <a:rPr lang="en-US" sz="1150" dirty="0"/>
              <a:t>, </a:t>
            </a:r>
            <a:r>
              <a:rPr lang="en-US" sz="1150" dirty="0" err="1"/>
              <a:t>selain</a:t>
            </a:r>
            <a:r>
              <a:rPr lang="en-US" sz="1150" dirty="0"/>
              <a:t> </a:t>
            </a:r>
            <a:r>
              <a:rPr lang="en-US" sz="1150" dirty="0" err="1"/>
              <a:t>ada</a:t>
            </a:r>
            <a:r>
              <a:rPr lang="en-US" sz="1150" dirty="0"/>
              <a:t> gas </a:t>
            </a:r>
            <a:r>
              <a:rPr lang="en-US" sz="1150" dirty="0" err="1"/>
              <a:t>dan</a:t>
            </a:r>
            <a:r>
              <a:rPr lang="en-US" sz="1150" dirty="0"/>
              <a:t> </a:t>
            </a:r>
            <a:r>
              <a:rPr lang="en-US" sz="1150" dirty="0" err="1"/>
              <a:t>hidro</a:t>
            </a:r>
            <a:r>
              <a:rPr lang="en-US" sz="1150" dirty="0"/>
              <a:t>. </a:t>
            </a:r>
            <a:r>
              <a:rPr lang="en-US" sz="1150" dirty="0" err="1"/>
              <a:t>Sementara</a:t>
            </a:r>
            <a:r>
              <a:rPr lang="en-US" sz="1150" dirty="0"/>
              <a:t> </a:t>
            </a:r>
            <a:r>
              <a:rPr lang="en-US" sz="1150" dirty="0" err="1"/>
              <a:t>untuk</a:t>
            </a:r>
            <a:r>
              <a:rPr lang="en-US" sz="1150" dirty="0"/>
              <a:t> </a:t>
            </a:r>
            <a:r>
              <a:rPr lang="x-none" sz="1150" dirty="0"/>
              <a:t>gasoline</a:t>
            </a:r>
            <a:r>
              <a:rPr lang="en-US" sz="1150" dirty="0"/>
              <a:t> Indonesia </a:t>
            </a:r>
            <a:r>
              <a:rPr lang="en-US" sz="1150" dirty="0" err="1"/>
              <a:t>masih</a:t>
            </a:r>
            <a:r>
              <a:rPr lang="en-US" sz="1150" dirty="0"/>
              <a:t> </a:t>
            </a:r>
            <a:r>
              <a:rPr lang="en-US" sz="1150" dirty="0" err="1"/>
              <a:t>impor</a:t>
            </a:r>
            <a:r>
              <a:rPr lang="en-US" sz="1150" dirty="0"/>
              <a:t>, </a:t>
            </a:r>
            <a:r>
              <a:rPr lang="en-US" sz="1150" dirty="0" err="1"/>
              <a:t>namun</a:t>
            </a:r>
            <a:r>
              <a:rPr lang="en-US" sz="1150" dirty="0"/>
              <a:t> </a:t>
            </a:r>
            <a:r>
              <a:rPr lang="en-US" sz="1150" dirty="0" err="1"/>
              <a:t>Pertamina</a:t>
            </a:r>
            <a:r>
              <a:rPr lang="en-US" sz="1150" dirty="0"/>
              <a:t> </a:t>
            </a:r>
            <a:r>
              <a:rPr lang="en-US" sz="1150" dirty="0" err="1"/>
              <a:t>tetap</a:t>
            </a:r>
            <a:r>
              <a:rPr lang="en-US" sz="1150" dirty="0"/>
              <a:t> </a:t>
            </a:r>
            <a:r>
              <a:rPr lang="en-US" sz="1150" dirty="0" err="1"/>
              <a:t>akan</a:t>
            </a:r>
            <a:r>
              <a:rPr lang="en-US" sz="1150" dirty="0"/>
              <a:t> </a:t>
            </a:r>
            <a:r>
              <a:rPr lang="en-US" sz="1150" dirty="0" err="1"/>
              <a:t>mengupayakan</a:t>
            </a:r>
            <a:r>
              <a:rPr lang="en-US" sz="1150" dirty="0"/>
              <a:t> </a:t>
            </a:r>
            <a:r>
              <a:rPr lang="en-US" sz="1150" dirty="0" err="1"/>
              <a:t>memulai</a:t>
            </a:r>
            <a:r>
              <a:rPr lang="en-US" sz="1150" dirty="0"/>
              <a:t> program </a:t>
            </a:r>
            <a:r>
              <a:rPr lang="x-none" sz="1150" i="1" dirty="0"/>
              <a:t>gasoline</a:t>
            </a:r>
            <a:r>
              <a:rPr lang="x-none" sz="1150" dirty="0"/>
              <a:t> dicampur dengan metanol</a:t>
            </a:r>
            <a:r>
              <a:rPr lang="en-US" sz="1150" dirty="0"/>
              <a:t> yang </a:t>
            </a:r>
            <a:r>
              <a:rPr lang="en-US" sz="1150" dirty="0" err="1"/>
              <a:t>bisa</a:t>
            </a:r>
            <a:r>
              <a:rPr lang="en-US" sz="1150" dirty="0"/>
              <a:t> </a:t>
            </a:r>
            <a:r>
              <a:rPr lang="en-US" sz="1150" dirty="0" err="1"/>
              <a:t>dihasilkan</a:t>
            </a:r>
            <a:r>
              <a:rPr lang="en-US" sz="1150" dirty="0"/>
              <a:t> </a:t>
            </a:r>
            <a:r>
              <a:rPr lang="en-US" sz="1150" dirty="0" err="1"/>
              <a:t>dari</a:t>
            </a:r>
            <a:r>
              <a:rPr lang="en-US" sz="1150" dirty="0"/>
              <a:t> </a:t>
            </a:r>
            <a:r>
              <a:rPr lang="x-none" sz="1150" dirty="0"/>
              <a:t>batu bara atau gas alam</a:t>
            </a:r>
            <a:r>
              <a:rPr lang="en-US" sz="1150" dirty="0"/>
              <a:t>. </a:t>
            </a:r>
            <a:r>
              <a:rPr lang="en-US" sz="1150" dirty="0" err="1"/>
              <a:t>Sedangkan</a:t>
            </a:r>
            <a:r>
              <a:rPr lang="en-US" sz="1150" dirty="0"/>
              <a:t> </a:t>
            </a:r>
            <a:r>
              <a:rPr lang="en-US" sz="1150" dirty="0" err="1"/>
              <a:t>etanol</a:t>
            </a:r>
            <a:r>
              <a:rPr lang="en-US" sz="1150" dirty="0"/>
              <a:t> </a:t>
            </a:r>
            <a:r>
              <a:rPr lang="en-US" sz="1150" dirty="0" err="1"/>
              <a:t>bisa</a:t>
            </a:r>
            <a:r>
              <a:rPr lang="en-US" sz="1150" dirty="0"/>
              <a:t> </a:t>
            </a:r>
            <a:r>
              <a:rPr lang="en-US" sz="1150" dirty="0" err="1"/>
              <a:t>didapat</a:t>
            </a:r>
            <a:r>
              <a:rPr lang="en-US" sz="1150" dirty="0"/>
              <a:t> </a:t>
            </a:r>
            <a:r>
              <a:rPr lang="en-US" sz="1150" dirty="0" err="1"/>
              <a:t>dari</a:t>
            </a:r>
            <a:r>
              <a:rPr lang="en-US" sz="1150" dirty="0"/>
              <a:t> </a:t>
            </a:r>
            <a:r>
              <a:rPr lang="en-US" sz="1150" dirty="0" err="1"/>
              <a:t>olahan</a:t>
            </a:r>
            <a:r>
              <a:rPr lang="en-US" sz="1150" dirty="0"/>
              <a:t> </a:t>
            </a:r>
            <a:r>
              <a:rPr lang="x-none" sz="1150" dirty="0"/>
              <a:t>singkong, tebu, atau jagung.</a:t>
            </a:r>
            <a:r>
              <a:rPr lang="en-US" sz="1150" dirty="0"/>
              <a:t> </a:t>
            </a:r>
            <a:r>
              <a:rPr lang="en-US" sz="1150" dirty="0" err="1"/>
              <a:t>Pertamina</a:t>
            </a:r>
            <a:r>
              <a:rPr lang="en-US" sz="1150" dirty="0"/>
              <a:t> </a:t>
            </a:r>
            <a:r>
              <a:rPr lang="en-US" sz="1150" dirty="0" err="1"/>
              <a:t>akan</a:t>
            </a:r>
            <a:r>
              <a:rPr lang="en-US" sz="1150" dirty="0"/>
              <a:t> </a:t>
            </a:r>
            <a:r>
              <a:rPr lang="en-US" sz="1150" dirty="0" err="1"/>
              <a:t>mengupayakan</a:t>
            </a:r>
            <a:r>
              <a:rPr lang="en-US" sz="1150" dirty="0"/>
              <a:t> program </a:t>
            </a:r>
            <a:r>
              <a:rPr lang="en-US" sz="1150" dirty="0" err="1"/>
              <a:t>olahan</a:t>
            </a:r>
            <a:r>
              <a:rPr lang="en-US" sz="1150" dirty="0"/>
              <a:t> EBT </a:t>
            </a:r>
            <a:r>
              <a:rPr lang="en-US" sz="1150" dirty="0" err="1"/>
              <a:t>ini</a:t>
            </a:r>
            <a:r>
              <a:rPr lang="en-US" sz="1150" dirty="0"/>
              <a:t> </a:t>
            </a:r>
            <a:r>
              <a:rPr lang="en-US" sz="1150" dirty="0" err="1"/>
              <a:t>mulai</a:t>
            </a:r>
            <a:r>
              <a:rPr lang="en-US" sz="1150" dirty="0"/>
              <a:t> </a:t>
            </a:r>
            <a:r>
              <a:rPr lang="en-US" sz="1150" dirty="0" err="1"/>
              <a:t>dengan</a:t>
            </a:r>
            <a:r>
              <a:rPr lang="en-US" sz="1150" dirty="0"/>
              <a:t> 20%, </a:t>
            </a:r>
            <a:r>
              <a:rPr lang="en-US" sz="1150" dirty="0" err="1"/>
              <a:t>sehingga</a:t>
            </a:r>
            <a:r>
              <a:rPr lang="en-US" sz="1150" dirty="0"/>
              <a:t> </a:t>
            </a:r>
            <a:r>
              <a:rPr lang="en-US" sz="1150" dirty="0" err="1"/>
              <a:t>dengan</a:t>
            </a:r>
            <a:r>
              <a:rPr lang="en-US" sz="1150" dirty="0"/>
              <a:t> </a:t>
            </a:r>
            <a:r>
              <a:rPr lang="en-US" sz="1150" dirty="0" err="1"/>
              <a:t>demikian</a:t>
            </a:r>
            <a:r>
              <a:rPr lang="en-US" sz="1150" dirty="0"/>
              <a:t> yang </a:t>
            </a:r>
            <a:r>
              <a:rPr lang="en-US" sz="1150" dirty="0" err="1"/>
              <a:t>selama</a:t>
            </a:r>
            <a:r>
              <a:rPr lang="en-US" sz="1150" dirty="0"/>
              <a:t> </a:t>
            </a:r>
            <a:r>
              <a:rPr lang="en-US" sz="1150" dirty="0" err="1"/>
              <a:t>ini</a:t>
            </a:r>
            <a:r>
              <a:rPr lang="en-US" sz="1150" dirty="0"/>
              <a:t> </a:t>
            </a:r>
            <a:r>
              <a:rPr lang="en-US" sz="1150" dirty="0" err="1"/>
              <a:t>impor</a:t>
            </a:r>
            <a:r>
              <a:rPr lang="en-US" sz="1150" dirty="0"/>
              <a:t> </a:t>
            </a:r>
            <a:r>
              <a:rPr lang="en-US" sz="1150" dirty="0" err="1"/>
              <a:t>bisa</a:t>
            </a:r>
            <a:r>
              <a:rPr lang="en-US" sz="1150" dirty="0"/>
              <a:t> </a:t>
            </a:r>
            <a:r>
              <a:rPr lang="en-US" sz="1150" dirty="0" err="1"/>
              <a:t>diupayakan</a:t>
            </a:r>
            <a:r>
              <a:rPr lang="en-US" sz="1150" dirty="0"/>
              <a:t> </a:t>
            </a:r>
            <a:r>
              <a:rPr lang="en-US" sz="1150" dirty="0" err="1"/>
              <a:t>untuk</a:t>
            </a:r>
            <a:r>
              <a:rPr lang="en-US" sz="1150" dirty="0"/>
              <a:t> </a:t>
            </a:r>
            <a:r>
              <a:rPr lang="en-US" sz="1150" dirty="0" err="1"/>
              <a:t>dikurangi</a:t>
            </a:r>
            <a:r>
              <a:rPr lang="en-US" sz="1150" dirty="0"/>
              <a:t>. </a:t>
            </a:r>
            <a:r>
              <a:rPr lang="en-US" sz="1150" dirty="0" err="1"/>
              <a:t>Jika</a:t>
            </a:r>
            <a:r>
              <a:rPr lang="en-US" sz="1150" dirty="0"/>
              <a:t> </a:t>
            </a:r>
            <a:r>
              <a:rPr lang="en-US" sz="1150" dirty="0" err="1"/>
              <a:t>pemanfaatan</a:t>
            </a:r>
            <a:r>
              <a:rPr lang="en-US" sz="1150" dirty="0"/>
              <a:t> EBT </a:t>
            </a:r>
            <a:r>
              <a:rPr lang="en-US" sz="1150" dirty="0" err="1"/>
              <a:t>bisa</a:t>
            </a:r>
            <a:r>
              <a:rPr lang="en-US" sz="1150" dirty="0"/>
              <a:t> </a:t>
            </a:r>
            <a:r>
              <a:rPr lang="en-US" sz="1150" dirty="0" err="1"/>
              <a:t>lebih</a:t>
            </a:r>
            <a:r>
              <a:rPr lang="en-US" sz="1150" dirty="0"/>
              <a:t> </a:t>
            </a:r>
            <a:r>
              <a:rPr lang="en-US" sz="1150" dirty="0" err="1"/>
              <a:t>dioptimalkan</a:t>
            </a:r>
            <a:r>
              <a:rPr lang="en-US" sz="1150" dirty="0"/>
              <a:t> </a:t>
            </a:r>
            <a:r>
              <a:rPr lang="en-US" sz="1150" dirty="0" err="1"/>
              <a:t>dengan</a:t>
            </a:r>
            <a:r>
              <a:rPr lang="en-US" sz="1150" dirty="0"/>
              <a:t> </a:t>
            </a:r>
            <a:r>
              <a:rPr lang="en-US" sz="1150" dirty="0" err="1"/>
              <a:t>memanfaatkan</a:t>
            </a:r>
            <a:r>
              <a:rPr lang="en-US" sz="1150" dirty="0"/>
              <a:t> </a:t>
            </a:r>
            <a:r>
              <a:rPr lang="en-US" sz="1150" dirty="0" err="1"/>
              <a:t>potensi</a:t>
            </a:r>
            <a:r>
              <a:rPr lang="en-US" sz="1150" dirty="0"/>
              <a:t> </a:t>
            </a:r>
            <a:r>
              <a:rPr lang="en-US" sz="1150" dirty="0" err="1"/>
              <a:t>sumber</a:t>
            </a:r>
            <a:r>
              <a:rPr lang="en-US" sz="1150" dirty="0"/>
              <a:t> </a:t>
            </a:r>
            <a:r>
              <a:rPr lang="en-US" sz="1150" dirty="0" err="1"/>
              <a:t>energi</a:t>
            </a:r>
            <a:r>
              <a:rPr lang="en-US" sz="1150" dirty="0"/>
              <a:t> </a:t>
            </a:r>
            <a:r>
              <a:rPr lang="en-US" sz="1150" dirty="0" err="1"/>
              <a:t>alam</a:t>
            </a:r>
            <a:r>
              <a:rPr lang="en-US" sz="1150" dirty="0"/>
              <a:t> yang </a:t>
            </a:r>
            <a:r>
              <a:rPr lang="en-US" sz="1150" dirty="0" err="1"/>
              <a:t>dimiliki</a:t>
            </a:r>
            <a:r>
              <a:rPr lang="en-US" sz="1150" dirty="0"/>
              <a:t>, </a:t>
            </a:r>
            <a:r>
              <a:rPr lang="en-US" sz="1150" dirty="0" err="1"/>
              <a:t>maka</a:t>
            </a:r>
            <a:r>
              <a:rPr lang="en-US" sz="1150" dirty="0"/>
              <a:t> </a:t>
            </a:r>
            <a:r>
              <a:rPr lang="en-US" sz="1150" dirty="0" err="1"/>
              <a:t>akan</a:t>
            </a:r>
            <a:r>
              <a:rPr lang="en-US" sz="1150" dirty="0"/>
              <a:t> </a:t>
            </a:r>
            <a:r>
              <a:rPr lang="en-US" sz="1150" dirty="0" err="1"/>
              <a:t>berdampak</a:t>
            </a:r>
            <a:r>
              <a:rPr lang="en-US" sz="1150" dirty="0"/>
              <a:t> </a:t>
            </a:r>
            <a:r>
              <a:rPr lang="en-US" sz="1150" dirty="0" err="1"/>
              <a:t>positif</a:t>
            </a:r>
            <a:r>
              <a:rPr lang="en-US" sz="1150" dirty="0"/>
              <a:t> </a:t>
            </a:r>
            <a:r>
              <a:rPr lang="en-US" sz="1150" dirty="0" err="1"/>
              <a:t>bagi</a:t>
            </a:r>
            <a:r>
              <a:rPr lang="en-US" sz="1150" dirty="0"/>
              <a:t> </a:t>
            </a:r>
            <a:r>
              <a:rPr lang="en-US" sz="1150" dirty="0" err="1"/>
              <a:t>pengembangan</a:t>
            </a:r>
            <a:r>
              <a:rPr lang="en-US" sz="1150" dirty="0"/>
              <a:t> </a:t>
            </a:r>
            <a:r>
              <a:rPr lang="en-US" sz="1150" dirty="0" err="1"/>
              <a:t>transisi</a:t>
            </a:r>
            <a:r>
              <a:rPr lang="en-US" sz="1150" dirty="0"/>
              <a:t> </a:t>
            </a:r>
            <a:r>
              <a:rPr lang="en-US" sz="1150" dirty="0" err="1"/>
              <a:t>energi</a:t>
            </a:r>
            <a:r>
              <a:rPr lang="en-US" sz="1150" dirty="0"/>
              <a:t> </a:t>
            </a:r>
            <a:r>
              <a:rPr lang="en-US" sz="1150" dirty="0" err="1"/>
              <a:t>menggunakan</a:t>
            </a:r>
            <a:r>
              <a:rPr lang="en-US" sz="1150" dirty="0"/>
              <a:t> EBT </a:t>
            </a:r>
            <a:r>
              <a:rPr lang="en-US" sz="1150" dirty="0" err="1"/>
              <a:t>sehingga</a:t>
            </a:r>
            <a:r>
              <a:rPr lang="en-US" sz="1150" dirty="0"/>
              <a:t> </a:t>
            </a:r>
            <a:r>
              <a:rPr lang="en-US" sz="1150" dirty="0" err="1"/>
              <a:t>ketergantungan</a:t>
            </a:r>
            <a:r>
              <a:rPr lang="en-US" sz="1150" dirty="0"/>
              <a:t> </a:t>
            </a:r>
            <a:r>
              <a:rPr lang="en-US" sz="1150" dirty="0" err="1"/>
              <a:t>energi</a:t>
            </a:r>
            <a:r>
              <a:rPr lang="en-US" sz="1150" dirty="0"/>
              <a:t> yang </a:t>
            </a:r>
            <a:r>
              <a:rPr lang="en-US" sz="1150" dirty="0" err="1"/>
              <a:t>selama</a:t>
            </a:r>
            <a:r>
              <a:rPr lang="en-US" sz="1150" dirty="0"/>
              <a:t> </a:t>
            </a:r>
            <a:r>
              <a:rPr lang="en-US" sz="1150" dirty="0" err="1"/>
              <a:t>ini</a:t>
            </a:r>
            <a:r>
              <a:rPr lang="en-US" sz="1150" dirty="0"/>
              <a:t> </a:t>
            </a:r>
            <a:r>
              <a:rPr lang="en-US" sz="1150" dirty="0" err="1"/>
              <a:t>terjadi</a:t>
            </a:r>
            <a:r>
              <a:rPr lang="en-US" sz="1150" dirty="0"/>
              <a:t> </a:t>
            </a:r>
            <a:r>
              <a:rPr lang="en-US" sz="1150" dirty="0" err="1"/>
              <a:t>dan</a:t>
            </a:r>
            <a:r>
              <a:rPr lang="en-US" sz="1150" dirty="0"/>
              <a:t> </a:t>
            </a:r>
            <a:r>
              <a:rPr lang="en-US" sz="1150" dirty="0" err="1"/>
              <a:t>impor</a:t>
            </a:r>
            <a:r>
              <a:rPr lang="en-US" sz="1150" dirty="0"/>
              <a:t> </a:t>
            </a:r>
            <a:r>
              <a:rPr lang="en-US" sz="1150" dirty="0" err="1"/>
              <a:t>dari</a:t>
            </a:r>
            <a:r>
              <a:rPr lang="en-US" sz="1150" dirty="0"/>
              <a:t> </a:t>
            </a:r>
            <a:r>
              <a:rPr lang="en-US" sz="1150" dirty="0" err="1"/>
              <a:t>luar</a:t>
            </a:r>
            <a:r>
              <a:rPr lang="en-US" sz="1150" dirty="0"/>
              <a:t> </a:t>
            </a:r>
            <a:r>
              <a:rPr lang="en-US" sz="1150" dirty="0" err="1"/>
              <a:t>diprediksi</a:t>
            </a:r>
            <a:r>
              <a:rPr lang="en-US" sz="1150" dirty="0"/>
              <a:t> </a:t>
            </a:r>
            <a:r>
              <a:rPr lang="en-US" sz="1150" dirty="0" err="1"/>
              <a:t>akan</a:t>
            </a:r>
            <a:r>
              <a:rPr lang="en-US" sz="1150" dirty="0"/>
              <a:t> </a:t>
            </a:r>
            <a:r>
              <a:rPr lang="en-US" sz="1150" dirty="0" err="1"/>
              <a:t>dapat</a:t>
            </a:r>
            <a:r>
              <a:rPr lang="en-US" sz="1150" dirty="0"/>
              <a:t> </a:t>
            </a:r>
            <a:r>
              <a:rPr lang="en-US" sz="1150" dirty="0" err="1"/>
              <a:t>teratasi</a:t>
            </a:r>
            <a:r>
              <a:rPr lang="en-US" sz="1150" dirty="0"/>
              <a:t> </a:t>
            </a:r>
            <a:r>
              <a:rPr lang="en-US" sz="1150" dirty="0" err="1"/>
              <a:t>secara</a:t>
            </a:r>
            <a:r>
              <a:rPr lang="en-US" sz="1150" dirty="0"/>
              <a:t> </a:t>
            </a:r>
            <a:r>
              <a:rPr lang="en-US" sz="1150" dirty="0" err="1"/>
              <a:t>perlahan</a:t>
            </a:r>
            <a:r>
              <a:rPr lang="en-US" sz="1150" dirty="0"/>
              <a:t>, </a:t>
            </a:r>
            <a:r>
              <a:rPr lang="en-US" sz="1150" dirty="0" err="1"/>
              <a:t>harapannya</a:t>
            </a:r>
            <a:r>
              <a:rPr lang="en-US" sz="1150" dirty="0"/>
              <a:t> Indonesia </a:t>
            </a:r>
            <a:r>
              <a:rPr lang="en-US" sz="1150" dirty="0" err="1"/>
              <a:t>akan</a:t>
            </a:r>
            <a:r>
              <a:rPr lang="en-US" sz="1150" dirty="0"/>
              <a:t> </a:t>
            </a:r>
            <a:r>
              <a:rPr lang="en-US" sz="1150" dirty="0" err="1"/>
              <a:t>memiliki</a:t>
            </a:r>
            <a:r>
              <a:rPr lang="en-US" sz="1150" dirty="0"/>
              <a:t> </a:t>
            </a:r>
            <a:r>
              <a:rPr lang="en-US" sz="1150" dirty="0" err="1"/>
              <a:t>sumber</a:t>
            </a:r>
            <a:r>
              <a:rPr lang="en-US" sz="1150" dirty="0"/>
              <a:t> </a:t>
            </a:r>
            <a:r>
              <a:rPr lang="en-US" sz="1150" dirty="0" err="1"/>
              <a:t>cadangan</a:t>
            </a:r>
            <a:r>
              <a:rPr lang="en-US" sz="1150" dirty="0"/>
              <a:t> </a:t>
            </a:r>
            <a:r>
              <a:rPr lang="en-US" sz="1150" dirty="0" err="1"/>
              <a:t>energi</a:t>
            </a:r>
            <a:r>
              <a:rPr lang="en-US" sz="1150" dirty="0"/>
              <a:t> yang </a:t>
            </a:r>
            <a:r>
              <a:rPr lang="en-US" sz="1150" dirty="0" err="1"/>
              <a:t>lebih</a:t>
            </a:r>
            <a:r>
              <a:rPr lang="en-US" sz="1150" dirty="0"/>
              <a:t> </a:t>
            </a:r>
            <a:r>
              <a:rPr lang="en-US" sz="1150" dirty="0" err="1"/>
              <a:t>banyak</a:t>
            </a:r>
            <a:r>
              <a:rPr lang="en-US" sz="1150" dirty="0"/>
              <a:t> </a:t>
            </a:r>
            <a:r>
              <a:rPr lang="en-US" sz="1150" dirty="0" err="1"/>
              <a:t>hingga</a:t>
            </a:r>
            <a:r>
              <a:rPr lang="en-US" sz="1150" dirty="0"/>
              <a:t> </a:t>
            </a:r>
            <a:r>
              <a:rPr lang="en-US" sz="1150" dirty="0" err="1"/>
              <a:t>kemandirian</a:t>
            </a:r>
            <a:r>
              <a:rPr lang="en-US" sz="1150" dirty="0"/>
              <a:t> </a:t>
            </a:r>
            <a:r>
              <a:rPr lang="en-US" sz="1150" dirty="0" err="1"/>
              <a:t>energi</a:t>
            </a:r>
            <a:r>
              <a:rPr lang="en-US" sz="1150" dirty="0"/>
              <a:t> </a:t>
            </a:r>
            <a:r>
              <a:rPr lang="en-US" sz="1150" dirty="0" err="1"/>
              <a:t>dapat</a:t>
            </a:r>
            <a:r>
              <a:rPr lang="en-US" sz="1150" dirty="0"/>
              <a:t> </a:t>
            </a:r>
            <a:r>
              <a:rPr lang="en-US" sz="1150" dirty="0" err="1"/>
              <a:t>dicapai</a:t>
            </a:r>
            <a:r>
              <a:rPr lang="en-US" sz="1150" dirty="0"/>
              <a:t>, </a:t>
            </a:r>
            <a:r>
              <a:rPr lang="en-US" sz="1150" dirty="0" err="1"/>
              <a:t>sekaligus</a:t>
            </a:r>
            <a:r>
              <a:rPr lang="en-US" sz="1150" dirty="0"/>
              <a:t> </a:t>
            </a:r>
            <a:r>
              <a:rPr lang="en-US" sz="1150" dirty="0" err="1"/>
              <a:t>dapat</a:t>
            </a:r>
            <a:r>
              <a:rPr lang="en-US" sz="1150" dirty="0"/>
              <a:t> </a:t>
            </a:r>
            <a:r>
              <a:rPr lang="en-US" sz="1150" dirty="0" err="1"/>
              <a:t>mengurangi</a:t>
            </a:r>
            <a:r>
              <a:rPr lang="en-US" sz="1150" dirty="0"/>
              <a:t> </a:t>
            </a:r>
            <a:r>
              <a:rPr lang="en-US" sz="1150" dirty="0" err="1"/>
              <a:t>emisi</a:t>
            </a:r>
            <a:r>
              <a:rPr lang="en-US" sz="1150" dirty="0"/>
              <a:t> </a:t>
            </a:r>
            <a:r>
              <a:rPr lang="en-US" sz="1150" dirty="0" err="1"/>
              <a:t>dan</a:t>
            </a:r>
            <a:r>
              <a:rPr lang="en-US" sz="1150" dirty="0"/>
              <a:t> </a:t>
            </a:r>
            <a:r>
              <a:rPr lang="en-US" sz="1150" dirty="0" err="1"/>
              <a:t>mencapai</a:t>
            </a:r>
            <a:r>
              <a:rPr lang="en-US" sz="1150" dirty="0"/>
              <a:t> target </a:t>
            </a:r>
            <a:r>
              <a:rPr lang="it-IT" sz="1200" dirty="0"/>
              <a:t>net zero emission di tahun 2060</a:t>
            </a:r>
            <a:r>
              <a:rPr lang="en-US" sz="1150" dirty="0"/>
              <a:t> </a:t>
            </a:r>
            <a:r>
              <a:rPr lang="en-US" sz="1150" dirty="0" err="1"/>
              <a:t>atau</a:t>
            </a:r>
            <a:r>
              <a:rPr lang="en-US" sz="1150" dirty="0"/>
              <a:t> </a:t>
            </a:r>
            <a:r>
              <a:rPr lang="en-US" sz="1150" dirty="0" err="1"/>
              <a:t>lebih</a:t>
            </a:r>
            <a:r>
              <a:rPr lang="en-US" sz="1150" dirty="0"/>
              <a:t> </a:t>
            </a:r>
            <a:r>
              <a:rPr lang="en-US" sz="1150" dirty="0" err="1"/>
              <a:t>cepat</a:t>
            </a:r>
            <a:r>
              <a:rPr lang="en-US" sz="1150" dirty="0"/>
              <a:t>.</a:t>
            </a:r>
          </a:p>
        </p:txBody>
      </p:sp>
      <p:sp>
        <p:nvSpPr>
          <p:cNvPr id="4117" name="AutoShape 4"/>
          <p:cNvSpPr>
            <a:spLocks noChangeShapeType="1"/>
          </p:cNvSpPr>
          <p:nvPr/>
        </p:nvSpPr>
        <p:spPr bwMode="auto">
          <a:xfrm rot="-11898">
            <a:off x="0" y="1182688"/>
            <a:ext cx="6854825" cy="2540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 name="TextBox 26"/>
          <p:cNvSpPr txBox="1"/>
          <p:nvPr/>
        </p:nvSpPr>
        <p:spPr>
          <a:xfrm>
            <a:off x="1844675" y="298450"/>
            <a:ext cx="2727325" cy="615950"/>
          </a:xfrm>
          <a:prstGeom prst="rect">
            <a:avLst/>
          </a:prstGeom>
        </p:spPr>
        <p:txBody>
          <a:bodyPr lIns="0" tIns="0" rIns="0" bIns="0">
            <a:spAutoFit/>
          </a:bodyPr>
          <a:lstStyle/>
          <a:p>
            <a:pPr algn="ctr" fontAlgn="auto">
              <a:spcBef>
                <a:spcPts val="0"/>
              </a:spcBef>
              <a:spcAft>
                <a:spcPts val="0"/>
              </a:spcAft>
              <a:defRPr/>
            </a:pPr>
            <a:r>
              <a:rPr lang="en-US" sz="1600" b="1" dirty="0">
                <a:solidFill>
                  <a:srgbClr val="FF0000"/>
                </a:solidFill>
                <a:latin typeface="Arial" panose="020B0604020202020204" pitchFamily="34" charset="0"/>
                <a:cs typeface="Arial" panose="020B0604020202020204" pitchFamily="34" charset="0"/>
              </a:rPr>
              <a:t>LAPORAN</a:t>
            </a:r>
            <a:r>
              <a:rPr lang="en-US" sz="1600" b="1" dirty="0">
                <a:solidFill>
                  <a:srgbClr val="000000"/>
                </a:solidFill>
                <a:latin typeface="Arial" panose="020B0604020202020204" pitchFamily="34" charset="0"/>
                <a:cs typeface="Arial" panose="020B0604020202020204" pitchFamily="34" charset="0"/>
              </a:rPr>
              <a:t> </a:t>
            </a:r>
            <a:r>
              <a:rPr lang="id-ID" sz="2400" b="1" dirty="0">
                <a:solidFill>
                  <a:schemeClr val="tx2">
                    <a:lumMod val="60000"/>
                    <a:lumOff val="40000"/>
                  </a:schemeClr>
                </a:solidFill>
                <a:latin typeface="Arial" panose="020B0604020202020204" pitchFamily="34" charset="0"/>
                <a:cs typeface="Arial" panose="020B0604020202020204" pitchFamily="34" charset="0"/>
              </a:rPr>
              <a:t>HA</a:t>
            </a:r>
            <a:r>
              <a:rPr lang="en-US" sz="2400" b="1" dirty="0">
                <a:solidFill>
                  <a:schemeClr val="tx2">
                    <a:lumMod val="60000"/>
                    <a:lumOff val="40000"/>
                  </a:schemeClr>
                </a:solidFill>
                <a:latin typeface="Arial" panose="020B0604020202020204" pitchFamily="34" charset="0"/>
                <a:cs typeface="Arial" panose="020B0604020202020204" pitchFamily="34" charset="0"/>
              </a:rPr>
              <a:t>R</a:t>
            </a:r>
            <a:r>
              <a:rPr lang="id-ID" sz="2400" b="1" dirty="0">
                <a:solidFill>
                  <a:schemeClr val="tx2">
                    <a:lumMod val="60000"/>
                    <a:lumOff val="40000"/>
                  </a:schemeClr>
                </a:solidFill>
                <a:latin typeface="Arial" panose="020B0604020202020204" pitchFamily="34" charset="0"/>
                <a:cs typeface="Arial" panose="020B0604020202020204" pitchFamily="34" charset="0"/>
              </a:rPr>
              <a:t>IAN</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a:p>
            <a:pPr algn="ctr" fontAlgn="auto">
              <a:spcBef>
                <a:spcPts val="0"/>
              </a:spcBef>
              <a:spcAft>
                <a:spcPts val="0"/>
              </a:spcAft>
              <a:defRPr/>
            </a:pPr>
            <a:r>
              <a:rPr lang="en-US" sz="1600" b="1" dirty="0">
                <a:solidFill>
                  <a:srgbClr val="000000"/>
                </a:solidFill>
                <a:latin typeface="Arial" panose="020B0604020202020204" pitchFamily="34" charset="0"/>
                <a:cs typeface="Arial" panose="020B0604020202020204" pitchFamily="34" charset="0"/>
              </a:rPr>
              <a:t>BAINSTRAHAN KEMHAN</a:t>
            </a:r>
          </a:p>
        </p:txBody>
      </p:sp>
      <p:pic>
        <p:nvPicPr>
          <p:cNvPr id="4119"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8626" y="7100863"/>
            <a:ext cx="4479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0" name="Picture 3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172936" y="7070824"/>
            <a:ext cx="3603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3"/>
          <p:cNvSpPr txBox="1"/>
          <p:nvPr/>
        </p:nvSpPr>
        <p:spPr>
          <a:xfrm>
            <a:off x="334962" y="7086600"/>
            <a:ext cx="3246438" cy="231775"/>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TINDAKAN YANG SUDAH DILAKSANAKAN</a:t>
            </a:r>
          </a:p>
        </p:txBody>
      </p:sp>
      <p:pic>
        <p:nvPicPr>
          <p:cNvPr id="1027" name="Picture 3" descr="Description: Foto : Dirut Pertamina Beberkan Pertalite Banyak Dinikmati Kalangan Mampu |  merdeka.co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493" y="1516951"/>
            <a:ext cx="1925557" cy="8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 descr="Description: Optimalisasi Pemanfaatan EBT untuk Pertanian | Harian Bhirawa Onlin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1516950"/>
            <a:ext cx="2095500" cy="84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68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p:cNvPicPr>
          <p:nvPr/>
        </p:nvPicPr>
        <p:blipFill>
          <a:blip r:embed="rId2">
            <a:extLst>
              <a:ext uri="{28A0092B-C50C-407E-A947-70E740481C1C}">
                <a14:useLocalDpi xmlns:a14="http://schemas.microsoft.com/office/drawing/2010/main" val="0"/>
              </a:ext>
            </a:extLst>
          </a:blip>
          <a:srcRect l="27039" r="27039"/>
          <a:stretch>
            <a:fillRect/>
          </a:stretch>
        </p:blipFill>
        <p:spPr bwMode="auto">
          <a:xfrm>
            <a:off x="1588" y="0"/>
            <a:ext cx="6858000"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750"/>
            <a:ext cx="1416051"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1" name="Group 9"/>
          <p:cNvGrpSpPr>
            <a:grpSpLocks/>
          </p:cNvGrpSpPr>
          <p:nvPr/>
        </p:nvGrpSpPr>
        <p:grpSpPr bwMode="auto">
          <a:xfrm>
            <a:off x="74613" y="3122103"/>
            <a:ext cx="6721475" cy="1505498"/>
            <a:chOff x="0" y="0"/>
            <a:chExt cx="2654949" cy="1018839"/>
          </a:xfrm>
        </p:grpSpPr>
        <p:sp>
          <p:nvSpPr>
            <p:cNvPr id="4138" name="Freeform 10"/>
            <p:cNvSpPr>
              <a:spLocks/>
            </p:cNvSpPr>
            <p:nvPr/>
          </p:nvSpPr>
          <p:spPr bwMode="auto">
            <a:xfrm>
              <a:off x="0" y="0"/>
              <a:ext cx="2654949" cy="1018839"/>
            </a:xfrm>
            <a:custGeom>
              <a:avLst/>
              <a:gdLst>
                <a:gd name="T0" fmla="*/ 39168 w 2654949"/>
                <a:gd name="T1" fmla="*/ 0 h 1018839"/>
                <a:gd name="T2" fmla="*/ 2615781 w 2654949"/>
                <a:gd name="T3" fmla="*/ 0 h 1018839"/>
                <a:gd name="T4" fmla="*/ 2654949 w 2654949"/>
                <a:gd name="T5" fmla="*/ 39168 h 1018839"/>
                <a:gd name="T6" fmla="*/ 2654949 w 2654949"/>
                <a:gd name="T7" fmla="*/ 979670 h 1018839"/>
                <a:gd name="T8" fmla="*/ 2615781 w 2654949"/>
                <a:gd name="T9" fmla="*/ 1018839 h 1018839"/>
                <a:gd name="T10" fmla="*/ 39168 w 2654949"/>
                <a:gd name="T11" fmla="*/ 1018839 h 1018839"/>
                <a:gd name="T12" fmla="*/ 0 w 2654949"/>
                <a:gd name="T13" fmla="*/ 979670 h 1018839"/>
                <a:gd name="T14" fmla="*/ 0 w 2654949"/>
                <a:gd name="T15" fmla="*/ 39168 h 1018839"/>
                <a:gd name="T16" fmla="*/ 39168 w 2654949"/>
                <a:gd name="T17" fmla="*/ 0 h 10188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1018839"/>
                <a:gd name="T29" fmla="*/ 2654949 w 2654949"/>
                <a:gd name="T30" fmla="*/ 1018839 h 10188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1018839">
                  <a:moveTo>
                    <a:pt x="39168" y="0"/>
                  </a:moveTo>
                  <a:lnTo>
                    <a:pt x="2615781" y="0"/>
                  </a:lnTo>
                  <a:cubicBezTo>
                    <a:pt x="2637413" y="0"/>
                    <a:pt x="2654949" y="17536"/>
                    <a:pt x="2654949" y="39168"/>
                  </a:cubicBezTo>
                  <a:lnTo>
                    <a:pt x="2654949" y="979670"/>
                  </a:lnTo>
                  <a:cubicBezTo>
                    <a:pt x="2654949" y="1001302"/>
                    <a:pt x="2637413" y="1018839"/>
                    <a:pt x="2615781" y="1018839"/>
                  </a:cubicBezTo>
                  <a:lnTo>
                    <a:pt x="39168" y="1018839"/>
                  </a:lnTo>
                  <a:cubicBezTo>
                    <a:pt x="17536" y="1018839"/>
                    <a:pt x="0" y="1001302"/>
                    <a:pt x="0" y="97967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39" name="TextBox 11"/>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grpSp>
        <p:nvGrpSpPr>
          <p:cNvPr id="4102" name="Group 15"/>
          <p:cNvGrpSpPr>
            <a:grpSpLocks/>
          </p:cNvGrpSpPr>
          <p:nvPr/>
        </p:nvGrpSpPr>
        <p:grpSpPr bwMode="auto">
          <a:xfrm>
            <a:off x="88900" y="6813892"/>
            <a:ext cx="6721475" cy="1054100"/>
            <a:chOff x="0" y="0"/>
            <a:chExt cx="2654949" cy="358648"/>
          </a:xfrm>
        </p:grpSpPr>
        <p:sp>
          <p:nvSpPr>
            <p:cNvPr id="4136" name="Freeform 16"/>
            <p:cNvSpPr>
              <a:spLocks/>
            </p:cNvSpPr>
            <p:nvPr/>
          </p:nvSpPr>
          <p:spPr bwMode="auto">
            <a:xfrm>
              <a:off x="0" y="0"/>
              <a:ext cx="2654949" cy="358648"/>
            </a:xfrm>
            <a:custGeom>
              <a:avLst/>
              <a:gdLst>
                <a:gd name="T0" fmla="*/ 39168 w 2654949"/>
                <a:gd name="T1" fmla="*/ 0 h 358648"/>
                <a:gd name="T2" fmla="*/ 2615781 w 2654949"/>
                <a:gd name="T3" fmla="*/ 0 h 358648"/>
                <a:gd name="T4" fmla="*/ 2654949 w 2654949"/>
                <a:gd name="T5" fmla="*/ 39168 h 358648"/>
                <a:gd name="T6" fmla="*/ 2654949 w 2654949"/>
                <a:gd name="T7" fmla="*/ 319480 h 358648"/>
                <a:gd name="T8" fmla="*/ 2615781 w 2654949"/>
                <a:gd name="T9" fmla="*/ 358648 h 358648"/>
                <a:gd name="T10" fmla="*/ 39168 w 2654949"/>
                <a:gd name="T11" fmla="*/ 358648 h 358648"/>
                <a:gd name="T12" fmla="*/ 0 w 2654949"/>
                <a:gd name="T13" fmla="*/ 319480 h 358648"/>
                <a:gd name="T14" fmla="*/ 0 w 2654949"/>
                <a:gd name="T15" fmla="*/ 39168 h 358648"/>
                <a:gd name="T16" fmla="*/ 39168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7" name="TextBox 17"/>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3" name="TextBox 21"/>
          <p:cNvSpPr txBox="1">
            <a:spLocks noChangeArrowheads="1"/>
          </p:cNvSpPr>
          <p:nvPr/>
        </p:nvSpPr>
        <p:spPr bwMode="auto">
          <a:xfrm>
            <a:off x="38100" y="1247838"/>
            <a:ext cx="67960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id-ID" altLang="id-ID" sz="1400" dirty="0"/>
              <a:t>Masyarakat </a:t>
            </a:r>
            <a:r>
              <a:rPr lang="id-ID" altLang="id-ID" sz="1400" dirty="0" err="1"/>
              <a:t>Paro</a:t>
            </a:r>
            <a:r>
              <a:rPr lang="id-ID" altLang="id-ID" sz="1400" dirty="0"/>
              <a:t> </a:t>
            </a:r>
            <a:r>
              <a:rPr lang="id-ID" altLang="id-ID" sz="1400" dirty="0" err="1"/>
              <a:t>Nduga</a:t>
            </a:r>
            <a:r>
              <a:rPr lang="id-ID" altLang="id-ID" sz="1400" dirty="0"/>
              <a:t> Papua Mengungsi Akibat Aksi Teror KSTP</a:t>
            </a:r>
          </a:p>
          <a:p>
            <a:pPr algn="just" eaLnBrk="1" hangingPunct="1"/>
            <a:endParaRPr lang="id-ID" altLang="id-ID" sz="1400" dirty="0"/>
          </a:p>
          <a:p>
            <a:pPr algn="ctr" eaLnBrk="1" hangingPunct="1"/>
            <a:br>
              <a:rPr lang="id-ID" altLang="en-US" sz="1400" dirty="0"/>
            </a:br>
            <a:endParaRPr lang="id-ID" altLang="en-US" sz="1400" dirty="0"/>
          </a:p>
        </p:txBody>
      </p:sp>
      <p:sp>
        <p:nvSpPr>
          <p:cNvPr id="4104" name="TextBox 22"/>
          <p:cNvSpPr txBox="1">
            <a:spLocks noChangeArrowheads="1"/>
          </p:cNvSpPr>
          <p:nvPr/>
        </p:nvSpPr>
        <p:spPr bwMode="auto">
          <a:xfrm>
            <a:off x="166688" y="3159204"/>
            <a:ext cx="6553200" cy="14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id-ID" altLang="id-ID" sz="1200" dirty="0"/>
              <a:t>Pada tanggal 11 Februari 2023, sebanyak 33 orang warga Distrik </a:t>
            </a:r>
            <a:r>
              <a:rPr lang="id-ID" altLang="id-ID" sz="1200" dirty="0" err="1"/>
              <a:t>Paro</a:t>
            </a:r>
            <a:r>
              <a:rPr lang="id-ID" altLang="id-ID" sz="1200" dirty="0"/>
              <a:t> dievakuasi Tim Gabungan TNI-Polri ke Pos Barak Baru Satgas Satuan Organik Korem 172/PWY </a:t>
            </a:r>
            <a:r>
              <a:rPr lang="id-ID" altLang="id-ID" sz="1200" dirty="0" err="1"/>
              <a:t>Yonif</a:t>
            </a:r>
            <a:r>
              <a:rPr lang="id-ID" altLang="id-ID" sz="1200" dirty="0"/>
              <a:t> R 514/SY, Distrik Kenyam, Kabupaten </a:t>
            </a:r>
            <a:r>
              <a:rPr lang="id-ID" altLang="id-ID" sz="1200" dirty="0" err="1"/>
              <a:t>Nduga</a:t>
            </a:r>
            <a:r>
              <a:rPr lang="id-ID" altLang="id-ID" sz="1200" dirty="0"/>
              <a:t>, Provinsi Papua Pegunungan. Proses evakuasi dengan berjalan kaki melintasi perkampungan dan hutan di </a:t>
            </a:r>
            <a:r>
              <a:rPr lang="id-ID" altLang="id-ID" sz="1200" dirty="0" err="1"/>
              <a:t>Paro</a:t>
            </a:r>
            <a:r>
              <a:rPr lang="id-ID" altLang="id-ID" sz="1200" dirty="0"/>
              <a:t>. Lalu menuju </a:t>
            </a:r>
            <a:r>
              <a:rPr lang="id-ID" altLang="id-ID" sz="1200" dirty="0" err="1"/>
              <a:t>Quary</a:t>
            </a:r>
            <a:r>
              <a:rPr lang="id-ID" altLang="id-ID" sz="1200" dirty="0"/>
              <a:t> Bawah, selanjutnya dijemput menggunakan 2 truk dan 3 kendaraan lainnya. Masyarakat mengungsi akibat dari aksi teror yang dilakukan Kelompok Separatis Teroris Papua (KSTP).</a:t>
            </a:r>
          </a:p>
          <a:p>
            <a:pPr algn="just" eaLnBrk="1" hangingPunct="1">
              <a:lnSpc>
                <a:spcPts val="1538"/>
              </a:lnSpc>
            </a:pPr>
            <a:endParaRPr lang="id-ID" altLang="en-US" sz="1200" dirty="0"/>
          </a:p>
          <a:p>
            <a:pPr algn="just" eaLnBrk="1" hangingPunct="1">
              <a:lnSpc>
                <a:spcPts val="1538"/>
              </a:lnSpc>
            </a:pPr>
            <a:endParaRPr lang="id-ID" altLang="en-US" sz="1200" dirty="0"/>
          </a:p>
        </p:txBody>
      </p:sp>
      <p:grpSp>
        <p:nvGrpSpPr>
          <p:cNvPr id="4105" name="Group 12"/>
          <p:cNvGrpSpPr>
            <a:grpSpLocks/>
          </p:cNvGrpSpPr>
          <p:nvPr/>
        </p:nvGrpSpPr>
        <p:grpSpPr bwMode="auto">
          <a:xfrm>
            <a:off x="49212" y="4926117"/>
            <a:ext cx="6719888" cy="1857032"/>
            <a:chOff x="0" y="-123825"/>
            <a:chExt cx="2654949" cy="936625"/>
          </a:xfrm>
        </p:grpSpPr>
        <p:sp>
          <p:nvSpPr>
            <p:cNvPr id="4134" name="Freeform 13"/>
            <p:cNvSpPr>
              <a:spLocks/>
            </p:cNvSpPr>
            <p:nvPr/>
          </p:nvSpPr>
          <p:spPr bwMode="auto">
            <a:xfrm>
              <a:off x="0" y="-105838"/>
              <a:ext cx="2654949" cy="763352"/>
            </a:xfrm>
            <a:custGeom>
              <a:avLst/>
              <a:gdLst>
                <a:gd name="T0" fmla="*/ 39168 w 2654949"/>
                <a:gd name="T1" fmla="*/ 0 h 418439"/>
                <a:gd name="T2" fmla="*/ 2615781 w 2654949"/>
                <a:gd name="T3" fmla="*/ 0 h 418439"/>
                <a:gd name="T4" fmla="*/ 2654949 w 2654949"/>
                <a:gd name="T5" fmla="*/ 39168 h 418439"/>
                <a:gd name="T6" fmla="*/ 2654949 w 2654949"/>
                <a:gd name="T7" fmla="*/ 379271 h 418439"/>
                <a:gd name="T8" fmla="*/ 2615781 w 2654949"/>
                <a:gd name="T9" fmla="*/ 418439 h 418439"/>
                <a:gd name="T10" fmla="*/ 39168 w 2654949"/>
                <a:gd name="T11" fmla="*/ 418439 h 418439"/>
                <a:gd name="T12" fmla="*/ 0 w 2654949"/>
                <a:gd name="T13" fmla="*/ 379271 h 418439"/>
                <a:gd name="T14" fmla="*/ 0 w 2654949"/>
                <a:gd name="T15" fmla="*/ 39168 h 418439"/>
                <a:gd name="T16" fmla="*/ 39168 w 2654949"/>
                <a:gd name="T17" fmla="*/ 0 h 418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418439"/>
                <a:gd name="T29" fmla="*/ 2654949 w 2654949"/>
                <a:gd name="T30" fmla="*/ 418439 h 418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418439">
                  <a:moveTo>
                    <a:pt x="39168" y="0"/>
                  </a:moveTo>
                  <a:lnTo>
                    <a:pt x="2615781" y="0"/>
                  </a:lnTo>
                  <a:cubicBezTo>
                    <a:pt x="2637413" y="0"/>
                    <a:pt x="2654949" y="17536"/>
                    <a:pt x="2654949" y="39168"/>
                  </a:cubicBezTo>
                  <a:lnTo>
                    <a:pt x="2654949" y="379271"/>
                  </a:lnTo>
                  <a:cubicBezTo>
                    <a:pt x="2654949" y="400903"/>
                    <a:pt x="2637413" y="418439"/>
                    <a:pt x="2615781" y="418439"/>
                  </a:cubicBezTo>
                  <a:lnTo>
                    <a:pt x="39168" y="418439"/>
                  </a:lnTo>
                  <a:cubicBezTo>
                    <a:pt x="17536" y="418439"/>
                    <a:pt x="0" y="400903"/>
                    <a:pt x="0" y="379271"/>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5" name="TextBox 14"/>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6" name="TextBox 24"/>
          <p:cNvSpPr txBox="1">
            <a:spLocks noChangeArrowheads="1"/>
          </p:cNvSpPr>
          <p:nvPr/>
        </p:nvSpPr>
        <p:spPr bwMode="auto">
          <a:xfrm>
            <a:off x="128064" y="7036612"/>
            <a:ext cx="6615113" cy="55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id-ID" sz="1200" dirty="0">
                <a:latin typeface="Arial" charset="0"/>
                <a:cs typeface="Arial" charset="0"/>
              </a:rPr>
              <a:t>Aparat keamanan TNI-Polri telah mengevakuasi masyarakat </a:t>
            </a:r>
            <a:r>
              <a:rPr lang="id-ID" sz="1200" dirty="0" err="1">
                <a:latin typeface="Arial" charset="0"/>
                <a:cs typeface="Arial" charset="0"/>
              </a:rPr>
              <a:t>Paro</a:t>
            </a:r>
            <a:r>
              <a:rPr lang="id-ID" sz="1200" dirty="0">
                <a:latin typeface="Arial" charset="0"/>
                <a:cs typeface="Arial" charset="0"/>
              </a:rPr>
              <a:t> </a:t>
            </a:r>
            <a:r>
              <a:rPr lang="id-ID" sz="1200" dirty="0" err="1">
                <a:latin typeface="Arial" charset="0"/>
                <a:cs typeface="Arial" charset="0"/>
              </a:rPr>
              <a:t>Nduga</a:t>
            </a:r>
            <a:r>
              <a:rPr lang="id-ID" sz="1200" dirty="0">
                <a:latin typeface="Arial" charset="0"/>
                <a:cs typeface="Arial" charset="0"/>
              </a:rPr>
              <a:t> Papua yang mengungsi akibat aksi teror KSTP.</a:t>
            </a:r>
          </a:p>
          <a:p>
            <a:pPr algn="just" fontAlgn="auto">
              <a:lnSpc>
                <a:spcPts val="1540"/>
              </a:lnSpc>
              <a:spcBef>
                <a:spcPts val="0"/>
              </a:spcBef>
              <a:spcAft>
                <a:spcPts val="0"/>
              </a:spcAft>
              <a:defRPr/>
            </a:pPr>
            <a:endParaRPr lang="en-US" sz="1200" spc="-8" dirty="0">
              <a:solidFill>
                <a:srgbClr val="000000"/>
              </a:solidFill>
              <a:latin typeface="+mn-lt"/>
              <a:cs typeface="+mn-cs"/>
            </a:endParaRPr>
          </a:p>
        </p:txBody>
      </p:sp>
      <p:grpSp>
        <p:nvGrpSpPr>
          <p:cNvPr id="4107" name="Group 25"/>
          <p:cNvGrpSpPr>
            <a:grpSpLocks/>
          </p:cNvGrpSpPr>
          <p:nvPr/>
        </p:nvGrpSpPr>
        <p:grpSpPr bwMode="auto">
          <a:xfrm>
            <a:off x="96838" y="8610600"/>
            <a:ext cx="6719887" cy="850900"/>
            <a:chOff x="0" y="0"/>
            <a:chExt cx="2654949" cy="358648"/>
          </a:xfrm>
        </p:grpSpPr>
        <p:sp>
          <p:nvSpPr>
            <p:cNvPr id="4132" name="Freeform 26"/>
            <p:cNvSpPr>
              <a:spLocks/>
            </p:cNvSpPr>
            <p:nvPr/>
          </p:nvSpPr>
          <p:spPr bwMode="auto">
            <a:xfrm>
              <a:off x="0" y="0"/>
              <a:ext cx="2654949" cy="358648"/>
            </a:xfrm>
            <a:custGeom>
              <a:avLst/>
              <a:gdLst>
                <a:gd name="T0" fmla="*/ 39168 w 2654949"/>
                <a:gd name="T1" fmla="*/ 0 h 358648"/>
                <a:gd name="T2" fmla="*/ 2615781 w 2654949"/>
                <a:gd name="T3" fmla="*/ 0 h 358648"/>
                <a:gd name="T4" fmla="*/ 2654949 w 2654949"/>
                <a:gd name="T5" fmla="*/ 39168 h 358648"/>
                <a:gd name="T6" fmla="*/ 2654949 w 2654949"/>
                <a:gd name="T7" fmla="*/ 319480 h 358648"/>
                <a:gd name="T8" fmla="*/ 2615781 w 2654949"/>
                <a:gd name="T9" fmla="*/ 358648 h 358648"/>
                <a:gd name="T10" fmla="*/ 39168 w 2654949"/>
                <a:gd name="T11" fmla="*/ 358648 h 358648"/>
                <a:gd name="T12" fmla="*/ 0 w 2654949"/>
                <a:gd name="T13" fmla="*/ 319480 h 358648"/>
                <a:gd name="T14" fmla="*/ 0 w 2654949"/>
                <a:gd name="T15" fmla="*/ 39168 h 358648"/>
                <a:gd name="T16" fmla="*/ 39168 w 2654949"/>
                <a:gd name="T17" fmla="*/ 0 h 3586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4949"/>
                <a:gd name="T28" fmla="*/ 0 h 358648"/>
                <a:gd name="T29" fmla="*/ 2654949 w 2654949"/>
                <a:gd name="T30" fmla="*/ 358648 h 3586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4949" h="358648">
                  <a:moveTo>
                    <a:pt x="39168" y="0"/>
                  </a:moveTo>
                  <a:lnTo>
                    <a:pt x="2615781" y="0"/>
                  </a:lnTo>
                  <a:cubicBezTo>
                    <a:pt x="2637413" y="0"/>
                    <a:pt x="2654949" y="17536"/>
                    <a:pt x="2654949" y="39168"/>
                  </a:cubicBezTo>
                  <a:lnTo>
                    <a:pt x="2654949" y="319480"/>
                  </a:lnTo>
                  <a:cubicBezTo>
                    <a:pt x="2654949" y="341112"/>
                    <a:pt x="2637413" y="358648"/>
                    <a:pt x="2615781" y="358648"/>
                  </a:cubicBezTo>
                  <a:lnTo>
                    <a:pt x="39168" y="358648"/>
                  </a:lnTo>
                  <a:cubicBezTo>
                    <a:pt x="17536" y="358648"/>
                    <a:pt x="0" y="341112"/>
                    <a:pt x="0" y="319480"/>
                  </a:cubicBezTo>
                  <a:lnTo>
                    <a:pt x="0" y="39168"/>
                  </a:lnTo>
                  <a:cubicBezTo>
                    <a:pt x="0" y="17536"/>
                    <a:pt x="17536" y="0"/>
                    <a:pt x="39168" y="0"/>
                  </a:cubicBezTo>
                  <a:close/>
                </a:path>
              </a:pathLst>
            </a:custGeom>
            <a:solidFill>
              <a:srgbClr val="FFDB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3" name="TextBox 27"/>
            <p:cNvSpPr txBox="1">
              <a:spLocks noChangeArrowheads="1"/>
            </p:cNvSpPr>
            <p:nvPr/>
          </p:nvSpPr>
          <p:spPr bwMode="auto">
            <a:xfrm>
              <a:off x="0" y="-123825"/>
              <a:ext cx="81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00"/>
                </a:lnSpc>
              </a:pPr>
              <a:endParaRPr lang="en-US"/>
            </a:p>
            <a:p>
              <a:pPr algn="ctr" eaLnBrk="1" hangingPunct="1">
                <a:lnSpc>
                  <a:spcPts val="2500"/>
                </a:lnSpc>
              </a:pPr>
              <a:endParaRPr lang="en-US"/>
            </a:p>
            <a:p>
              <a:pPr algn="ctr" eaLnBrk="1" hangingPunct="1">
                <a:lnSpc>
                  <a:spcPts val="2500"/>
                </a:lnSpc>
              </a:pPr>
              <a:endParaRPr lang="en-US"/>
            </a:p>
          </p:txBody>
        </p:sp>
      </p:grpSp>
      <p:sp>
        <p:nvSpPr>
          <p:cNvPr id="4108" name="TextBox 29"/>
          <p:cNvSpPr txBox="1">
            <a:spLocks noChangeArrowheads="1"/>
          </p:cNvSpPr>
          <p:nvPr/>
        </p:nvSpPr>
        <p:spPr bwMode="auto">
          <a:xfrm>
            <a:off x="5375275" y="544513"/>
            <a:ext cx="11557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25"/>
              </a:lnSpc>
            </a:pPr>
            <a:r>
              <a:rPr lang="en-US" sz="1600" b="1" dirty="0" err="1">
                <a:solidFill>
                  <a:srgbClr val="FF0000"/>
                </a:solidFill>
              </a:rPr>
              <a:t>Hankam</a:t>
            </a:r>
            <a:r>
              <a:rPr lang="en-US" sz="1600" b="1" dirty="0">
                <a:solidFill>
                  <a:srgbClr val="FF0000"/>
                </a:solidFill>
              </a:rPr>
              <a:t> </a:t>
            </a:r>
            <a:endParaRPr lang="en-US" b="1" dirty="0">
              <a:solidFill>
                <a:srgbClr val="FF0000"/>
              </a:solidFill>
            </a:endParaRPr>
          </a:p>
        </p:txBody>
      </p:sp>
      <p:pic>
        <p:nvPicPr>
          <p:cNvPr id="4109"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617" y="2836469"/>
            <a:ext cx="9652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3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93669" y="2823459"/>
            <a:ext cx="304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4"/>
          <p:cNvSpPr txBox="1"/>
          <p:nvPr/>
        </p:nvSpPr>
        <p:spPr>
          <a:xfrm>
            <a:off x="142211" y="2818738"/>
            <a:ext cx="1150938" cy="230188"/>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FAKTA</a:t>
            </a:r>
          </a:p>
        </p:txBody>
      </p:sp>
      <p:grpSp>
        <p:nvGrpSpPr>
          <p:cNvPr id="4112" name="Group 46"/>
          <p:cNvGrpSpPr>
            <a:grpSpLocks/>
          </p:cNvGrpSpPr>
          <p:nvPr/>
        </p:nvGrpSpPr>
        <p:grpSpPr bwMode="auto">
          <a:xfrm>
            <a:off x="120408" y="4613699"/>
            <a:ext cx="1195707" cy="350838"/>
            <a:chOff x="49817" y="6331790"/>
            <a:chExt cx="1196068" cy="350956"/>
          </a:xfrm>
        </p:grpSpPr>
        <p:pic>
          <p:nvPicPr>
            <p:cNvPr id="4129" name="Picture 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346" y="6411763"/>
              <a:ext cx="965460" cy="22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0" name="Picture 3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49817" y="6331790"/>
              <a:ext cx="305013"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7"/>
            <p:cNvSpPr txBox="1"/>
            <p:nvPr/>
          </p:nvSpPr>
          <p:spPr>
            <a:xfrm>
              <a:off x="94600" y="6408036"/>
              <a:ext cx="1151285" cy="230264"/>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ANALISA</a:t>
              </a:r>
            </a:p>
          </p:txBody>
        </p:sp>
      </p:grpSp>
      <p:grpSp>
        <p:nvGrpSpPr>
          <p:cNvPr id="4113" name="Group 54"/>
          <p:cNvGrpSpPr>
            <a:grpSpLocks/>
          </p:cNvGrpSpPr>
          <p:nvPr/>
        </p:nvGrpSpPr>
        <p:grpSpPr bwMode="auto">
          <a:xfrm>
            <a:off x="228600" y="8412163"/>
            <a:ext cx="1781175" cy="350837"/>
            <a:chOff x="99435" y="8343749"/>
            <a:chExt cx="1781245" cy="350956"/>
          </a:xfrm>
        </p:grpSpPr>
        <p:pic>
          <p:nvPicPr>
            <p:cNvPr id="4124" name="Picture 4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3165" y="8354108"/>
              <a:ext cx="1044662" cy="2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25" name="Group 53"/>
            <p:cNvGrpSpPr>
              <a:grpSpLocks/>
            </p:cNvGrpSpPr>
            <p:nvPr/>
          </p:nvGrpSpPr>
          <p:grpSpPr bwMode="auto">
            <a:xfrm>
              <a:off x="99435" y="8343749"/>
              <a:ext cx="1781245" cy="350956"/>
              <a:chOff x="99435" y="8343749"/>
              <a:chExt cx="1781245" cy="350956"/>
            </a:xfrm>
          </p:grpSpPr>
          <p:pic>
            <p:nvPicPr>
              <p:cNvPr id="4126" name="Picture 4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1684613">
                <a:off x="99435" y="8343749"/>
                <a:ext cx="305013" cy="35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7"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5220" y="8368835"/>
                <a:ext cx="965460" cy="22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6"/>
              <p:cNvSpPr txBox="1"/>
              <p:nvPr/>
            </p:nvSpPr>
            <p:spPr>
              <a:xfrm>
                <a:off x="288354" y="8368834"/>
                <a:ext cx="1285926" cy="230265"/>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REKOMENDASI</a:t>
                </a:r>
              </a:p>
            </p:txBody>
          </p:sp>
        </p:grpSp>
      </p:grpSp>
      <p:sp>
        <p:nvSpPr>
          <p:cNvPr id="4114" name="TextBox 29"/>
          <p:cNvSpPr txBox="1">
            <a:spLocks noChangeArrowheads="1"/>
          </p:cNvSpPr>
          <p:nvPr/>
        </p:nvSpPr>
        <p:spPr bwMode="auto">
          <a:xfrm>
            <a:off x="5167313" y="228600"/>
            <a:ext cx="1476375"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525"/>
              </a:lnSpc>
            </a:pPr>
            <a:r>
              <a:rPr lang="en-US" sz="1400" b="1" dirty="0"/>
              <a:t>13 </a:t>
            </a:r>
            <a:r>
              <a:rPr lang="en-US" sz="1400" b="1" dirty="0" err="1"/>
              <a:t>Februari</a:t>
            </a:r>
            <a:r>
              <a:rPr lang="en-US" sz="1400" b="1" dirty="0"/>
              <a:t>  </a:t>
            </a:r>
            <a:r>
              <a:rPr lang="id-ID" sz="1400" b="1" dirty="0"/>
              <a:t>2023</a:t>
            </a:r>
            <a:endParaRPr lang="en-US" sz="1400" b="1" dirty="0"/>
          </a:p>
        </p:txBody>
      </p:sp>
      <p:sp>
        <p:nvSpPr>
          <p:cNvPr id="4115" name="TextBox 28"/>
          <p:cNvSpPr txBox="1">
            <a:spLocks noChangeArrowheads="1"/>
          </p:cNvSpPr>
          <p:nvPr/>
        </p:nvSpPr>
        <p:spPr bwMode="auto">
          <a:xfrm>
            <a:off x="136525" y="8763000"/>
            <a:ext cx="6529388" cy="73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sz="1200" dirty="0" err="1">
                <a:latin typeface="Arial" charset="0"/>
                <a:cs typeface="Arial" charset="0"/>
              </a:rPr>
              <a:t>Kemhan</a:t>
            </a:r>
            <a:r>
              <a:rPr lang="en-US" sz="1200" dirty="0">
                <a:latin typeface="Arial" charset="0"/>
                <a:cs typeface="Arial" charset="0"/>
              </a:rPr>
              <a:t> </a:t>
            </a:r>
            <a:r>
              <a:rPr lang="en-US" sz="1200" dirty="0" err="1">
                <a:latin typeface="Arial" charset="0"/>
                <a:cs typeface="Arial" charset="0"/>
              </a:rPr>
              <a:t>dhi</a:t>
            </a:r>
            <a:r>
              <a:rPr lang="en-US" sz="1200" dirty="0">
                <a:latin typeface="Arial" charset="0"/>
                <a:cs typeface="Arial" charset="0"/>
              </a:rPr>
              <a:t>. </a:t>
            </a:r>
            <a:r>
              <a:rPr lang="en-US" sz="1200" dirty="0" err="1">
                <a:latin typeface="Arial" charset="0"/>
                <a:cs typeface="Arial" charset="0"/>
              </a:rPr>
              <a:t>Ditjen</a:t>
            </a:r>
            <a:r>
              <a:rPr lang="en-US" sz="1200" dirty="0">
                <a:latin typeface="Arial" charset="0"/>
                <a:cs typeface="Arial" charset="0"/>
              </a:rPr>
              <a:t> Strahan </a:t>
            </a:r>
            <a:r>
              <a:rPr lang="en-US" sz="1200" dirty="0" err="1">
                <a:latin typeface="Arial" charset="0"/>
                <a:cs typeface="Arial" charset="0"/>
              </a:rPr>
              <a:t>mendukung</a:t>
            </a:r>
            <a:r>
              <a:rPr lang="en-US" sz="1200" dirty="0">
                <a:latin typeface="Arial" charset="0"/>
                <a:cs typeface="Arial" charset="0"/>
              </a:rPr>
              <a:t> </a:t>
            </a:r>
            <a:r>
              <a:rPr lang="en-US" sz="1200" dirty="0" err="1">
                <a:latin typeface="Arial" charset="0"/>
                <a:cs typeface="Arial" charset="0"/>
              </a:rPr>
              <a:t>sinergitas</a:t>
            </a:r>
            <a:r>
              <a:rPr lang="en-US" sz="1200" dirty="0">
                <a:latin typeface="Arial" charset="0"/>
                <a:cs typeface="Arial" charset="0"/>
              </a:rPr>
              <a:t> TNI-</a:t>
            </a:r>
            <a:r>
              <a:rPr lang="en-US" sz="1200" dirty="0" err="1">
                <a:latin typeface="Arial" charset="0"/>
                <a:cs typeface="Arial" charset="0"/>
              </a:rPr>
              <a:t>Polri</a:t>
            </a:r>
            <a:r>
              <a:rPr lang="en-US" sz="1200" dirty="0">
                <a:latin typeface="Arial" charset="0"/>
                <a:cs typeface="Arial" charset="0"/>
              </a:rPr>
              <a:t>, BNPT dan K/L </a:t>
            </a:r>
            <a:r>
              <a:rPr lang="en-US" sz="1200" dirty="0" err="1">
                <a:latin typeface="Arial" charset="0"/>
                <a:cs typeface="Arial" charset="0"/>
              </a:rPr>
              <a:t>terkait</a:t>
            </a:r>
            <a:r>
              <a:rPr lang="en-US" sz="1200" dirty="0">
                <a:latin typeface="Arial" charset="0"/>
                <a:cs typeface="Arial" charset="0"/>
              </a:rPr>
              <a:t> dalam </a:t>
            </a:r>
            <a:r>
              <a:rPr lang="en-US" sz="1200" dirty="0" err="1">
                <a:latin typeface="Arial" charset="0"/>
                <a:cs typeface="Arial" charset="0"/>
              </a:rPr>
              <a:t>upaya</a:t>
            </a:r>
            <a:r>
              <a:rPr lang="en-US" sz="1200" dirty="0">
                <a:latin typeface="Arial" charset="0"/>
                <a:cs typeface="Arial" charset="0"/>
              </a:rPr>
              <a:t> </a:t>
            </a:r>
            <a:r>
              <a:rPr lang="en-US" sz="1200" dirty="0" err="1">
                <a:latin typeface="Arial" charset="0"/>
                <a:cs typeface="Arial" charset="0"/>
              </a:rPr>
              <a:t>menanggulangi</a:t>
            </a:r>
            <a:r>
              <a:rPr lang="en-US" sz="1200" dirty="0">
                <a:latin typeface="Arial" charset="0"/>
                <a:cs typeface="Arial" charset="0"/>
              </a:rPr>
              <a:t> </a:t>
            </a:r>
            <a:r>
              <a:rPr lang="en-US" sz="1200" dirty="0" err="1">
                <a:latin typeface="Arial" charset="0"/>
                <a:cs typeface="Arial" charset="0"/>
              </a:rPr>
              <a:t>pergerakan</a:t>
            </a:r>
            <a:r>
              <a:rPr lang="en-US" sz="1200" dirty="0">
                <a:latin typeface="Arial" charset="0"/>
                <a:cs typeface="Arial" charset="0"/>
              </a:rPr>
              <a:t> KSTP </a:t>
            </a:r>
            <a:r>
              <a:rPr lang="en-US" sz="1200" dirty="0" err="1">
                <a:latin typeface="Arial" charset="0"/>
                <a:cs typeface="Arial" charset="0"/>
              </a:rPr>
              <a:t>dengan</a:t>
            </a:r>
            <a:r>
              <a:rPr lang="en-US" sz="1200" dirty="0">
                <a:latin typeface="Arial" charset="0"/>
                <a:cs typeface="Arial" charset="0"/>
              </a:rPr>
              <a:t>  </a:t>
            </a:r>
            <a:r>
              <a:rPr lang="en-US" sz="1200" dirty="0" err="1">
                <a:latin typeface="Arial" charset="0"/>
                <a:cs typeface="Arial" charset="0"/>
              </a:rPr>
              <a:t>dilakukannya</a:t>
            </a:r>
            <a:r>
              <a:rPr lang="en-US" sz="1200" dirty="0">
                <a:latin typeface="Arial" charset="0"/>
                <a:cs typeface="Arial" charset="0"/>
              </a:rPr>
              <a:t> </a:t>
            </a:r>
            <a:r>
              <a:rPr lang="en-US" sz="1200" dirty="0" err="1">
                <a:latin typeface="Arial" charset="0"/>
                <a:cs typeface="Arial" charset="0"/>
              </a:rPr>
              <a:t>penegakan</a:t>
            </a:r>
            <a:r>
              <a:rPr lang="en-US" sz="1200" dirty="0">
                <a:latin typeface="Arial" charset="0"/>
                <a:cs typeface="Arial" charset="0"/>
              </a:rPr>
              <a:t> </a:t>
            </a:r>
            <a:r>
              <a:rPr lang="en-US" sz="1200" dirty="0" err="1">
                <a:latin typeface="Arial" charset="0"/>
                <a:cs typeface="Arial" charset="0"/>
              </a:rPr>
              <a:t>hukum</a:t>
            </a:r>
            <a:r>
              <a:rPr lang="en-US" sz="1200" dirty="0">
                <a:latin typeface="Arial" charset="0"/>
                <a:cs typeface="Arial" charset="0"/>
              </a:rPr>
              <a:t> yang </a:t>
            </a:r>
            <a:r>
              <a:rPr lang="en-US" sz="1200" dirty="0" err="1">
                <a:latin typeface="Arial" charset="0"/>
                <a:cs typeface="Arial" charset="0"/>
              </a:rPr>
              <a:t>tegas</a:t>
            </a:r>
            <a:r>
              <a:rPr lang="en-US" sz="1200" dirty="0">
                <a:latin typeface="Arial" charset="0"/>
                <a:cs typeface="Arial" charset="0"/>
              </a:rPr>
              <a:t>, </a:t>
            </a:r>
            <a:r>
              <a:rPr lang="en-US" sz="1200" dirty="0" err="1">
                <a:latin typeface="Arial" charset="0"/>
                <a:cs typeface="Arial" charset="0"/>
              </a:rPr>
              <a:t>sesuai</a:t>
            </a:r>
            <a:r>
              <a:rPr lang="en-US" sz="1200" dirty="0">
                <a:latin typeface="Arial" charset="0"/>
                <a:cs typeface="Arial" charset="0"/>
              </a:rPr>
              <a:t> </a:t>
            </a:r>
            <a:r>
              <a:rPr lang="en-US" sz="1200" dirty="0" err="1">
                <a:latin typeface="Arial" charset="0"/>
                <a:cs typeface="Arial" charset="0"/>
              </a:rPr>
              <a:t>peraturan</a:t>
            </a:r>
            <a:r>
              <a:rPr lang="en-US" sz="1200" dirty="0">
                <a:latin typeface="Arial" charset="0"/>
                <a:cs typeface="Arial" charset="0"/>
              </a:rPr>
              <a:t> </a:t>
            </a:r>
            <a:r>
              <a:rPr lang="en-US" sz="1200" dirty="0" err="1">
                <a:latin typeface="Arial" charset="0"/>
                <a:cs typeface="Arial" charset="0"/>
              </a:rPr>
              <a:t>perundang-undangan</a:t>
            </a:r>
            <a:r>
              <a:rPr lang="en-US" sz="1200" dirty="0">
                <a:latin typeface="Arial" charset="0"/>
                <a:cs typeface="Arial" charset="0"/>
              </a:rPr>
              <a:t> yang </a:t>
            </a:r>
            <a:r>
              <a:rPr lang="en-US" sz="1200" dirty="0" err="1">
                <a:latin typeface="Arial" charset="0"/>
                <a:cs typeface="Arial" charset="0"/>
              </a:rPr>
              <a:t>berlaku</a:t>
            </a:r>
            <a:r>
              <a:rPr lang="en-US" sz="1200" dirty="0">
                <a:latin typeface="Arial" charset="0"/>
                <a:cs typeface="Arial" charset="0"/>
              </a:rPr>
              <a:t>.</a:t>
            </a:r>
            <a:endParaRPr lang="id-ID" sz="1200" dirty="0">
              <a:latin typeface="Arial" charset="0"/>
              <a:cs typeface="Arial" charset="0"/>
            </a:endParaRPr>
          </a:p>
          <a:p>
            <a:pPr algn="just" fontAlgn="auto">
              <a:lnSpc>
                <a:spcPts val="1540"/>
              </a:lnSpc>
              <a:spcBef>
                <a:spcPts val="0"/>
              </a:spcBef>
              <a:spcAft>
                <a:spcPts val="0"/>
              </a:spcAft>
              <a:defRPr/>
            </a:pPr>
            <a:endParaRPr lang="en-US" sz="1200" spc="-8" dirty="0">
              <a:solidFill>
                <a:srgbClr val="000000"/>
              </a:solidFill>
              <a:latin typeface="+mn-lt"/>
              <a:cs typeface="+mn-cs"/>
            </a:endParaRPr>
          </a:p>
        </p:txBody>
      </p:sp>
      <p:sp>
        <p:nvSpPr>
          <p:cNvPr id="4116" name="TextBox 22"/>
          <p:cNvSpPr txBox="1">
            <a:spLocks noChangeArrowheads="1"/>
          </p:cNvSpPr>
          <p:nvPr/>
        </p:nvSpPr>
        <p:spPr bwMode="auto">
          <a:xfrm>
            <a:off x="152399" y="5027175"/>
            <a:ext cx="651986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id-ID" altLang="id-ID" sz="1200" dirty="0"/>
              <a:t>Aksi teror dan provokatif masih terus dilakukan oleh gerombolan Kelompok Separatis Teroris Papua (KSTP), sehingga meresahkan kehidupan di tengah-tengah masyarakat </a:t>
            </a:r>
            <a:r>
              <a:rPr lang="id-ID" altLang="id-ID" sz="1200" dirty="0" err="1"/>
              <a:t>Paro</a:t>
            </a:r>
            <a:r>
              <a:rPr lang="id-ID" altLang="id-ID" sz="1200" dirty="0"/>
              <a:t>, </a:t>
            </a:r>
            <a:r>
              <a:rPr lang="id-ID" altLang="id-ID" sz="1200" dirty="0" err="1"/>
              <a:t>Nduga</a:t>
            </a:r>
            <a:r>
              <a:rPr lang="id-ID" altLang="id-ID" sz="1200" dirty="0"/>
              <a:t>, Papua. Bahkan masyarakat  rela mengungsi dari satu perkampungan ke tempat lainnya karena ingin </a:t>
            </a:r>
            <a:r>
              <a:rPr lang="id-ID" altLang="id-ID" sz="1200" dirty="0" err="1"/>
              <a:t>kehidupa</a:t>
            </a:r>
            <a:r>
              <a:rPr lang="en-US" altLang="id-ID" sz="1200" dirty="0"/>
              <a:t>n</a:t>
            </a:r>
            <a:r>
              <a:rPr lang="id-ID" altLang="id-ID" sz="1200" dirty="0" err="1"/>
              <a:t>nya</a:t>
            </a:r>
            <a:r>
              <a:rPr lang="id-ID" altLang="id-ID" sz="1200" dirty="0"/>
              <a:t> lebih aman dan tenang. Hal ini dilakukan untuk menghindari warga jadi korban teror dan kekerasan KSTP. Tidak menutup kemungkinan ada pengungsi susulan dari masyarakat </a:t>
            </a:r>
            <a:r>
              <a:rPr lang="id-ID" altLang="id-ID" sz="1200" dirty="0" err="1"/>
              <a:t>Paro</a:t>
            </a:r>
            <a:r>
              <a:rPr lang="id-ID" altLang="id-ID" sz="1200" dirty="0"/>
              <a:t> menuju Distrik Kenyam, Kabupaten </a:t>
            </a:r>
            <a:r>
              <a:rPr lang="id-ID" altLang="id-ID" sz="1200" dirty="0" err="1"/>
              <a:t>Nduga</a:t>
            </a:r>
            <a:r>
              <a:rPr lang="id-ID" altLang="id-ID" sz="1200" dirty="0"/>
              <a:t> Papua Pegunungan, mengingat masih banyak aksi teror yang dilakukan oleh KSTP.</a:t>
            </a:r>
          </a:p>
          <a:p>
            <a:pPr algn="just" eaLnBrk="1" hangingPunct="1"/>
            <a:endParaRPr lang="id-ID" altLang="en-US" sz="1200" dirty="0"/>
          </a:p>
        </p:txBody>
      </p:sp>
      <p:sp>
        <p:nvSpPr>
          <p:cNvPr id="4117" name="AutoShape 4"/>
          <p:cNvSpPr>
            <a:spLocks noChangeShapeType="1"/>
          </p:cNvSpPr>
          <p:nvPr/>
        </p:nvSpPr>
        <p:spPr bwMode="auto">
          <a:xfrm rot="-11898">
            <a:off x="0" y="1182688"/>
            <a:ext cx="6854825" cy="2540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 name="TextBox 26"/>
          <p:cNvSpPr txBox="1"/>
          <p:nvPr/>
        </p:nvSpPr>
        <p:spPr>
          <a:xfrm>
            <a:off x="1844675" y="298450"/>
            <a:ext cx="2727325" cy="615950"/>
          </a:xfrm>
          <a:prstGeom prst="rect">
            <a:avLst/>
          </a:prstGeom>
        </p:spPr>
        <p:txBody>
          <a:bodyPr lIns="0" tIns="0" rIns="0" bIns="0">
            <a:spAutoFit/>
          </a:bodyPr>
          <a:lstStyle/>
          <a:p>
            <a:pPr algn="ctr" fontAlgn="auto">
              <a:spcBef>
                <a:spcPts val="0"/>
              </a:spcBef>
              <a:spcAft>
                <a:spcPts val="0"/>
              </a:spcAft>
              <a:defRPr/>
            </a:pPr>
            <a:r>
              <a:rPr lang="en-US" sz="1600" b="1" dirty="0">
                <a:solidFill>
                  <a:srgbClr val="FF0000"/>
                </a:solidFill>
                <a:latin typeface="Arial" panose="020B0604020202020204" pitchFamily="34" charset="0"/>
                <a:cs typeface="Arial" panose="020B0604020202020204" pitchFamily="34" charset="0"/>
              </a:rPr>
              <a:t>LAPORAN</a:t>
            </a:r>
            <a:r>
              <a:rPr lang="en-US" sz="1600" b="1" dirty="0">
                <a:solidFill>
                  <a:srgbClr val="000000"/>
                </a:solidFill>
                <a:latin typeface="Arial" panose="020B0604020202020204" pitchFamily="34" charset="0"/>
                <a:cs typeface="Arial" panose="020B0604020202020204" pitchFamily="34" charset="0"/>
              </a:rPr>
              <a:t> </a:t>
            </a:r>
            <a:r>
              <a:rPr lang="id-ID" sz="2400" b="1" dirty="0">
                <a:solidFill>
                  <a:schemeClr val="tx2">
                    <a:lumMod val="60000"/>
                    <a:lumOff val="40000"/>
                  </a:schemeClr>
                </a:solidFill>
                <a:latin typeface="Arial" panose="020B0604020202020204" pitchFamily="34" charset="0"/>
                <a:cs typeface="Arial" panose="020B0604020202020204" pitchFamily="34" charset="0"/>
              </a:rPr>
              <a:t>HA</a:t>
            </a:r>
            <a:r>
              <a:rPr lang="en-US" sz="2400" b="1" dirty="0">
                <a:solidFill>
                  <a:schemeClr val="tx2">
                    <a:lumMod val="60000"/>
                    <a:lumOff val="40000"/>
                  </a:schemeClr>
                </a:solidFill>
                <a:latin typeface="Arial" panose="020B0604020202020204" pitchFamily="34" charset="0"/>
                <a:cs typeface="Arial" panose="020B0604020202020204" pitchFamily="34" charset="0"/>
              </a:rPr>
              <a:t>R</a:t>
            </a:r>
            <a:r>
              <a:rPr lang="id-ID" sz="2400" b="1" dirty="0">
                <a:solidFill>
                  <a:schemeClr val="tx2">
                    <a:lumMod val="60000"/>
                    <a:lumOff val="40000"/>
                  </a:schemeClr>
                </a:solidFill>
                <a:latin typeface="Arial" panose="020B0604020202020204" pitchFamily="34" charset="0"/>
                <a:cs typeface="Arial" panose="020B0604020202020204" pitchFamily="34" charset="0"/>
              </a:rPr>
              <a:t>IAN</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a:p>
            <a:pPr algn="ctr" fontAlgn="auto">
              <a:spcBef>
                <a:spcPts val="0"/>
              </a:spcBef>
              <a:spcAft>
                <a:spcPts val="0"/>
              </a:spcAft>
              <a:defRPr/>
            </a:pPr>
            <a:r>
              <a:rPr lang="en-US" sz="1600" b="1" dirty="0">
                <a:solidFill>
                  <a:srgbClr val="000000"/>
                </a:solidFill>
                <a:latin typeface="Arial" panose="020B0604020202020204" pitchFamily="34" charset="0"/>
                <a:cs typeface="Arial" panose="020B0604020202020204" pitchFamily="34" charset="0"/>
              </a:rPr>
              <a:t>BAINSTRAHAN KEMHAN</a:t>
            </a:r>
          </a:p>
        </p:txBody>
      </p:sp>
      <p:pic>
        <p:nvPicPr>
          <p:cNvPr id="4119"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188" y="6640961"/>
            <a:ext cx="44799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0" name="Picture 3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84613">
            <a:off x="4591" y="6607333"/>
            <a:ext cx="264864" cy="30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3"/>
          <p:cNvSpPr txBox="1"/>
          <p:nvPr/>
        </p:nvSpPr>
        <p:spPr>
          <a:xfrm>
            <a:off x="-2277" y="6594260"/>
            <a:ext cx="3246438" cy="231775"/>
          </a:xfrm>
          <a:prstGeom prst="rect">
            <a:avLst/>
          </a:prstGeom>
        </p:spPr>
        <p:txBody>
          <a:bodyPr lIns="0" tIns="0" rIns="0" bIns="0">
            <a:spAutoFit/>
          </a:bodyPr>
          <a:lstStyle/>
          <a:p>
            <a:pPr algn="ctr" fontAlgn="auto">
              <a:lnSpc>
                <a:spcPts val="1820"/>
              </a:lnSpc>
              <a:spcBef>
                <a:spcPts val="0"/>
              </a:spcBef>
              <a:spcAft>
                <a:spcPts val="0"/>
              </a:spcAft>
              <a:defRPr/>
            </a:pPr>
            <a:r>
              <a:rPr lang="en-US" sz="1200" b="1" spc="-42" dirty="0">
                <a:solidFill>
                  <a:srgbClr val="000000"/>
                </a:solidFill>
                <a:latin typeface="Arial" panose="020B0604020202020204" pitchFamily="34" charset="0"/>
                <a:cs typeface="Arial" panose="020B0604020202020204" pitchFamily="34" charset="0"/>
              </a:rPr>
              <a:t>TINDAKAN YANG SUDAH DILAKSANAKAN</a:t>
            </a:r>
          </a:p>
        </p:txBody>
      </p:sp>
      <p:pic>
        <p:nvPicPr>
          <p:cNvPr id="4" name="Picture 52" descr="Resah Keberadaan KST, 33 Warga Pilih Tinggalkan Distrik Paro Papua">
            <a:extLst>
              <a:ext uri="{FF2B5EF4-FFF2-40B4-BE49-F238E27FC236}">
                <a16:creationId xmlns:a16="http://schemas.microsoft.com/office/drawing/2014/main" id="{57C58EBC-9D32-E830-867B-60265CCBE42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55581" y="1541295"/>
            <a:ext cx="2514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1" descr="D:\Gambar\teror_kkb_meresahkan_33_warga_paro_nduga_dievakua.jpg">
            <a:extLst>
              <a:ext uri="{FF2B5EF4-FFF2-40B4-BE49-F238E27FC236}">
                <a16:creationId xmlns:a16="http://schemas.microsoft.com/office/drawing/2014/main" id="{CA7EB3C2-ABC5-E58C-27F0-353C49A97E8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4156" y="1527834"/>
            <a:ext cx="243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051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1534</Words>
  <Application>Microsoft Office PowerPoint</Application>
  <PresentationFormat>Kertas A4 (210x297 mm)</PresentationFormat>
  <Paragraphs>80</Paragraphs>
  <Slides>5</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5</vt:i4>
      </vt:variant>
    </vt:vector>
  </HeadingPairs>
  <TitlesOfParts>
    <vt:vector size="9" baseType="lpstr">
      <vt:lpstr>Calibri</vt:lpstr>
      <vt:lpstr>Arial</vt:lpstr>
      <vt:lpstr>Canva Sans Bold</vt:lpstr>
      <vt:lpstr>Office Theme</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lAPORAN HARIAN NEW  MASTER</dc:title>
  <dc:creator>Muslim Satrio</dc:creator>
  <cp:lastModifiedBy>Muslim Satrio</cp:lastModifiedBy>
  <cp:revision>102</cp:revision>
  <dcterms:created xsi:type="dcterms:W3CDTF">2006-08-16T00:00:00Z</dcterms:created>
  <dcterms:modified xsi:type="dcterms:W3CDTF">2023-02-13T08:25:30Z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B63F668FE4E147E4945554D68DF2693E</vt:lpwstr>
  </property>
  <property fmtid="{D5CDD505-2E9C-101B-9397-08002B2CF9AE}" pid="3" name="KSOProductBuildVer">
    <vt:lpwstr>1033-11.2.0.11440</vt:lpwstr>
  </property>
</Properties>
</file>