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75" r:id="rId3"/>
  </p:sldIdLst>
  <p:sldSz cx="6858000" cy="9906000" type="A4"/>
  <p:notesSz cx="6858000" cy="9144000"/>
  <p:embeddedFontLst>
    <p:embeddedFont>
      <p:font typeface="Calibri" panose="020F0502020204030204" pitchFamily="34" charset="0"/>
      <p:regular r:id="rId8"/>
      <p:bold r:id="rId9"/>
      <p:italic r:id="rId10"/>
      <p:boldItalic r:id="rId11"/>
    </p:embeddedFont>
  </p:embeddedFont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40" autoAdjust="0"/>
  </p:normalViewPr>
  <p:slideViewPr>
    <p:cSldViewPr showGuides="1">
      <p:cViewPr>
        <p:scale>
          <a:sx n="170" d="100"/>
          <a:sy n="170" d="100"/>
        </p:scale>
        <p:origin x="1128" y="-3882"/>
      </p:cViewPr>
      <p:guideLst>
        <p:guide orient="horz" pos="216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id-ID"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5AE9437-4BFF-4E33-9D7D-0B9B4F88D4FC}" type="datetimeFigureOut">
              <a:rPr kumimoji="0" lang="id-ID"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id-ID"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id-ID"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a:fld id="{9A0DB2DC-4C9A-4742-B13C-FB6460FD3503}" type="slidenum">
              <a:rPr lang="id-ID" altLang="en-US" sz="1200" dirty="0"/>
            </a:fld>
            <a:endParaRPr lang="id-ID"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22872-F83F-4CC7-9C63-BD9E9E048A7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DC5529E-35CD-4858-AE7D-2ED0B560DA59}"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27039" r="27039"/>
          <a:stretch>
            <a:fillRect/>
          </a:stretch>
        </p:blipFill>
        <p:spPr bwMode="auto">
          <a:xfrm>
            <a:off x="-28575" y="-73025"/>
            <a:ext cx="6883400" cy="1014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Box 21"/>
          <p:cNvSpPr txBox="1">
            <a:spLocks noChangeArrowheads="1"/>
          </p:cNvSpPr>
          <p:nvPr/>
        </p:nvSpPr>
        <p:spPr bwMode="auto">
          <a:xfrm>
            <a:off x="133797" y="1156156"/>
            <a:ext cx="665435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GB" sz="1200" b="1" dirty="0" err="1"/>
              <a:t>Beredar Foto Terbaru Pilot Susi Air Philip Mark Mehrtens bersama pimpinan KSTP</a:t>
            </a:r>
            <a:endParaRPr lang="en-US" altLang="en-GB" sz="1200" b="1" dirty="0"/>
          </a:p>
        </p:txBody>
      </p:sp>
      <p:sp>
        <p:nvSpPr>
          <p:cNvPr id="4101" name="TextBox 29"/>
          <p:cNvSpPr txBox="1">
            <a:spLocks noChangeArrowheads="1"/>
          </p:cNvSpPr>
          <p:nvPr/>
        </p:nvSpPr>
        <p:spPr bwMode="auto">
          <a:xfrm>
            <a:off x="5514975" y="441325"/>
            <a:ext cx="1038225" cy="32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2525"/>
              </a:lnSpc>
            </a:pPr>
            <a:r>
              <a:rPr lang="en-US" altLang="en-US" sz="1600" b="1">
                <a:solidFill>
                  <a:srgbClr val="FF0000"/>
                </a:solidFill>
              </a:rPr>
              <a:t>Hankam</a:t>
            </a:r>
            <a:endParaRPr lang="en-US" altLang="en-US" sz="1600" b="1">
              <a:solidFill>
                <a:srgbClr val="FF0000"/>
              </a:solidFill>
            </a:endParaRPr>
          </a:p>
        </p:txBody>
      </p:sp>
      <p:sp>
        <p:nvSpPr>
          <p:cNvPr id="4103" name="AutoShape 4"/>
          <p:cNvSpPr>
            <a:spLocks noChangeShapeType="1"/>
          </p:cNvSpPr>
          <p:nvPr/>
        </p:nvSpPr>
        <p:spPr bwMode="auto">
          <a:xfrm rot="-11898">
            <a:off x="0" y="1096624"/>
            <a:ext cx="6854825" cy="2540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d-ID"/>
          </a:p>
        </p:txBody>
      </p:sp>
      <p:pic>
        <p:nvPicPr>
          <p:cNvPr id="1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91" y="-72812"/>
            <a:ext cx="1328168" cy="132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26"/>
          <p:cNvSpPr txBox="1"/>
          <p:nvPr/>
        </p:nvSpPr>
        <p:spPr>
          <a:xfrm>
            <a:off x="1516040" y="243511"/>
            <a:ext cx="3641211" cy="461665"/>
          </a:xfrm>
          <a:prstGeom prst="rect">
            <a:avLst/>
          </a:prstGeom>
        </p:spPr>
        <p:txBody>
          <a:bodyPr wrap="square" lIns="0" tIns="0" rIns="0" bIns="0">
            <a:spAutoFit/>
          </a:bodyPr>
          <a:lstStyle/>
          <a:p>
            <a:pPr algn="ctr" fontAlgn="auto">
              <a:spcBef>
                <a:spcPts val="0"/>
              </a:spcBef>
              <a:spcAft>
                <a:spcPts val="0"/>
              </a:spcAft>
              <a:defRPr/>
            </a:pPr>
            <a:r>
              <a:rPr lang="en-US" sz="1500" b="1">
                <a:latin typeface="Arial" panose="020B0604020202020204" pitchFamily="34" charset="0"/>
                <a:cs typeface="Arial" panose="020B0604020202020204" pitchFamily="34" charset="0"/>
              </a:rPr>
              <a:t>LAPORAN HARIAN DALAM NEGERI</a:t>
            </a:r>
            <a:endParaRPr lang="en-US" sz="1500" b="1">
              <a:latin typeface="Arial" panose="020B0604020202020204" pitchFamily="34" charset="0"/>
              <a:cs typeface="Arial" panose="020B0604020202020204" pitchFamily="34" charset="0"/>
            </a:endParaRPr>
          </a:p>
          <a:p>
            <a:pPr algn="ctr" fontAlgn="auto">
              <a:spcBef>
                <a:spcPts val="0"/>
              </a:spcBef>
              <a:spcAft>
                <a:spcPts val="0"/>
              </a:spcAft>
              <a:defRPr/>
            </a:pPr>
            <a:r>
              <a:rPr lang="en-US" sz="1500" b="1">
                <a:latin typeface="Arial" panose="020B0604020202020204" pitchFamily="34" charset="0"/>
                <a:cs typeface="Arial" panose="020B0604020202020204" pitchFamily="34" charset="0"/>
              </a:rPr>
              <a:t>BAINSTRAHAN KEMHAN</a:t>
            </a:r>
            <a:endParaRPr lang="en-US" sz="1500" b="1">
              <a:latin typeface="Arial" panose="020B0604020202020204" pitchFamily="34" charset="0"/>
              <a:cs typeface="Arial" panose="020B0604020202020204" pitchFamily="34" charset="0"/>
            </a:endParaRPr>
          </a:p>
        </p:txBody>
      </p:sp>
      <p:sp>
        <p:nvSpPr>
          <p:cNvPr id="2" name="Persegi Panjang: Sudut Lengkung 1"/>
          <p:cNvSpPr/>
          <p:nvPr/>
        </p:nvSpPr>
        <p:spPr>
          <a:xfrm>
            <a:off x="85884" y="3660140"/>
            <a:ext cx="1030287" cy="276225"/>
          </a:xfrm>
          <a:prstGeom prst="roundRect">
            <a:avLst/>
          </a:prstGeom>
          <a:solidFill>
            <a:srgbClr val="FFDBA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200" b="1">
                <a:solidFill>
                  <a:schemeClr val="tx1"/>
                </a:solidFill>
                <a:latin typeface="Arial" panose="020B0604020202020204" pitchFamily="34" charset="0"/>
                <a:cs typeface="Arial" panose="020B0604020202020204" pitchFamily="34" charset="0"/>
              </a:rPr>
              <a:t>FAKTA</a:t>
            </a:r>
            <a:endParaRPr lang="id-ID" sz="1200" b="1">
              <a:solidFill>
                <a:schemeClr val="tx1"/>
              </a:solidFill>
              <a:latin typeface="Arial" panose="020B0604020202020204" pitchFamily="34" charset="0"/>
              <a:cs typeface="Arial" panose="020B0604020202020204" pitchFamily="34" charset="0"/>
            </a:endParaRPr>
          </a:p>
        </p:txBody>
      </p:sp>
      <p:sp>
        <p:nvSpPr>
          <p:cNvPr id="3" name="Persegi Panjang: Sudut Lengkung 2"/>
          <p:cNvSpPr/>
          <p:nvPr/>
        </p:nvSpPr>
        <p:spPr>
          <a:xfrm>
            <a:off x="123984" y="5333683"/>
            <a:ext cx="1198563" cy="249237"/>
          </a:xfrm>
          <a:prstGeom prst="roundRect">
            <a:avLst/>
          </a:prstGeom>
          <a:solidFill>
            <a:srgbClr val="FFDBA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200" b="1">
                <a:solidFill>
                  <a:schemeClr val="tx1"/>
                </a:solidFill>
                <a:latin typeface="Arial" panose="020B0604020202020204" pitchFamily="34" charset="0"/>
                <a:cs typeface="Arial" panose="020B0604020202020204" pitchFamily="34" charset="0"/>
              </a:rPr>
              <a:t>ANALISA</a:t>
            </a:r>
            <a:endParaRPr lang="id-ID" sz="1200" b="1">
              <a:solidFill>
                <a:schemeClr val="tx1"/>
              </a:solidFill>
              <a:latin typeface="Arial" panose="020B0604020202020204" pitchFamily="34" charset="0"/>
              <a:cs typeface="Arial" panose="020B0604020202020204" pitchFamily="34" charset="0"/>
            </a:endParaRPr>
          </a:p>
        </p:txBody>
      </p:sp>
      <p:sp>
        <p:nvSpPr>
          <p:cNvPr id="5" name="Persegi Panjang: Sudut Lengkung 4"/>
          <p:cNvSpPr/>
          <p:nvPr/>
        </p:nvSpPr>
        <p:spPr>
          <a:xfrm>
            <a:off x="85725" y="7402195"/>
            <a:ext cx="3225084" cy="255027"/>
          </a:xfrm>
          <a:prstGeom prst="roundRect">
            <a:avLst/>
          </a:prstGeom>
          <a:solidFill>
            <a:srgbClr val="FFDBA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ts val="1820"/>
              </a:lnSpc>
              <a:spcBef>
                <a:spcPts val="0"/>
              </a:spcBef>
              <a:spcAft>
                <a:spcPts val="0"/>
              </a:spcAft>
              <a:defRPr/>
            </a:pPr>
            <a:r>
              <a:rPr lang="en-US" sz="1200" b="1" spc="-42">
                <a:solidFill>
                  <a:srgbClr val="000000"/>
                </a:solidFill>
                <a:latin typeface="Arial" panose="020B0604020202020204" pitchFamily="34" charset="0"/>
                <a:cs typeface="Arial" panose="020B0604020202020204" pitchFamily="34" charset="0"/>
              </a:rPr>
              <a:t>TINDAKAN YANG SUDAH DILAKSANAKAN</a:t>
            </a:r>
            <a:endParaRPr lang="en-US" sz="1200" b="1" spc="-42">
              <a:solidFill>
                <a:srgbClr val="000000"/>
              </a:solidFill>
              <a:latin typeface="Arial" panose="020B0604020202020204" pitchFamily="34" charset="0"/>
              <a:cs typeface="Arial" panose="020B0604020202020204" pitchFamily="34" charset="0"/>
            </a:endParaRPr>
          </a:p>
        </p:txBody>
      </p:sp>
      <p:sp>
        <p:nvSpPr>
          <p:cNvPr id="23" name="Freeform 16"/>
          <p:cNvSpPr/>
          <p:nvPr/>
        </p:nvSpPr>
        <p:spPr bwMode="auto">
          <a:xfrm>
            <a:off x="85725" y="8991600"/>
            <a:ext cx="6711950" cy="990600"/>
          </a:xfrm>
          <a:custGeom>
            <a:avLst/>
            <a:gdLst>
              <a:gd name="T0" fmla="*/ 4044646 w 2654949"/>
              <a:gd name="T1" fmla="*/ 0 h 358648"/>
              <a:gd name="T2" fmla="*/ 270115267 w 2654949"/>
              <a:gd name="T3" fmla="*/ 0 h 358648"/>
              <a:gd name="T4" fmla="*/ 274159905 w 2654949"/>
              <a:gd name="T5" fmla="*/ 860216 h 358648"/>
              <a:gd name="T6" fmla="*/ 274159905 w 2654949"/>
              <a:gd name="T7" fmla="*/ 7016465 h 358648"/>
              <a:gd name="T8" fmla="*/ 270115267 w 2654949"/>
              <a:gd name="T9" fmla="*/ 7876682 h 358648"/>
              <a:gd name="T10" fmla="*/ 4044646 w 2654949"/>
              <a:gd name="T11" fmla="*/ 7876682 h 358648"/>
              <a:gd name="T12" fmla="*/ 0 w 2654949"/>
              <a:gd name="T13" fmla="*/ 7016465 h 358648"/>
              <a:gd name="T14" fmla="*/ 0 w 2654949"/>
              <a:gd name="T15" fmla="*/ 860216 h 358648"/>
              <a:gd name="T16" fmla="*/ 4044646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BF0E1"/>
          </a:solidFill>
          <a:ln w="28575">
            <a:solidFill>
              <a:srgbClr val="00B05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n-US" altLang="en-US" sz="1200" dirty="0" err="1">
                <a:latin typeface="Arial" panose="020B0604020202020204" pitchFamily="34" charset="0"/>
                <a:cs typeface="Arial" panose="020B0604020202020204" pitchFamily="34" charset="0"/>
                <a:sym typeface="+mn-ea"/>
              </a:rPr>
              <a:t>Kemhan</a:t>
            </a:r>
            <a:r>
              <a:rPr lang="en-US" altLang="en-US" sz="1200" dirty="0">
                <a:latin typeface="Arial" panose="020B0604020202020204" pitchFamily="34" charset="0"/>
                <a:cs typeface="Arial" panose="020B0604020202020204" pitchFamily="34" charset="0"/>
                <a:sym typeface="+mn-ea"/>
              </a:rPr>
              <a:t> </a:t>
            </a:r>
            <a:r>
              <a:rPr lang="en-US" altLang="en-US" sz="1200" dirty="0" err="1">
                <a:latin typeface="Arial" panose="020B0604020202020204" pitchFamily="34" charset="0"/>
                <a:cs typeface="Arial" panose="020B0604020202020204" pitchFamily="34" charset="0"/>
                <a:sym typeface="+mn-ea"/>
              </a:rPr>
              <a:t>dhi</a:t>
            </a:r>
            <a:r>
              <a:rPr lang="en-US" altLang="en-US" sz="1200" dirty="0">
                <a:latin typeface="Arial" panose="020B0604020202020204" pitchFamily="34" charset="0"/>
                <a:cs typeface="Arial" panose="020B0604020202020204" pitchFamily="34" charset="0"/>
                <a:sym typeface="+mn-ea"/>
              </a:rPr>
              <a:t>. </a:t>
            </a:r>
            <a:r>
              <a:rPr lang="en-US" altLang="en-US" sz="1200" dirty="0" err="1">
                <a:latin typeface="Arial" panose="020B0604020202020204" pitchFamily="34" charset="0"/>
                <a:cs typeface="Arial" panose="020B0604020202020204" pitchFamily="34" charset="0"/>
                <a:sym typeface="+mn-ea"/>
              </a:rPr>
              <a:t>Ditjen</a:t>
            </a:r>
            <a:r>
              <a:rPr lang="en-US" altLang="en-US" sz="1200" dirty="0">
                <a:latin typeface="Arial" panose="020B0604020202020204" pitchFamily="34" charset="0"/>
                <a:cs typeface="Arial" panose="020B0604020202020204" pitchFamily="34" charset="0"/>
                <a:sym typeface="+mn-ea"/>
              </a:rPr>
              <a:t> Strahan </a:t>
            </a:r>
            <a:r>
              <a:rPr lang="en-US" altLang="en-US" sz="1200" dirty="0" err="1">
                <a:latin typeface="Arial" panose="020B0604020202020204" pitchFamily="34" charset="0"/>
                <a:cs typeface="Arial" panose="020B0604020202020204" pitchFamily="34" charset="0"/>
                <a:sym typeface="+mn-ea"/>
              </a:rPr>
              <a:t>mendukung</a:t>
            </a:r>
            <a:r>
              <a:rPr lang="en-US" altLang="en-US" sz="1200" dirty="0">
                <a:latin typeface="Arial" panose="020B0604020202020204" pitchFamily="34" charset="0"/>
                <a:cs typeface="Arial" panose="020B0604020202020204" pitchFamily="34" charset="0"/>
                <a:sym typeface="+mn-ea"/>
              </a:rPr>
              <a:t> </a:t>
            </a:r>
            <a:r>
              <a:rPr lang="en-US" altLang="en-US" sz="1200" dirty="0" err="1">
                <a:latin typeface="Arial" panose="020B0604020202020204" pitchFamily="34" charset="0"/>
                <a:cs typeface="Arial" panose="020B0604020202020204" pitchFamily="34" charset="0"/>
                <a:sym typeface="+mn-ea"/>
              </a:rPr>
              <a:t>sinergitas</a:t>
            </a:r>
            <a:r>
              <a:rPr lang="en-US" altLang="en-US" sz="1200" dirty="0">
                <a:latin typeface="Arial" panose="020B0604020202020204" pitchFamily="34" charset="0"/>
                <a:cs typeface="Arial" panose="020B0604020202020204" pitchFamily="34" charset="0"/>
                <a:sym typeface="+mn-ea"/>
              </a:rPr>
              <a:t> TNI-</a:t>
            </a:r>
            <a:r>
              <a:rPr lang="en-US" altLang="en-US" sz="1200" dirty="0" err="1">
                <a:latin typeface="Arial" panose="020B0604020202020204" pitchFamily="34" charset="0"/>
                <a:cs typeface="Arial" panose="020B0604020202020204" pitchFamily="34" charset="0"/>
                <a:sym typeface="+mn-ea"/>
              </a:rPr>
              <a:t>Polri</a:t>
            </a:r>
            <a:r>
              <a:rPr lang="en-US" altLang="en-US" sz="1200" dirty="0">
                <a:latin typeface="Arial" panose="020B0604020202020204" pitchFamily="34" charset="0"/>
                <a:cs typeface="Arial" panose="020B0604020202020204" pitchFamily="34" charset="0"/>
                <a:sym typeface="+mn-ea"/>
              </a:rPr>
              <a:t> dan K/L </a:t>
            </a:r>
            <a:r>
              <a:rPr lang="en-US" altLang="en-US" sz="1200" dirty="0" err="1">
                <a:latin typeface="Arial" panose="020B0604020202020204" pitchFamily="34" charset="0"/>
                <a:cs typeface="Arial" panose="020B0604020202020204" pitchFamily="34" charset="0"/>
                <a:sym typeface="+mn-ea"/>
              </a:rPr>
              <a:t>terkait</a:t>
            </a:r>
            <a:r>
              <a:rPr lang="en-US" altLang="en-US" sz="1200" dirty="0">
                <a:latin typeface="Arial" panose="020B0604020202020204" pitchFamily="34" charset="0"/>
                <a:cs typeface="Arial" panose="020B0604020202020204" pitchFamily="34" charset="0"/>
                <a:sym typeface="+mn-ea"/>
              </a:rPr>
              <a:t> </a:t>
            </a:r>
            <a:r>
              <a:rPr lang="en-US" altLang="en-US" sz="1200" dirty="0" err="1">
                <a:latin typeface="Arial" panose="020B0604020202020204" pitchFamily="34" charset="0"/>
                <a:cs typeface="Arial" panose="020B0604020202020204" pitchFamily="34" charset="0"/>
                <a:sym typeface="+mn-ea"/>
              </a:rPr>
              <a:t>melakukan</a:t>
            </a:r>
            <a:r>
              <a:rPr lang="en-US" altLang="en-US" sz="1200" dirty="0">
                <a:latin typeface="Arial" panose="020B0604020202020204" pitchFamily="34" charset="0"/>
                <a:cs typeface="Arial" panose="020B0604020202020204" pitchFamily="34" charset="0"/>
                <a:sym typeface="+mn-ea"/>
              </a:rPr>
              <a:t> </a:t>
            </a:r>
            <a:r>
              <a:rPr lang="en-US" altLang="en-US" sz="1200" dirty="0" err="1">
                <a:latin typeface="Arial" panose="020B0604020202020204" pitchFamily="34" charset="0"/>
                <a:cs typeface="Arial" panose="020B0604020202020204" pitchFamily="34" charset="0"/>
                <a:sym typeface="+mn-ea"/>
              </a:rPr>
              <a:t>penegakan</a:t>
            </a:r>
            <a:r>
              <a:rPr lang="en-US" altLang="en-US" sz="1200" dirty="0">
                <a:latin typeface="Arial" panose="020B0604020202020204" pitchFamily="34" charset="0"/>
                <a:cs typeface="Arial" panose="020B0604020202020204" pitchFamily="34" charset="0"/>
                <a:sym typeface="+mn-ea"/>
              </a:rPr>
              <a:t> </a:t>
            </a:r>
            <a:r>
              <a:rPr lang="en-US" altLang="en-US" sz="1200" dirty="0" err="1">
                <a:latin typeface="Arial" panose="020B0604020202020204" pitchFamily="34" charset="0"/>
                <a:cs typeface="Arial" panose="020B0604020202020204" pitchFamily="34" charset="0"/>
                <a:sym typeface="+mn-ea"/>
              </a:rPr>
              <a:t>hukum</a:t>
            </a:r>
            <a:r>
              <a:rPr lang="en-US" altLang="en-US" sz="1200" dirty="0">
                <a:latin typeface="Arial" panose="020B0604020202020204" pitchFamily="34" charset="0"/>
                <a:cs typeface="Arial" panose="020B0604020202020204" pitchFamily="34" charset="0"/>
                <a:sym typeface="+mn-ea"/>
              </a:rPr>
              <a:t> yang </a:t>
            </a:r>
            <a:r>
              <a:rPr lang="en-US" altLang="en-US" sz="1200" dirty="0" err="1">
                <a:latin typeface="Arial" panose="020B0604020202020204" pitchFamily="34" charset="0"/>
                <a:cs typeface="Arial" panose="020B0604020202020204" pitchFamily="34" charset="0"/>
                <a:sym typeface="+mn-ea"/>
              </a:rPr>
              <a:t>tegas</a:t>
            </a:r>
            <a:r>
              <a:rPr lang="en-US" altLang="en-US" sz="1200" dirty="0">
                <a:latin typeface="Arial" panose="020B0604020202020204" pitchFamily="34" charset="0"/>
                <a:cs typeface="Arial" panose="020B0604020202020204" pitchFamily="34" charset="0"/>
                <a:sym typeface="+mn-ea"/>
              </a:rPr>
              <a:t> </a:t>
            </a:r>
            <a:r>
              <a:rPr lang="en-US" altLang="en-US" sz="1200" dirty="0" err="1">
                <a:latin typeface="Arial" panose="020B0604020202020204" pitchFamily="34" charset="0"/>
                <a:cs typeface="Arial" panose="020B0604020202020204" pitchFamily="34" charset="0"/>
                <a:sym typeface="+mn-ea"/>
              </a:rPr>
              <a:t>terhadap</a:t>
            </a:r>
            <a:r>
              <a:rPr lang="en-US" altLang="en-US" sz="1200" dirty="0">
                <a:latin typeface="Arial" panose="020B0604020202020204" pitchFamily="34" charset="0"/>
                <a:cs typeface="Arial" panose="020B0604020202020204" pitchFamily="34" charset="0"/>
                <a:sym typeface="+mn-ea"/>
              </a:rPr>
              <a:t> KSTP dan meningkatkan upaya diplomatis untuk bernegosiasi untuk membebaskan Kapten Philip serta melakukan evaluasi kembali kebijakan keamanan</a:t>
            </a:r>
            <a:endParaRPr lang="en-US" sz="1200" dirty="0">
              <a:latin typeface="Arial" panose="020B0604020202020204" pitchFamily="34" charset="0"/>
              <a:cs typeface="Arial" panose="020B0604020202020204" pitchFamily="34" charset="0"/>
            </a:endParaRPr>
          </a:p>
        </p:txBody>
      </p:sp>
      <p:sp>
        <p:nvSpPr>
          <p:cNvPr id="24" name="Freeform 16"/>
          <p:cNvSpPr/>
          <p:nvPr/>
        </p:nvSpPr>
        <p:spPr bwMode="auto">
          <a:xfrm>
            <a:off x="76200" y="7733665"/>
            <a:ext cx="6711950" cy="690880"/>
          </a:xfrm>
          <a:custGeom>
            <a:avLst/>
            <a:gdLst>
              <a:gd name="T0" fmla="*/ 4044646 w 2654949"/>
              <a:gd name="T1" fmla="*/ 0 h 358648"/>
              <a:gd name="T2" fmla="*/ 270115267 w 2654949"/>
              <a:gd name="T3" fmla="*/ 0 h 358648"/>
              <a:gd name="T4" fmla="*/ 274159905 w 2654949"/>
              <a:gd name="T5" fmla="*/ 860216 h 358648"/>
              <a:gd name="T6" fmla="*/ 274159905 w 2654949"/>
              <a:gd name="T7" fmla="*/ 7016465 h 358648"/>
              <a:gd name="T8" fmla="*/ 270115267 w 2654949"/>
              <a:gd name="T9" fmla="*/ 7876682 h 358648"/>
              <a:gd name="T10" fmla="*/ 4044646 w 2654949"/>
              <a:gd name="T11" fmla="*/ 7876682 h 358648"/>
              <a:gd name="T12" fmla="*/ 0 w 2654949"/>
              <a:gd name="T13" fmla="*/ 7016465 h 358648"/>
              <a:gd name="T14" fmla="*/ 0 w 2654949"/>
              <a:gd name="T15" fmla="*/ 860216 h 358648"/>
              <a:gd name="T16" fmla="*/ 4044646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BF0E1"/>
          </a:solidFill>
          <a:ln w="28575">
            <a:solidFill>
              <a:srgbClr val="00B05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n-US" sz="1200" dirty="0">
                <a:latin typeface="Arial" panose="020B0604020202020204" pitchFamily="34" charset="0"/>
                <a:cs typeface="Arial" panose="020B0604020202020204" pitchFamily="34" charset="0"/>
              </a:rPr>
              <a:t>Pemerintah telah mengambil sejumlah tindakan responsif. Ini termasuk penyelidikan dan pengumpulan intelijen untuk memahami lebih lanjut kondisi penyanderaan, koordinasi antar lembaga keamanan seperti kepolisian dan TNI, serta upaya negosiasi diplomatik.  </a:t>
            </a:r>
            <a:br>
              <a:rPr lang="en-US" sz="1200" dirty="0">
                <a:latin typeface="Arial" panose="020B0604020202020204" pitchFamily="34" charset="0"/>
                <a:cs typeface="Arial" panose="020B0604020202020204" pitchFamily="34" charset="0"/>
              </a:rPr>
            </a:br>
            <a:endParaRPr lang="id-ID" sz="1200" i="0" dirty="0">
              <a:effectLst/>
              <a:latin typeface="Arial" panose="020B0604020202020204" pitchFamily="34" charset="0"/>
              <a:cs typeface="Arial" panose="020B0604020202020204" pitchFamily="34" charset="0"/>
            </a:endParaRPr>
          </a:p>
        </p:txBody>
      </p:sp>
      <p:sp>
        <p:nvSpPr>
          <p:cNvPr id="25" name="Freeform 16"/>
          <p:cNvSpPr/>
          <p:nvPr/>
        </p:nvSpPr>
        <p:spPr bwMode="auto">
          <a:xfrm>
            <a:off x="55245" y="5742940"/>
            <a:ext cx="6711950" cy="1591310"/>
          </a:xfrm>
          <a:custGeom>
            <a:avLst/>
            <a:gdLst>
              <a:gd name="T0" fmla="*/ 4044646 w 2654949"/>
              <a:gd name="T1" fmla="*/ 0 h 358648"/>
              <a:gd name="T2" fmla="*/ 270115267 w 2654949"/>
              <a:gd name="T3" fmla="*/ 0 h 358648"/>
              <a:gd name="T4" fmla="*/ 274159905 w 2654949"/>
              <a:gd name="T5" fmla="*/ 860216 h 358648"/>
              <a:gd name="T6" fmla="*/ 274159905 w 2654949"/>
              <a:gd name="T7" fmla="*/ 7016465 h 358648"/>
              <a:gd name="T8" fmla="*/ 270115267 w 2654949"/>
              <a:gd name="T9" fmla="*/ 7876682 h 358648"/>
              <a:gd name="T10" fmla="*/ 4044646 w 2654949"/>
              <a:gd name="T11" fmla="*/ 7876682 h 358648"/>
              <a:gd name="T12" fmla="*/ 0 w 2654949"/>
              <a:gd name="T13" fmla="*/ 7016465 h 358648"/>
              <a:gd name="T14" fmla="*/ 0 w 2654949"/>
              <a:gd name="T15" fmla="*/ 860216 h 358648"/>
              <a:gd name="T16" fmla="*/ 4044646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BF0E1"/>
          </a:solidFill>
          <a:ln w="28575">
            <a:solidFill>
              <a:srgbClr val="00B05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n-US" altLang="en-GB" sz="1200" dirty="0">
                <a:latin typeface="Arial" panose="020B0604020202020204" pitchFamily="34" charset="0"/>
                <a:cs typeface="Arial" panose="020B0604020202020204" pitchFamily="34" charset="0"/>
              </a:rPr>
              <a:t>Diketahui Pilot Susi Air Kapten Philip Mark Mehrtens sudah 10 bulan di sandera oleh KSTP, foto terakhir Kapten Philip menjawab pertanyaan mengenai kondisi terakhirnya. Sebelumnya terakhir kali diperlihatkan KSTP pada 26 april 2023 dalam video berdurasi 1 menit 38 detik. Dampak yang terjadi setelah mengetahui keberadaan Kapten Philip adalah membangkitkan sentimen nasionalisme dan persatuan diantara warga negara, dengan banyak orang bersyukur atas keberadaan kapten Philip yang masih hidup. Kedepannya pemerintah perlu meningkatkan upaya pembebasan Kapten Philip melalui negosiasi diplomatik yang lebih intensif atau tindakan keamanan khusus.</a:t>
            </a:r>
            <a:endParaRPr lang="en-US" altLang="en-GB" sz="1200" dirty="0">
              <a:latin typeface="Arial" panose="020B0604020202020204" pitchFamily="34" charset="0"/>
              <a:cs typeface="Arial" panose="020B0604020202020204" pitchFamily="34" charset="0"/>
            </a:endParaRPr>
          </a:p>
          <a:p>
            <a:pPr algn="just">
              <a:buNone/>
            </a:pPr>
            <a:endParaRPr lang="en-US" altLang="en-GB" sz="1200" dirty="0">
              <a:latin typeface="Arial" panose="020B0604020202020204" pitchFamily="34" charset="0"/>
              <a:cs typeface="Arial" panose="020B0604020202020204" pitchFamily="34" charset="0"/>
            </a:endParaRPr>
          </a:p>
        </p:txBody>
      </p:sp>
      <p:sp>
        <p:nvSpPr>
          <p:cNvPr id="26" name="Freeform 16"/>
          <p:cNvSpPr/>
          <p:nvPr/>
        </p:nvSpPr>
        <p:spPr bwMode="auto">
          <a:xfrm>
            <a:off x="76200" y="4038600"/>
            <a:ext cx="6711950" cy="1193165"/>
          </a:xfrm>
          <a:custGeom>
            <a:avLst/>
            <a:gdLst>
              <a:gd name="T0" fmla="*/ 4044646 w 2654949"/>
              <a:gd name="T1" fmla="*/ 0 h 358648"/>
              <a:gd name="T2" fmla="*/ 270115267 w 2654949"/>
              <a:gd name="T3" fmla="*/ 0 h 358648"/>
              <a:gd name="T4" fmla="*/ 274159905 w 2654949"/>
              <a:gd name="T5" fmla="*/ 860216 h 358648"/>
              <a:gd name="T6" fmla="*/ 274159905 w 2654949"/>
              <a:gd name="T7" fmla="*/ 7016465 h 358648"/>
              <a:gd name="T8" fmla="*/ 270115267 w 2654949"/>
              <a:gd name="T9" fmla="*/ 7876682 h 358648"/>
              <a:gd name="T10" fmla="*/ 4044646 w 2654949"/>
              <a:gd name="T11" fmla="*/ 7876682 h 358648"/>
              <a:gd name="T12" fmla="*/ 0 w 2654949"/>
              <a:gd name="T13" fmla="*/ 7016465 h 358648"/>
              <a:gd name="T14" fmla="*/ 0 w 2654949"/>
              <a:gd name="T15" fmla="*/ 860216 h 358648"/>
              <a:gd name="T16" fmla="*/ 4044646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BF0E1"/>
          </a:solidFill>
          <a:ln w="28575">
            <a:solidFill>
              <a:srgbClr val="00B05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n-US" sz="1200" dirty="0">
                <a:latin typeface="Arial" panose="020B0604020202020204" pitchFamily="34" charset="0"/>
                <a:cs typeface="Arial" panose="020B0604020202020204" pitchFamily="34" charset="0"/>
              </a:rPr>
              <a:t>Pada </a:t>
            </a:r>
            <a:r>
              <a:rPr lang="en-US" sz="1200" dirty="0" err="1">
                <a:latin typeface="Arial" panose="020B0604020202020204" pitchFamily="34" charset="0"/>
                <a:cs typeface="Arial" panose="020B0604020202020204" pitchFamily="34" charset="0"/>
              </a:rPr>
              <a:t>tanggal</a:t>
            </a:r>
            <a:r>
              <a:rPr lang="en-US" sz="1200" dirty="0">
                <a:latin typeface="Arial" panose="020B0604020202020204" pitchFamily="34" charset="0"/>
                <a:cs typeface="Arial" panose="020B0604020202020204" pitchFamily="34" charset="0"/>
              </a:rPr>
              <a:t> 26 Desember 2023, </a:t>
            </a:r>
            <a:r>
              <a:rPr lang="en-US" sz="1200" dirty="0" err="1">
                <a:latin typeface="Arial" panose="020B0604020202020204" pitchFamily="34" charset="0"/>
                <a:cs typeface="Arial" panose="020B0604020202020204" pitchFamily="34" charset="0"/>
              </a:rPr>
              <a:t>di Jayapura, Kasatgas Damai Cartenz Kombes Faizal Ramadhani mengatakan foto terbaru pilot Susi Air Philip Mark Mehrtens bersama Egianus Kogoya yang beredar di media sosial adalah benar. Berdasarkan foto tersebut diketahui Kapten Phillip memang masih bersama Egianus. Dalam foto tersebut Kapten Phillip tampak kurus dengan rambut panjang, bulu kumis dan jenggot.</a:t>
            </a:r>
            <a:endParaRPr lang="en-US" sz="1200" dirty="0">
              <a:latin typeface="Arial" panose="020B0604020202020204" pitchFamily="34" charset="0"/>
              <a:cs typeface="Arial" panose="020B0604020202020204" pitchFamily="34" charset="0"/>
            </a:endParaRPr>
          </a:p>
        </p:txBody>
      </p:sp>
      <p:sp>
        <p:nvSpPr>
          <p:cNvPr id="27" name="Persegi Panjang: Sudut Lengkung 2"/>
          <p:cNvSpPr/>
          <p:nvPr/>
        </p:nvSpPr>
        <p:spPr>
          <a:xfrm>
            <a:off x="123825" y="8610600"/>
            <a:ext cx="1371600" cy="304800"/>
          </a:xfrm>
          <a:prstGeom prst="roundRect">
            <a:avLst/>
          </a:prstGeom>
          <a:solidFill>
            <a:srgbClr val="FFDBA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200" b="1">
                <a:solidFill>
                  <a:schemeClr val="tx1"/>
                </a:solidFill>
                <a:latin typeface="Arial" panose="020B0604020202020204" pitchFamily="34" charset="0"/>
                <a:cs typeface="Arial" panose="020B0604020202020204" pitchFamily="34" charset="0"/>
              </a:rPr>
              <a:t>REKOMENDASI</a:t>
            </a:r>
            <a:endParaRPr lang="id-ID" sz="1200" b="1">
              <a:solidFill>
                <a:schemeClr val="tx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829435" y="1362710"/>
            <a:ext cx="3151505" cy="2079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1737</Words>
  <Application>WPS Presentation</Application>
  <PresentationFormat>A4 Paper (210x297 mm)</PresentationFormat>
  <Paragraphs>24</Paragraphs>
  <Slides>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Calibri</vt:lpstr>
      <vt:lpstr>Canva Sans Bold</vt:lpstr>
      <vt:lpstr>Segoe Print</vt:lpstr>
      <vt:lpstr>Times New Roman</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lAPORAN HARIAN NEW  MASTER</dc:title>
  <dc:creator>Muslim Satrio</dc:creator>
  <cp:lastModifiedBy>ACER</cp:lastModifiedBy>
  <cp:revision>300</cp:revision>
  <dcterms:created xsi:type="dcterms:W3CDTF">2006-08-16T00:00:00Z</dcterms:created>
  <dcterms:modified xsi:type="dcterms:W3CDTF">2023-12-27T01:14:32Z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651B0DE4EEC94E2A8826245E05856E9F_13</vt:lpwstr>
  </property>
  <property fmtid="{D5CDD505-2E9C-101B-9397-08002B2CF9AE}" pid="3" name="KSOProductBuildVer">
    <vt:lpwstr>1033-12.2.0.13362</vt:lpwstr>
  </property>
</Properties>
</file>