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36" r:id="rId2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FCF5FD-45F8-4AE9-8D5C-D1A6C39D657D}">
          <p14:sldIdLst>
            <p14:sldId id="257"/>
            <p14:sldId id="258"/>
          </p14:sldIdLst>
        </p14:section>
        <p14:section name="Раздел без заголовка" id="{CB2E5622-640D-4D99-AE99-D4D2D3062A4E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F78A-C790-4477-B083-694345384727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FEAC1-DB77-4B6F-A1DA-EFBE5EDB5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26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82be6ded7_10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82be6ded7_10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“Титульный слайд”.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1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d5e2eb929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d5e2eb929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567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60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4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4">
  <p:cSld name="1_Титульный слайд 4">
    <p:bg>
      <p:bgPr>
        <a:solidFill>
          <a:srgbClr val="22222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960000"/>
            <a:ext cx="5136000" cy="3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4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4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4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4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4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4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4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4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4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00" y="4362933"/>
            <a:ext cx="5136000" cy="36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333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333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333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333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333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333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333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333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333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61139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2_Карточка преподавателя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073600" y="960000"/>
            <a:ext cx="63984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3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073600" y="1496800"/>
            <a:ext cx="6398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2"/>
          </p:nvPr>
        </p:nvSpPr>
        <p:spPr>
          <a:xfrm>
            <a:off x="5073600" y="2131600"/>
            <a:ext cx="6398400" cy="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073600" y="3034400"/>
            <a:ext cx="5328400" cy="2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4"/>
          </p:nvPr>
        </p:nvSpPr>
        <p:spPr>
          <a:xfrm>
            <a:off x="720000" y="203200"/>
            <a:ext cx="7944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5069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0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85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021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08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24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641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70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990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52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79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8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2_Карточка преподавателя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073600" y="960000"/>
            <a:ext cx="63984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3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3467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073600" y="1496800"/>
            <a:ext cx="6398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2"/>
          </p:nvPr>
        </p:nvSpPr>
        <p:spPr>
          <a:xfrm>
            <a:off x="5073600" y="2131600"/>
            <a:ext cx="6398400" cy="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073600" y="3034400"/>
            <a:ext cx="5328400" cy="2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4"/>
          </p:nvPr>
        </p:nvSpPr>
        <p:spPr>
          <a:xfrm>
            <a:off x="720000" y="203200"/>
            <a:ext cx="7944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81430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9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24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86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07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8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038408-C39C-4D5B-8643-D298E0469FE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8AD7C5-91CD-4257-A39F-777C92D239C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44" y="3527830"/>
            <a:ext cx="3246190" cy="22290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593" y="1466334"/>
            <a:ext cx="4507206" cy="2516659"/>
          </a:xfrm>
          <a:prstGeom prst="rect">
            <a:avLst/>
          </a:prstGeom>
        </p:spPr>
      </p:pic>
      <p:sp>
        <p:nvSpPr>
          <p:cNvPr id="388" name="Google Shape;388;p44"/>
          <p:cNvSpPr txBox="1">
            <a:spLocks noGrp="1"/>
          </p:cNvSpPr>
          <p:nvPr>
            <p:ph type="title"/>
          </p:nvPr>
        </p:nvSpPr>
        <p:spPr>
          <a:xfrm>
            <a:off x="720000" y="45600"/>
            <a:ext cx="5136000" cy="3402800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b" anchorCtr="0">
            <a:noAutofit/>
          </a:bodyPr>
          <a:lstStyle/>
          <a:p>
            <a:pPr algn="ctr"/>
            <a:r>
              <a:rPr lang="ru-RU" sz="3600" dirty="0" smtClean="0"/>
              <a:t>Объявления и аукцион предложений по грузоперевозкам.</a:t>
            </a:r>
            <a:endParaRPr sz="3600" dirty="0"/>
          </a:p>
        </p:txBody>
      </p:sp>
      <p:sp>
        <p:nvSpPr>
          <p:cNvPr id="389" name="Google Shape;389;p44"/>
          <p:cNvSpPr txBox="1">
            <a:spLocks noGrp="1"/>
          </p:cNvSpPr>
          <p:nvPr>
            <p:ph type="subTitle" idx="1"/>
          </p:nvPr>
        </p:nvSpPr>
        <p:spPr>
          <a:xfrm>
            <a:off x="720000" y="3448534"/>
            <a:ext cx="5136000" cy="799987"/>
          </a:xfrm>
          <a:prstGeom prst="rect">
            <a:avLst/>
          </a:prstGeom>
        </p:spPr>
        <p:txBody>
          <a:bodyPr spcFirstLastPara="1" vert="horz" wrap="square" lIns="0" tIns="121900" rIns="121900" bIns="121900" rtlCol="0" anchor="t" anchorCtr="0">
            <a:spAutoFit/>
          </a:bodyPr>
          <a:lstStyle/>
          <a:p>
            <a:pPr marL="0" indent="0"/>
            <a:r>
              <a:rPr lang="ru" dirty="0"/>
              <a:t/>
            </a:r>
            <a:br>
              <a:rPr lang="ru" dirty="0"/>
            </a:br>
            <a:r>
              <a:rPr lang="ru" dirty="0" smtClean="0"/>
              <a:t>Серверной приложение позволяющее </a:t>
            </a:r>
            <a:r>
              <a:rPr lang="ru-RU" dirty="0"/>
              <a:t>р</a:t>
            </a:r>
            <a:r>
              <a:rPr lang="ru" dirty="0" smtClean="0"/>
              <a:t>азмещать </a:t>
            </a:r>
            <a:r>
              <a:rPr lang="ru" dirty="0" smtClean="0"/>
              <a:t>предложения по </a:t>
            </a:r>
            <a:r>
              <a:rPr lang="ru" dirty="0" smtClean="0"/>
              <a:t>грузоперевозкам и </a:t>
            </a:r>
            <a:r>
              <a:rPr lang="ru" dirty="0" smtClean="0"/>
              <a:t>проводить аукционы.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97" y="806993"/>
            <a:ext cx="3219835" cy="26296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5785" y="1217040"/>
            <a:ext cx="2095145" cy="36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63108"/>
            <a:ext cx="3546400" cy="449141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02" name="Google Shape;402;p46"/>
          <p:cNvSpPr txBox="1">
            <a:spLocks noGrp="1"/>
          </p:cNvSpPr>
          <p:nvPr>
            <p:ph type="title"/>
          </p:nvPr>
        </p:nvSpPr>
        <p:spPr>
          <a:xfrm>
            <a:off x="5073600" y="960000"/>
            <a:ext cx="6398400" cy="31393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>
              <a:lnSpc>
                <a:spcPct val="85000"/>
              </a:lnSpc>
            </a:pPr>
            <a:r>
              <a:rPr lang="ru-RU" sz="2400" dirty="0" smtClean="0">
                <a:solidFill>
                  <a:schemeClr val="dk1"/>
                </a:solidFill>
              </a:rPr>
              <a:t>Сергей Воротилин</a:t>
            </a:r>
            <a:endParaRPr sz="2400" dirty="0"/>
          </a:p>
        </p:txBody>
      </p:sp>
      <p:sp>
        <p:nvSpPr>
          <p:cNvPr id="403" name="Google Shape;403;p46"/>
          <p:cNvSpPr txBox="1">
            <a:spLocks noGrp="1"/>
          </p:cNvSpPr>
          <p:nvPr>
            <p:ph type="subTitle" idx="1"/>
          </p:nvPr>
        </p:nvSpPr>
        <p:spPr>
          <a:xfrm>
            <a:off x="5073600" y="1372200"/>
            <a:ext cx="6398400" cy="2831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0" indent="0">
              <a:lnSpc>
                <a:spcPct val="115000"/>
              </a:lnSpc>
            </a:pPr>
            <a:r>
              <a:rPr lang="ru" sz="1600" dirty="0" smtClean="0">
                <a:solidFill>
                  <a:schemeClr val="dk2"/>
                </a:solidFill>
              </a:rPr>
              <a:t>Аналитит </a:t>
            </a:r>
            <a:r>
              <a:rPr lang="en-US" sz="1600" dirty="0" smtClean="0">
                <a:solidFill>
                  <a:schemeClr val="dk2"/>
                </a:solidFill>
              </a:rPr>
              <a:t>IT </a:t>
            </a:r>
            <a:r>
              <a:rPr lang="ru-RU" sz="1600" dirty="0" smtClean="0">
                <a:solidFill>
                  <a:schemeClr val="dk2"/>
                </a:solidFill>
              </a:rPr>
              <a:t>холдинг Т1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404" name="Google Shape;404;p46"/>
          <p:cNvSpPr txBox="1">
            <a:spLocks noGrp="1"/>
          </p:cNvSpPr>
          <p:nvPr>
            <p:ph type="subTitle" idx="2"/>
          </p:nvPr>
        </p:nvSpPr>
        <p:spPr>
          <a:xfrm>
            <a:off x="5073600" y="1920000"/>
            <a:ext cx="6398400" cy="276537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0" indent="0">
              <a:lnSpc>
                <a:spcPct val="115000"/>
              </a:lnSpc>
            </a:pPr>
            <a:r>
              <a:rPr lang="ru-RU" sz="1600" dirty="0" smtClean="0">
                <a:solidFill>
                  <a:schemeClr val="dk1"/>
                </a:solidFill>
              </a:rPr>
              <a:t>Занимаюсь трекингом и горными лыжами.</a:t>
            </a:r>
          </a:p>
          <a:p>
            <a:pPr marL="0" indent="0">
              <a:lnSpc>
                <a:spcPct val="115000"/>
              </a:lnSpc>
            </a:pPr>
            <a:r>
              <a:rPr lang="ru-RU" sz="1600" dirty="0" smtClean="0">
                <a:solidFill>
                  <a:schemeClr val="dk1"/>
                </a:solidFill>
              </a:rPr>
              <a:t>Увлекаюсь программированием и математикой</a:t>
            </a:r>
          </a:p>
          <a:p>
            <a:pPr marL="0" indent="0">
              <a:lnSpc>
                <a:spcPct val="115000"/>
              </a:lnSpc>
            </a:pPr>
            <a:r>
              <a:rPr lang="ru-RU" sz="1600" dirty="0" smtClean="0">
                <a:solidFill>
                  <a:schemeClr val="dk1"/>
                </a:solidFill>
              </a:rPr>
              <a:t>Люблю придумывать как решить сложные задачи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</a:pPr>
            <a:endParaRPr sz="1600" dirty="0">
              <a:solidFill>
                <a:schemeClr val="dk1"/>
              </a:solidFill>
            </a:endParaRPr>
          </a:p>
          <a:p>
            <a:pPr marL="499186" indent="-408788">
              <a:lnSpc>
                <a:spcPct val="115000"/>
              </a:lnSpc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600" dirty="0" smtClean="0">
                <a:solidFill>
                  <a:schemeClr val="dk1"/>
                </a:solidFill>
              </a:rPr>
              <a:t>Участвую в автоматизации бизнес-процессов</a:t>
            </a:r>
            <a:r>
              <a:rPr lang="ru" sz="1600" dirty="0" smtClean="0">
                <a:solidFill>
                  <a:schemeClr val="dk1"/>
                </a:solidFill>
              </a:rPr>
              <a:t>;</a:t>
            </a:r>
            <a:endParaRPr sz="1600" dirty="0">
              <a:solidFill>
                <a:schemeClr val="dk1"/>
              </a:solidFill>
            </a:endParaRPr>
          </a:p>
          <a:p>
            <a:pPr marL="499186" indent="-408788">
              <a:lnSpc>
                <a:spcPct val="115000"/>
              </a:lnSpc>
              <a:spcBef>
                <a:spcPts val="1333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sz="1600" dirty="0" smtClean="0">
                <a:solidFill>
                  <a:schemeClr val="dk1"/>
                </a:solidFill>
              </a:rPr>
              <a:t>Собираю требования с формализую в БТ/ФТ;</a:t>
            </a:r>
            <a:endParaRPr sz="1600" dirty="0">
              <a:solidFill>
                <a:schemeClr val="dk1"/>
              </a:solidFill>
            </a:endParaRPr>
          </a:p>
          <a:p>
            <a:pPr marL="499186" indent="-408788">
              <a:lnSpc>
                <a:spcPct val="115000"/>
              </a:lnSpc>
              <a:spcBef>
                <a:spcPts val="1333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sz="1600" dirty="0" smtClean="0">
                <a:solidFill>
                  <a:schemeClr val="dk1"/>
                </a:solidFill>
              </a:rPr>
              <a:t>Обсуждаю реализацию на </a:t>
            </a:r>
            <a:r>
              <a:rPr lang="en-US" sz="1600" dirty="0" smtClean="0">
                <a:solidFill>
                  <a:schemeClr val="dk1"/>
                </a:solidFill>
              </a:rPr>
              <a:t>Python, Java, 1C, </a:t>
            </a:r>
            <a:r>
              <a:rPr lang="en-US" sz="1600" dirty="0" err="1" smtClean="0">
                <a:solidFill>
                  <a:schemeClr val="dk1"/>
                </a:solidFill>
              </a:rPr>
              <a:t>Atlasian</a:t>
            </a:r>
            <a:r>
              <a:rPr lang="ru" sz="1600" dirty="0" smtClean="0">
                <a:solidFill>
                  <a:schemeClr val="dk1"/>
                </a:solidFill>
              </a:rPr>
              <a:t>;</a:t>
            </a:r>
            <a:endParaRPr sz="1600" dirty="0">
              <a:solidFill>
                <a:schemeClr val="dk1"/>
              </a:solidFill>
            </a:endParaRPr>
          </a:p>
          <a:p>
            <a:pPr marL="90398" indent="0">
              <a:lnSpc>
                <a:spcPct val="115000"/>
              </a:lnSpc>
              <a:spcBef>
                <a:spcPts val="1333"/>
              </a:spcBef>
              <a:buClr>
                <a:schemeClr val="accent1"/>
              </a:buClr>
              <a:buSzPts val="1200"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01" name="Google Shape;401;p4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vert="horz" wrap="square" lIns="0" tIns="48000" rIns="0" bIns="48000" rtlCol="0" anchor="ctr" anchorCtr="0">
            <a:noAutofit/>
          </a:bodyPr>
          <a:lstStyle/>
          <a:p>
            <a:pPr marL="16933" marR="1574761" indent="0">
              <a:lnSpc>
                <a:spcPct val="85000"/>
              </a:lnSpc>
            </a:pPr>
            <a:r>
              <a:rPr lang="ru"/>
              <a:t>Давайте знакомиться!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25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portishka.com/uploads/posts/2022-11/1667498648_37-sportishka-com-p-gruzovie-avtomobili-oboi-40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724" y="-114301"/>
            <a:ext cx="6052926" cy="3404771"/>
          </a:xfrm>
          <a:prstGeom prst="rect">
            <a:avLst/>
          </a:prstGeom>
          <a:noFill/>
          <a:effectLst>
            <a:glow rad="279400">
              <a:schemeClr val="bg1">
                <a:alpha val="0"/>
              </a:schemeClr>
            </a:glow>
            <a:softEdge rad="1054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240700" y="1916800"/>
            <a:ext cx="8865300" cy="3709300"/>
          </a:xfrm>
        </p:spPr>
        <p:txBody>
          <a:bodyPr/>
          <a:lstStyle/>
          <a:p>
            <a:pPr marL="186262" indent="0">
              <a:buNone/>
            </a:pPr>
            <a:r>
              <a:rPr lang="ru-RU" dirty="0" smtClean="0"/>
              <a:t>Разработать серверное приложение для публикации объявлений о грузоперевозках и о проведении аукционов.</a:t>
            </a:r>
          </a:p>
          <a:p>
            <a:pPr marL="186262" indent="0">
              <a:buNone/>
            </a:pPr>
            <a:endParaRPr lang="ru-RU" dirty="0"/>
          </a:p>
          <a:p>
            <a:r>
              <a:rPr lang="ru-RU" dirty="0" smtClean="0"/>
              <a:t>Сервис предоставляет возможность размещать объявления и проводить аукционы на доставку грузов или предоставления услуг по грузоперевозке.</a:t>
            </a:r>
          </a:p>
          <a:p>
            <a:endParaRPr lang="ru-RU" dirty="0"/>
          </a:p>
          <a:p>
            <a:r>
              <a:rPr lang="ru-RU" dirty="0" smtClean="0"/>
              <a:t>Должна быть реализована  ролевая модель разграничивающая функциональность для обычных пользователей и администраторов.</a:t>
            </a:r>
          </a:p>
          <a:p>
            <a:endParaRPr lang="ru-RU" dirty="0"/>
          </a:p>
          <a:p>
            <a:r>
              <a:rPr lang="ru-RU" dirty="0" smtClean="0"/>
              <a:t>Доступ к приложения должен осуществляться через </a:t>
            </a:r>
            <a:r>
              <a:rPr lang="en-US" dirty="0" smtClean="0"/>
              <a:t>web </a:t>
            </a:r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4"/>
          </p:nvPr>
        </p:nvSpPr>
        <p:spPr>
          <a:xfrm>
            <a:off x="1240700" y="558800"/>
            <a:ext cx="7944000" cy="480000"/>
          </a:xfrm>
        </p:spPr>
        <p:txBody>
          <a:bodyPr/>
          <a:lstStyle/>
          <a:p>
            <a:r>
              <a:rPr lang="ru-RU" sz="3200" dirty="0" smtClean="0"/>
              <a:t>Поставленная задача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72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4"/>
          </p:nvPr>
        </p:nvSpPr>
        <p:spPr>
          <a:xfrm>
            <a:off x="1240700" y="558800"/>
            <a:ext cx="7944000" cy="480000"/>
          </a:xfrm>
        </p:spPr>
        <p:txBody>
          <a:bodyPr/>
          <a:lstStyle/>
          <a:p>
            <a:r>
              <a:rPr lang="ru-RU" sz="3200" dirty="0" smtClean="0"/>
              <a:t>План работы</a:t>
            </a:r>
            <a:endParaRPr lang="ru-RU" sz="3200" dirty="0"/>
          </a:p>
        </p:txBody>
      </p:sp>
      <p:cxnSp>
        <p:nvCxnSpPr>
          <p:cNvPr id="7" name="Google Shape;468;p49"/>
          <p:cNvCxnSpPr>
            <a:stCxn id="21" idx="6"/>
            <a:endCxn id="22" idx="2"/>
          </p:cNvCxnSpPr>
          <p:nvPr/>
        </p:nvCxnSpPr>
        <p:spPr>
          <a:xfrm>
            <a:off x="3115406" y="2182503"/>
            <a:ext cx="1750200" cy="300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473;p49"/>
          <p:cNvCxnSpPr>
            <a:stCxn id="24" idx="6"/>
            <a:endCxn id="25" idx="2"/>
          </p:cNvCxnSpPr>
          <p:nvPr/>
        </p:nvCxnSpPr>
        <p:spPr>
          <a:xfrm flipV="1">
            <a:off x="3119752" y="3147043"/>
            <a:ext cx="1745854" cy="25912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76;p49"/>
          <p:cNvCxnSpPr>
            <a:stCxn id="23" idx="6"/>
          </p:cNvCxnSpPr>
          <p:nvPr/>
        </p:nvCxnSpPr>
        <p:spPr>
          <a:xfrm>
            <a:off x="1009390" y="3147298"/>
            <a:ext cx="1974300" cy="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78;p49"/>
          <p:cNvCxnSpPr>
            <a:stCxn id="25" idx="6"/>
            <a:endCxn id="26" idx="2"/>
          </p:cNvCxnSpPr>
          <p:nvPr/>
        </p:nvCxnSpPr>
        <p:spPr>
          <a:xfrm>
            <a:off x="5217206" y="3147043"/>
            <a:ext cx="1756500" cy="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480;p49"/>
          <p:cNvCxnSpPr>
            <a:stCxn id="26" idx="6"/>
            <a:endCxn id="27" idx="2"/>
          </p:cNvCxnSpPr>
          <p:nvPr/>
        </p:nvCxnSpPr>
        <p:spPr>
          <a:xfrm>
            <a:off x="7325319" y="3147043"/>
            <a:ext cx="1756500" cy="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2;p49"/>
          <p:cNvCxnSpPr>
            <a:stCxn id="27" idx="6"/>
          </p:cNvCxnSpPr>
          <p:nvPr/>
        </p:nvCxnSpPr>
        <p:spPr>
          <a:xfrm>
            <a:off x="9433431" y="3147043"/>
            <a:ext cx="1959000" cy="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483;p49"/>
          <p:cNvCxnSpPr>
            <a:stCxn id="28" idx="6"/>
            <a:endCxn id="29" idx="2"/>
          </p:cNvCxnSpPr>
          <p:nvPr/>
        </p:nvCxnSpPr>
        <p:spPr>
          <a:xfrm>
            <a:off x="1031613" y="4360392"/>
            <a:ext cx="1750200" cy="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87;p49"/>
          <p:cNvCxnSpPr>
            <a:stCxn id="29" idx="6"/>
            <a:endCxn id="30" idx="2"/>
          </p:cNvCxnSpPr>
          <p:nvPr/>
        </p:nvCxnSpPr>
        <p:spPr>
          <a:xfrm>
            <a:off x="3133438" y="4360392"/>
            <a:ext cx="1756500" cy="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489;p49"/>
          <p:cNvCxnSpPr>
            <a:stCxn id="30" idx="6"/>
            <a:endCxn id="31" idx="2"/>
          </p:cNvCxnSpPr>
          <p:nvPr/>
        </p:nvCxnSpPr>
        <p:spPr>
          <a:xfrm>
            <a:off x="5241551" y="4360392"/>
            <a:ext cx="1756500" cy="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91;p49"/>
          <p:cNvCxnSpPr>
            <a:stCxn id="31" idx="6"/>
          </p:cNvCxnSpPr>
          <p:nvPr/>
        </p:nvCxnSpPr>
        <p:spPr>
          <a:xfrm>
            <a:off x="7349663" y="4360392"/>
            <a:ext cx="19590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92;p49"/>
          <p:cNvCxnSpPr>
            <a:stCxn id="20" idx="6"/>
            <a:endCxn id="21" idx="2"/>
          </p:cNvCxnSpPr>
          <p:nvPr/>
        </p:nvCxnSpPr>
        <p:spPr>
          <a:xfrm>
            <a:off x="1009390" y="2182507"/>
            <a:ext cx="1754400" cy="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94;p49"/>
          <p:cNvSpPr txBox="1">
            <a:spLocks noGrp="1"/>
          </p:cNvSpPr>
          <p:nvPr>
            <p:ph type="subTitle" idx="1"/>
          </p:nvPr>
        </p:nvSpPr>
        <p:spPr>
          <a:xfrm>
            <a:off x="657815" y="2366706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 архитектуры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493;p49"/>
          <p:cNvSpPr/>
          <p:nvPr/>
        </p:nvSpPr>
        <p:spPr>
          <a:xfrm>
            <a:off x="657790" y="2006707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1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21" name="Google Shape;469;p49"/>
          <p:cNvSpPr/>
          <p:nvPr/>
        </p:nvSpPr>
        <p:spPr>
          <a:xfrm>
            <a:off x="2763806" y="2006703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bg1"/>
                </a:solidFill>
              </a:rPr>
              <a:t>2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22" name="Google Shape;470;p49"/>
          <p:cNvSpPr/>
          <p:nvPr/>
        </p:nvSpPr>
        <p:spPr>
          <a:xfrm>
            <a:off x="4865631" y="2009848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bg1"/>
                </a:solidFill>
              </a:rPr>
              <a:t>3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23" name="Google Shape;472;p49"/>
          <p:cNvSpPr/>
          <p:nvPr/>
        </p:nvSpPr>
        <p:spPr>
          <a:xfrm>
            <a:off x="657790" y="2971498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bg1"/>
                </a:solidFill>
              </a:rPr>
              <a:t>4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24" name="Google Shape;474;p49"/>
          <p:cNvSpPr/>
          <p:nvPr/>
        </p:nvSpPr>
        <p:spPr>
          <a:xfrm>
            <a:off x="2768152" y="2997155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bg1"/>
                </a:solidFill>
              </a:rPr>
              <a:t>5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25" name="Google Shape;475;p49"/>
          <p:cNvSpPr/>
          <p:nvPr/>
        </p:nvSpPr>
        <p:spPr>
          <a:xfrm>
            <a:off x="4865606" y="2971243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bg1"/>
                </a:solidFill>
              </a:rPr>
              <a:t>6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26" name="Google Shape;479;p49"/>
          <p:cNvSpPr/>
          <p:nvPr/>
        </p:nvSpPr>
        <p:spPr>
          <a:xfrm>
            <a:off x="6973719" y="2971243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bg1"/>
                </a:solidFill>
              </a:rPr>
              <a:t>7</a:t>
            </a:r>
            <a:endParaRPr sz="1000" b="1">
              <a:solidFill>
                <a:schemeClr val="bg1"/>
              </a:solidFill>
            </a:endParaRPr>
          </a:p>
        </p:txBody>
      </p:sp>
      <p:sp>
        <p:nvSpPr>
          <p:cNvPr id="27" name="Google Shape;481;p49"/>
          <p:cNvSpPr/>
          <p:nvPr/>
        </p:nvSpPr>
        <p:spPr>
          <a:xfrm>
            <a:off x="9081831" y="2971243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bg1"/>
                </a:solidFill>
              </a:rPr>
              <a:t>8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28" name="Google Shape;484;p49"/>
          <p:cNvSpPr/>
          <p:nvPr/>
        </p:nvSpPr>
        <p:spPr>
          <a:xfrm>
            <a:off x="680013" y="4184592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bg1"/>
                </a:solidFill>
              </a:rPr>
              <a:t>9</a:t>
            </a:r>
            <a:endParaRPr sz="1000" b="1">
              <a:solidFill>
                <a:schemeClr val="bg1"/>
              </a:solidFill>
            </a:endParaRPr>
          </a:p>
        </p:txBody>
      </p:sp>
      <p:sp>
        <p:nvSpPr>
          <p:cNvPr id="29" name="Google Shape;485;p49"/>
          <p:cNvSpPr/>
          <p:nvPr/>
        </p:nvSpPr>
        <p:spPr>
          <a:xfrm>
            <a:off x="2781838" y="4184592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bg1"/>
                </a:solidFill>
              </a:rPr>
              <a:t>10</a:t>
            </a:r>
            <a:endParaRPr sz="1000" b="1">
              <a:solidFill>
                <a:schemeClr val="bg1"/>
              </a:solidFill>
            </a:endParaRPr>
          </a:p>
        </p:txBody>
      </p:sp>
      <p:sp>
        <p:nvSpPr>
          <p:cNvPr id="30" name="Google Shape;488;p49"/>
          <p:cNvSpPr/>
          <p:nvPr/>
        </p:nvSpPr>
        <p:spPr>
          <a:xfrm>
            <a:off x="4889951" y="4184592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ru" sz="1000" b="1" dirty="0">
                <a:solidFill>
                  <a:schemeClr val="bg1"/>
                </a:solidFill>
              </a:rPr>
              <a:t>11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31" name="Google Shape;490;p49"/>
          <p:cNvSpPr/>
          <p:nvPr/>
        </p:nvSpPr>
        <p:spPr>
          <a:xfrm>
            <a:off x="6998063" y="4184592"/>
            <a:ext cx="351600" cy="351600"/>
          </a:xfrm>
          <a:prstGeom prst="ellipse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>
                <a:solidFill>
                  <a:schemeClr val="bg1"/>
                </a:solidFill>
              </a:rPr>
              <a:t>12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34" name="Google Shape;497;p49"/>
          <p:cNvSpPr txBox="1">
            <a:spLocks/>
          </p:cNvSpPr>
          <p:nvPr/>
        </p:nvSpPr>
        <p:spPr>
          <a:xfrm>
            <a:off x="2763815" y="2366706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91425" rIns="91425" bIns="91425" rtlCol="0" anchor="t" anchorCtr="0">
            <a:noAutofit/>
          </a:bodyPr>
          <a:lstStyle>
            <a:lvl1pPr marL="91440" lvl="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kern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384048" lvl="1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kern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566928" lvl="2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kern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749808" lvl="3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kern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932688" lvl="4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kern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11000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kern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13000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kern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1500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kern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17000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kern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>
              <a:buClr>
                <a:schemeClr val="dk1"/>
              </a:buClr>
              <a:buSzPts val="1400"/>
            </a:pPr>
            <a:r>
              <a:rPr lang="ru-RU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Выбор стека реализации</a:t>
            </a:r>
            <a:endParaRPr lang="ru-RU" sz="1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Google Shape;500;p49"/>
          <p:cNvSpPr txBox="1">
            <a:spLocks/>
          </p:cNvSpPr>
          <p:nvPr/>
        </p:nvSpPr>
        <p:spPr>
          <a:xfrm>
            <a:off x="4232724" y="2398751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Разработка структуры данных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47" name="Google Shape;500;p49"/>
          <p:cNvSpPr txBox="1">
            <a:spLocks/>
          </p:cNvSpPr>
          <p:nvPr/>
        </p:nvSpPr>
        <p:spPr>
          <a:xfrm>
            <a:off x="633423" y="3410178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Описание функциональности сервисов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48" name="Google Shape;500;p49"/>
          <p:cNvSpPr txBox="1">
            <a:spLocks/>
          </p:cNvSpPr>
          <p:nvPr/>
        </p:nvSpPr>
        <p:spPr>
          <a:xfrm>
            <a:off x="2527464" y="3410178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Развертывание БД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50" name="Google Shape;500;p49"/>
          <p:cNvSpPr txBox="1">
            <a:spLocks/>
          </p:cNvSpPr>
          <p:nvPr/>
        </p:nvSpPr>
        <p:spPr>
          <a:xfrm>
            <a:off x="4273464" y="3410178"/>
            <a:ext cx="206526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Формирования доменного слоя с моделями данных и </a:t>
            </a:r>
            <a:r>
              <a:rPr lang="en-US" sz="1400" dirty="0" smtClean="0">
                <a:solidFill>
                  <a:schemeClr val="tx1"/>
                </a:solidFill>
              </a:rPr>
              <a:t>DTO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51" name="Google Shape;500;p49"/>
          <p:cNvSpPr txBox="1">
            <a:spLocks/>
          </p:cNvSpPr>
          <p:nvPr/>
        </p:nvSpPr>
        <p:spPr>
          <a:xfrm>
            <a:off x="6625000" y="3360292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Настройка </a:t>
            </a:r>
            <a:r>
              <a:rPr lang="ru-RU" sz="1400" dirty="0" err="1" smtClean="0">
                <a:solidFill>
                  <a:schemeClr val="tx1"/>
                </a:solidFill>
              </a:rPr>
              <a:t>репозитариев</a:t>
            </a:r>
            <a:r>
              <a:rPr lang="ru-RU" sz="1400" dirty="0" smtClean="0">
                <a:solidFill>
                  <a:schemeClr val="tx1"/>
                </a:solidFill>
              </a:rPr>
              <a:t> для подключения к БД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52" name="Google Shape;500;p49"/>
          <p:cNvSpPr txBox="1">
            <a:spLocks/>
          </p:cNvSpPr>
          <p:nvPr/>
        </p:nvSpPr>
        <p:spPr>
          <a:xfrm>
            <a:off x="8731000" y="3463465"/>
            <a:ext cx="27752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Реализация </a:t>
            </a:r>
            <a:r>
              <a:rPr lang="ru-RU" sz="1400" dirty="0" err="1" smtClean="0">
                <a:solidFill>
                  <a:schemeClr val="tx1"/>
                </a:solidFill>
              </a:rPr>
              <a:t>аутинтификации</a:t>
            </a:r>
            <a:r>
              <a:rPr lang="ru-RU" sz="1400" dirty="0" smtClean="0">
                <a:solidFill>
                  <a:schemeClr val="tx1"/>
                </a:solidFill>
              </a:rPr>
              <a:t> и авторизации, разграничения доступа к ресурсам и </a:t>
            </a:r>
            <a:r>
              <a:rPr lang="ru-RU" sz="1400" dirty="0" err="1" smtClean="0">
                <a:solidFill>
                  <a:schemeClr val="tx1"/>
                </a:solidFill>
              </a:rPr>
              <a:t>эндпоинтам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54" name="Google Shape;500;p49"/>
          <p:cNvSpPr txBox="1">
            <a:spLocks/>
          </p:cNvSpPr>
          <p:nvPr/>
        </p:nvSpPr>
        <p:spPr>
          <a:xfrm>
            <a:off x="657754" y="4542792"/>
            <a:ext cx="1894041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Настройка взаимодействия между </a:t>
            </a:r>
            <a:r>
              <a:rPr lang="ru-RU" sz="1400" dirty="0" err="1" smtClean="0">
                <a:solidFill>
                  <a:schemeClr val="tx1"/>
                </a:solidFill>
              </a:rPr>
              <a:t>микросервисами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55" name="Google Shape;500;p49"/>
          <p:cNvSpPr txBox="1">
            <a:spLocks/>
          </p:cNvSpPr>
          <p:nvPr/>
        </p:nvSpPr>
        <p:spPr>
          <a:xfrm>
            <a:off x="2551795" y="4581540"/>
            <a:ext cx="1894041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Реализация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56" name="Google Shape;500;p49"/>
          <p:cNvSpPr txBox="1">
            <a:spLocks/>
          </p:cNvSpPr>
          <p:nvPr/>
        </p:nvSpPr>
        <p:spPr>
          <a:xfrm>
            <a:off x="4297796" y="4626888"/>
            <a:ext cx="1894041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Тестирование работы </a:t>
            </a:r>
            <a:r>
              <a:rPr lang="en-US" sz="1400" dirty="0" smtClean="0">
                <a:solidFill>
                  <a:schemeClr val="tx1"/>
                </a:solidFill>
              </a:rPr>
              <a:t>REST API 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57" name="Google Shape;500;p49"/>
          <p:cNvSpPr txBox="1">
            <a:spLocks/>
          </p:cNvSpPr>
          <p:nvPr/>
        </p:nvSpPr>
        <p:spPr>
          <a:xfrm>
            <a:off x="6649332" y="4626888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Разработка </a:t>
            </a:r>
            <a:r>
              <a:rPr lang="en-US" sz="1400" dirty="0" smtClean="0">
                <a:solidFill>
                  <a:schemeClr val="tx1"/>
                </a:solidFill>
              </a:rPr>
              <a:t>web</a:t>
            </a:r>
            <a:r>
              <a:rPr lang="ru-RU" sz="1400" dirty="0" smtClean="0">
                <a:solidFill>
                  <a:schemeClr val="tx1"/>
                </a:solidFill>
              </a:rPr>
              <a:t> приложения для управления данными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58" name="Google Shape;500;p49"/>
          <p:cNvSpPr txBox="1">
            <a:spLocks/>
          </p:cNvSpPr>
          <p:nvPr/>
        </p:nvSpPr>
        <p:spPr>
          <a:xfrm>
            <a:off x="8755332" y="4639993"/>
            <a:ext cx="2750868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Реализация бизнес логики размещения объявлений и </a:t>
            </a:r>
            <a:r>
              <a:rPr lang="ru-RU" sz="1400" dirty="0" err="1" smtClean="0">
                <a:solidFill>
                  <a:schemeClr val="tx1"/>
                </a:solidFill>
              </a:rPr>
              <a:t>акционов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59" name="Google Shape;481;p49"/>
          <p:cNvSpPr/>
          <p:nvPr/>
        </p:nvSpPr>
        <p:spPr>
          <a:xfrm>
            <a:off x="9106151" y="4184592"/>
            <a:ext cx="351600" cy="351600"/>
          </a:xfrm>
          <a:prstGeom prst="ellipse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 smtClean="0">
                <a:solidFill>
                  <a:schemeClr val="bg1"/>
                </a:solidFill>
              </a:rPr>
              <a:t>13</a:t>
            </a:r>
            <a:endParaRPr sz="1000" b="1" dirty="0">
              <a:solidFill>
                <a:schemeClr val="bg1"/>
              </a:solidFill>
            </a:endParaRPr>
          </a:p>
        </p:txBody>
      </p:sp>
      <p:cxnSp>
        <p:nvCxnSpPr>
          <p:cNvPr id="60" name="Google Shape;482;p49"/>
          <p:cNvCxnSpPr/>
          <p:nvPr/>
        </p:nvCxnSpPr>
        <p:spPr>
          <a:xfrm>
            <a:off x="9457763" y="4360392"/>
            <a:ext cx="195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473;p49"/>
          <p:cNvCxnSpPr>
            <a:stCxn id="67" idx="6"/>
          </p:cNvCxnSpPr>
          <p:nvPr/>
        </p:nvCxnSpPr>
        <p:spPr>
          <a:xfrm flipV="1">
            <a:off x="3135179" y="5574513"/>
            <a:ext cx="1745854" cy="2591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476;p49"/>
          <p:cNvCxnSpPr>
            <a:stCxn id="66" idx="6"/>
          </p:cNvCxnSpPr>
          <p:nvPr/>
        </p:nvCxnSpPr>
        <p:spPr>
          <a:xfrm>
            <a:off x="1024817" y="5574768"/>
            <a:ext cx="197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472;p49"/>
          <p:cNvSpPr/>
          <p:nvPr/>
        </p:nvSpPr>
        <p:spPr>
          <a:xfrm>
            <a:off x="673217" y="5398968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lt2"/>
                </a:solidFill>
              </a:rPr>
              <a:t>1</a:t>
            </a:r>
            <a:r>
              <a:rPr lang="ru" sz="1000" b="1" dirty="0" smtClean="0">
                <a:solidFill>
                  <a:schemeClr val="lt2"/>
                </a:solidFill>
              </a:rPr>
              <a:t>4</a:t>
            </a:r>
            <a:endParaRPr sz="1000" b="1" dirty="0">
              <a:solidFill>
                <a:schemeClr val="lt2"/>
              </a:solidFill>
            </a:endParaRPr>
          </a:p>
        </p:txBody>
      </p:sp>
      <p:sp>
        <p:nvSpPr>
          <p:cNvPr id="67" name="Google Shape;474;p49"/>
          <p:cNvSpPr/>
          <p:nvPr/>
        </p:nvSpPr>
        <p:spPr>
          <a:xfrm>
            <a:off x="2783579" y="542462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lt2"/>
                </a:solidFill>
              </a:rPr>
              <a:t>1</a:t>
            </a:r>
            <a:r>
              <a:rPr lang="ru" sz="1000" b="1" dirty="0" smtClean="0">
                <a:solidFill>
                  <a:schemeClr val="lt2"/>
                </a:solidFill>
              </a:rPr>
              <a:t>5</a:t>
            </a:r>
            <a:endParaRPr sz="1000" b="1" dirty="0">
              <a:solidFill>
                <a:schemeClr val="lt2"/>
              </a:solidFill>
            </a:endParaRPr>
          </a:p>
        </p:txBody>
      </p:sp>
      <p:sp>
        <p:nvSpPr>
          <p:cNvPr id="71" name="Google Shape;500;p49"/>
          <p:cNvSpPr txBox="1">
            <a:spLocks/>
          </p:cNvSpPr>
          <p:nvPr/>
        </p:nvSpPr>
        <p:spPr>
          <a:xfrm>
            <a:off x="633423" y="5682096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Реализация </a:t>
            </a:r>
            <a:r>
              <a:rPr lang="en-US" sz="1400" dirty="0" smtClean="0">
                <a:solidFill>
                  <a:schemeClr val="tx1"/>
                </a:solidFill>
              </a:rPr>
              <a:t>web </a:t>
            </a:r>
            <a:r>
              <a:rPr lang="ru-RU" sz="1400" dirty="0" smtClean="0">
                <a:solidFill>
                  <a:schemeClr val="tx1"/>
                </a:solidFill>
              </a:rPr>
              <a:t>клиента для </a:t>
            </a:r>
            <a:r>
              <a:rPr lang="ru-RU" sz="1400" dirty="0" err="1" smtClean="0">
                <a:solidFill>
                  <a:schemeClr val="tx1"/>
                </a:solidFill>
              </a:rPr>
              <a:t>для</a:t>
            </a:r>
            <a:r>
              <a:rPr lang="ru-RU" sz="1400" dirty="0" smtClean="0">
                <a:solidFill>
                  <a:schemeClr val="tx1"/>
                </a:solidFill>
              </a:rPr>
              <a:t> сервиса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sp>
        <p:nvSpPr>
          <p:cNvPr id="72" name="Google Shape;500;p49"/>
          <p:cNvSpPr txBox="1">
            <a:spLocks/>
          </p:cNvSpPr>
          <p:nvPr/>
        </p:nvSpPr>
        <p:spPr>
          <a:xfrm>
            <a:off x="2542891" y="5837648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Добавление функциональности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ru-RU" dirty="0"/>
          </a:p>
        </p:txBody>
      </p:sp>
      <p:pic>
        <p:nvPicPr>
          <p:cNvPr id="2050" name="Picture 2" descr="https://se.ewi.tudelft.nl/desosa2019/chapters/spring-boot/images/spring-boot/module_stru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107" y="-178000"/>
            <a:ext cx="4847565" cy="3596117"/>
          </a:xfrm>
          <a:prstGeom prst="rect">
            <a:avLst/>
          </a:prstGeom>
          <a:noFill/>
          <a:effectLst>
            <a:glow rad="76200">
              <a:schemeClr val="accent1">
                <a:alpha val="0"/>
              </a:schemeClr>
            </a:glow>
            <a:softEdge rad="965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4"/>
          </p:nvPr>
        </p:nvSpPr>
        <p:spPr>
          <a:xfrm>
            <a:off x="1240700" y="558800"/>
            <a:ext cx="7944000" cy="480000"/>
          </a:xfrm>
        </p:spPr>
        <p:txBody>
          <a:bodyPr/>
          <a:lstStyle/>
          <a:p>
            <a:r>
              <a:rPr lang="ru-RU" sz="3200" dirty="0" smtClean="0"/>
              <a:t>Структура проекта</a:t>
            </a:r>
            <a:endParaRPr lang="ru-RU" sz="3200" dirty="0"/>
          </a:p>
        </p:txBody>
      </p:sp>
      <p:pic>
        <p:nvPicPr>
          <p:cNvPr id="3074" name="Picture 2" descr="https://i.pinimg.com/originals/88/61/71/8861716c5b2f29412023e4c82af354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00" y="0"/>
            <a:ext cx="4777800" cy="3453585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softEdge rad="812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C:\Users\sflas\AppData\Local\Packages\Microsoft.Windows.Photos_8wekyb3d8bbwe\TempState\ShareServiceTempFolder\OfferObject.drawio (1)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345" y="2178028"/>
            <a:ext cx="5236210" cy="3795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0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-431800"/>
            <a:ext cx="3468125" cy="3705940"/>
          </a:xfrm>
          <a:prstGeom prst="rect">
            <a:avLst/>
          </a:prstGeom>
          <a:effectLst>
            <a:softEdge rad="660400"/>
          </a:effectLst>
        </p:spPr>
      </p:pic>
      <p:sp>
        <p:nvSpPr>
          <p:cNvPr id="6" name="Подзаголовок 5"/>
          <p:cNvSpPr>
            <a:spLocks noGrp="1"/>
          </p:cNvSpPr>
          <p:nvPr>
            <p:ph type="subTitle" idx="4"/>
          </p:nvPr>
        </p:nvSpPr>
        <p:spPr>
          <a:xfrm>
            <a:off x="1240700" y="558800"/>
            <a:ext cx="7944000" cy="480000"/>
          </a:xfrm>
        </p:spPr>
        <p:txBody>
          <a:bodyPr/>
          <a:lstStyle/>
          <a:p>
            <a:r>
              <a:rPr lang="ru-RU" sz="3200" dirty="0" smtClean="0"/>
              <a:t>Структура данных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951" y="1790667"/>
            <a:ext cx="4637901" cy="4165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700" y="2029401"/>
            <a:ext cx="33655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Развернуты две </a:t>
            </a:r>
            <a:r>
              <a:rPr lang="en-US" dirty="0" smtClean="0"/>
              <a:t>BD </a:t>
            </a:r>
            <a:r>
              <a:rPr lang="ru-RU" dirty="0" smtClean="0"/>
              <a:t>на базе </a:t>
            </a:r>
            <a:r>
              <a:rPr lang="en-US" dirty="0" smtClean="0"/>
              <a:t>PostgreSQL </a:t>
            </a:r>
            <a:r>
              <a:rPr lang="ru-RU" dirty="0" smtClean="0"/>
              <a:t>в различных </a:t>
            </a:r>
            <a:r>
              <a:rPr lang="en-US" dirty="0" smtClean="0"/>
              <a:t>Docker </a:t>
            </a:r>
            <a:r>
              <a:rPr lang="ru-RU" dirty="0" smtClean="0"/>
              <a:t> контейнерах.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Объекты сделок хотя и унаследованы от одной родительской структуры но имеют </a:t>
            </a:r>
            <a:r>
              <a:rPr lang="ru-RU" dirty="0" err="1" smtClean="0"/>
              <a:t>доп</a:t>
            </a:r>
            <a:r>
              <a:rPr lang="ru-RU" dirty="0" smtClean="0"/>
              <a:t> поля, их связи со сделками реализуется по связке типа сделки и </a:t>
            </a:r>
            <a:r>
              <a:rPr lang="en-US" dirty="0" smtClean="0"/>
              <a:t>id </a:t>
            </a:r>
            <a:r>
              <a:rPr lang="ru-RU" dirty="0" smtClean="0"/>
              <a:t>элемента.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Связь с пользователями , реализована на основании уникальног</a:t>
            </a:r>
            <a:r>
              <a:rPr lang="ru-RU" dirty="0"/>
              <a:t>о</a:t>
            </a:r>
            <a:r>
              <a:rPr lang="ru-RU" dirty="0" smtClean="0"/>
              <a:t> </a:t>
            </a:r>
            <a:r>
              <a:rPr lang="en-US" dirty="0" smtClean="0"/>
              <a:t>UUID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7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4"/>
          </p:nvPr>
        </p:nvSpPr>
        <p:spPr>
          <a:xfrm>
            <a:off x="1240700" y="558800"/>
            <a:ext cx="7944000" cy="480000"/>
          </a:xfrm>
        </p:spPr>
        <p:txBody>
          <a:bodyPr/>
          <a:lstStyle/>
          <a:p>
            <a:r>
              <a:rPr lang="en-US" sz="3200" dirty="0" smtClean="0"/>
              <a:t>Web </a:t>
            </a:r>
            <a:r>
              <a:rPr lang="ru-RU" sz="3200" dirty="0" smtClean="0"/>
              <a:t>формы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114571"/>
            <a:ext cx="3485825" cy="2914797"/>
          </a:xfrm>
          <a:prstGeom prst="rect">
            <a:avLst/>
          </a:prstGeom>
          <a:effectLst>
            <a:softEdge rad="342900"/>
          </a:effectLst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809432"/>
            <a:ext cx="4724400" cy="283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96" y="2648368"/>
            <a:ext cx="611505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997" y="3267493"/>
            <a:ext cx="219900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4714023"/>
            <a:ext cx="3324225" cy="1534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1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240700" y="1916800"/>
            <a:ext cx="8208100" cy="37093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Разработаны модели данных развернут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BD</a:t>
            </a:r>
            <a:endParaRPr lang="ru-RU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Реализована связь </a:t>
            </a:r>
            <a:r>
              <a:rPr lang="ru-RU" dirty="0" err="1" smtClean="0"/>
              <a:t>репозиториев</a:t>
            </a:r>
            <a:r>
              <a:rPr lang="ru-RU" dirty="0" smtClean="0"/>
              <a:t> в </a:t>
            </a:r>
            <a:r>
              <a:rPr lang="en-US" dirty="0" smtClean="0"/>
              <a:t>BD </a:t>
            </a:r>
            <a:r>
              <a:rPr lang="ru-RU" dirty="0" smtClean="0"/>
              <a:t>и реализован сервисный слой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Разработано и реализовано </a:t>
            </a:r>
            <a:r>
              <a:rPr lang="en-US" dirty="0" smtClean="0"/>
              <a:t>REST API</a:t>
            </a:r>
            <a:endParaRPr lang="ru-RU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Р</a:t>
            </a:r>
            <a:r>
              <a:rPr lang="ru-RU" dirty="0"/>
              <a:t>е</a:t>
            </a:r>
            <a:r>
              <a:rPr lang="ru-RU" dirty="0" smtClean="0"/>
              <a:t>ализована Аутентификация и Авторизация пользователей с использованием </a:t>
            </a:r>
            <a:r>
              <a:rPr lang="en-US" dirty="0" smtClean="0"/>
              <a:t>JWT </a:t>
            </a:r>
            <a:r>
              <a:rPr lang="ru-RU" dirty="0" smtClean="0"/>
              <a:t>и </a:t>
            </a:r>
            <a:r>
              <a:rPr lang="en-US" dirty="0" smtClean="0"/>
              <a:t>Spring Security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Настроена связь </a:t>
            </a:r>
            <a:r>
              <a:rPr lang="ru-RU" dirty="0"/>
              <a:t>м</a:t>
            </a:r>
            <a:r>
              <a:rPr lang="ru-RU" dirty="0" smtClean="0"/>
              <a:t>ежду </a:t>
            </a:r>
            <a:r>
              <a:rPr lang="ru-RU" dirty="0" err="1" smtClean="0"/>
              <a:t>микросервисами</a:t>
            </a:r>
            <a:r>
              <a:rPr lang="ru-RU" dirty="0" smtClean="0"/>
              <a:t> с применением </a:t>
            </a:r>
            <a:r>
              <a:rPr lang="en-US" dirty="0" err="1" smtClean="0"/>
              <a:t>SpringCloud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OpenFeign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Разработано </a:t>
            </a:r>
            <a:r>
              <a:rPr lang="en-US" dirty="0" smtClean="0"/>
              <a:t>web </a:t>
            </a:r>
            <a:r>
              <a:rPr lang="ru-RU" dirty="0" smtClean="0"/>
              <a:t>приложение на базе </a:t>
            </a:r>
            <a:r>
              <a:rPr lang="en-US" dirty="0" err="1" smtClean="0"/>
              <a:t>SpringWeb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ru-RU" dirty="0" smtClean="0"/>
              <a:t>и пакета м</a:t>
            </a:r>
            <a:r>
              <a:rPr lang="ru-RU" dirty="0"/>
              <a:t>а</a:t>
            </a:r>
            <a:r>
              <a:rPr lang="ru-RU" dirty="0" smtClean="0"/>
              <a:t>кетов </a:t>
            </a:r>
            <a:r>
              <a:rPr lang="en-US" dirty="0" smtClean="0"/>
              <a:t> </a:t>
            </a:r>
            <a:r>
              <a:rPr lang="en-US" dirty="0"/>
              <a:t>Bootstrap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4"/>
          </p:nvPr>
        </p:nvSpPr>
        <p:spPr>
          <a:xfrm>
            <a:off x="1240700" y="558800"/>
            <a:ext cx="7944000" cy="480000"/>
          </a:xfrm>
        </p:spPr>
        <p:txBody>
          <a:bodyPr/>
          <a:lstStyle/>
          <a:p>
            <a:r>
              <a:rPr lang="ru-RU" sz="3200" dirty="0" smtClean="0"/>
              <a:t>Достигнутые цели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404" y="101600"/>
            <a:ext cx="127133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240700" y="1916800"/>
            <a:ext cx="8208100" cy="37093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Закончить реализацию всех </a:t>
            </a:r>
            <a:r>
              <a:rPr lang="en-US" dirty="0" smtClean="0"/>
              <a:t>web </a:t>
            </a:r>
            <a:r>
              <a:rPr lang="ru-RU" dirty="0" smtClean="0"/>
              <a:t>форм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Внедрить в полном объеме бизнес логику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Декомпозировать сервисы на более мелкие </a:t>
            </a:r>
            <a:r>
              <a:rPr lang="ru-RU" dirty="0" err="1" smtClean="0"/>
              <a:t>микросервисы</a:t>
            </a:r>
            <a:endParaRPr lang="ru-RU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Добавить </a:t>
            </a:r>
            <a:r>
              <a:rPr lang="en-US" dirty="0" err="1" smtClean="0"/>
              <a:t>GateWay</a:t>
            </a:r>
            <a:r>
              <a:rPr lang="en-US" dirty="0" smtClean="0"/>
              <a:t> API </a:t>
            </a:r>
            <a:r>
              <a:rPr lang="ru-RU" dirty="0" smtClean="0"/>
              <a:t>и перевести на его уровне авторизацию и аутентификацию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Протестировать и провести </a:t>
            </a:r>
            <a:r>
              <a:rPr lang="en-US" dirty="0" smtClean="0"/>
              <a:t>review </a:t>
            </a:r>
            <a:r>
              <a:rPr lang="ru-RU" dirty="0" smtClean="0"/>
              <a:t>кода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Расширить функциональность приложения на серверной и клиентской части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Развернуть приложение на внешнем сервере.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4"/>
          </p:nvPr>
        </p:nvSpPr>
        <p:spPr>
          <a:xfrm>
            <a:off x="1240700" y="558800"/>
            <a:ext cx="7944000" cy="480000"/>
          </a:xfrm>
        </p:spPr>
        <p:txBody>
          <a:bodyPr/>
          <a:lstStyle/>
          <a:p>
            <a:r>
              <a:rPr lang="ru-RU" sz="3200" dirty="0" smtClean="0"/>
              <a:t>Планы и идеи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443" y="139700"/>
            <a:ext cx="3778051" cy="27305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393700"/>
          </a:effectLst>
        </p:spPr>
      </p:pic>
    </p:spTree>
    <p:extLst>
      <p:ext uri="{BB962C8B-B14F-4D97-AF65-F5344CB8AC3E}">
        <p14:creationId xmlns:p14="http://schemas.microsoft.com/office/powerpoint/2010/main" val="40627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1699</TotalTime>
  <Words>376</Words>
  <Application>Microsoft Office PowerPoint</Application>
  <PresentationFormat>Широкоэкранный</PresentationFormat>
  <Paragraphs>77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IBM Plex Sans</vt:lpstr>
      <vt:lpstr>IBM Plex Sans SemiBold</vt:lpstr>
      <vt:lpstr>Тема Office</vt:lpstr>
      <vt:lpstr>Ретро</vt:lpstr>
      <vt:lpstr>Объявления и аукцион предложений по грузоперевозкам.</vt:lpstr>
      <vt:lpstr>Сергей Воротилин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Объявления и аукцион предложений по грузоперевозкам.</dc:title>
  <dc:creator>Сергей Воротилин</dc:creator>
  <cp:lastModifiedBy>Сергей Воротилин</cp:lastModifiedBy>
  <cp:revision>23</cp:revision>
  <dcterms:created xsi:type="dcterms:W3CDTF">2024-03-08T20:47:34Z</dcterms:created>
  <dcterms:modified xsi:type="dcterms:W3CDTF">2024-03-15T13:06:31Z</dcterms:modified>
</cp:coreProperties>
</file>