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147470191" r:id="rId2"/>
    <p:sldId id="2147470190" r:id="rId3"/>
    <p:sldId id="2147470192" r:id="rId4"/>
    <p:sldId id="2147470193" r:id="rId5"/>
    <p:sldId id="2147470194" r:id="rId6"/>
    <p:sldId id="2147470198" r:id="rId7"/>
    <p:sldId id="2147470195" r:id="rId8"/>
    <p:sldId id="2147470196" r:id="rId9"/>
    <p:sldId id="2147470197" r:id="rId10"/>
    <p:sldId id="2147470199" r:id="rId11"/>
  </p:sldIdLst>
  <p:sldSz cx="9144000" cy="5143500" type="screen16x9"/>
  <p:notesSz cx="9296400" cy="147701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285362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2666253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047146" algn="l" defTabSz="76179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7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4652">
          <p15:clr>
            <a:srgbClr val="A4A3A4"/>
          </p15:clr>
        </p15:guide>
        <p15:guide id="2" pos="292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9900"/>
    <a:srgbClr val="FF0000"/>
    <a:srgbClr val="AAA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8" autoAdjust="0"/>
    <p:restoredTop sz="94598" autoAdjust="0"/>
  </p:normalViewPr>
  <p:slideViewPr>
    <p:cSldViewPr snapToGrid="0">
      <p:cViewPr varScale="1">
        <p:scale>
          <a:sx n="164" d="100"/>
          <a:sy n="164" d="100"/>
        </p:scale>
        <p:origin x="2251" y="120"/>
      </p:cViewPr>
      <p:guideLst>
        <p:guide orient="horz" pos="1620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-1512" y="-90"/>
      </p:cViewPr>
      <p:guideLst>
        <p:guide orient="horz" pos="4652"/>
        <p:guide pos="29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8D56EAE8-38CB-4EE5-8A34-F5F49B68F2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0079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66329" y="2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-274638" y="1108075"/>
            <a:ext cx="9845676" cy="55387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18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9854" y="7016308"/>
            <a:ext cx="7436693" cy="6645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18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14030071"/>
            <a:ext cx="4027944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>
              <a:defRPr sz="18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18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66329" y="14030071"/>
            <a:ext cx="4027943" cy="737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36205" tIns="68102" rIns="136205" bIns="68102" numCol="1" anchor="b" anchorCtr="0" compatLnSpc="1">
            <a:prstTxWarp prst="textNoShape">
              <a:avLst/>
            </a:prstTxWarp>
          </a:bodyPr>
          <a:lstStyle>
            <a:lvl1pPr algn="r">
              <a:defRPr sz="1800"/>
            </a:lvl1pPr>
          </a:lstStyle>
          <a:p>
            <a:pPr>
              <a:defRPr/>
            </a:pPr>
            <a:fld id="{BED2394B-E06C-4DC9-BCC2-551C3DED9A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035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1pPr>
    <a:lvl2pPr marL="38089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2pPr>
    <a:lvl3pPr marL="76179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3pPr>
    <a:lvl4pPr marL="114268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4pPr>
    <a:lvl5pPr marL="1523573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+mn-cs"/>
      </a:defRPr>
    </a:lvl5pPr>
    <a:lvl6pPr marL="1904467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285362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666253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047146" algn="l" defTabSz="76179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687D7-76F0-8040-93B6-084C7529F854}"/>
              </a:ext>
            </a:extLst>
          </p:cNvPr>
          <p:cNvSpPr txBox="1"/>
          <p:nvPr userDrawn="1"/>
        </p:nvSpPr>
        <p:spPr>
          <a:xfrm>
            <a:off x="4705815" y="47801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5_Title Slide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colorTemperature colorTemp="6116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656105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815B5F2-A5A7-1E49-BC30-BA3F759961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03BA23CF-AA30-4A18-B744-605C3E9DBF0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6851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457331"/>
            <a:ext cx="8458200" cy="1102519"/>
          </a:xfrm>
        </p:spPr>
        <p:txBody>
          <a:bodyPr/>
          <a:lstStyle>
            <a:lvl1pPr>
              <a:defRPr sz="33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42900" y="2774158"/>
            <a:ext cx="8458200" cy="1114425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24">
            <a:extLst>
              <a:ext uri="{FF2B5EF4-FFF2-40B4-BE49-F238E27FC236}">
                <a16:creationId xmlns:a16="http://schemas.microsoft.com/office/drawing/2014/main" id="{73F1F293-7B5B-6248-AEF0-BCB7B73543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6642100" y="4439927"/>
            <a:ext cx="2133600" cy="15478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BA23CF-AA30-4A18-B744-605C3E9DBF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5" descr="A picture containing drawing, cup&#10;&#10;Description automatically generated">
            <a:extLst>
              <a:ext uri="{FF2B5EF4-FFF2-40B4-BE49-F238E27FC236}">
                <a16:creationId xmlns:a16="http://schemas.microsoft.com/office/drawing/2014/main" id="{7CC34E39-7310-7442-846F-66689DD005D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868" y="4782676"/>
            <a:ext cx="1563597" cy="19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13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8" y="786357"/>
            <a:ext cx="8467725" cy="3709449"/>
          </a:xfrm>
        </p:spPr>
        <p:txBody>
          <a:bodyPr/>
          <a:lstStyle>
            <a:lvl1pPr>
              <a:spcBef>
                <a:spcPts val="667"/>
              </a:spcBef>
              <a:defRPr/>
            </a:lvl1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97888F-6AF7-4263-B69D-592D8C33BA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5" name="Picture 27" descr="ti_logo_powerpoint_1_li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3375" y="889398"/>
            <a:ext cx="4157663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889398"/>
            <a:ext cx="4157662" cy="35194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5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5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6" name="Picture 27" descr="ti_logo_powerpoint_1_li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7"/>
            <a:ext cx="4040188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0895" indent="0">
              <a:buNone/>
              <a:defRPr sz="1700" b="1"/>
            </a:lvl2pPr>
            <a:lvl3pPr marL="761790" indent="0">
              <a:buNone/>
              <a:defRPr sz="1500" b="1"/>
            </a:lvl3pPr>
            <a:lvl4pPr marL="1142683" indent="0">
              <a:buNone/>
              <a:defRPr sz="1300" b="1"/>
            </a:lvl4pPr>
            <a:lvl5pPr marL="1523573" indent="0">
              <a:buNone/>
              <a:defRPr sz="1300" b="1"/>
            </a:lvl5pPr>
            <a:lvl6pPr marL="1904467" indent="0">
              <a:buNone/>
              <a:defRPr sz="1300" b="1"/>
            </a:lvl6pPr>
            <a:lvl7pPr marL="2285362" indent="0">
              <a:buNone/>
              <a:defRPr sz="1300" b="1"/>
            </a:lvl7pPr>
            <a:lvl8pPr marL="2666253" indent="0">
              <a:buNone/>
              <a:defRPr sz="1300" b="1"/>
            </a:lvl8pPr>
            <a:lvl9pPr marL="3047146" indent="0">
              <a:buNone/>
              <a:defRPr sz="13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7"/>
            <a:ext cx="4041775" cy="296346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17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17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27" descr="ti_logo_powerpoint_1_li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52F08-588C-488E-A5AB-DF69250DE8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4" name="Picture 27" descr="ti_logo_powerpoint_1_line.pn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29362" y="4782264"/>
            <a:ext cx="1562364" cy="19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75" y="107163"/>
            <a:ext cx="8458200" cy="610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3378" y="794149"/>
            <a:ext cx="8467725" cy="37016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667503" y="4442792"/>
            <a:ext cx="2133600" cy="1547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algn="r">
              <a:defRPr sz="700"/>
            </a:lvl1pPr>
          </a:lstStyle>
          <a:p>
            <a:pPr>
              <a:defRPr/>
            </a:pPr>
            <a:fld id="{B6C70261-DCF8-4A97-9502-E8EEF2364C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663C74-62AB-B64B-BCBB-0866ABE6E2D3}"/>
              </a:ext>
            </a:extLst>
          </p:cNvPr>
          <p:cNvCxnSpPr>
            <a:cxnSpLocks/>
          </p:cNvCxnSpPr>
          <p:nvPr userDrawn="1"/>
        </p:nvCxnSpPr>
        <p:spPr>
          <a:xfrm>
            <a:off x="0" y="4656947"/>
            <a:ext cx="892889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Box 31">
            <a:extLst>
              <a:ext uri="{FF2B5EF4-FFF2-40B4-BE49-F238E27FC236}">
                <a16:creationId xmlns:a16="http://schemas.microsoft.com/office/drawing/2014/main" id="{BBEA79FD-0CFB-464E-959F-0C18C604804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34013" y="4656947"/>
            <a:ext cx="2111375" cy="184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6179" tIns="38088" rIns="76179" bIns="38088">
            <a:spAutoFit/>
          </a:bodyPr>
          <a:lstStyle/>
          <a:p>
            <a:pPr marL="0" marR="0" indent="0" algn="l" defTabSz="76179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700" dirty="0"/>
              <a:t>TI Information – Selective Disclosure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6" r:id="rId2"/>
    <p:sldLayoutId id="2147483735" r:id="rId3"/>
    <p:sldLayoutId id="2147483750" r:id="rId4"/>
    <p:sldLayoutId id="2147483709" r:id="rId5"/>
    <p:sldLayoutId id="2147483711" r:id="rId6"/>
    <p:sldLayoutId id="2147483712" r:id="rId7"/>
    <p:sldLayoutId id="2147483713" r:id="rId8"/>
  </p:sldLayoutIdLst>
  <p:hf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Arial" charset="0"/>
        </a:defRPr>
      </a:lvl5pPr>
      <a:lvl6pPr marL="380895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6pPr>
      <a:lvl7pPr marL="761790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7pPr>
      <a:lvl8pPr marL="114268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8pPr>
      <a:lvl9pPr marL="152357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2700" b="1">
          <a:solidFill>
            <a:srgbClr val="FF0000"/>
          </a:solidFill>
          <a:latin typeface="Arial" charset="0"/>
        </a:defRPr>
      </a:lvl9pPr>
    </p:titleStyle>
    <p:bodyStyle>
      <a:lvl1pPr marL="189124" indent="-189124" algn="l" rtl="0" eaLnBrk="1" fontAlgn="base" hangingPunct="1">
        <a:spcBef>
          <a:spcPts val="667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78763" indent="-194416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2pPr>
      <a:lvl3pPr marL="711530" indent="-137548" algn="l" rtl="0" eaLnBrk="1" fontAlgn="base" hangingPunct="1">
        <a:spcBef>
          <a:spcPct val="15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001168" indent="-194416" algn="l" rtl="0" eaLnBrk="1" fontAlgn="base" hangingPunct="1">
        <a:spcBef>
          <a:spcPct val="5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1240546" indent="-144163" algn="l" rtl="0" eaLnBrk="1" fontAlgn="base" hangingPunct="1">
        <a:spcBef>
          <a:spcPct val="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1621441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6pPr>
      <a:lvl7pPr marL="2002336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7pPr>
      <a:lvl8pPr marL="2383230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8pPr>
      <a:lvl9pPr marL="2764124" indent="-144163" algn="l" rtl="0" eaLnBrk="1" fontAlgn="base" hangingPunct="1">
        <a:spcBef>
          <a:spcPct val="0"/>
        </a:spcBef>
        <a:spcAft>
          <a:spcPct val="0"/>
        </a:spcAft>
        <a:buChar char="»"/>
        <a:defRPr sz="1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895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790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68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57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467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362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253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146" algn="l" defTabSz="76179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AFE95EB-EB33-4BCE-B87A-F0FFCC49EB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TI MCU with graphics interface</a:t>
            </a:r>
            <a:br>
              <a:rPr lang="en-US" dirty="0"/>
            </a:br>
            <a:r>
              <a:rPr lang="en-US" dirty="0"/>
              <a:t>-</a:t>
            </a:r>
            <a:br>
              <a:rPr lang="en-US" dirty="0"/>
            </a:br>
            <a:r>
              <a:rPr lang="en-US" dirty="0"/>
              <a:t>PRU IO – LCD interface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BBB88A5-D21D-4A33-BEC7-6509548A9C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Re 01 – 09/01/2025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45DE6-3332-4873-A06B-E4EC966327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6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91EFE-4A38-4134-8F8E-2AC9412A9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Customization and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48DD8-6E78-48F9-BF27-1CD93DF9AB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1703" y="938756"/>
            <a:ext cx="4215924" cy="3709449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AM243/AM64 (ICSS_G IP @ 333 MHz)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DCLK = 18 ns – 6 cycles (1280 x 720 @ 60 fps)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DCLK period in 3/3.3/4/4.14/5 ns steps (various PRU clocks)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resolution: 1280 x 720 @ 16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bpp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1.84 Mbytes SRAM more colors and frame buffers through external RAM.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74129-A803-49AC-AB41-83442C365A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2BBC5F2-8300-4095-B990-D50C1EBB3F9F}"/>
              </a:ext>
            </a:extLst>
          </p:cNvPr>
          <p:cNvSpPr txBox="1">
            <a:spLocks/>
          </p:cNvSpPr>
          <p:nvPr/>
        </p:nvSpPr>
        <p:spPr bwMode="auto">
          <a:xfrm>
            <a:off x="485779" y="938757"/>
            <a:ext cx="4215924" cy="37094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189124" indent="-189124" algn="l" rtl="0" eaLnBrk="1" fontAlgn="base" hangingPunct="1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16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AM261/AM263 (ICSS_M IP@200 MHz)</a:t>
            </a:r>
          </a:p>
          <a:p>
            <a:r>
              <a:rPr lang="en-US" sz="1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DCLK = 30 ns – 6 cycles (800 x 600 @ 60fps)</a:t>
            </a:r>
          </a:p>
          <a:p>
            <a:r>
              <a:rPr lang="en-US" sz="1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DCLK period 5ns steps:  30ns , 35 ns, 40 ns, ….</a:t>
            </a:r>
          </a:p>
          <a:p>
            <a:r>
              <a:rPr lang="en-US" sz="1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 resolution: 800 x 600 @ 24 </a:t>
            </a:r>
            <a:r>
              <a:rPr lang="en-US" sz="12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bpp</a:t>
            </a:r>
            <a:r>
              <a:rPr lang="en-US" sz="1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1.44 Mbytes SRAM</a:t>
            </a:r>
          </a:p>
          <a:p>
            <a:endParaRPr lang="en-US" sz="12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200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Customization Guideline:</a:t>
            </a:r>
          </a:p>
          <a:p>
            <a:pPr marL="228600" indent="-228600">
              <a:buAutoNum type="arabicPeriod"/>
            </a:pPr>
            <a:r>
              <a:rPr lang="en-US" sz="1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resolution, frame rata and colors</a:t>
            </a:r>
          </a:p>
          <a:p>
            <a:pPr marL="228600" indent="-228600">
              <a:buAutoNum type="arabicPeriod"/>
            </a:pPr>
            <a:r>
              <a:rPr lang="en-US" sz="1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Map to DCLK and memory boundaries of given device. </a:t>
            </a:r>
          </a:p>
          <a:p>
            <a:pPr marL="228600" indent="-228600">
              <a:buAutoNum type="arabicPeriod"/>
            </a:pPr>
            <a:r>
              <a:rPr lang="en-US" sz="12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 LVDS conversion with external bridge device. </a:t>
            </a:r>
          </a:p>
          <a:p>
            <a:pPr marL="228600" indent="-228600">
              <a:buAutoNum type="arabicPeriod"/>
            </a:pPr>
            <a:endParaRPr lang="en-US" sz="12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95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5">
            <a:extLst>
              <a:ext uri="{FF2B5EF4-FFF2-40B4-BE49-F238E27FC236}">
                <a16:creationId xmlns:a16="http://schemas.microsoft.com/office/drawing/2014/main" id="{EC26988C-9E8C-4904-8A9B-AF9BFE2C779C}"/>
              </a:ext>
            </a:extLst>
          </p:cNvPr>
          <p:cNvSpPr/>
          <p:nvPr/>
        </p:nvSpPr>
        <p:spPr>
          <a:xfrm>
            <a:off x="3338227" y="1368240"/>
            <a:ext cx="3709150" cy="2649071"/>
          </a:xfrm>
          <a:prstGeom prst="rect">
            <a:avLst/>
          </a:prstGeom>
          <a:solidFill>
            <a:schemeClr val="bg1">
              <a:lumMod val="75000"/>
              <a:alpha val="0"/>
            </a:schemeClr>
          </a:solidFill>
          <a:ln w="12700" cap="flat" cmpd="sng" algn="ctr">
            <a:solidFill>
              <a:srgbClr val="000000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AM261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B46977-2802-4895-BE4F-7CF35D6B8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AM261 – </a:t>
            </a:r>
            <a:r>
              <a:rPr lang="en-US" dirty="0" err="1"/>
              <a:t>uLED</a:t>
            </a:r>
            <a:r>
              <a:rPr lang="en-US" dirty="0"/>
              <a:t>/display driver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2A45D8-9936-4189-BFAB-03F2D282F1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667503" y="4442792"/>
            <a:ext cx="2133600" cy="154782"/>
          </a:xfrm>
        </p:spPr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0DF5C6-CDE0-49AC-9046-9E1E01667885}"/>
              </a:ext>
            </a:extLst>
          </p:cNvPr>
          <p:cNvGrpSpPr/>
          <p:nvPr/>
        </p:nvGrpSpPr>
        <p:grpSpPr>
          <a:xfrm>
            <a:off x="4290885" y="1869051"/>
            <a:ext cx="1102068" cy="1193514"/>
            <a:chOff x="4374935" y="1811904"/>
            <a:chExt cx="1102068" cy="1193514"/>
          </a:xfrm>
        </p:grpSpPr>
        <p:sp>
          <p:nvSpPr>
            <p:cNvPr id="5" name="正方形/長方形 164">
              <a:extLst>
                <a:ext uri="{FF2B5EF4-FFF2-40B4-BE49-F238E27FC236}">
                  <a16:creationId xmlns:a16="http://schemas.microsoft.com/office/drawing/2014/main" id="{8460E20A-A427-4B9D-B924-121A08284E5D}"/>
                </a:ext>
              </a:extLst>
            </p:cNvPr>
            <p:cNvSpPr/>
            <p:nvPr/>
          </p:nvSpPr>
          <p:spPr>
            <a:xfrm>
              <a:off x="4374935" y="1811904"/>
              <a:ext cx="1102068" cy="119351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6" name="正方形/長方形 140">
              <a:extLst>
                <a:ext uri="{FF2B5EF4-FFF2-40B4-BE49-F238E27FC236}">
                  <a16:creationId xmlns:a16="http://schemas.microsoft.com/office/drawing/2014/main" id="{55F284A6-996D-482E-A647-580D7CF970CA}"/>
                </a:ext>
              </a:extLst>
            </p:cNvPr>
            <p:cNvSpPr/>
            <p:nvPr/>
          </p:nvSpPr>
          <p:spPr>
            <a:xfrm>
              <a:off x="4405896" y="2004522"/>
              <a:ext cx="506667" cy="5040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7" name="正方形/長方形 141">
              <a:extLst>
                <a:ext uri="{FF2B5EF4-FFF2-40B4-BE49-F238E27FC236}">
                  <a16:creationId xmlns:a16="http://schemas.microsoft.com/office/drawing/2014/main" id="{85EFF87E-03B4-43F9-AF1A-6FB37D5E9725}"/>
                </a:ext>
              </a:extLst>
            </p:cNvPr>
            <p:cNvSpPr/>
            <p:nvPr/>
          </p:nvSpPr>
          <p:spPr>
            <a:xfrm>
              <a:off x="4929900" y="2004522"/>
              <a:ext cx="506667" cy="50409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8" name="テキスト ボックス 162">
              <a:extLst>
                <a:ext uri="{FF2B5EF4-FFF2-40B4-BE49-F238E27FC236}">
                  <a16:creationId xmlns:a16="http://schemas.microsoft.com/office/drawing/2014/main" id="{FB8FCD48-2403-478D-91FD-726315B57A64}"/>
                </a:ext>
              </a:extLst>
            </p:cNvPr>
            <p:cNvSpPr txBox="1"/>
            <p:nvPr/>
          </p:nvSpPr>
          <p:spPr>
            <a:xfrm>
              <a:off x="4376132" y="1816376"/>
              <a:ext cx="110018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800" dirty="0"/>
                <a:t>R5FSS – 400 MHZ</a:t>
              </a:r>
              <a:endParaRPr kumimoji="1" lang="ja-JP" altLang="en-US" sz="800" dirty="0"/>
            </a:p>
          </p:txBody>
        </p:sp>
        <p:sp>
          <p:nvSpPr>
            <p:cNvPr id="9" name="テキスト ボックス 216">
              <a:extLst>
                <a:ext uri="{FF2B5EF4-FFF2-40B4-BE49-F238E27FC236}">
                  <a16:creationId xmlns:a16="http://schemas.microsoft.com/office/drawing/2014/main" id="{09971761-7539-41C4-8AAC-319D4DC5E447}"/>
                </a:ext>
              </a:extLst>
            </p:cNvPr>
            <p:cNvSpPr txBox="1"/>
            <p:nvPr/>
          </p:nvSpPr>
          <p:spPr>
            <a:xfrm>
              <a:off x="4402860" y="2020280"/>
              <a:ext cx="486717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n-US"/>
              </a:defPPr>
              <a:lvl1pPr algn="ctr">
                <a:defRPr kumimoji="1" sz="700"/>
              </a:lvl1pPr>
            </a:lstStyle>
            <a:p>
              <a:r>
                <a:rPr lang="en-US" altLang="ja-JP" dirty="0"/>
                <a:t>R5F0 – </a:t>
              </a:r>
            </a:p>
            <a:p>
              <a:r>
                <a:rPr lang="en-US" altLang="ja-JP" dirty="0"/>
                <a:t>16k D$</a:t>
              </a:r>
            </a:p>
            <a:p>
              <a:r>
                <a:rPr lang="en-US" altLang="ja-JP" dirty="0"/>
                <a:t>16k I$</a:t>
              </a:r>
            </a:p>
            <a:p>
              <a:r>
                <a:rPr lang="en-US" altLang="ja-JP" dirty="0"/>
                <a:t>256k TCM</a:t>
              </a:r>
            </a:p>
          </p:txBody>
        </p:sp>
        <p:sp>
          <p:nvSpPr>
            <p:cNvPr id="10" name="テキスト ボックス 217">
              <a:extLst>
                <a:ext uri="{FF2B5EF4-FFF2-40B4-BE49-F238E27FC236}">
                  <a16:creationId xmlns:a16="http://schemas.microsoft.com/office/drawing/2014/main" id="{3B126E45-B142-4D13-800C-8FED63639576}"/>
                </a:ext>
              </a:extLst>
            </p:cNvPr>
            <p:cNvSpPr txBox="1"/>
            <p:nvPr/>
          </p:nvSpPr>
          <p:spPr>
            <a:xfrm>
              <a:off x="4886541" y="2011569"/>
              <a:ext cx="575235" cy="523220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kumimoji="1" lang="en-US" altLang="ja-JP" sz="700" dirty="0"/>
                <a:t>R5F1 – </a:t>
              </a:r>
            </a:p>
            <a:p>
              <a:pPr algn="ctr"/>
              <a:r>
                <a:rPr kumimoji="1" lang="en-US" altLang="ja-JP" sz="700" dirty="0"/>
                <a:t>16k D$</a:t>
              </a:r>
            </a:p>
            <a:p>
              <a:pPr algn="ctr"/>
              <a:r>
                <a:rPr kumimoji="1" lang="en-US" altLang="ja-JP" sz="700" dirty="0"/>
                <a:t>16k I$</a:t>
              </a:r>
            </a:p>
            <a:p>
              <a:pPr algn="ctr"/>
              <a:r>
                <a:rPr kumimoji="1" lang="en-US" altLang="ja-JP" sz="700" dirty="0"/>
                <a:t>256k TCM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457E87B-9FCB-402D-AEF6-E7D7AA33ED8D}"/>
                </a:ext>
              </a:extLst>
            </p:cNvPr>
            <p:cNvGrpSpPr/>
            <p:nvPr/>
          </p:nvGrpSpPr>
          <p:grpSpPr>
            <a:xfrm>
              <a:off x="4929900" y="2541836"/>
              <a:ext cx="506667" cy="200055"/>
              <a:chOff x="5882400" y="2576421"/>
              <a:chExt cx="506667" cy="200055"/>
            </a:xfrm>
          </p:grpSpPr>
          <p:sp>
            <p:nvSpPr>
              <p:cNvPr id="11" name="正方形/長方形 141">
                <a:extLst>
                  <a:ext uri="{FF2B5EF4-FFF2-40B4-BE49-F238E27FC236}">
                    <a16:creationId xmlns:a16="http://schemas.microsoft.com/office/drawing/2014/main" id="{3A914854-A59B-46E2-BF05-EFB5C8EEB9BF}"/>
                  </a:ext>
                </a:extLst>
              </p:cNvPr>
              <p:cNvSpPr/>
              <p:nvPr/>
            </p:nvSpPr>
            <p:spPr>
              <a:xfrm>
                <a:off x="5882400" y="2576421"/>
                <a:ext cx="506667" cy="20005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2" name="テキスト ボックス 217">
                <a:extLst>
                  <a:ext uri="{FF2B5EF4-FFF2-40B4-BE49-F238E27FC236}">
                    <a16:creationId xmlns:a16="http://schemas.microsoft.com/office/drawing/2014/main" id="{EDD8284E-220F-446D-A24A-9BB53B9BF4CB}"/>
                  </a:ext>
                </a:extLst>
              </p:cNvPr>
              <p:cNvSpPr txBox="1"/>
              <p:nvPr/>
            </p:nvSpPr>
            <p:spPr>
              <a:xfrm>
                <a:off x="5956881" y="2576421"/>
                <a:ext cx="357703" cy="20005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kumimoji="1" lang="en-US" altLang="ja-JP" sz="700" dirty="0"/>
                  <a:t>TMU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41435B5-55D2-40D7-BE45-D045490D9B13}"/>
                </a:ext>
              </a:extLst>
            </p:cNvPr>
            <p:cNvGrpSpPr/>
            <p:nvPr/>
          </p:nvGrpSpPr>
          <p:grpSpPr>
            <a:xfrm>
              <a:off x="4400200" y="2541836"/>
              <a:ext cx="506667" cy="200055"/>
              <a:chOff x="5882400" y="2576421"/>
              <a:chExt cx="506667" cy="200055"/>
            </a:xfrm>
          </p:grpSpPr>
          <p:sp>
            <p:nvSpPr>
              <p:cNvPr id="16" name="正方形/長方形 141">
                <a:extLst>
                  <a:ext uri="{FF2B5EF4-FFF2-40B4-BE49-F238E27FC236}">
                    <a16:creationId xmlns:a16="http://schemas.microsoft.com/office/drawing/2014/main" id="{24099BCD-569E-4ACB-A057-7CF839DE4768}"/>
                  </a:ext>
                </a:extLst>
              </p:cNvPr>
              <p:cNvSpPr/>
              <p:nvPr/>
            </p:nvSpPr>
            <p:spPr>
              <a:xfrm>
                <a:off x="5882400" y="2576421"/>
                <a:ext cx="506667" cy="200055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1400"/>
              </a:p>
            </p:txBody>
          </p:sp>
          <p:sp>
            <p:nvSpPr>
              <p:cNvPr id="17" name="テキスト ボックス 217">
                <a:extLst>
                  <a:ext uri="{FF2B5EF4-FFF2-40B4-BE49-F238E27FC236}">
                    <a16:creationId xmlns:a16="http://schemas.microsoft.com/office/drawing/2014/main" id="{53E51F8C-BC9D-4DB6-8416-07A59C1E3845}"/>
                  </a:ext>
                </a:extLst>
              </p:cNvPr>
              <p:cNvSpPr txBox="1"/>
              <p:nvPr/>
            </p:nvSpPr>
            <p:spPr>
              <a:xfrm>
                <a:off x="5956881" y="2576421"/>
                <a:ext cx="357703" cy="200055"/>
              </a:xfrm>
              <a:prstGeom prst="rect">
                <a:avLst/>
              </a:prstGeom>
              <a:noFill/>
            </p:spPr>
            <p:txBody>
              <a:bodyPr wrap="square" lIns="0" rIns="0" rtlCol="0">
                <a:spAutoFit/>
              </a:bodyPr>
              <a:lstStyle/>
              <a:p>
                <a:pPr algn="ctr"/>
                <a:r>
                  <a:rPr kumimoji="1" lang="en-US" altLang="ja-JP" sz="700" dirty="0"/>
                  <a:t>TMU</a:t>
                </a:r>
              </a:p>
            </p:txBody>
          </p:sp>
        </p:grpSp>
        <p:sp>
          <p:nvSpPr>
            <p:cNvPr id="19" name="正方形/長方形 141">
              <a:extLst>
                <a:ext uri="{FF2B5EF4-FFF2-40B4-BE49-F238E27FC236}">
                  <a16:creationId xmlns:a16="http://schemas.microsoft.com/office/drawing/2014/main" id="{B4BDD760-230C-4581-AF26-47EC2AEBEDDF}"/>
                </a:ext>
              </a:extLst>
            </p:cNvPr>
            <p:cNvSpPr/>
            <p:nvPr/>
          </p:nvSpPr>
          <p:spPr>
            <a:xfrm>
              <a:off x="4925969" y="2771215"/>
              <a:ext cx="506667" cy="2000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0" name="テキスト ボックス 217">
              <a:extLst>
                <a:ext uri="{FF2B5EF4-FFF2-40B4-BE49-F238E27FC236}">
                  <a16:creationId xmlns:a16="http://schemas.microsoft.com/office/drawing/2014/main" id="{43D49E8B-2DE6-476F-A7EA-0B645EE2D359}"/>
                </a:ext>
              </a:extLst>
            </p:cNvPr>
            <p:cNvSpPr txBox="1"/>
            <p:nvPr/>
          </p:nvSpPr>
          <p:spPr>
            <a:xfrm>
              <a:off x="5000450" y="2771215"/>
              <a:ext cx="357703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kumimoji="1" lang="en-US" altLang="ja-JP" sz="700" dirty="0"/>
                <a:t>VIM</a:t>
              </a:r>
            </a:p>
          </p:txBody>
        </p:sp>
        <p:sp>
          <p:nvSpPr>
            <p:cNvPr id="21" name="正方形/長方形 141">
              <a:extLst>
                <a:ext uri="{FF2B5EF4-FFF2-40B4-BE49-F238E27FC236}">
                  <a16:creationId xmlns:a16="http://schemas.microsoft.com/office/drawing/2014/main" id="{526AD140-41CF-4495-8E6A-D6F4836C17D2}"/>
                </a:ext>
              </a:extLst>
            </p:cNvPr>
            <p:cNvSpPr/>
            <p:nvPr/>
          </p:nvSpPr>
          <p:spPr>
            <a:xfrm>
              <a:off x="4395265" y="2771215"/>
              <a:ext cx="506667" cy="20005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2" name="テキスト ボックス 217">
              <a:extLst>
                <a:ext uri="{FF2B5EF4-FFF2-40B4-BE49-F238E27FC236}">
                  <a16:creationId xmlns:a16="http://schemas.microsoft.com/office/drawing/2014/main" id="{D9336C60-99AD-49AA-87CE-B92DEB6710F0}"/>
                </a:ext>
              </a:extLst>
            </p:cNvPr>
            <p:cNvSpPr txBox="1"/>
            <p:nvPr/>
          </p:nvSpPr>
          <p:spPr>
            <a:xfrm>
              <a:off x="4469746" y="2771215"/>
              <a:ext cx="357703" cy="200055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pPr algn="ctr"/>
              <a:r>
                <a:rPr kumimoji="1" lang="en-US" altLang="ja-JP" sz="700" dirty="0"/>
                <a:t>VIM</a:t>
              </a:r>
            </a:p>
          </p:txBody>
        </p:sp>
      </p:grpSp>
      <p:sp>
        <p:nvSpPr>
          <p:cNvPr id="24" name="正方形/長方形 150">
            <a:extLst>
              <a:ext uri="{FF2B5EF4-FFF2-40B4-BE49-F238E27FC236}">
                <a16:creationId xmlns:a16="http://schemas.microsoft.com/office/drawing/2014/main" id="{93CFDF33-F83F-4673-A027-8FC4A2437D4A}"/>
              </a:ext>
            </a:extLst>
          </p:cNvPr>
          <p:cNvSpPr/>
          <p:nvPr/>
        </p:nvSpPr>
        <p:spPr>
          <a:xfrm>
            <a:off x="5580444" y="1681687"/>
            <a:ext cx="1244438" cy="103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25" name="テキスト ボックス 154">
            <a:extLst>
              <a:ext uri="{FF2B5EF4-FFF2-40B4-BE49-F238E27FC236}">
                <a16:creationId xmlns:a16="http://schemas.microsoft.com/office/drawing/2014/main" id="{EADF7745-7BB1-485E-8A90-303975AE144F}"/>
              </a:ext>
            </a:extLst>
          </p:cNvPr>
          <p:cNvSpPr txBox="1"/>
          <p:nvPr/>
        </p:nvSpPr>
        <p:spPr>
          <a:xfrm>
            <a:off x="5561359" y="1705095"/>
            <a:ext cx="1192425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800" b="1" dirty="0"/>
              <a:t>PRU-ICSS0 – 200 MHZ</a:t>
            </a:r>
            <a:endParaRPr kumimoji="1" lang="ja-JP" altLang="en-US" sz="800" b="1" dirty="0"/>
          </a:p>
        </p:txBody>
      </p:sp>
      <p:sp>
        <p:nvSpPr>
          <p:cNvPr id="43" name="正方形/長方形 206">
            <a:extLst>
              <a:ext uri="{FF2B5EF4-FFF2-40B4-BE49-F238E27FC236}">
                <a16:creationId xmlns:a16="http://schemas.microsoft.com/office/drawing/2014/main" id="{FB726B4A-34DE-409D-B189-10337A0D257D}"/>
              </a:ext>
            </a:extLst>
          </p:cNvPr>
          <p:cNvSpPr/>
          <p:nvPr/>
        </p:nvSpPr>
        <p:spPr>
          <a:xfrm>
            <a:off x="6060847" y="1906473"/>
            <a:ext cx="667327" cy="310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4" name="テキスト ボックス 208">
            <a:extLst>
              <a:ext uri="{FF2B5EF4-FFF2-40B4-BE49-F238E27FC236}">
                <a16:creationId xmlns:a16="http://schemas.microsoft.com/office/drawing/2014/main" id="{9A145722-0130-4E9D-9272-C0086521A5AC}"/>
              </a:ext>
            </a:extLst>
          </p:cNvPr>
          <p:cNvSpPr txBox="1"/>
          <p:nvPr/>
        </p:nvSpPr>
        <p:spPr>
          <a:xfrm>
            <a:off x="6133579" y="2002317"/>
            <a:ext cx="51078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bg1"/>
                </a:solidFill>
              </a:rPr>
              <a:t>PRU0</a:t>
            </a:r>
          </a:p>
        </p:txBody>
      </p:sp>
      <p:sp>
        <p:nvSpPr>
          <p:cNvPr id="45" name="正方形/長方形 206">
            <a:extLst>
              <a:ext uri="{FF2B5EF4-FFF2-40B4-BE49-F238E27FC236}">
                <a16:creationId xmlns:a16="http://schemas.microsoft.com/office/drawing/2014/main" id="{BF2E9524-8E1D-44CC-8FF9-8B2AC5FE24DB}"/>
              </a:ext>
            </a:extLst>
          </p:cNvPr>
          <p:cNvSpPr/>
          <p:nvPr/>
        </p:nvSpPr>
        <p:spPr>
          <a:xfrm>
            <a:off x="6055307" y="2322255"/>
            <a:ext cx="667327" cy="310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46" name="テキスト ボックス 208">
            <a:extLst>
              <a:ext uri="{FF2B5EF4-FFF2-40B4-BE49-F238E27FC236}">
                <a16:creationId xmlns:a16="http://schemas.microsoft.com/office/drawing/2014/main" id="{B10DCF61-A69B-4E06-A60C-FED2B61C6C3D}"/>
              </a:ext>
            </a:extLst>
          </p:cNvPr>
          <p:cNvSpPr txBox="1"/>
          <p:nvPr/>
        </p:nvSpPr>
        <p:spPr>
          <a:xfrm>
            <a:off x="6133578" y="2423663"/>
            <a:ext cx="51078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bg1"/>
                </a:solidFill>
              </a:rPr>
              <a:t>PRU1</a:t>
            </a:r>
          </a:p>
        </p:txBody>
      </p:sp>
      <p:sp>
        <p:nvSpPr>
          <p:cNvPr id="47" name="正方形/長方形 150">
            <a:extLst>
              <a:ext uri="{FF2B5EF4-FFF2-40B4-BE49-F238E27FC236}">
                <a16:creationId xmlns:a16="http://schemas.microsoft.com/office/drawing/2014/main" id="{398FF02D-24DB-49E6-9234-A5E9E2687D4B}"/>
              </a:ext>
            </a:extLst>
          </p:cNvPr>
          <p:cNvSpPr/>
          <p:nvPr/>
        </p:nvSpPr>
        <p:spPr>
          <a:xfrm>
            <a:off x="5581126" y="2817894"/>
            <a:ext cx="1243755" cy="10309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48" name="テキスト ボックス 154">
            <a:extLst>
              <a:ext uri="{FF2B5EF4-FFF2-40B4-BE49-F238E27FC236}">
                <a16:creationId xmlns:a16="http://schemas.microsoft.com/office/drawing/2014/main" id="{148F4EDA-C580-4C40-8C03-897D40E81C18}"/>
              </a:ext>
            </a:extLst>
          </p:cNvPr>
          <p:cNvSpPr txBox="1"/>
          <p:nvPr/>
        </p:nvSpPr>
        <p:spPr>
          <a:xfrm>
            <a:off x="5584693" y="2841302"/>
            <a:ext cx="1169091" cy="19581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kumimoji="1" lang="en-US" altLang="ja-JP" sz="800" b="1" dirty="0"/>
              <a:t>PRU-ICSS1 – 200 MHz</a:t>
            </a:r>
            <a:endParaRPr kumimoji="1" lang="ja-JP" altLang="en-US" sz="800" b="1" dirty="0"/>
          </a:p>
        </p:txBody>
      </p:sp>
      <p:sp>
        <p:nvSpPr>
          <p:cNvPr id="49" name="正方形/長方形 206">
            <a:extLst>
              <a:ext uri="{FF2B5EF4-FFF2-40B4-BE49-F238E27FC236}">
                <a16:creationId xmlns:a16="http://schemas.microsoft.com/office/drawing/2014/main" id="{0437D84A-34A9-4563-B948-B382C9587DC9}"/>
              </a:ext>
            </a:extLst>
          </p:cNvPr>
          <p:cNvSpPr/>
          <p:nvPr/>
        </p:nvSpPr>
        <p:spPr>
          <a:xfrm>
            <a:off x="6060847" y="3042680"/>
            <a:ext cx="667327" cy="310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50" name="テキスト ボックス 208">
            <a:extLst>
              <a:ext uri="{FF2B5EF4-FFF2-40B4-BE49-F238E27FC236}">
                <a16:creationId xmlns:a16="http://schemas.microsoft.com/office/drawing/2014/main" id="{9A7F13B2-A62E-44B6-8968-AAE2646F52D6}"/>
              </a:ext>
            </a:extLst>
          </p:cNvPr>
          <p:cNvSpPr txBox="1"/>
          <p:nvPr/>
        </p:nvSpPr>
        <p:spPr>
          <a:xfrm>
            <a:off x="6133579" y="3138524"/>
            <a:ext cx="51078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bg1"/>
                </a:solidFill>
              </a:rPr>
              <a:t>PRU0</a:t>
            </a:r>
          </a:p>
        </p:txBody>
      </p:sp>
      <p:sp>
        <p:nvSpPr>
          <p:cNvPr id="51" name="正方形/長方形 206">
            <a:extLst>
              <a:ext uri="{FF2B5EF4-FFF2-40B4-BE49-F238E27FC236}">
                <a16:creationId xmlns:a16="http://schemas.microsoft.com/office/drawing/2014/main" id="{5C4C4C81-0EA6-4616-9081-01A563E7F547}"/>
              </a:ext>
            </a:extLst>
          </p:cNvPr>
          <p:cNvSpPr/>
          <p:nvPr/>
        </p:nvSpPr>
        <p:spPr>
          <a:xfrm>
            <a:off x="6055307" y="3458462"/>
            <a:ext cx="667327" cy="31053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 dirty="0"/>
          </a:p>
        </p:txBody>
      </p:sp>
      <p:sp>
        <p:nvSpPr>
          <p:cNvPr id="52" name="テキスト ボックス 208">
            <a:extLst>
              <a:ext uri="{FF2B5EF4-FFF2-40B4-BE49-F238E27FC236}">
                <a16:creationId xmlns:a16="http://schemas.microsoft.com/office/drawing/2014/main" id="{BC0B0066-5D4F-4350-80FF-CC570A97C70A}"/>
              </a:ext>
            </a:extLst>
          </p:cNvPr>
          <p:cNvSpPr txBox="1"/>
          <p:nvPr/>
        </p:nvSpPr>
        <p:spPr>
          <a:xfrm>
            <a:off x="6133578" y="3559870"/>
            <a:ext cx="510784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700" dirty="0">
                <a:solidFill>
                  <a:schemeClr val="bg1"/>
                </a:solidFill>
              </a:rPr>
              <a:t>PRU1</a:t>
            </a:r>
          </a:p>
        </p:txBody>
      </p:sp>
      <p:sp>
        <p:nvSpPr>
          <p:cNvPr id="58" name="正方形/長方形 141">
            <a:extLst>
              <a:ext uri="{FF2B5EF4-FFF2-40B4-BE49-F238E27FC236}">
                <a16:creationId xmlns:a16="http://schemas.microsoft.com/office/drawing/2014/main" id="{E4DDA793-1702-4B9B-8DF7-D9AC061CF4D8}"/>
              </a:ext>
            </a:extLst>
          </p:cNvPr>
          <p:cNvSpPr/>
          <p:nvPr/>
        </p:nvSpPr>
        <p:spPr>
          <a:xfrm>
            <a:off x="5650338" y="3026097"/>
            <a:ext cx="349379" cy="241010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48k RAM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60" name="正方形/長方形 141">
            <a:extLst>
              <a:ext uri="{FF2B5EF4-FFF2-40B4-BE49-F238E27FC236}">
                <a16:creationId xmlns:a16="http://schemas.microsoft.com/office/drawing/2014/main" id="{6FD35752-2EBB-4710-8757-D059C03B1F5A}"/>
              </a:ext>
            </a:extLst>
          </p:cNvPr>
          <p:cNvSpPr/>
          <p:nvPr/>
        </p:nvSpPr>
        <p:spPr>
          <a:xfrm>
            <a:off x="5641364" y="1905418"/>
            <a:ext cx="349379" cy="26728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48k RAM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61" name="正方形/長方形 141">
            <a:extLst>
              <a:ext uri="{FF2B5EF4-FFF2-40B4-BE49-F238E27FC236}">
                <a16:creationId xmlns:a16="http://schemas.microsoft.com/office/drawing/2014/main" id="{88BA6520-C6EC-4A07-A06A-DF008170610B}"/>
              </a:ext>
            </a:extLst>
          </p:cNvPr>
          <p:cNvSpPr/>
          <p:nvPr/>
        </p:nvSpPr>
        <p:spPr>
          <a:xfrm>
            <a:off x="5650337" y="2209000"/>
            <a:ext cx="331432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dirty="0" err="1">
                <a:solidFill>
                  <a:schemeClr val="tx1"/>
                </a:solidFill>
              </a:rPr>
              <a:t>rx</a:t>
            </a:r>
            <a:r>
              <a:rPr kumimoji="1" lang="en-US" altLang="ja-JP" sz="700" dirty="0">
                <a:solidFill>
                  <a:schemeClr val="tx1"/>
                </a:solidFill>
              </a:rPr>
              <a:t> </a:t>
            </a:r>
            <a:r>
              <a:rPr kumimoji="1" lang="en-US" altLang="ja-JP" sz="700" dirty="0" err="1">
                <a:solidFill>
                  <a:schemeClr val="tx1"/>
                </a:solidFill>
              </a:rPr>
              <a:t>dma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62" name="正方形/長方形 141">
            <a:extLst>
              <a:ext uri="{FF2B5EF4-FFF2-40B4-BE49-F238E27FC236}">
                <a16:creationId xmlns:a16="http://schemas.microsoft.com/office/drawing/2014/main" id="{59ACEDAD-A07F-4ED7-933C-EA90D709E920}"/>
              </a:ext>
            </a:extLst>
          </p:cNvPr>
          <p:cNvSpPr/>
          <p:nvPr/>
        </p:nvSpPr>
        <p:spPr>
          <a:xfrm>
            <a:off x="4290885" y="3180408"/>
            <a:ext cx="1101386" cy="267283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1.5 MB SRAM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63" name="正方形/長方形 141">
            <a:extLst>
              <a:ext uri="{FF2B5EF4-FFF2-40B4-BE49-F238E27FC236}">
                <a16:creationId xmlns:a16="http://schemas.microsoft.com/office/drawing/2014/main" id="{4D2A479E-1F68-421F-8D37-C2EF97D0053E}"/>
              </a:ext>
            </a:extLst>
          </p:cNvPr>
          <p:cNvSpPr/>
          <p:nvPr/>
        </p:nvSpPr>
        <p:spPr>
          <a:xfrm>
            <a:off x="4585425" y="3540823"/>
            <a:ext cx="486176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EDMA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64" name="正方形/長方形 141">
            <a:extLst>
              <a:ext uri="{FF2B5EF4-FFF2-40B4-BE49-F238E27FC236}">
                <a16:creationId xmlns:a16="http://schemas.microsoft.com/office/drawing/2014/main" id="{83CFEC17-12B9-4BBC-97AA-A1D94CB44C53}"/>
              </a:ext>
            </a:extLst>
          </p:cNvPr>
          <p:cNvSpPr/>
          <p:nvPr/>
        </p:nvSpPr>
        <p:spPr>
          <a:xfrm>
            <a:off x="5650337" y="2451868"/>
            <a:ext cx="331432" cy="200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INTC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65" name="正方形/長方形 141">
            <a:extLst>
              <a:ext uri="{FF2B5EF4-FFF2-40B4-BE49-F238E27FC236}">
                <a16:creationId xmlns:a16="http://schemas.microsoft.com/office/drawing/2014/main" id="{C4D1E4A0-C333-42E0-B3D3-78B16F50AA7A}"/>
              </a:ext>
            </a:extLst>
          </p:cNvPr>
          <p:cNvSpPr/>
          <p:nvPr/>
        </p:nvSpPr>
        <p:spPr>
          <a:xfrm>
            <a:off x="5650337" y="3315263"/>
            <a:ext cx="331432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dirty="0" err="1">
                <a:solidFill>
                  <a:schemeClr val="tx1"/>
                </a:solidFill>
              </a:rPr>
              <a:t>rx</a:t>
            </a:r>
            <a:r>
              <a:rPr kumimoji="1" lang="en-US" altLang="ja-JP" sz="700" dirty="0">
                <a:solidFill>
                  <a:schemeClr val="tx1"/>
                </a:solidFill>
              </a:rPr>
              <a:t> </a:t>
            </a:r>
            <a:r>
              <a:rPr kumimoji="1" lang="en-US" altLang="ja-JP" sz="700" dirty="0" err="1">
                <a:solidFill>
                  <a:schemeClr val="tx1"/>
                </a:solidFill>
              </a:rPr>
              <a:t>dma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66" name="正方形/長方形 141">
            <a:extLst>
              <a:ext uri="{FF2B5EF4-FFF2-40B4-BE49-F238E27FC236}">
                <a16:creationId xmlns:a16="http://schemas.microsoft.com/office/drawing/2014/main" id="{B90A0F20-A6A0-4F9A-9F0A-9FA2E428163A}"/>
              </a:ext>
            </a:extLst>
          </p:cNvPr>
          <p:cNvSpPr/>
          <p:nvPr/>
        </p:nvSpPr>
        <p:spPr>
          <a:xfrm>
            <a:off x="5650337" y="3558131"/>
            <a:ext cx="331432" cy="20005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INTC</a:t>
            </a:r>
            <a:endParaRPr kumimoji="1" lang="ja-JP" altLang="en-US" sz="700" dirty="0">
              <a:solidFill>
                <a:schemeClr val="tx1"/>
              </a:solidFill>
            </a:endParaRPr>
          </a:p>
        </p:txBody>
      </p:sp>
      <p:sp>
        <p:nvSpPr>
          <p:cNvPr id="67" name="正方形/長方形 141">
            <a:extLst>
              <a:ext uri="{FF2B5EF4-FFF2-40B4-BE49-F238E27FC236}">
                <a16:creationId xmlns:a16="http://schemas.microsoft.com/office/drawing/2014/main" id="{E84C667C-9A89-432A-85B0-3389E8DB1E5E}"/>
              </a:ext>
            </a:extLst>
          </p:cNvPr>
          <p:cNvSpPr/>
          <p:nvPr/>
        </p:nvSpPr>
        <p:spPr>
          <a:xfrm>
            <a:off x="3499927" y="1889561"/>
            <a:ext cx="617029" cy="3392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CPSW</a:t>
            </a:r>
          </a:p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Ethernet</a:t>
            </a:r>
          </a:p>
        </p:txBody>
      </p:sp>
      <p:sp>
        <p:nvSpPr>
          <p:cNvPr id="68" name="正方形/長方形 141">
            <a:extLst>
              <a:ext uri="{FF2B5EF4-FFF2-40B4-BE49-F238E27FC236}">
                <a16:creationId xmlns:a16="http://schemas.microsoft.com/office/drawing/2014/main" id="{1798BA65-ABD4-4BFB-9125-2B94FBABD86A}"/>
              </a:ext>
            </a:extLst>
          </p:cNvPr>
          <p:cNvSpPr/>
          <p:nvPr/>
        </p:nvSpPr>
        <p:spPr>
          <a:xfrm>
            <a:off x="3505450" y="2495339"/>
            <a:ext cx="617029" cy="339289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CAN_FD</a:t>
            </a:r>
          </a:p>
        </p:txBody>
      </p:sp>
      <p:sp>
        <p:nvSpPr>
          <p:cNvPr id="69" name="正方形/長方形 141">
            <a:extLst>
              <a:ext uri="{FF2B5EF4-FFF2-40B4-BE49-F238E27FC236}">
                <a16:creationId xmlns:a16="http://schemas.microsoft.com/office/drawing/2014/main" id="{F5BA5B1E-35EA-48B1-8851-B8843C0E463A}"/>
              </a:ext>
            </a:extLst>
          </p:cNvPr>
          <p:cNvSpPr/>
          <p:nvPr/>
        </p:nvSpPr>
        <p:spPr>
          <a:xfrm>
            <a:off x="3499926" y="3539029"/>
            <a:ext cx="617029" cy="20005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dirty="0">
                <a:solidFill>
                  <a:schemeClr val="tx1"/>
                </a:solidFill>
              </a:rPr>
              <a:t>OSPI</a:t>
            </a:r>
          </a:p>
        </p:txBody>
      </p:sp>
      <p:cxnSp>
        <p:nvCxnSpPr>
          <p:cNvPr id="71" name="直線矢印コネクタ 163">
            <a:extLst>
              <a:ext uri="{FF2B5EF4-FFF2-40B4-BE49-F238E27FC236}">
                <a16:creationId xmlns:a16="http://schemas.microsoft.com/office/drawing/2014/main" id="{A0AB94D8-E610-45F5-8126-183A65D0EB8A}"/>
              </a:ext>
            </a:extLst>
          </p:cNvPr>
          <p:cNvCxnSpPr>
            <a:cxnSpLocks/>
          </p:cNvCxnSpPr>
          <p:nvPr/>
        </p:nvCxnSpPr>
        <p:spPr>
          <a:xfrm flipH="1">
            <a:off x="2820521" y="2046834"/>
            <a:ext cx="517025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249">
            <a:extLst>
              <a:ext uri="{FF2B5EF4-FFF2-40B4-BE49-F238E27FC236}">
                <a16:creationId xmlns:a16="http://schemas.microsoft.com/office/drawing/2014/main" id="{1627D467-BFB9-431F-A760-01C9BA7BF7BD}"/>
              </a:ext>
            </a:extLst>
          </p:cNvPr>
          <p:cNvCxnSpPr>
            <a:cxnSpLocks/>
          </p:cNvCxnSpPr>
          <p:nvPr/>
        </p:nvCxnSpPr>
        <p:spPr>
          <a:xfrm flipH="1">
            <a:off x="3030323" y="1988633"/>
            <a:ext cx="87597" cy="138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250">
            <a:extLst>
              <a:ext uri="{FF2B5EF4-FFF2-40B4-BE49-F238E27FC236}">
                <a16:creationId xmlns:a16="http://schemas.microsoft.com/office/drawing/2014/main" id="{69CC65A7-BF2A-430A-9C36-C82BCF6C3D2D}"/>
              </a:ext>
            </a:extLst>
          </p:cNvPr>
          <p:cNvSpPr txBox="1"/>
          <p:nvPr/>
        </p:nvSpPr>
        <p:spPr>
          <a:xfrm>
            <a:off x="2968098" y="1862327"/>
            <a:ext cx="180673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kumimoji="1" lang="en-US" altLang="ja-JP" sz="800" dirty="0">
                <a:solidFill>
                  <a:srgbClr val="0000FF"/>
                </a:solidFill>
              </a:rPr>
              <a:t>2</a:t>
            </a:r>
            <a:endParaRPr kumimoji="1" lang="ja-JP" altLang="en-US" sz="800" dirty="0">
              <a:solidFill>
                <a:srgbClr val="0000FF"/>
              </a:solidFill>
            </a:endParaRPr>
          </a:p>
        </p:txBody>
      </p:sp>
      <p:cxnSp>
        <p:nvCxnSpPr>
          <p:cNvPr id="74" name="直線矢印コネクタ 163">
            <a:extLst>
              <a:ext uri="{FF2B5EF4-FFF2-40B4-BE49-F238E27FC236}">
                <a16:creationId xmlns:a16="http://schemas.microsoft.com/office/drawing/2014/main" id="{690AEC9F-6566-4113-9C18-8756A88D503E}"/>
              </a:ext>
            </a:extLst>
          </p:cNvPr>
          <p:cNvCxnSpPr>
            <a:cxnSpLocks/>
          </p:cNvCxnSpPr>
          <p:nvPr/>
        </p:nvCxnSpPr>
        <p:spPr>
          <a:xfrm flipH="1">
            <a:off x="2820521" y="2678145"/>
            <a:ext cx="515059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249">
            <a:extLst>
              <a:ext uri="{FF2B5EF4-FFF2-40B4-BE49-F238E27FC236}">
                <a16:creationId xmlns:a16="http://schemas.microsoft.com/office/drawing/2014/main" id="{8753C786-5E7F-4589-B9FC-F6072F3506B6}"/>
              </a:ext>
            </a:extLst>
          </p:cNvPr>
          <p:cNvCxnSpPr>
            <a:cxnSpLocks/>
          </p:cNvCxnSpPr>
          <p:nvPr/>
        </p:nvCxnSpPr>
        <p:spPr>
          <a:xfrm flipH="1">
            <a:off x="3028357" y="2619944"/>
            <a:ext cx="87597" cy="1385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テキスト ボックス 250">
            <a:extLst>
              <a:ext uri="{FF2B5EF4-FFF2-40B4-BE49-F238E27FC236}">
                <a16:creationId xmlns:a16="http://schemas.microsoft.com/office/drawing/2014/main" id="{74C12D64-0B52-477C-8915-651D530F6464}"/>
              </a:ext>
            </a:extLst>
          </p:cNvPr>
          <p:cNvSpPr txBox="1"/>
          <p:nvPr/>
        </p:nvSpPr>
        <p:spPr>
          <a:xfrm>
            <a:off x="2966132" y="2493638"/>
            <a:ext cx="180673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kumimoji="1" lang="en-US" altLang="ja-JP" sz="800" dirty="0">
                <a:solidFill>
                  <a:srgbClr val="0000FF"/>
                </a:solidFill>
              </a:rPr>
              <a:t>2</a:t>
            </a:r>
            <a:endParaRPr kumimoji="1" lang="ja-JP" altLang="en-US" sz="800" dirty="0">
              <a:solidFill>
                <a:srgbClr val="0000FF"/>
              </a:solidFill>
            </a:endParaRPr>
          </a:p>
        </p:txBody>
      </p:sp>
      <p:cxnSp>
        <p:nvCxnSpPr>
          <p:cNvPr id="77" name="直線矢印コネクタ 163">
            <a:extLst>
              <a:ext uri="{FF2B5EF4-FFF2-40B4-BE49-F238E27FC236}">
                <a16:creationId xmlns:a16="http://schemas.microsoft.com/office/drawing/2014/main" id="{A11A4D85-F3AF-4D73-A8F9-9FB368287CE5}"/>
              </a:ext>
            </a:extLst>
          </p:cNvPr>
          <p:cNvCxnSpPr>
            <a:cxnSpLocks/>
          </p:cNvCxnSpPr>
          <p:nvPr/>
        </p:nvCxnSpPr>
        <p:spPr>
          <a:xfrm flipH="1">
            <a:off x="7047377" y="2046834"/>
            <a:ext cx="711077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163">
            <a:extLst>
              <a:ext uri="{FF2B5EF4-FFF2-40B4-BE49-F238E27FC236}">
                <a16:creationId xmlns:a16="http://schemas.microsoft.com/office/drawing/2014/main" id="{EDE28C83-A3DC-40D6-A27F-7161B018717E}"/>
              </a:ext>
            </a:extLst>
          </p:cNvPr>
          <p:cNvCxnSpPr>
            <a:cxnSpLocks/>
          </p:cNvCxnSpPr>
          <p:nvPr/>
        </p:nvCxnSpPr>
        <p:spPr>
          <a:xfrm flipH="1">
            <a:off x="7047377" y="2490914"/>
            <a:ext cx="711077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163">
            <a:extLst>
              <a:ext uri="{FF2B5EF4-FFF2-40B4-BE49-F238E27FC236}">
                <a16:creationId xmlns:a16="http://schemas.microsoft.com/office/drawing/2014/main" id="{D2A4B3CA-64EA-4E31-9F6C-7DB08B35B94B}"/>
              </a:ext>
            </a:extLst>
          </p:cNvPr>
          <p:cNvCxnSpPr>
            <a:cxnSpLocks/>
          </p:cNvCxnSpPr>
          <p:nvPr/>
        </p:nvCxnSpPr>
        <p:spPr>
          <a:xfrm flipH="1">
            <a:off x="7047377" y="3180408"/>
            <a:ext cx="711077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163">
            <a:extLst>
              <a:ext uri="{FF2B5EF4-FFF2-40B4-BE49-F238E27FC236}">
                <a16:creationId xmlns:a16="http://schemas.microsoft.com/office/drawing/2014/main" id="{FE17B74C-38B0-4CD0-AF02-C64BF817D8CA}"/>
              </a:ext>
            </a:extLst>
          </p:cNvPr>
          <p:cNvCxnSpPr>
            <a:cxnSpLocks/>
          </p:cNvCxnSpPr>
          <p:nvPr/>
        </p:nvCxnSpPr>
        <p:spPr>
          <a:xfrm flipH="1">
            <a:off x="7047377" y="3632005"/>
            <a:ext cx="711077" cy="0"/>
          </a:xfrm>
          <a:prstGeom prst="straightConnector1">
            <a:avLst/>
          </a:prstGeom>
          <a:ln w="63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250">
            <a:extLst>
              <a:ext uri="{FF2B5EF4-FFF2-40B4-BE49-F238E27FC236}">
                <a16:creationId xmlns:a16="http://schemas.microsoft.com/office/drawing/2014/main" id="{17A4D078-AC12-4907-B0C7-41AF0933414E}"/>
              </a:ext>
            </a:extLst>
          </p:cNvPr>
          <p:cNvSpPr txBox="1"/>
          <p:nvPr/>
        </p:nvSpPr>
        <p:spPr>
          <a:xfrm>
            <a:off x="7820911" y="1870446"/>
            <a:ext cx="1380237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kumimoji="1" lang="en-US" altLang="ja-JP" sz="800" dirty="0">
                <a:solidFill>
                  <a:srgbClr val="0000FF"/>
                </a:solidFill>
              </a:rPr>
              <a:t>Parallel RGB8 –</a:t>
            </a:r>
          </a:p>
          <a:p>
            <a:r>
              <a:rPr kumimoji="1" lang="en-US" altLang="ja-JP" sz="800" dirty="0">
                <a:solidFill>
                  <a:srgbClr val="0000FF"/>
                </a:solidFill>
              </a:rPr>
              <a:t>DMD/LCD (XVGA)  </a:t>
            </a:r>
            <a:endParaRPr kumimoji="1" lang="ja-JP" altLang="en-US" sz="800" dirty="0">
              <a:solidFill>
                <a:srgbClr val="0000FF"/>
              </a:solidFill>
            </a:endParaRPr>
          </a:p>
        </p:txBody>
      </p:sp>
      <p:sp>
        <p:nvSpPr>
          <p:cNvPr id="82" name="テキスト ボックス 250">
            <a:extLst>
              <a:ext uri="{FF2B5EF4-FFF2-40B4-BE49-F238E27FC236}">
                <a16:creationId xmlns:a16="http://schemas.microsoft.com/office/drawing/2014/main" id="{1D3C2C21-2EED-4967-8B9E-1DA3175DC879}"/>
              </a:ext>
            </a:extLst>
          </p:cNvPr>
          <p:cNvSpPr txBox="1"/>
          <p:nvPr/>
        </p:nvSpPr>
        <p:spPr>
          <a:xfrm>
            <a:off x="7820912" y="2383539"/>
            <a:ext cx="1246187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kumimoji="1" lang="en-US" altLang="ja-JP" sz="800" dirty="0">
                <a:solidFill>
                  <a:srgbClr val="0000FF"/>
                </a:solidFill>
              </a:rPr>
              <a:t>Display UART </a:t>
            </a:r>
          </a:p>
          <a:p>
            <a:r>
              <a:rPr kumimoji="1" lang="en-US" altLang="ja-JP" sz="800" dirty="0">
                <a:solidFill>
                  <a:srgbClr val="0000FF"/>
                </a:solidFill>
              </a:rPr>
              <a:t>(20 MHz) </a:t>
            </a:r>
            <a:endParaRPr kumimoji="1" lang="ja-JP" altLang="en-US" sz="800" dirty="0">
              <a:solidFill>
                <a:srgbClr val="0000FF"/>
              </a:solidFill>
            </a:endParaRPr>
          </a:p>
        </p:txBody>
      </p:sp>
      <p:sp>
        <p:nvSpPr>
          <p:cNvPr id="83" name="テキスト ボックス 250">
            <a:extLst>
              <a:ext uri="{FF2B5EF4-FFF2-40B4-BE49-F238E27FC236}">
                <a16:creationId xmlns:a16="http://schemas.microsoft.com/office/drawing/2014/main" id="{6264C567-E730-4703-B5CC-0385E765E12F}"/>
              </a:ext>
            </a:extLst>
          </p:cNvPr>
          <p:cNvSpPr txBox="1"/>
          <p:nvPr/>
        </p:nvSpPr>
        <p:spPr>
          <a:xfrm>
            <a:off x="7820912" y="3032316"/>
            <a:ext cx="1246187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kumimoji="1" lang="en-US" altLang="ja-JP" sz="800" dirty="0">
                <a:solidFill>
                  <a:srgbClr val="0000FF"/>
                </a:solidFill>
              </a:rPr>
              <a:t>CCSI – continuous clock LP5981Q (LED matrix) </a:t>
            </a:r>
            <a:endParaRPr kumimoji="1" lang="ja-JP" altLang="en-US" sz="800" dirty="0">
              <a:solidFill>
                <a:srgbClr val="0000FF"/>
              </a:solidFill>
            </a:endParaRPr>
          </a:p>
        </p:txBody>
      </p:sp>
      <p:sp>
        <p:nvSpPr>
          <p:cNvPr id="86" name="テキスト ボックス 250">
            <a:extLst>
              <a:ext uri="{FF2B5EF4-FFF2-40B4-BE49-F238E27FC236}">
                <a16:creationId xmlns:a16="http://schemas.microsoft.com/office/drawing/2014/main" id="{16080DA2-F336-494B-BE42-E966F77EB9B5}"/>
              </a:ext>
            </a:extLst>
          </p:cNvPr>
          <p:cNvSpPr txBox="1"/>
          <p:nvPr/>
        </p:nvSpPr>
        <p:spPr>
          <a:xfrm>
            <a:off x="7820911" y="3496060"/>
            <a:ext cx="1246187" cy="33855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kumimoji="1" lang="en-US" altLang="ja-JP" sz="800" dirty="0">
                <a:solidFill>
                  <a:srgbClr val="0000FF"/>
                </a:solidFill>
              </a:rPr>
              <a:t>Serial/parallel LVDS – video input</a:t>
            </a:r>
            <a:endParaRPr kumimoji="1" lang="ja-JP" altLang="en-US" sz="800" dirty="0">
              <a:solidFill>
                <a:srgbClr val="0000FF"/>
              </a:solidFill>
            </a:endParaRPr>
          </a:p>
        </p:txBody>
      </p:sp>
      <p:sp>
        <p:nvSpPr>
          <p:cNvPr id="87" name="テキスト ボックス 250">
            <a:extLst>
              <a:ext uri="{FF2B5EF4-FFF2-40B4-BE49-F238E27FC236}">
                <a16:creationId xmlns:a16="http://schemas.microsoft.com/office/drawing/2014/main" id="{86CF7025-8C50-4B73-8BE1-DA636756B810}"/>
              </a:ext>
            </a:extLst>
          </p:cNvPr>
          <p:cNvSpPr txBox="1"/>
          <p:nvPr/>
        </p:nvSpPr>
        <p:spPr>
          <a:xfrm>
            <a:off x="2679876" y="1705203"/>
            <a:ext cx="1246187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kumimoji="1" lang="en-US" altLang="ja-JP" sz="800" dirty="0">
                <a:solidFill>
                  <a:srgbClr val="0000FF"/>
                </a:solidFill>
              </a:rPr>
              <a:t>Ethernet</a:t>
            </a:r>
            <a:endParaRPr kumimoji="1" lang="ja-JP" altLang="en-US" sz="800" dirty="0">
              <a:solidFill>
                <a:srgbClr val="0000FF"/>
              </a:solidFill>
            </a:endParaRPr>
          </a:p>
        </p:txBody>
      </p:sp>
      <p:sp>
        <p:nvSpPr>
          <p:cNvPr id="88" name="テキスト ボックス 250">
            <a:extLst>
              <a:ext uri="{FF2B5EF4-FFF2-40B4-BE49-F238E27FC236}">
                <a16:creationId xmlns:a16="http://schemas.microsoft.com/office/drawing/2014/main" id="{ECA3A69E-E682-48F1-91DB-56735DA5BB21}"/>
              </a:ext>
            </a:extLst>
          </p:cNvPr>
          <p:cNvSpPr txBox="1"/>
          <p:nvPr/>
        </p:nvSpPr>
        <p:spPr>
          <a:xfrm>
            <a:off x="2677562" y="2347383"/>
            <a:ext cx="1246187" cy="215444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r>
              <a:rPr kumimoji="1" lang="en-US" altLang="ja-JP" sz="800" dirty="0">
                <a:solidFill>
                  <a:srgbClr val="0000FF"/>
                </a:solidFill>
              </a:rPr>
              <a:t>CAN_FD</a:t>
            </a:r>
            <a:endParaRPr kumimoji="1" lang="ja-JP" altLang="en-US" sz="800" dirty="0">
              <a:solidFill>
                <a:srgbClr val="0000FF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911AC1E-C3D2-4DB1-96FE-41FE5BA4824B}"/>
              </a:ext>
            </a:extLst>
          </p:cNvPr>
          <p:cNvSpPr txBox="1"/>
          <p:nvPr/>
        </p:nvSpPr>
        <p:spPr>
          <a:xfrm>
            <a:off x="235211" y="782870"/>
            <a:ext cx="2564481" cy="3782404"/>
          </a:xfrm>
          <a:prstGeom prst="rect">
            <a:avLst/>
          </a:prstGeom>
          <a:noFill/>
        </p:spPr>
        <p:txBody>
          <a:bodyPr wrap="square" rtlCol="0">
            <a:normAutofit lnSpcReduction="10000"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Target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Automotive lighting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Industrial displays</a:t>
            </a:r>
          </a:p>
          <a:p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Output Interfaces: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Parallel LCD/RGB24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Display UART (25 MHz)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CCSI – continuous clock SPI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Compute: (interface + image proc)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x 400 MHz R5F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4 x 200 MHz PRU 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Input Interface: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CAN_FD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Ethernet (10/100/1G TX/T1)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Serial/parallel LVDS RGB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Robustness: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ASIL-B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Cyber security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7CF95F-84EB-424E-9B3C-A9835A11A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781" y="506717"/>
            <a:ext cx="1411758" cy="104292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3469FA8-4415-4E4A-8019-262E104DE9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747"/>
          <a:stretch/>
        </p:blipFill>
        <p:spPr>
          <a:xfrm>
            <a:off x="7499136" y="3807789"/>
            <a:ext cx="1246403" cy="76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145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673A-AAE9-42C7-B0A4-5DA9C69E8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LCD interface with parallel RGB24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A1D1-1B90-4149-8959-42A108D7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Example: NHD-4.3-800480CF-ASXP-CTP (800 x 480 @ 60 Hz, 24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bpp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color)</a:t>
            </a:r>
          </a:p>
          <a:p>
            <a:pPr marL="0" indent="0"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Timing:</a:t>
            </a: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2E100-BDBA-4F09-83CC-9C1805CBB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FDCCA6-1A4A-4145-A897-A7678E51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183" y="1207069"/>
            <a:ext cx="6010810" cy="26191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A904EA-3FC0-4599-A300-E02A2A3020AB}"/>
              </a:ext>
            </a:extLst>
          </p:cNvPr>
          <p:cNvSpPr/>
          <p:nvPr/>
        </p:nvSpPr>
        <p:spPr>
          <a:xfrm>
            <a:off x="4525599" y="2091861"/>
            <a:ext cx="422537" cy="1695441"/>
          </a:xfrm>
          <a:prstGeom prst="rect">
            <a:avLst/>
          </a:prstGeom>
          <a:solidFill>
            <a:schemeClr val="accent1">
              <a:alpha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246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F580-6959-4017-9DE5-3D2372A3C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PRU architecture for RGB24 interface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A9BC0-6840-44AA-896A-D567920C2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948" t="4600" r="25838" b="9790"/>
          <a:stretch/>
        </p:blipFill>
        <p:spPr>
          <a:xfrm>
            <a:off x="3972128" y="687427"/>
            <a:ext cx="4946619" cy="37942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39419B-63A5-425F-8863-089CD8F52C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4823DE-8D76-4FBD-B9E9-30ACDC5B0767}"/>
              </a:ext>
            </a:extLst>
          </p:cNvPr>
          <p:cNvSpPr txBox="1"/>
          <p:nvPr/>
        </p:nvSpPr>
        <p:spPr>
          <a:xfrm>
            <a:off x="235210" y="782870"/>
            <a:ext cx="3619274" cy="3529726"/>
          </a:xfrm>
          <a:prstGeom prst="rect">
            <a:avLst/>
          </a:prstGeom>
          <a:noFill/>
        </p:spPr>
        <p:txBody>
          <a:bodyPr wrap="square" rtlCol="0">
            <a:normAutofit fontScale="92500" lnSpcReduction="10000"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Frame Buffer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800 x 480 x 24 bits = 1.152 Mbytes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On-chip SRAM,  &lt; 100 ns read latency</a:t>
            </a:r>
          </a:p>
          <a:p>
            <a:endParaRPr lang="en-US" sz="1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DMA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xfr2vbus read DMA in 64 byte auto increment mode, reads every 735 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Direct broadside read into PRU register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Non blocking single cycle read for 64 bytes 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Output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x PRU @ 200 MHz in direct GPO mode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30 PRU GPOs split across two PRO cores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PRU cores run in sync – same clock cycle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LUT for blue color bit mapping (EVM limitation)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Shift for green color bit mapping (EVM limitation)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Output Timing: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35 ns DCLK based on 5 ns PRU cycle time – 7 cycles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HSYNC: 40 + 800 + 40 + 48 DCLK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VSYNC: 31 + 480 +13 +1 HSYNC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10 ns setup and hold time (8 ns in LCD spec)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11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B9BB-5414-43F6-848A-816BE436B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size vs DMA transfer size alignment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C79D-EFB6-40BF-BC1F-F01FE8D52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378" y="786357"/>
            <a:ext cx="3875456" cy="3709449"/>
          </a:xfrm>
        </p:spPr>
        <p:txBody>
          <a:bodyPr/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Line is stored in sequential memory location: 800 pixel + 24 bit = 1200 bytes.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DMA from frame buffer to register bank is 64 bytes at a time which is not and integer multiple for pixels and line size. 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 DMA has 22 pixel for red color and 21 pixel for green and blue color. Pixel 22 is split into two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dma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transfers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800 pixel line ends at a half 64 byte DMA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Macros for sending even and odd line which are repeated 240 time -&gt; 480 lines.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26B57-701A-4CC3-8E11-F1C5FF8FE6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BF3B4A-874C-4CF4-AC8E-85E44DD31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824" y="972765"/>
            <a:ext cx="4218151" cy="2224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72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8893D-E090-4516-8A63-6AF80F77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 Mapping with AM243x Launchpad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0D5FAC2-2EFA-4E50-99B2-02D465B49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7211660"/>
              </p:ext>
            </p:extLst>
          </p:nvPr>
        </p:nvGraphicFramePr>
        <p:xfrm>
          <a:off x="4544911" y="678808"/>
          <a:ext cx="1725140" cy="3741756"/>
        </p:xfrm>
        <a:graphic>
          <a:graphicData uri="http://schemas.openxmlformats.org/drawingml/2006/table">
            <a:tbl>
              <a:tblPr/>
              <a:tblGrid>
                <a:gridCol w="651101">
                  <a:extLst>
                    <a:ext uri="{9D8B030D-6E8A-4147-A177-3AD203B41FA5}">
                      <a16:colId xmlns:a16="http://schemas.microsoft.com/office/drawing/2014/main" val="2024481641"/>
                    </a:ext>
                  </a:extLst>
                </a:gridCol>
                <a:gridCol w="667221">
                  <a:extLst>
                    <a:ext uri="{9D8B030D-6E8A-4147-A177-3AD203B41FA5}">
                      <a16:colId xmlns:a16="http://schemas.microsoft.com/office/drawing/2014/main" val="441925306"/>
                    </a:ext>
                  </a:extLst>
                </a:gridCol>
                <a:gridCol w="63548">
                  <a:extLst>
                    <a:ext uri="{9D8B030D-6E8A-4147-A177-3AD203B41FA5}">
                      <a16:colId xmlns:a16="http://schemas.microsoft.com/office/drawing/2014/main" val="1537351570"/>
                    </a:ext>
                  </a:extLst>
                </a:gridCol>
                <a:gridCol w="343270">
                  <a:extLst>
                    <a:ext uri="{9D8B030D-6E8A-4147-A177-3AD203B41FA5}">
                      <a16:colId xmlns:a16="http://schemas.microsoft.com/office/drawing/2014/main" val="669683660"/>
                    </a:ext>
                  </a:extLst>
                </a:gridCol>
              </a:tblGrid>
              <a:tr h="12302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PRU0</a:t>
                      </a: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LP</a:t>
                      </a: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91057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R0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BP.33</a:t>
                      </a: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0030374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R1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BP.32</a:t>
                      </a: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867057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R2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BP.31</a:t>
                      </a: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678239"/>
                  </a:ext>
                </a:extLst>
              </a:tr>
              <a:tr h="12302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R3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BP.19</a:t>
                      </a:r>
                    </a:p>
                  </a:txBody>
                  <a:tcPr marL="19074" marR="19074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2504346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R4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BP.17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6934825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R5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BP.13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391038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R6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BP.48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9885506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R7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BP.44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373979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CLK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BP.51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5462465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3399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G0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BP.43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4269922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3399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G1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BP.05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974921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3399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G2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BP.15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104874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3399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G3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BP.14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580478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3399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G4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BP.12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967795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3399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G5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BP.07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0739311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3399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G6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BP.18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3542615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339966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G7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BP.8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7396550"/>
                  </a:ext>
                </a:extLst>
              </a:tr>
              <a:tr h="135860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BP.45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32142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E785C-5058-4C89-AF83-351CEA1620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561E30-E642-4183-97C1-3FC4A7CD4C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096870"/>
              </p:ext>
            </p:extLst>
          </p:nvPr>
        </p:nvGraphicFramePr>
        <p:xfrm>
          <a:off x="6617443" y="678808"/>
          <a:ext cx="1725140" cy="2625402"/>
        </p:xfrm>
        <a:graphic>
          <a:graphicData uri="http://schemas.openxmlformats.org/drawingml/2006/table">
            <a:tbl>
              <a:tblPr/>
              <a:tblGrid>
                <a:gridCol w="651101">
                  <a:extLst>
                    <a:ext uri="{9D8B030D-6E8A-4147-A177-3AD203B41FA5}">
                      <a16:colId xmlns:a16="http://schemas.microsoft.com/office/drawing/2014/main" val="3805644232"/>
                    </a:ext>
                  </a:extLst>
                </a:gridCol>
                <a:gridCol w="667221">
                  <a:extLst>
                    <a:ext uri="{9D8B030D-6E8A-4147-A177-3AD203B41FA5}">
                      <a16:colId xmlns:a16="http://schemas.microsoft.com/office/drawing/2014/main" val="1651891088"/>
                    </a:ext>
                  </a:extLst>
                </a:gridCol>
                <a:gridCol w="63548">
                  <a:extLst>
                    <a:ext uri="{9D8B030D-6E8A-4147-A177-3AD203B41FA5}">
                      <a16:colId xmlns:a16="http://schemas.microsoft.com/office/drawing/2014/main" val="3219851594"/>
                    </a:ext>
                  </a:extLst>
                </a:gridCol>
                <a:gridCol w="343270">
                  <a:extLst>
                    <a:ext uri="{9D8B030D-6E8A-4147-A177-3AD203B41FA5}">
                      <a16:colId xmlns:a16="http://schemas.microsoft.com/office/drawing/2014/main" val="330700841"/>
                    </a:ext>
                  </a:extLst>
                </a:gridCol>
              </a:tblGrid>
              <a:tr h="129379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PRU1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LP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4262101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B0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BP.11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170508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B1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BP.67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563363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B2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BP.68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8926755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B3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BP.69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2211910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B4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BP.70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3384446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B5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BP.72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8896028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B6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BP.71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5085876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B7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BP.59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739643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HSYNC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BP.57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184904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Function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GPIO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LP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62442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VSYNC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PRG0_PWM2_A0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BP.40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7457362"/>
                  </a:ext>
                </a:extLst>
              </a:tr>
              <a:tr h="129379">
                <a:tc>
                  <a:txBody>
                    <a:bodyPr/>
                    <a:lstStyle/>
                    <a:p>
                      <a:r>
                        <a:rPr lang="en-US" sz="6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DISP</a:t>
                      </a: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GPIO1_41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b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</a:br>
                      <a:endParaRPr lang="en-US" sz="6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BP.51</a:t>
                      </a:r>
                    </a:p>
                  </a:txBody>
                  <a:tcPr marL="19074" marR="19074" marT="9537" marB="95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3362013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32E0D45-71A3-4773-A9A7-75A03A1D13C2}"/>
              </a:ext>
            </a:extLst>
          </p:cNvPr>
          <p:cNvSpPr txBox="1">
            <a:spLocks/>
          </p:cNvSpPr>
          <p:nvPr/>
        </p:nvSpPr>
        <p:spPr bwMode="auto">
          <a:xfrm>
            <a:off x="333378" y="786357"/>
            <a:ext cx="3875456" cy="37094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189124" indent="-189124" algn="l" rtl="0" eaLnBrk="1" fontAlgn="base" hangingPunct="1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Red Data: continuous bits and byte aligned</a:t>
            </a:r>
          </a:p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Green Data: continuous bits no alignment</a:t>
            </a:r>
          </a:p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Blue Data: no bit and no byte alignment</a:t>
            </a:r>
          </a:p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DE: PRU0 GPO as critical setup and hold time</a:t>
            </a:r>
          </a:p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DCLK: PRU0 GPO as critical setup and hold time</a:t>
            </a:r>
          </a:p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VSYNC: low latency PWM in </a:t>
            </a:r>
            <a:r>
              <a:rPr lang="en-US" sz="1400" kern="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</a:t>
            </a:r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</a:t>
            </a:r>
          </a:p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HSYNC: PRU1 GPO</a:t>
            </a:r>
          </a:p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DSIP: system GPIO</a:t>
            </a:r>
          </a:p>
          <a:p>
            <a:endParaRPr lang="en-US" sz="1400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400" kern="0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dedicated/customer hardware should use color bits bit aligned and byte aligned to free up PRU cycles for LUT and shift operation!</a:t>
            </a:r>
          </a:p>
        </p:txBody>
      </p:sp>
    </p:spTree>
    <p:extLst>
      <p:ext uri="{BB962C8B-B14F-4D97-AF65-F5344CB8AC3E}">
        <p14:creationId xmlns:p14="http://schemas.microsoft.com/office/powerpoint/2010/main" val="2443989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21C5-8C70-4A38-B589-70158922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4" y="107163"/>
            <a:ext cx="8818191" cy="610791"/>
          </a:xfrm>
        </p:spPr>
        <p:txBody>
          <a:bodyPr/>
          <a:lstStyle/>
          <a:p>
            <a:r>
              <a:rPr lang="en-US" dirty="0"/>
              <a:t>Timing from PRU – RGB24 interface (VSYNC/HSYNC)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6C950E-DF08-4BE2-A238-C8F64B0C84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4950"/>
          <a:stretch/>
        </p:blipFill>
        <p:spPr>
          <a:xfrm>
            <a:off x="333377" y="1000673"/>
            <a:ext cx="8467725" cy="15016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8F2C-8548-4700-A42E-9C4085EB2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5EE809-B79E-4E94-8782-BCBD1F409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78" y="2940730"/>
            <a:ext cx="8467725" cy="1536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4E7A31C-94FD-4B56-B173-07F7AA8DE73F}"/>
              </a:ext>
            </a:extLst>
          </p:cNvPr>
          <p:cNvSpPr txBox="1"/>
          <p:nvPr/>
        </p:nvSpPr>
        <p:spPr>
          <a:xfrm>
            <a:off x="333377" y="640265"/>
            <a:ext cx="3013197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VSYNC period: 17.052 </a:t>
            </a:r>
            <a:r>
              <a:rPr lang="en-US" sz="1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928 * 525 * 35 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33F41-FE6F-4852-BD28-AAF93EA27075}"/>
              </a:ext>
            </a:extLst>
          </p:cNvPr>
          <p:cNvSpPr txBox="1"/>
          <p:nvPr/>
        </p:nvSpPr>
        <p:spPr>
          <a:xfrm>
            <a:off x="333376" y="2581930"/>
            <a:ext cx="2597314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HSYNC period: 32.480 us = 928 * 35 ns</a:t>
            </a:r>
          </a:p>
        </p:txBody>
      </p:sp>
    </p:spTree>
    <p:extLst>
      <p:ext uri="{BB962C8B-B14F-4D97-AF65-F5344CB8AC3E}">
        <p14:creationId xmlns:p14="http://schemas.microsoft.com/office/powerpoint/2010/main" val="2901951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D21C5-8C70-4A38-B589-70158922E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774" y="107163"/>
            <a:ext cx="8818191" cy="610791"/>
          </a:xfrm>
        </p:spPr>
        <p:txBody>
          <a:bodyPr/>
          <a:lstStyle/>
          <a:p>
            <a:r>
              <a:rPr lang="en-US" dirty="0"/>
              <a:t>Timing from PRU – RGB24 interface (DCLK/DE/RGB)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78F2C-8548-4700-A42E-9C4085EB2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E7A31C-94FD-4B56-B173-07F7AA8DE73F}"/>
              </a:ext>
            </a:extLst>
          </p:cNvPr>
          <p:cNvSpPr txBox="1"/>
          <p:nvPr/>
        </p:nvSpPr>
        <p:spPr>
          <a:xfrm>
            <a:off x="333377" y="640265"/>
            <a:ext cx="5408340" cy="27699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HSYNC BACK PORCH + SYNC: 3.08 us =  (48 + 40) * 35 ns     DE: 28.0 us = 800 * 35 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33F41-FE6F-4852-BD28-AAF93EA27075}"/>
              </a:ext>
            </a:extLst>
          </p:cNvPr>
          <p:cNvSpPr txBox="1"/>
          <p:nvPr/>
        </p:nvSpPr>
        <p:spPr>
          <a:xfrm>
            <a:off x="333376" y="2744060"/>
            <a:ext cx="2683748" cy="64633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DCLK period: 35 ns (140 ns for 4 x DCLK)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setup time: 20 ns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 hold time: 15 ns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DB95E5-FE4D-4C13-BCB6-BC5A7E59E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6" y="941973"/>
            <a:ext cx="8560947" cy="16544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46AEA6-8713-459F-944A-DB4ED13D0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889" y="2680819"/>
            <a:ext cx="5214526" cy="1877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09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3B477-3C25-4257-BADB-A9C3456C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(ICSS_M IP with 200 MHz)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41A97B-391A-4210-937F-F145222611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357" y="732805"/>
            <a:ext cx="2911946" cy="370998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66682-D3A2-4AE7-8B5B-657EAF494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97888F-6AF7-4263-B69D-592D8C33BAC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C64F61-DE5D-46C9-94D3-AA664A8750ED}"/>
              </a:ext>
            </a:extLst>
          </p:cNvPr>
          <p:cNvCxnSpPr>
            <a:cxnSpLocks/>
          </p:cNvCxnSpPr>
          <p:nvPr/>
        </p:nvCxnSpPr>
        <p:spPr>
          <a:xfrm flipH="1">
            <a:off x="7179013" y="3602477"/>
            <a:ext cx="622570" cy="333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A7DB636-6D46-4E59-9365-A98B606E991F}"/>
              </a:ext>
            </a:extLst>
          </p:cNvPr>
          <p:cNvSpPr txBox="1"/>
          <p:nvPr/>
        </p:nvSpPr>
        <p:spPr>
          <a:xfrm>
            <a:off x="7775643" y="3385226"/>
            <a:ext cx="1223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TPS61169 EVM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40 mA backlight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Controller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(R5 = 5.1 Ohm)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7EAD15-B42F-4F65-BF3F-45F3CCFB0FED}"/>
              </a:ext>
            </a:extLst>
          </p:cNvPr>
          <p:cNvCxnSpPr>
            <a:cxnSpLocks/>
          </p:cNvCxnSpPr>
          <p:nvPr/>
        </p:nvCxnSpPr>
        <p:spPr>
          <a:xfrm flipH="1">
            <a:off x="6780179" y="3093396"/>
            <a:ext cx="995464" cy="463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66149DE-36DF-410E-BBF4-19249A753BCB}"/>
              </a:ext>
            </a:extLst>
          </p:cNvPr>
          <p:cNvSpPr txBox="1"/>
          <p:nvPr/>
        </p:nvSpPr>
        <p:spPr>
          <a:xfrm>
            <a:off x="7774731" y="2861049"/>
            <a:ext cx="1142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I2C Capacitive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interface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9D39EE-B9FD-4B2C-8E01-AC7AD8BF27D5}"/>
              </a:ext>
            </a:extLst>
          </p:cNvPr>
          <p:cNvSpPr txBox="1"/>
          <p:nvPr/>
        </p:nvSpPr>
        <p:spPr>
          <a:xfrm>
            <a:off x="7801583" y="1580961"/>
            <a:ext cx="1386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NHD-4.3-800480CF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-ASXP-CTP </a:t>
            </a:r>
          </a:p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(800 x 480, RGB24)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0B1955-169C-4C3B-8544-B18C748258E9}"/>
              </a:ext>
            </a:extLst>
          </p:cNvPr>
          <p:cNvCxnSpPr>
            <a:cxnSpLocks/>
          </p:cNvCxnSpPr>
          <p:nvPr/>
        </p:nvCxnSpPr>
        <p:spPr>
          <a:xfrm flipH="1">
            <a:off x="7629728" y="1950563"/>
            <a:ext cx="1718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069F2B-2693-4F15-8ACF-F707B43B4BF7}"/>
              </a:ext>
            </a:extLst>
          </p:cNvPr>
          <p:cNvSpPr txBox="1"/>
          <p:nvPr/>
        </p:nvSpPr>
        <p:spPr>
          <a:xfrm>
            <a:off x="7801583" y="821345"/>
            <a:ext cx="8210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AM243 LP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23CD9C-132B-4C5D-ABDC-44593A5AE869}"/>
              </a:ext>
            </a:extLst>
          </p:cNvPr>
          <p:cNvCxnSpPr>
            <a:cxnSpLocks/>
          </p:cNvCxnSpPr>
          <p:nvPr/>
        </p:nvCxnSpPr>
        <p:spPr>
          <a:xfrm flipH="1">
            <a:off x="5865779" y="959844"/>
            <a:ext cx="1935805" cy="298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EADF5543-C69B-47F6-914D-F471EC781079}"/>
              </a:ext>
            </a:extLst>
          </p:cNvPr>
          <p:cNvSpPr txBox="1">
            <a:spLocks/>
          </p:cNvSpPr>
          <p:nvPr/>
        </p:nvSpPr>
        <p:spPr bwMode="auto">
          <a:xfrm>
            <a:off x="333378" y="786357"/>
            <a:ext cx="3875456" cy="37094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79" tIns="38088" rIns="76179" bIns="38088" numCol="1" anchor="t" anchorCtr="0" compatLnSpc="1">
            <a:prstTxWarp prst="textNoShape">
              <a:avLst/>
            </a:prstTxWarp>
          </a:bodyPr>
          <a:lstStyle>
            <a:lvl1pPr marL="189124" indent="-189124" algn="l" rtl="0" eaLnBrk="1" fontAlgn="base" hangingPunct="1">
              <a:spcBef>
                <a:spcPts val="667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78763" indent="-194416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2pPr>
            <a:lvl3pPr marL="711530" indent="-137548" algn="l" rtl="0" eaLnBrk="1" fontAlgn="base" hangingPunct="1">
              <a:spcBef>
                <a:spcPct val="15000"/>
              </a:spcBef>
              <a:spcAft>
                <a:spcPct val="0"/>
              </a:spcAft>
              <a:buChar char="•"/>
              <a:defRPr sz="1500">
                <a:solidFill>
                  <a:schemeClr val="tx1"/>
                </a:solidFill>
                <a:latin typeface="+mn-lt"/>
              </a:defRPr>
            </a:lvl3pPr>
            <a:lvl4pPr marL="1001168" indent="-194416" algn="l" rtl="0" eaLnBrk="1" fontAlgn="base" hangingPunct="1">
              <a:spcBef>
                <a:spcPct val="5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240546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621441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6pPr>
            <a:lvl7pPr marL="2002336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7pPr>
            <a:lvl8pPr marL="2383230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8pPr>
            <a:lvl9pPr marL="2764124" indent="-144163" algn="l" rtl="0" eaLnBrk="1" fontAlgn="base" hangingPunct="1">
              <a:spcBef>
                <a:spcPct val="0"/>
              </a:spcBef>
              <a:spcAft>
                <a:spcPct val="0"/>
              </a:spcAft>
              <a:buChar char="»"/>
              <a:defRPr sz="13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CCS Project with ARM driver and PRU firmware</a:t>
            </a:r>
          </a:p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Image download via CCS memory load</a:t>
            </a:r>
          </a:p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image generation with RTU_PRU (used to detect correct color mapping)</a:t>
            </a:r>
          </a:p>
          <a:p>
            <a:r>
              <a:rPr lang="en-US" sz="1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Optional diming using PWM signal to back-light control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DE609F3-E0F3-4778-9A83-6057F2D72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99224" y="1731421"/>
            <a:ext cx="2068266" cy="3411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45027"/>
      </p:ext>
    </p:extLst>
  </p:cSld>
  <p:clrMapOvr>
    <a:masterClrMapping/>
  </p:clrMapOvr>
</p:sld>
</file>

<file path=ppt/theme/theme1.xml><?xml version="1.0" encoding="utf-8"?>
<a:theme xmlns:a="http://schemas.openxmlformats.org/drawingml/2006/main" name="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21DEEB12-3F7F-4BE3-B768-E7C36D2DAFC2}" vid="{F211C862-33B5-4D62-9C83-03F82420E1F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 Selective Disclosure</Template>
  <TotalTime>4381</TotalTime>
  <Words>1070</Words>
  <Application>Microsoft Office PowerPoint</Application>
  <PresentationFormat>On-screen Show (16:9)</PresentationFormat>
  <Paragraphs>289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FinalPowerpoint</vt:lpstr>
      <vt:lpstr>TI MCU with graphics interface - PRU IO – LCD interface</vt:lpstr>
      <vt:lpstr>AM261 – uLED/display driver</vt:lpstr>
      <vt:lpstr>LCD interface with parallel RGB24</vt:lpstr>
      <vt:lpstr>PRU architecture for RGB24 interface</vt:lpstr>
      <vt:lpstr>Line size vs DMA transfer size alignment </vt:lpstr>
      <vt:lpstr>Pin Mapping with AM243x Launchpad</vt:lpstr>
      <vt:lpstr>Timing from PRU – RGB24 interface (VSYNC/HSYNC)</vt:lpstr>
      <vt:lpstr>Timing from PRU – RGB24 interface (DCLK/DE/RGB)</vt:lpstr>
      <vt:lpstr>Demo (ICSS_M IP with 200 MHz) </vt:lpstr>
      <vt:lpstr>Customization and Boundaries</vt:lpstr>
    </vt:vector>
  </TitlesOfParts>
  <Company>Texas Instruments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 use case mapping</dc:title>
  <dc:creator>Leyrer, Thomas</dc:creator>
  <cp:keywords>Selective Disclosure</cp:keywords>
  <cp:lastModifiedBy>Leyrer, Thomas</cp:lastModifiedBy>
  <cp:revision>133</cp:revision>
  <dcterms:created xsi:type="dcterms:W3CDTF">2024-06-19T06:35:09Z</dcterms:created>
  <dcterms:modified xsi:type="dcterms:W3CDTF">2025-08-28T20:25:04Z</dcterms:modified>
</cp:coreProperties>
</file>