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0" r:id="rId3"/>
  </p:sldMasterIdLst>
  <p:notesMasterIdLst>
    <p:notesMasterId r:id="rId37"/>
  </p:notesMasterIdLst>
  <p:sldIdLst>
    <p:sldId id="256" r:id="rId4"/>
    <p:sldId id="285" r:id="rId5"/>
    <p:sldId id="296" r:id="rId6"/>
    <p:sldId id="283" r:id="rId7"/>
    <p:sldId id="263" r:id="rId8"/>
    <p:sldId id="286" r:id="rId9"/>
    <p:sldId id="287" r:id="rId10"/>
    <p:sldId id="288" r:id="rId11"/>
    <p:sldId id="297" r:id="rId12"/>
    <p:sldId id="284" r:id="rId13"/>
    <p:sldId id="295" r:id="rId14"/>
    <p:sldId id="289" r:id="rId15"/>
    <p:sldId id="291" r:id="rId16"/>
    <p:sldId id="290" r:id="rId17"/>
    <p:sldId id="270" r:id="rId18"/>
    <p:sldId id="267" r:id="rId19"/>
    <p:sldId id="273" r:id="rId20"/>
    <p:sldId id="265" r:id="rId21"/>
    <p:sldId id="271" r:id="rId22"/>
    <p:sldId id="272" r:id="rId23"/>
    <p:sldId id="293" r:id="rId24"/>
    <p:sldId id="299" r:id="rId25"/>
    <p:sldId id="259" r:id="rId26"/>
    <p:sldId id="260" r:id="rId27"/>
    <p:sldId id="268" r:id="rId28"/>
    <p:sldId id="277" r:id="rId29"/>
    <p:sldId id="292" r:id="rId30"/>
    <p:sldId id="278" r:id="rId31"/>
    <p:sldId id="279" r:id="rId32"/>
    <p:sldId id="280" r:id="rId33"/>
    <p:sldId id="281" r:id="rId34"/>
    <p:sldId id="282"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2" autoAdjust="0"/>
    <p:restoredTop sz="88407" autoAdjust="0"/>
  </p:normalViewPr>
  <p:slideViewPr>
    <p:cSldViewPr snapToGrid="0">
      <p:cViewPr varScale="1">
        <p:scale>
          <a:sx n="102" d="100"/>
          <a:sy n="102" d="100"/>
        </p:scale>
        <p:origin x="88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B4349-B75A-4D2F-AF41-056B05AD0257}" type="datetimeFigureOut">
              <a:rPr lang="en-US" smtClean="0"/>
              <a:t>4/20/2017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A0183-B7AD-4A8F-B662-F675DE509063}" type="slidenum">
              <a:rPr lang="en-US" smtClean="0"/>
              <a:t>‹#›</a:t>
            </a:fld>
            <a:endParaRPr lang="en-US"/>
          </a:p>
        </p:txBody>
      </p:sp>
    </p:spTree>
    <p:extLst>
      <p:ext uri="{BB962C8B-B14F-4D97-AF65-F5344CB8AC3E}">
        <p14:creationId xmlns:p14="http://schemas.microsoft.com/office/powerpoint/2010/main" val="28455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0737D8-701F-43A0-839F-011E7D5489B5}" type="slidenum">
              <a:rPr lang="en-US" smtClean="0"/>
              <a:pPr>
                <a:defRPr/>
              </a:pPr>
              <a:t>4</a:t>
            </a:fld>
            <a:endParaRPr lang="en-US"/>
          </a:p>
        </p:txBody>
      </p:sp>
    </p:spTree>
    <p:extLst>
      <p:ext uri="{BB962C8B-B14F-4D97-AF65-F5344CB8AC3E}">
        <p14:creationId xmlns:p14="http://schemas.microsoft.com/office/powerpoint/2010/main" val="142334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a:t>
            </a:r>
            <a:r>
              <a:rPr lang="en-US" baseline="0" dirty="0"/>
              <a:t> is virtual machines, etc. more for IT</a:t>
            </a:r>
            <a:endParaRPr lang="en-US" dirty="0"/>
          </a:p>
          <a:p>
            <a:r>
              <a:rPr lang="en-US" dirty="0"/>
              <a:t>PAAS is</a:t>
            </a:r>
            <a:r>
              <a:rPr lang="en-US" baseline="0" dirty="0"/>
              <a:t> the sweet spot for developers (Azure SQL, </a:t>
            </a:r>
            <a:r>
              <a:rPr lang="en-US" baseline="0" dirty="0" err="1"/>
              <a:t>DocumentDB</a:t>
            </a:r>
            <a:r>
              <a:rPr lang="en-US" baseline="0" dirty="0"/>
              <a:t>, App Services, Blob Storage, etc…)</a:t>
            </a:r>
          </a:p>
          <a:p>
            <a:r>
              <a:rPr lang="en-US" baseline="0" dirty="0"/>
              <a:t>Makes it easy to share with dev teams across the globe, quickly put up dev, demo, QA &amp; production environments, give dev teams access to vast resources &amp; scale as well as services like big data, Cortana, etc.</a:t>
            </a:r>
          </a:p>
          <a:p>
            <a:r>
              <a:rPr lang="en-US" baseline="0" dirty="0"/>
              <a:t>SAAS is like O365, MS Team Services, Facebook, etc. (Pre-build stuff for end users to use)</a:t>
            </a:r>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10</a:t>
            </a:fld>
            <a:endParaRPr lang="en-US"/>
          </a:p>
        </p:txBody>
      </p:sp>
    </p:spTree>
    <p:extLst>
      <p:ext uri="{BB962C8B-B14F-4D97-AF65-F5344CB8AC3E}">
        <p14:creationId xmlns:p14="http://schemas.microsoft.com/office/powerpoint/2010/main" val="2196806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12</a:t>
            </a:fld>
            <a:endParaRPr lang="en-US"/>
          </a:p>
        </p:txBody>
      </p:sp>
    </p:spTree>
    <p:extLst>
      <p:ext uri="{BB962C8B-B14F-4D97-AF65-F5344CB8AC3E}">
        <p14:creationId xmlns:p14="http://schemas.microsoft.com/office/powerpoint/2010/main" val="161407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RESTful services using JSON over HTTP are</a:t>
            </a:r>
            <a:r>
              <a:rPr lang="en-US" baseline="0" dirty="0"/>
              <a:t> king.</a:t>
            </a:r>
            <a:endParaRPr lang="en-US" dirty="0"/>
          </a:p>
        </p:txBody>
      </p:sp>
      <p:sp>
        <p:nvSpPr>
          <p:cNvPr id="4" name="Slide Number Placeholder 3"/>
          <p:cNvSpPr>
            <a:spLocks noGrp="1"/>
          </p:cNvSpPr>
          <p:nvPr>
            <p:ph type="sldNum" sz="quarter" idx="10"/>
          </p:nvPr>
        </p:nvSpPr>
        <p:spPr/>
        <p:txBody>
          <a:bodyPr/>
          <a:lstStyle/>
          <a:p>
            <a:fld id="{DA3BABC3-7A37-462C-82AB-AD26892685AF}" type="slidenum">
              <a:rPr lang="en-US" smtClean="0"/>
              <a:t>20</a:t>
            </a:fld>
            <a:endParaRPr lang="en-US"/>
          </a:p>
        </p:txBody>
      </p:sp>
    </p:spTree>
    <p:extLst>
      <p:ext uri="{BB962C8B-B14F-4D97-AF65-F5344CB8AC3E}">
        <p14:creationId xmlns:p14="http://schemas.microsoft.com/office/powerpoint/2010/main" val="83957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 server did everything,</a:t>
            </a:r>
            <a:r>
              <a:rPr lang="en-US" baseline="0" dirty="0"/>
              <a:t> including generate the web page.</a:t>
            </a:r>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23</a:t>
            </a:fld>
            <a:endParaRPr lang="en-US"/>
          </a:p>
        </p:txBody>
      </p:sp>
    </p:spTree>
    <p:extLst>
      <p:ext uri="{BB962C8B-B14F-4D97-AF65-F5344CB8AC3E}">
        <p14:creationId xmlns:p14="http://schemas.microsoft.com/office/powerpoint/2010/main" val="2387301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 server now provides</a:t>
            </a:r>
            <a:r>
              <a:rPr lang="en-US" baseline="0" dirty="0"/>
              <a:t> a few basic things like authentication.</a:t>
            </a:r>
          </a:p>
          <a:p>
            <a:r>
              <a:rPr lang="en-US" baseline="0" dirty="0"/>
              <a:t>Most of the web page is now generated in the browser.</a:t>
            </a:r>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24</a:t>
            </a:fld>
            <a:endParaRPr lang="en-US"/>
          </a:p>
        </p:txBody>
      </p:sp>
    </p:spTree>
    <p:extLst>
      <p:ext uri="{BB962C8B-B14F-4D97-AF65-F5344CB8AC3E}">
        <p14:creationId xmlns:p14="http://schemas.microsoft.com/office/powerpoint/2010/main" val="753499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twitter.com/codemagazine"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facebook.com/codemag" TargetMode="Externa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0"/>
            <a:ext cx="12191999" cy="35814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1199" y="592667"/>
            <a:ext cx="10854267" cy="2675466"/>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860800"/>
            <a:ext cx="9144000" cy="1595920"/>
          </a:xfrm>
        </p:spPr>
        <p:txBody>
          <a:bodyPr>
            <a:normAutofit/>
          </a:bodyPr>
          <a:lstStyle>
            <a:lvl1pPr marL="0" indent="0" algn="ctr">
              <a:lnSpc>
                <a:spcPct val="120000"/>
              </a:lnSpc>
              <a:buNone/>
              <a:defRPr sz="28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ubtitle 2"/>
          <p:cNvSpPr txBox="1">
            <a:spLocks/>
          </p:cNvSpPr>
          <p:nvPr/>
        </p:nvSpPr>
        <p:spPr>
          <a:xfrm>
            <a:off x="237067" y="5867400"/>
            <a:ext cx="7535333" cy="8382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600" dirty="0">
                <a:latin typeface="Segoe UI Light" panose="020B0502040204020203" pitchFamily="34" charset="0"/>
                <a:cs typeface="Segoe UI Light" panose="020B0502040204020203" pitchFamily="34" charset="0"/>
              </a:rPr>
              <a:t>CODE Training</a:t>
            </a:r>
          </a:p>
          <a:p>
            <a:pPr algn="l"/>
            <a:r>
              <a:rPr lang="en-US" baseline="0" dirty="0">
                <a:latin typeface="Segoe UI Light" panose="020B0502040204020203" pitchFamily="34" charset="0"/>
                <a:cs typeface="Segoe UI Light" panose="020B0502040204020203" pitchFamily="34" charset="0"/>
              </a:rPr>
              <a:t>codemag.com/training</a:t>
            </a:r>
            <a:endParaRPr lang="en-US" dirty="0">
              <a:latin typeface="Segoe UI Light" panose="020B0502040204020203" pitchFamily="34" charset="0"/>
              <a:cs typeface="Segoe UI Light" panose="020B0502040204020203" pitchFamily="34" charset="0"/>
            </a:endParaRPr>
          </a:p>
        </p:txBody>
      </p:sp>
      <p:sp>
        <p:nvSpPr>
          <p:cNvPr id="11" name="Rectangle 10"/>
          <p:cNvSpPr/>
          <p:nvPr/>
        </p:nvSpPr>
        <p:spPr>
          <a:xfrm>
            <a:off x="8932198" y="5736120"/>
            <a:ext cx="3259802" cy="1121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4085" y="5864906"/>
            <a:ext cx="2276847" cy="8227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49120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600" y="6356351"/>
            <a:ext cx="7416800" cy="365125"/>
          </a:xfr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55220291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609600" y="6356351"/>
            <a:ext cx="7416800" cy="365125"/>
          </a:xfr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106532659"/>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609600" y="6356351"/>
            <a:ext cx="7416800" cy="365125"/>
          </a:xfrm>
        </p:spPr>
        <p:txBody>
          <a:bodyPr/>
          <a:lstStyle/>
          <a:p>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346930801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400638855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508000" y="6356351"/>
            <a:ext cx="7518400" cy="365125"/>
          </a:xfr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177918928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112505448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426524173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249903766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130127758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370335836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838199" y="6293126"/>
            <a:ext cx="4631267" cy="428349"/>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D7670C4-9B15-42BD-9085-B68DEC83E822}" type="datetimeFigureOut">
              <a:rPr lang="en-US" smtClean="0"/>
              <a:t>4/20/2017</a:t>
            </a:fld>
            <a:endParaRPr lang="en-US"/>
          </a:p>
        </p:txBody>
      </p:sp>
    </p:spTree>
    <p:extLst>
      <p:ext uri="{BB962C8B-B14F-4D97-AF65-F5344CB8AC3E}">
        <p14:creationId xmlns:p14="http://schemas.microsoft.com/office/powerpoint/2010/main" val="387263097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690533"/>
            <a:ext cx="10515600" cy="1399117"/>
          </a:xfrm>
        </p:spPr>
        <p:txBody>
          <a:bodyPr/>
          <a:lstStyle>
            <a:lvl1pPr marL="0" indent="0">
              <a:buNone/>
              <a:defRPr sz="2400">
                <a:solidFill>
                  <a:schemeClr val="tx1">
                    <a:tint val="75000"/>
                  </a:schemeClr>
                </a:solidFill>
                <a:latin typeface="Segoe UI Light" panose="020B0502040204020203" pitchFamily="34" charset="0"/>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p:cNvSpPr>
            <a:spLocks noGrp="1"/>
          </p:cNvSpPr>
          <p:nvPr>
            <p:ph type="dt" sz="half" idx="2"/>
          </p:nvPr>
        </p:nvSpPr>
        <p:spPr>
          <a:xfrm>
            <a:off x="838199" y="6293126"/>
            <a:ext cx="4631267" cy="428349"/>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D7670C4-9B15-42BD-9085-B68DEC83E822}" type="datetimeFigureOut">
              <a:rPr lang="en-US" smtClean="0"/>
              <a:t>4/20/2017</a:t>
            </a:fld>
            <a:endParaRPr lang="en-US"/>
          </a:p>
        </p:txBody>
      </p:sp>
    </p:spTree>
    <p:extLst>
      <p:ext uri="{BB962C8B-B14F-4D97-AF65-F5344CB8AC3E}">
        <p14:creationId xmlns:p14="http://schemas.microsoft.com/office/powerpoint/2010/main" val="29023991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1" y="0"/>
            <a:ext cx="12191999" cy="35814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 y="263612"/>
            <a:ext cx="12191998" cy="1672280"/>
          </a:xfrm>
        </p:spPr>
        <p:txBody>
          <a:bodyPr/>
          <a:lstStyle>
            <a:lvl1pPr algn="ctr">
              <a:defRPr sz="6000"/>
            </a:lvl1pPr>
          </a:lstStyle>
          <a:p>
            <a:r>
              <a:rPr lang="en-US" dirty="0"/>
              <a:t>Q&amp;A</a:t>
            </a:r>
          </a:p>
        </p:txBody>
      </p:sp>
      <p:sp>
        <p:nvSpPr>
          <p:cNvPr id="5" name="Title 1"/>
          <p:cNvSpPr txBox="1">
            <a:spLocks/>
          </p:cNvSpPr>
          <p:nvPr/>
        </p:nvSpPr>
        <p:spPr>
          <a:xfrm>
            <a:off x="0" y="2017241"/>
            <a:ext cx="12191999" cy="9226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bg1"/>
                </a:solidFill>
                <a:latin typeface="Segoe UI Light" panose="020B0502040204020203" pitchFamily="34" charset="0"/>
                <a:ea typeface="+mj-ea"/>
                <a:cs typeface="Segoe UI Light" panose="020B0502040204020203" pitchFamily="34" charset="0"/>
              </a:defRPr>
            </a:lvl1pPr>
          </a:lstStyle>
          <a:p>
            <a:r>
              <a:rPr lang="en-US" sz="4000" dirty="0"/>
              <a:t>Contact us with Questions!</a:t>
            </a:r>
          </a:p>
        </p:txBody>
      </p:sp>
      <p:sp>
        <p:nvSpPr>
          <p:cNvPr id="6" name="Rectangle 5"/>
          <p:cNvSpPr/>
          <p:nvPr/>
        </p:nvSpPr>
        <p:spPr>
          <a:xfrm>
            <a:off x="0" y="5535827"/>
            <a:ext cx="12191999" cy="1322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200399" y="6177348"/>
            <a:ext cx="5791200" cy="413004"/>
            <a:chOff x="1828800" y="6140196"/>
            <a:chExt cx="5791200" cy="413004"/>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6140196"/>
              <a:ext cx="1138782" cy="41148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6194" y="6140196"/>
              <a:ext cx="1143000" cy="41300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5388" y="6140196"/>
              <a:ext cx="1143000" cy="413004"/>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7000" y="6140196"/>
              <a:ext cx="1143000" cy="413004"/>
            </a:xfrm>
            <a:prstGeom prst="rect">
              <a:avLst/>
            </a:prstGeom>
            <a:ln>
              <a:noFill/>
            </a:ln>
            <a:effectLst>
              <a:outerShdw blurRad="292100" dist="139700" dir="2700000" algn="tl" rotWithShape="0">
                <a:srgbClr val="333333">
                  <a:alpha val="65000"/>
                </a:srgbClr>
              </a:outerShdw>
            </a:effectLst>
          </p:spPr>
        </p:pic>
      </p:grpSp>
      <p:sp>
        <p:nvSpPr>
          <p:cNvPr id="13" name="Subtitle 2"/>
          <p:cNvSpPr txBox="1">
            <a:spLocks/>
          </p:cNvSpPr>
          <p:nvPr/>
        </p:nvSpPr>
        <p:spPr>
          <a:xfrm>
            <a:off x="7539681" y="3822358"/>
            <a:ext cx="3962400" cy="1676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000" dirty="0"/>
              <a:t>Presenter Contact:</a:t>
            </a:r>
          </a:p>
        </p:txBody>
      </p:sp>
      <p:sp>
        <p:nvSpPr>
          <p:cNvPr id="14" name="Subtitle 2"/>
          <p:cNvSpPr txBox="1">
            <a:spLocks/>
          </p:cNvSpPr>
          <p:nvPr/>
        </p:nvSpPr>
        <p:spPr>
          <a:xfrm>
            <a:off x="591065" y="3822358"/>
            <a:ext cx="3962400" cy="1676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a:latin typeface="Segoe UI" panose="020B0502040204020203" pitchFamily="34" charset="0"/>
                <a:cs typeface="Segoe UI" panose="020B0502040204020203" pitchFamily="34" charset="0"/>
              </a:rPr>
              <a:t>CODE/EPS Contact</a:t>
            </a:r>
          </a:p>
          <a:p>
            <a:pPr algn="l">
              <a:spcBef>
                <a:spcPts val="600"/>
              </a:spcBef>
            </a:pPr>
            <a:r>
              <a:rPr lang="en-US" sz="1600" dirty="0">
                <a:latin typeface="Segoe UI" panose="020B0502040204020203" pitchFamily="34" charset="0"/>
                <a:cs typeface="Segoe UI" panose="020B0502040204020203" pitchFamily="34" charset="0"/>
                <a:hlinkClick r:id="" action="ppaction://noaction"/>
              </a:rPr>
              <a:t>www.codemag.com</a:t>
            </a:r>
          </a:p>
          <a:p>
            <a:pPr algn="l">
              <a:spcBef>
                <a:spcPts val="600"/>
              </a:spcBef>
            </a:pPr>
            <a:r>
              <a:rPr lang="en-US" sz="1600" dirty="0">
                <a:latin typeface="Segoe UI" panose="020B0502040204020203" pitchFamily="34" charset="0"/>
                <a:cs typeface="Segoe UI" panose="020B0502040204020203" pitchFamily="34" charset="0"/>
                <a:hlinkClick r:id="" action="ppaction://noaction"/>
              </a:rPr>
              <a:t>info@codemag.com</a:t>
            </a:r>
            <a:r>
              <a:rPr lang="en-US" sz="1600" dirty="0">
                <a:latin typeface="Segoe UI" panose="020B0502040204020203" pitchFamily="34" charset="0"/>
                <a:cs typeface="Segoe UI" panose="020B0502040204020203" pitchFamily="34" charset="0"/>
              </a:rPr>
              <a:t> </a:t>
            </a:r>
          </a:p>
          <a:p>
            <a:pPr algn="l"/>
            <a:r>
              <a:rPr lang="en-US" sz="1600" dirty="0">
                <a:latin typeface="Segoe UI" panose="020B0502040204020203" pitchFamily="34" charset="0"/>
                <a:cs typeface="Segoe UI" panose="020B0502040204020203" pitchFamily="34" charset="0"/>
                <a:hlinkClick r:id="rId6"/>
              </a:rPr>
              <a:t>facebook.com/</a:t>
            </a:r>
            <a:r>
              <a:rPr lang="en-US" sz="1600" dirty="0" err="1">
                <a:latin typeface="Segoe UI" panose="020B0502040204020203" pitchFamily="34" charset="0"/>
                <a:cs typeface="Segoe UI" panose="020B0502040204020203" pitchFamily="34" charset="0"/>
                <a:hlinkClick r:id="rId6"/>
              </a:rPr>
              <a:t>codemag</a:t>
            </a:r>
            <a:r>
              <a:rPr lang="en-US" sz="1600" dirty="0">
                <a:latin typeface="Segoe UI" panose="020B0502040204020203" pitchFamily="34" charset="0"/>
                <a:cs typeface="Segoe UI" panose="020B0502040204020203" pitchFamily="34" charset="0"/>
              </a:rPr>
              <a:t> </a:t>
            </a:r>
          </a:p>
          <a:p>
            <a:pPr algn="l"/>
            <a:r>
              <a:rPr lang="en-US" sz="1600" dirty="0">
                <a:latin typeface="Segoe UI" panose="020B0502040204020203" pitchFamily="34" charset="0"/>
                <a:cs typeface="Segoe UI" panose="020B0502040204020203" pitchFamily="34" charset="0"/>
                <a:hlinkClick r:id="rId7"/>
              </a:rPr>
              <a:t>twitter.com/</a:t>
            </a:r>
            <a:r>
              <a:rPr lang="en-US" sz="1600" dirty="0" err="1">
                <a:latin typeface="Segoe UI" panose="020B0502040204020203" pitchFamily="34" charset="0"/>
                <a:cs typeface="Segoe UI" panose="020B0502040204020203" pitchFamily="34" charset="0"/>
                <a:hlinkClick r:id="rId7"/>
              </a:rPr>
              <a:t>codemagazine</a:t>
            </a:r>
            <a:r>
              <a:rPr lang="en-US" sz="1600" dirty="0">
                <a:latin typeface="Segoe UI" panose="020B0502040204020203" pitchFamily="34" charset="0"/>
                <a:cs typeface="Segoe UI" panose="020B0502040204020203" pitchFamily="34" charset="0"/>
              </a:rPr>
              <a:t> </a:t>
            </a:r>
          </a:p>
        </p:txBody>
      </p:sp>
      <p:sp>
        <p:nvSpPr>
          <p:cNvPr id="15" name="Text Placeholder 2"/>
          <p:cNvSpPr>
            <a:spLocks noGrp="1"/>
          </p:cNvSpPr>
          <p:nvPr>
            <p:ph type="body" idx="1"/>
          </p:nvPr>
        </p:nvSpPr>
        <p:spPr>
          <a:xfrm>
            <a:off x="6796216" y="4198207"/>
            <a:ext cx="4705865" cy="1399117"/>
          </a:xfrm>
        </p:spPr>
        <p:txBody>
          <a:bodyPr>
            <a:normAutofit/>
          </a:bodyPr>
          <a:lstStyle>
            <a:lvl1pPr marL="0" indent="0" algn="r">
              <a:spcBef>
                <a:spcPts val="600"/>
              </a:spcBef>
              <a:buNone/>
              <a:defRPr sz="16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3648201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838201"/>
            <a:ext cx="53848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838201"/>
            <a:ext cx="53848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0" y="0"/>
            <a:ext cx="12192000" cy="762000"/>
          </a:xfrm>
        </p:spPr>
        <p:txBody>
          <a:bodyPr>
            <a:normAutofit/>
          </a:bodyPr>
          <a:lstStyle>
            <a:lvl1pPr>
              <a:defRPr sz="40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502031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6163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728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3507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2" y="0"/>
            <a:ext cx="12191999" cy="35814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457202"/>
            <a:ext cx="10363200" cy="2819399"/>
          </a:xfrm>
        </p:spPr>
        <p:txBody>
          <a:bodyPr anchor="b">
            <a:normAutofit/>
          </a:bodyPr>
          <a:lstStyle>
            <a:lvl1pPr>
              <a:defRPr sz="4800" b="1" cap="small" baseline="0">
                <a:solidFill>
                  <a:schemeClr val="bg1"/>
                </a:solidFill>
                <a:effectLst>
                  <a:outerShdw blurRad="38100" dist="38100" dir="2700000" algn="tl">
                    <a:srgbClr val="000000">
                      <a:alpha val="43137"/>
                    </a:srgbClr>
                  </a:outerShdw>
                </a:effectLst>
              </a:defRPr>
            </a:lvl1pPr>
          </a:lstStyle>
          <a:p>
            <a:endParaRPr lang="en-US" dirty="0"/>
          </a:p>
        </p:txBody>
      </p:sp>
      <p:sp>
        <p:nvSpPr>
          <p:cNvPr id="3" name="Subtitle 2"/>
          <p:cNvSpPr>
            <a:spLocks noGrp="1"/>
          </p:cNvSpPr>
          <p:nvPr>
            <p:ph type="subTitle" idx="1"/>
          </p:nvPr>
        </p:nvSpPr>
        <p:spPr>
          <a:xfrm>
            <a:off x="1828800" y="3886200"/>
            <a:ext cx="8534400" cy="15240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Subtitle 2"/>
          <p:cNvSpPr txBox="1">
            <a:spLocks/>
          </p:cNvSpPr>
          <p:nvPr userDrawn="1"/>
        </p:nvSpPr>
        <p:spPr>
          <a:xfrm>
            <a:off x="508000" y="5867400"/>
            <a:ext cx="9855200" cy="838200"/>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600" dirty="0"/>
              <a:t>CODE Training</a:t>
            </a:r>
          </a:p>
          <a:p>
            <a:pPr algn="l"/>
            <a:r>
              <a:rPr lang="en-US" sz="2800" dirty="0"/>
              <a:t>An</a:t>
            </a:r>
            <a:r>
              <a:rPr lang="en-US" sz="2800" baseline="0" dirty="0"/>
              <a:t> EPS Company</a:t>
            </a:r>
          </a:p>
          <a:p>
            <a:pPr algn="l"/>
            <a:r>
              <a:rPr lang="en-US" sz="2800" baseline="0" dirty="0"/>
              <a:t>codemag.com/training</a:t>
            </a:r>
            <a:endParaRPr lang="en-US" sz="2800" dirty="0"/>
          </a:p>
        </p:txBody>
      </p:sp>
      <p:sp>
        <p:nvSpPr>
          <p:cNvPr id="10" name="Rectangle 9"/>
          <p:cNvSpPr/>
          <p:nvPr userDrawn="1"/>
        </p:nvSpPr>
        <p:spPr>
          <a:xfrm>
            <a:off x="9550400" y="5867400"/>
            <a:ext cx="2641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32800" y="5728712"/>
            <a:ext cx="3511024" cy="9514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813167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7.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0"/>
            <a:ext cx="12191999" cy="11430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1"/>
            <a:ext cx="10515600" cy="114299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456267"/>
            <a:ext cx="10515600" cy="42937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199" y="6293126"/>
            <a:ext cx="4631267" cy="428349"/>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D7670C4-9B15-42BD-9085-B68DEC83E822}" type="datetimeFigureOut">
              <a:rPr lang="en-US" smtClean="0"/>
              <a:t>4/20/2017</a:t>
            </a:fld>
            <a:endParaRPr lang="en-US"/>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61066" y="6293126"/>
            <a:ext cx="1185468" cy="4283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97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2687346924"/>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 y="0"/>
            <a:ext cx="12191999" cy="11430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1222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95401"/>
            <a:ext cx="10972800" cy="4830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356351"/>
            <a:ext cx="7416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by CODE Training – codemag.com/training </a:t>
            </a:r>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363200" y="6252869"/>
            <a:ext cx="1580624" cy="4283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466286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txStyles>
    <p:title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xasJetter/AzureBootCamp201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gabracing.azurewebsites.n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http/code.visualstudio.com/" TargetMode="External"/><Relationship Id="rId1" Type="http://schemas.openxmlformats.org/officeDocument/2006/relationships/slideLayout" Target="../slideLayouts/slideLayout2.xml"/><Relationship Id="rId4" Type="http://schemas.openxmlformats.org/officeDocument/2006/relationships/hyperlink" Target="https://www.getpostman.com/apps"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mailto:myeager@eps-softwar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kahanu/AzureBootcamp2017" TargetMode="External"/><Relationship Id="rId2" Type="http://schemas.openxmlformats.org/officeDocument/2006/relationships/hyperlink" Target="https://github.com/TexasJetter/AzureBootCamp201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ngular.io/docs/ts/latest/guide/architecture.html"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4.png"/><Relationship Id="rId3" Type="http://schemas.openxmlformats.org/officeDocument/2006/relationships/hyperlink" Target="http://www.code-magazine.com/DisplayIssue.aspx?id=f203b232-9de5-4802-8e55-f50a686c4a24" TargetMode="External"/><Relationship Id="rId7" Type="http://schemas.openxmlformats.org/officeDocument/2006/relationships/image" Target="../media/image11.jpeg"/><Relationship Id="rId12" Type="http://schemas.openxmlformats.org/officeDocument/2006/relationships/image" Target="../media/image6.png"/><Relationship Id="rId2" Type="http://schemas.openxmlformats.org/officeDocument/2006/relationships/hyperlink" Target="mailto:jetter@eps-software.com" TargetMode="External"/><Relationship Id="rId1" Type="http://schemas.openxmlformats.org/officeDocument/2006/relationships/slideLayout" Target="../slideLayouts/slideLayout10.xml"/><Relationship Id="rId6" Type="http://schemas.openxmlformats.org/officeDocument/2006/relationships/image" Target="../media/image10.jpeg"/><Relationship Id="rId11" Type="http://schemas.openxmlformats.org/officeDocument/2006/relationships/image" Target="../media/image5.png"/><Relationship Id="rId5" Type="http://schemas.openxmlformats.org/officeDocument/2006/relationships/hyperlink" Target="http://www.code-magazine.com/DisplayIssue.aspx?id=54a3ff0d-5089-4eee-bf14-9a7265567f59" TargetMode="External"/><Relationship Id="rId10" Type="http://schemas.openxmlformats.org/officeDocument/2006/relationships/image" Target="../media/image4.png"/><Relationship Id="rId4" Type="http://schemas.openxmlformats.org/officeDocument/2006/relationships/image" Target="../media/image9.jpe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ccamaclang@alertlogic.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www.sentryone.com/" TargetMode="External"/><Relationship Id="rId7" Type="http://schemas.openxmlformats.org/officeDocument/2006/relationships/image" Target="../media/image8.png"/><Relationship Id="rId2" Type="http://schemas.openxmlformats.org/officeDocument/2006/relationships/hyperlink" Target="https://facetflow.com/"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hyperlink" Target="http://www.opsgility.com/" TargetMode="External"/><Relationship Id="rId10" Type="http://schemas.openxmlformats.org/officeDocument/2006/relationships/image" Target="../media/image26.png"/><Relationship Id="rId4" Type="http://schemas.openxmlformats.org/officeDocument/2006/relationships/hyperlink" Target="http://www.servicebus360.com/" TargetMode="Externa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19.png"/><Relationship Id="rId4" Type="http://schemas.openxmlformats.org/officeDocument/2006/relationships/hyperlink" Target="http://myge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Global</a:t>
            </a:r>
            <a:br>
              <a:rPr lang="en-US" dirty="0"/>
            </a:br>
            <a:r>
              <a:rPr lang="en-US" dirty="0"/>
              <a:t>Azure </a:t>
            </a:r>
            <a:r>
              <a:rPr lang="en-US" dirty="0" err="1"/>
              <a:t>Bootcamp</a:t>
            </a:r>
            <a:br>
              <a:rPr lang="en-US" dirty="0"/>
            </a:br>
            <a:r>
              <a:rPr lang="en-US" dirty="0"/>
              <a:t>April 2017</a:t>
            </a:r>
          </a:p>
        </p:txBody>
      </p:sp>
      <p:sp>
        <p:nvSpPr>
          <p:cNvPr id="3" name="Subtitle 2"/>
          <p:cNvSpPr>
            <a:spLocks noGrp="1"/>
          </p:cNvSpPr>
          <p:nvPr>
            <p:ph type="subTitle" idx="1"/>
          </p:nvPr>
        </p:nvSpPr>
        <p:spPr/>
        <p:txBody>
          <a:bodyPr>
            <a:normAutofit/>
          </a:bodyPr>
          <a:lstStyle/>
          <a:p>
            <a:r>
              <a:rPr lang="en-US" dirty="0"/>
              <a:t>San Francisco, CA</a:t>
            </a:r>
          </a:p>
          <a:p>
            <a:r>
              <a:rPr lang="en-US" b="1" dirty="0"/>
              <a:t>Wi-Fi Code: ???</a:t>
            </a:r>
          </a:p>
        </p:txBody>
      </p:sp>
      <p:sp>
        <p:nvSpPr>
          <p:cNvPr id="4" name="Rectangle 3"/>
          <p:cNvSpPr/>
          <p:nvPr/>
        </p:nvSpPr>
        <p:spPr>
          <a:xfrm>
            <a:off x="0" y="5041221"/>
            <a:ext cx="12192000" cy="830997"/>
          </a:xfrm>
          <a:prstGeom prst="rect">
            <a:avLst/>
          </a:prstGeom>
        </p:spPr>
        <p:txBody>
          <a:bodyPr wrap="square">
            <a:spAutoFit/>
          </a:bodyPr>
          <a:lstStyle/>
          <a:p>
            <a:pPr algn="ctr"/>
            <a:r>
              <a:rPr lang="en-US" sz="2400" dirty="0"/>
              <a:t>Sample Code on USB sticks or</a:t>
            </a:r>
          </a:p>
          <a:p>
            <a:pPr algn="ctr"/>
            <a:r>
              <a:rPr lang="en-US" sz="2400" dirty="0"/>
              <a:t> </a:t>
            </a:r>
            <a:r>
              <a:rPr lang="en-US" sz="2400" dirty="0">
                <a:hlinkClick r:id="rId2"/>
              </a:rPr>
              <a:t>https://github.com/TexasJetter/AzureBootCamp2017</a:t>
            </a:r>
            <a:endParaRPr lang="en-US" sz="2400" dirty="0"/>
          </a:p>
        </p:txBody>
      </p:sp>
    </p:spTree>
    <p:extLst>
      <p:ext uri="{BB962C8B-B14F-4D97-AF65-F5344CB8AC3E}">
        <p14:creationId xmlns:p14="http://schemas.microsoft.com/office/powerpoint/2010/main" val="407121883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Cloud Effectively</a:t>
            </a:r>
          </a:p>
        </p:txBody>
      </p:sp>
      <p:sp>
        <p:nvSpPr>
          <p:cNvPr id="3" name="Content Placeholder 2"/>
          <p:cNvSpPr>
            <a:spLocks noGrp="1"/>
          </p:cNvSpPr>
          <p:nvPr>
            <p:ph idx="1"/>
          </p:nvPr>
        </p:nvSpPr>
        <p:spPr/>
        <p:txBody>
          <a:bodyPr/>
          <a:lstStyle/>
          <a:p>
            <a:r>
              <a:rPr lang="en-US" dirty="0"/>
              <a:t>Infrastructure as a Service (IAAS)</a:t>
            </a:r>
          </a:p>
          <a:p>
            <a:r>
              <a:rPr lang="en-US" dirty="0"/>
              <a:t>Platform as a Service (PAAS)</a:t>
            </a:r>
          </a:p>
          <a:p>
            <a:r>
              <a:rPr lang="en-US" dirty="0"/>
              <a:t>Software as a Service (SAAS)</a:t>
            </a:r>
          </a:p>
          <a:p>
            <a:endParaRPr lang="en-US" dirty="0"/>
          </a:p>
        </p:txBody>
      </p:sp>
    </p:spTree>
    <p:extLst>
      <p:ext uri="{BB962C8B-B14F-4D97-AF65-F5344CB8AC3E}">
        <p14:creationId xmlns:p14="http://schemas.microsoft.com/office/powerpoint/2010/main" val="1471216648"/>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Racing Game</a:t>
            </a:r>
          </a:p>
        </p:txBody>
      </p:sp>
      <p:sp>
        <p:nvSpPr>
          <p:cNvPr id="3" name="Content Placeholder 2"/>
          <p:cNvSpPr>
            <a:spLocks noGrp="1"/>
          </p:cNvSpPr>
          <p:nvPr>
            <p:ph idx="1"/>
          </p:nvPr>
        </p:nvSpPr>
        <p:spPr/>
        <p:txBody>
          <a:bodyPr/>
          <a:lstStyle/>
          <a:p>
            <a:r>
              <a:rPr lang="en-US" dirty="0"/>
              <a:t>Real-time distributed game we can all download and play now (176MB + 7MB)</a:t>
            </a:r>
          </a:p>
          <a:p>
            <a:r>
              <a:rPr lang="en-US" dirty="0"/>
              <a:t>Source code available</a:t>
            </a:r>
          </a:p>
        </p:txBody>
      </p:sp>
      <p:sp>
        <p:nvSpPr>
          <p:cNvPr id="4" name="TextBox 3"/>
          <p:cNvSpPr txBox="1"/>
          <p:nvPr/>
        </p:nvSpPr>
        <p:spPr>
          <a:xfrm>
            <a:off x="2287328" y="3594398"/>
            <a:ext cx="7617342" cy="707886"/>
          </a:xfrm>
          <a:prstGeom prst="rect">
            <a:avLst/>
          </a:prstGeom>
          <a:noFill/>
        </p:spPr>
        <p:txBody>
          <a:bodyPr wrap="none" rtlCol="0">
            <a:spAutoFit/>
          </a:bodyPr>
          <a:lstStyle/>
          <a:p>
            <a:pPr algn="ctr"/>
            <a:r>
              <a:rPr lang="en-US" sz="4000" dirty="0">
                <a:hlinkClick r:id="rId2"/>
              </a:rPr>
              <a:t>http://gabracing.azurewebsites.net</a:t>
            </a:r>
            <a:r>
              <a:rPr lang="en-US" sz="4000" dirty="0"/>
              <a:t> </a:t>
            </a:r>
          </a:p>
        </p:txBody>
      </p:sp>
      <p:sp>
        <p:nvSpPr>
          <p:cNvPr id="5" name="TextBox 4"/>
          <p:cNvSpPr txBox="1"/>
          <p:nvPr/>
        </p:nvSpPr>
        <p:spPr>
          <a:xfrm>
            <a:off x="2438116" y="4871978"/>
            <a:ext cx="7315767" cy="707886"/>
          </a:xfrm>
          <a:prstGeom prst="rect">
            <a:avLst/>
          </a:prstGeom>
          <a:noFill/>
        </p:spPr>
        <p:txBody>
          <a:bodyPr wrap="square" rtlCol="0">
            <a:spAutoFit/>
          </a:bodyPr>
          <a:lstStyle/>
          <a:p>
            <a:pPr algn="ctr"/>
            <a:r>
              <a:rPr lang="en-US" sz="4000" dirty="0"/>
              <a:t>San Francisco: </a:t>
            </a:r>
            <a:r>
              <a:rPr lang="en-US" sz="4000" dirty="0">
                <a:solidFill>
                  <a:srgbClr val="202020"/>
                </a:solidFill>
                <a:latin typeface="Courier New" panose="02070309020205020404" pitchFamily="49" charset="0"/>
                <a:ea typeface="Times New Roman" panose="02020603050405020304" pitchFamily="18" charset="0"/>
              </a:rPr>
              <a:t>CFU-TMO-YQS</a:t>
            </a:r>
            <a:endParaRPr lang="en-US" sz="4000" dirty="0"/>
          </a:p>
        </p:txBody>
      </p:sp>
    </p:spTree>
    <p:extLst>
      <p:ext uri="{BB962C8B-B14F-4D97-AF65-F5344CB8AC3E}">
        <p14:creationId xmlns:p14="http://schemas.microsoft.com/office/powerpoint/2010/main" val="238651673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the Sample Apps</a:t>
            </a:r>
          </a:p>
        </p:txBody>
      </p:sp>
      <p:sp>
        <p:nvSpPr>
          <p:cNvPr id="4" name="Cloud 3"/>
          <p:cNvSpPr/>
          <p:nvPr/>
        </p:nvSpPr>
        <p:spPr>
          <a:xfrm>
            <a:off x="2494722" y="1669774"/>
            <a:ext cx="8859078" cy="43831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675861" y="1620078"/>
            <a:ext cx="1292087"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IBM</a:t>
            </a:r>
          </a:p>
        </p:txBody>
      </p:sp>
      <p:sp>
        <p:nvSpPr>
          <p:cNvPr id="6" name="Cloud 5"/>
          <p:cNvSpPr/>
          <p:nvPr/>
        </p:nvSpPr>
        <p:spPr>
          <a:xfrm>
            <a:off x="735496" y="2812774"/>
            <a:ext cx="1302026" cy="11926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a:t>
            </a:r>
          </a:p>
        </p:txBody>
      </p:sp>
      <p:sp>
        <p:nvSpPr>
          <p:cNvPr id="7" name="Flowchart: Magnetic Disk 6"/>
          <p:cNvSpPr/>
          <p:nvPr/>
        </p:nvSpPr>
        <p:spPr>
          <a:xfrm>
            <a:off x="3945834" y="4114800"/>
            <a:ext cx="1192696" cy="1272209"/>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Azure</a:t>
            </a:r>
          </a:p>
        </p:txBody>
      </p:sp>
      <p:sp>
        <p:nvSpPr>
          <p:cNvPr id="8" name="Flowchart: Magnetic Disk 7"/>
          <p:cNvSpPr/>
          <p:nvPr/>
        </p:nvSpPr>
        <p:spPr>
          <a:xfrm>
            <a:off x="3955773" y="2663687"/>
            <a:ext cx="1182757" cy="1341783"/>
          </a:xfrm>
          <a:prstGeom prst="flowChartMagneticDisk">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DB</a:t>
            </a:r>
          </a:p>
        </p:txBody>
      </p:sp>
      <p:sp>
        <p:nvSpPr>
          <p:cNvPr id="9" name="Flowchart: Data 8"/>
          <p:cNvSpPr/>
          <p:nvPr/>
        </p:nvSpPr>
        <p:spPr>
          <a:xfrm>
            <a:off x="5499793" y="2408552"/>
            <a:ext cx="2199576" cy="89913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GolfTracker</a:t>
            </a:r>
            <a:r>
              <a:rPr lang="en-US" dirty="0">
                <a:solidFill>
                  <a:schemeClr val="tx1"/>
                </a:solidFill>
              </a:rPr>
              <a:t> Service</a:t>
            </a:r>
          </a:p>
        </p:txBody>
      </p:sp>
      <p:sp>
        <p:nvSpPr>
          <p:cNvPr id="10" name="Flowchart: Data 9"/>
          <p:cNvSpPr/>
          <p:nvPr/>
        </p:nvSpPr>
        <p:spPr>
          <a:xfrm>
            <a:off x="5499793" y="4114800"/>
            <a:ext cx="2118172" cy="953588"/>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 Service</a:t>
            </a:r>
          </a:p>
        </p:txBody>
      </p:sp>
      <p:sp>
        <p:nvSpPr>
          <p:cNvPr id="3" name="Rectangle: Rounded Corners 2"/>
          <p:cNvSpPr/>
          <p:nvPr/>
        </p:nvSpPr>
        <p:spPr>
          <a:xfrm>
            <a:off x="8226143" y="2408552"/>
            <a:ext cx="2266406" cy="78377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u="sng" dirty="0" err="1"/>
              <a:t>GolfTracker</a:t>
            </a:r>
            <a:r>
              <a:rPr lang="en-US" u="sng" dirty="0"/>
              <a:t> Web App</a:t>
            </a:r>
            <a:endParaRPr lang="en-US" dirty="0"/>
          </a:p>
        </p:txBody>
      </p:sp>
      <p:sp>
        <p:nvSpPr>
          <p:cNvPr id="13" name="Rectangle: Rounded Corners 12"/>
          <p:cNvSpPr/>
          <p:nvPr/>
        </p:nvSpPr>
        <p:spPr>
          <a:xfrm>
            <a:off x="8226143" y="3782975"/>
            <a:ext cx="2266406" cy="78377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u="sng" dirty="0"/>
              <a:t>Person Web App</a:t>
            </a:r>
            <a:endParaRPr lang="en-US" dirty="0"/>
          </a:p>
        </p:txBody>
      </p:sp>
    </p:spTree>
    <p:extLst>
      <p:ext uri="{BB962C8B-B14F-4D97-AF65-F5344CB8AC3E}">
        <p14:creationId xmlns:p14="http://schemas.microsoft.com/office/powerpoint/2010/main" val="345097335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Database In Azure</a:t>
            </a:r>
          </a:p>
        </p:txBody>
      </p:sp>
      <p:sp>
        <p:nvSpPr>
          <p:cNvPr id="5" name="Rectangle 4"/>
          <p:cNvSpPr/>
          <p:nvPr/>
        </p:nvSpPr>
        <p:spPr>
          <a:xfrm>
            <a:off x="2781300" y="2510135"/>
            <a:ext cx="6629400" cy="2646878"/>
          </a:xfrm>
          <a:prstGeom prst="rect">
            <a:avLst/>
          </a:prstGeom>
          <a:noFill/>
        </p:spPr>
        <p:txBody>
          <a:bodyPr wrap="square" lIns="91440" tIns="45720" rIns="91440" bIns="45720">
            <a:spAutoFit/>
          </a:bodyPr>
          <a:lstStyle/>
          <a:p>
            <a:pPr algn="ctr"/>
            <a:r>
              <a:rPr lang="en-US" sz="1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Demo</a:t>
            </a:r>
            <a:endParaRPr lang="en-US" sz="1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62516105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Layer</a:t>
            </a:r>
          </a:p>
        </p:txBody>
      </p:sp>
      <p:sp>
        <p:nvSpPr>
          <p:cNvPr id="4" name="Content Placeholder 2"/>
          <p:cNvSpPr>
            <a:spLocks noGrp="1"/>
          </p:cNvSpPr>
          <p:nvPr>
            <p:ph idx="1"/>
          </p:nvPr>
        </p:nvSpPr>
        <p:spPr>
          <a:xfrm>
            <a:off x="699052" y="1794198"/>
            <a:ext cx="10515600" cy="4293744"/>
          </a:xfrm>
        </p:spPr>
        <p:txBody>
          <a:bodyPr/>
          <a:lstStyle/>
          <a:p>
            <a:r>
              <a:rPr lang="en-US" dirty="0"/>
              <a:t>Services are endpoints (addresses) that provide logic and data to an application UI </a:t>
            </a:r>
          </a:p>
          <a:p>
            <a:r>
              <a:rPr lang="en-US" dirty="0"/>
              <a:t>Services are the ‘back end’ parts of a system</a:t>
            </a:r>
          </a:p>
          <a:p>
            <a:r>
              <a:rPr lang="en-US" dirty="0"/>
              <a:t>All modern applications use services, not just modern web applications</a:t>
            </a:r>
          </a:p>
          <a:p>
            <a:r>
              <a:rPr lang="en-US" dirty="0"/>
              <a:t>The concept of services is crucial to modern development</a:t>
            </a:r>
          </a:p>
        </p:txBody>
      </p:sp>
    </p:spTree>
    <p:extLst>
      <p:ext uri="{BB962C8B-B14F-4D97-AF65-F5344CB8AC3E}">
        <p14:creationId xmlns:p14="http://schemas.microsoft.com/office/powerpoint/2010/main" val="153902267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Micro-Services</a:t>
            </a:r>
          </a:p>
        </p:txBody>
      </p:sp>
      <p:sp>
        <p:nvSpPr>
          <p:cNvPr id="3" name="Content Placeholder 2"/>
          <p:cNvSpPr>
            <a:spLocks noGrp="1"/>
          </p:cNvSpPr>
          <p:nvPr>
            <p:ph idx="1"/>
          </p:nvPr>
        </p:nvSpPr>
        <p:spPr/>
        <p:txBody>
          <a:bodyPr/>
          <a:lstStyle/>
          <a:p>
            <a:r>
              <a:rPr lang="en-US" dirty="0"/>
              <a:t>Small</a:t>
            </a:r>
          </a:p>
          <a:p>
            <a:r>
              <a:rPr lang="en-US" dirty="0"/>
              <a:t>Lightweight</a:t>
            </a:r>
          </a:p>
          <a:p>
            <a:r>
              <a:rPr lang="en-US" dirty="0"/>
              <a:t>Independently developed and deployed</a:t>
            </a:r>
          </a:p>
          <a:p>
            <a:r>
              <a:rPr lang="en-US" dirty="0"/>
              <a:t>In the future, services will likely be deployed in containers</a:t>
            </a:r>
          </a:p>
        </p:txBody>
      </p:sp>
    </p:spTree>
    <p:extLst>
      <p:ext uri="{BB962C8B-B14F-4D97-AF65-F5344CB8AC3E}">
        <p14:creationId xmlns:p14="http://schemas.microsoft.com/office/powerpoint/2010/main" val="108615879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Development Environment</a:t>
            </a:r>
          </a:p>
        </p:txBody>
      </p:sp>
      <p:sp>
        <p:nvSpPr>
          <p:cNvPr id="3" name="Content Placeholder 2"/>
          <p:cNvSpPr>
            <a:spLocks noGrp="1"/>
          </p:cNvSpPr>
          <p:nvPr>
            <p:ph idx="1"/>
          </p:nvPr>
        </p:nvSpPr>
        <p:spPr>
          <a:xfrm>
            <a:off x="838200" y="1456267"/>
            <a:ext cx="10800522" cy="4293744"/>
          </a:xfrm>
        </p:spPr>
        <p:txBody>
          <a:bodyPr>
            <a:normAutofit/>
          </a:bodyPr>
          <a:lstStyle/>
          <a:p>
            <a:r>
              <a:rPr lang="en-US" dirty="0"/>
              <a:t>Visual Studio 2017 Community Edition or higher</a:t>
            </a:r>
          </a:p>
          <a:p>
            <a:r>
              <a:rPr lang="en-US" dirty="0"/>
              <a:t>SQL Server Express (full install) 2016 or higher</a:t>
            </a:r>
          </a:p>
          <a:p>
            <a:r>
              <a:rPr lang="en-US" dirty="0"/>
              <a:t>Visual Studio Code  </a:t>
            </a:r>
            <a:r>
              <a:rPr lang="en-US" dirty="0">
                <a:hlinkClick r:id="rId2"/>
              </a:rPr>
              <a:t>http://http://code.visualstudio.com/</a:t>
            </a:r>
            <a:r>
              <a:rPr lang="en-US" dirty="0"/>
              <a:t> </a:t>
            </a:r>
          </a:p>
          <a:p>
            <a:r>
              <a:rPr lang="en-US" dirty="0"/>
              <a:t>Node.js and NPM    </a:t>
            </a:r>
            <a:r>
              <a:rPr lang="en-US" dirty="0">
                <a:hlinkClick r:id="rId3"/>
              </a:rPr>
              <a:t>https://nodejs.org/en/download/</a:t>
            </a:r>
            <a:endParaRPr lang="en-US" dirty="0"/>
          </a:p>
          <a:p>
            <a:r>
              <a:rPr lang="en-US" dirty="0"/>
              <a:t>Angular CLI	      </a:t>
            </a:r>
            <a:r>
              <a:rPr lang="en-US" dirty="0" err="1"/>
              <a:t>npm</a:t>
            </a:r>
            <a:r>
              <a:rPr lang="en-US" dirty="0"/>
              <a:t> install -g @angular/cli</a:t>
            </a:r>
          </a:p>
          <a:p>
            <a:r>
              <a:rPr lang="en-US" dirty="0"/>
              <a:t>Postman </a:t>
            </a:r>
            <a:r>
              <a:rPr lang="en-US" sz="1100" dirty="0"/>
              <a:t>(Windows or Chrome) </a:t>
            </a:r>
            <a:r>
              <a:rPr lang="en-US" dirty="0"/>
              <a:t>   </a:t>
            </a:r>
            <a:r>
              <a:rPr lang="en-US" dirty="0">
                <a:hlinkClick r:id="rId4"/>
              </a:rPr>
              <a:t>https://www.getpostman.com/apps</a:t>
            </a:r>
            <a:r>
              <a:rPr lang="en-US" dirty="0"/>
              <a:t> [optional]</a:t>
            </a:r>
          </a:p>
          <a:p>
            <a:pPr marL="0" indent="0">
              <a:buNone/>
            </a:pPr>
            <a:endParaRPr lang="en-US" dirty="0"/>
          </a:p>
        </p:txBody>
      </p:sp>
    </p:spTree>
    <p:extLst>
      <p:ext uri="{BB962C8B-B14F-4D97-AF65-F5344CB8AC3E}">
        <p14:creationId xmlns:p14="http://schemas.microsoft.com/office/powerpoint/2010/main" val="3901322138"/>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Terms of JSON over REST</a:t>
            </a:r>
          </a:p>
        </p:txBody>
      </p:sp>
      <p:sp>
        <p:nvSpPr>
          <p:cNvPr id="4" name="Content Placeholder 2"/>
          <p:cNvSpPr>
            <a:spLocks noGrp="1"/>
          </p:cNvSpPr>
          <p:nvPr>
            <p:ph idx="1"/>
          </p:nvPr>
        </p:nvSpPr>
        <p:spPr>
          <a:xfrm>
            <a:off x="654626" y="1677880"/>
            <a:ext cx="11066319" cy="4643021"/>
          </a:xfrm>
        </p:spPr>
        <p:txBody>
          <a:bodyPr>
            <a:normAutofit lnSpcReduction="10000"/>
          </a:bodyPr>
          <a:lstStyle/>
          <a:p>
            <a:r>
              <a:rPr lang="en-US" dirty="0" err="1"/>
              <a:t>HttpGet</a:t>
            </a:r>
            <a:r>
              <a:rPr lang="en-US" dirty="0"/>
              <a:t> A List of People containing the string “</a:t>
            </a:r>
            <a:r>
              <a:rPr lang="en-US" dirty="0" err="1"/>
              <a:t>yeag</a:t>
            </a:r>
            <a:r>
              <a:rPr lang="en-US" dirty="0"/>
              <a:t>”</a:t>
            </a:r>
          </a:p>
          <a:p>
            <a:r>
              <a:rPr lang="en-US" dirty="0" err="1"/>
              <a:t>HttpGet</a:t>
            </a:r>
            <a:r>
              <a:rPr lang="en-US" dirty="0"/>
              <a:t> The Person with </a:t>
            </a:r>
            <a:r>
              <a:rPr lang="en-US" sz="2400" dirty="0"/>
              <a:t>Id “3632BFA5-F0BF-4AB1-B5A2-DB1708783A6C”</a:t>
            </a:r>
            <a:endParaRPr lang="en-US" dirty="0"/>
          </a:p>
          <a:p>
            <a:r>
              <a:rPr lang="en-US" dirty="0" err="1"/>
              <a:t>HttpPost</a:t>
            </a:r>
            <a:r>
              <a:rPr lang="en-US" dirty="0"/>
              <a:t> Save This Person: </a:t>
            </a:r>
          </a:p>
          <a:p>
            <a:pPr marL="0" indent="0">
              <a:buNone/>
            </a:pPr>
            <a:r>
              <a:rPr lang="en-US" dirty="0"/>
              <a:t>{</a:t>
            </a:r>
          </a:p>
          <a:p>
            <a:pPr marL="457200" lvl="1" indent="0">
              <a:buNone/>
            </a:pPr>
            <a:r>
              <a:rPr lang="en-US" dirty="0"/>
              <a:t>“Id”: “3632BFA5-F0BF-4AB1-B5A2-DB1708783A6C”,</a:t>
            </a:r>
          </a:p>
          <a:p>
            <a:pPr marL="457200" lvl="1" indent="0">
              <a:buNone/>
            </a:pPr>
            <a:r>
              <a:rPr lang="en-US" dirty="0"/>
              <a:t>“</a:t>
            </a:r>
            <a:r>
              <a:rPr lang="en-US" dirty="0" err="1"/>
              <a:t>FirstName</a:t>
            </a:r>
            <a:r>
              <a:rPr lang="en-US" dirty="0"/>
              <a:t>”: “Mike”,</a:t>
            </a:r>
          </a:p>
          <a:p>
            <a:pPr marL="457200" lvl="1" indent="0">
              <a:buNone/>
            </a:pPr>
            <a:r>
              <a:rPr lang="en-US" dirty="0"/>
              <a:t>“</a:t>
            </a:r>
            <a:r>
              <a:rPr lang="en-US" dirty="0" err="1"/>
              <a:t>LastName</a:t>
            </a:r>
            <a:r>
              <a:rPr lang="en-US" dirty="0"/>
              <a:t>”: “Yeager”,</a:t>
            </a:r>
          </a:p>
          <a:p>
            <a:pPr marL="457200" lvl="1" indent="0">
              <a:buNone/>
            </a:pPr>
            <a:r>
              <a:rPr lang="en-US" dirty="0"/>
              <a:t>“Email”: </a:t>
            </a:r>
            <a:r>
              <a:rPr lang="en-US" dirty="0">
                <a:hlinkClick r:id="rId2"/>
              </a:rPr>
              <a:t>“myeager@eps-software.com</a:t>
            </a:r>
            <a:r>
              <a:rPr lang="en-US" dirty="0"/>
              <a:t>”,</a:t>
            </a:r>
          </a:p>
          <a:p>
            <a:pPr marL="457200" lvl="1" indent="0">
              <a:buNone/>
            </a:pPr>
            <a:r>
              <a:rPr lang="en-US" dirty="0"/>
              <a:t>“Phone”: “(832) 717-4445”,</a:t>
            </a:r>
          </a:p>
          <a:p>
            <a:pPr marL="0" indent="0">
              <a:buNone/>
            </a:pPr>
            <a:r>
              <a:rPr lang="en-US" dirty="0"/>
              <a:t>}</a:t>
            </a:r>
          </a:p>
        </p:txBody>
      </p:sp>
    </p:spTree>
    <p:extLst>
      <p:ext uri="{BB962C8B-B14F-4D97-AF65-F5344CB8AC3E}">
        <p14:creationId xmlns:p14="http://schemas.microsoft.com/office/powerpoint/2010/main" val="266483112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Server Side - Services</a:t>
            </a:r>
          </a:p>
        </p:txBody>
      </p:sp>
      <p:sp>
        <p:nvSpPr>
          <p:cNvPr id="3" name="Content Placeholder 2"/>
          <p:cNvSpPr>
            <a:spLocks noGrp="1"/>
          </p:cNvSpPr>
          <p:nvPr>
            <p:ph idx="1"/>
          </p:nvPr>
        </p:nvSpPr>
        <p:spPr/>
        <p:txBody>
          <a:bodyPr/>
          <a:lstStyle/>
          <a:p>
            <a:r>
              <a:rPr lang="en-US" dirty="0"/>
              <a:t>All non-UI code should be in services</a:t>
            </a:r>
          </a:p>
          <a:p>
            <a:r>
              <a:rPr lang="en-US" dirty="0"/>
              <a:t>JSON over REST is the de-facto standard</a:t>
            </a:r>
          </a:p>
          <a:p>
            <a:r>
              <a:rPr lang="en-US" dirty="0" err="1"/>
              <a:t>WebAPI</a:t>
            </a:r>
            <a:r>
              <a:rPr lang="en-US" dirty="0"/>
              <a:t> or Node.js or ASP.NET Core </a:t>
            </a:r>
            <a:r>
              <a:rPr lang="en-US" dirty="0" err="1"/>
              <a:t>WebAPI</a:t>
            </a:r>
            <a:endParaRPr lang="en-US" dirty="0"/>
          </a:p>
          <a:p>
            <a:r>
              <a:rPr lang="en-US" dirty="0"/>
              <a:t>Assumed to be published on the same domain as the web site</a:t>
            </a:r>
          </a:p>
          <a:p>
            <a:pPr lvl="1"/>
            <a:r>
              <a:rPr lang="en-US" dirty="0"/>
              <a:t>Use web server’s authentication – same authentication as the web site</a:t>
            </a:r>
          </a:p>
          <a:p>
            <a:pPr lvl="1"/>
            <a:r>
              <a:rPr lang="en-US" dirty="0"/>
              <a:t>No cross-domain security issues</a:t>
            </a:r>
          </a:p>
        </p:txBody>
      </p:sp>
    </p:spTree>
    <p:extLst>
      <p:ext uri="{BB962C8B-B14F-4D97-AF65-F5344CB8AC3E}">
        <p14:creationId xmlns:p14="http://schemas.microsoft.com/office/powerpoint/2010/main" val="3003929675"/>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Services Look Like?</a:t>
            </a:r>
          </a:p>
        </p:txBody>
      </p:sp>
      <p:sp>
        <p:nvSpPr>
          <p:cNvPr id="3" name="Content Placeholder 2"/>
          <p:cNvSpPr>
            <a:spLocks noGrp="1"/>
          </p:cNvSpPr>
          <p:nvPr>
            <p:ph idx="1"/>
          </p:nvPr>
        </p:nvSpPr>
        <p:spPr>
          <a:xfrm>
            <a:off x="656948" y="2237173"/>
            <a:ext cx="11017188" cy="3512838"/>
          </a:xfrm>
        </p:spPr>
        <p:txBody>
          <a:bodyPr/>
          <a:lstStyle/>
          <a:p>
            <a:r>
              <a:rPr lang="en-US" dirty="0" err="1"/>
              <a:t>GetPeopleMatching</a:t>
            </a:r>
            <a:r>
              <a:rPr lang="en-US" dirty="0"/>
              <a:t>(“</a:t>
            </a:r>
            <a:r>
              <a:rPr lang="en-US" dirty="0" err="1"/>
              <a:t>yeag</a:t>
            </a:r>
            <a:r>
              <a:rPr lang="en-US" dirty="0"/>
              <a:t>”)</a:t>
            </a:r>
          </a:p>
          <a:p>
            <a:r>
              <a:rPr lang="en-US" dirty="0" err="1"/>
              <a:t>GetPerson</a:t>
            </a:r>
            <a:r>
              <a:rPr lang="en-US" dirty="0"/>
              <a:t>(3632BFA5-F0BF-4AB1-B5A2-DB1708783A6C)</a:t>
            </a:r>
          </a:p>
          <a:p>
            <a:r>
              <a:rPr lang="en-US" dirty="0" err="1"/>
              <a:t>SavePerson</a:t>
            </a:r>
            <a:r>
              <a:rPr lang="en-US" dirty="0"/>
              <a:t>(3632BFA5-F0BF-4AB1-B5A2-DB1708783A6C, “Mike”, “Yeager”, “myeager@eps-software.com”, “(832) 717-4445”, …)</a:t>
            </a:r>
          </a:p>
        </p:txBody>
      </p:sp>
    </p:spTree>
    <p:extLst>
      <p:ext uri="{BB962C8B-B14F-4D97-AF65-F5344CB8AC3E}">
        <p14:creationId xmlns:p14="http://schemas.microsoft.com/office/powerpoint/2010/main" val="2583163475"/>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Welcome to the</a:t>
            </a:r>
          </a:p>
        </p:txBody>
      </p:sp>
      <p:sp>
        <p:nvSpPr>
          <p:cNvPr id="6" name="TextBox 5"/>
          <p:cNvSpPr txBox="1"/>
          <p:nvPr/>
        </p:nvSpPr>
        <p:spPr>
          <a:xfrm>
            <a:off x="258417" y="5883962"/>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San Francisco, CA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5368713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933590" cy="1142999"/>
          </a:xfrm>
        </p:spPr>
        <p:txBody>
          <a:bodyPr>
            <a:normAutofit/>
          </a:bodyPr>
          <a:lstStyle/>
          <a:p>
            <a:r>
              <a:rPr lang="en-US" dirty="0"/>
              <a:t>How Do We Build Services?</a:t>
            </a:r>
          </a:p>
        </p:txBody>
      </p:sp>
      <p:sp>
        <p:nvSpPr>
          <p:cNvPr id="3" name="Content Placeholder 2"/>
          <p:cNvSpPr>
            <a:spLocks noGrp="1"/>
          </p:cNvSpPr>
          <p:nvPr>
            <p:ph idx="1"/>
          </p:nvPr>
        </p:nvSpPr>
        <p:spPr>
          <a:xfrm>
            <a:off x="838200" y="1456267"/>
            <a:ext cx="10515600" cy="4726324"/>
          </a:xfrm>
        </p:spPr>
        <p:txBody>
          <a:bodyPr>
            <a:normAutofit lnSpcReduction="10000"/>
          </a:bodyPr>
          <a:lstStyle/>
          <a:p>
            <a:r>
              <a:rPr lang="en-US" dirty="0" err="1"/>
              <a:t>WebAPI</a:t>
            </a:r>
            <a:r>
              <a:rPr lang="en-US" dirty="0"/>
              <a:t> / IIS</a:t>
            </a:r>
          </a:p>
          <a:p>
            <a:r>
              <a:rPr lang="en-US" dirty="0"/>
              <a:t>WCF </a:t>
            </a:r>
          </a:p>
          <a:p>
            <a:r>
              <a:rPr lang="en-US" dirty="0"/>
              <a:t>WCF / CODE Framework / </a:t>
            </a:r>
            <a:r>
              <a:rPr lang="en-US" dirty="0" err="1"/>
              <a:t>WebAPI</a:t>
            </a:r>
            <a:r>
              <a:rPr lang="en-US" dirty="0"/>
              <a:t> / IIS</a:t>
            </a:r>
          </a:p>
          <a:p>
            <a:r>
              <a:rPr lang="en-US" dirty="0"/>
              <a:t>Node.js</a:t>
            </a:r>
          </a:p>
          <a:p>
            <a:r>
              <a:rPr lang="en-US" dirty="0"/>
              <a:t>PHP</a:t>
            </a:r>
          </a:p>
          <a:p>
            <a:r>
              <a:rPr lang="en-US" dirty="0"/>
              <a:t>Java</a:t>
            </a:r>
          </a:p>
          <a:p>
            <a:r>
              <a:rPr lang="en-US" dirty="0"/>
              <a:t>.NET http </a:t>
            </a:r>
          </a:p>
          <a:p>
            <a:r>
              <a:rPr lang="en-US" dirty="0"/>
              <a:t>.NET Core &amp; ASP.NET Core</a:t>
            </a:r>
          </a:p>
          <a:p>
            <a:r>
              <a:rPr lang="en-US" dirty="0" err="1"/>
              <a:t>Etc</a:t>
            </a:r>
            <a:r>
              <a:rPr lang="en-US" dirty="0"/>
              <a:t>…, </a:t>
            </a:r>
            <a:r>
              <a:rPr lang="en-US" dirty="0" err="1"/>
              <a:t>etc</a:t>
            </a:r>
            <a:r>
              <a:rPr lang="en-US" dirty="0"/>
              <a:t>…, </a:t>
            </a:r>
            <a:r>
              <a:rPr lang="en-US" dirty="0" err="1"/>
              <a:t>etc</a:t>
            </a:r>
            <a:r>
              <a:rPr lang="en-US" dirty="0"/>
              <a:t>…</a:t>
            </a:r>
          </a:p>
        </p:txBody>
      </p:sp>
    </p:spTree>
    <p:extLst>
      <p:ext uri="{BB962C8B-B14F-4D97-AF65-F5344CB8AC3E}">
        <p14:creationId xmlns:p14="http://schemas.microsoft.com/office/powerpoint/2010/main" val="1987022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Services in .NET Core</a:t>
            </a:r>
          </a:p>
        </p:txBody>
      </p:sp>
      <p:sp>
        <p:nvSpPr>
          <p:cNvPr id="4" name="Rectangle 3"/>
          <p:cNvSpPr/>
          <p:nvPr/>
        </p:nvSpPr>
        <p:spPr>
          <a:xfrm>
            <a:off x="3180522" y="2311353"/>
            <a:ext cx="5287617" cy="3154710"/>
          </a:xfrm>
          <a:prstGeom prst="rect">
            <a:avLst/>
          </a:prstGeom>
          <a:noFill/>
        </p:spPr>
        <p:txBody>
          <a:bodyPr wrap="square" lIns="91440" tIns="45720" rIns="91440" bIns="45720">
            <a:spAutoFit/>
          </a:bodyPr>
          <a:lstStyle/>
          <a:p>
            <a:pPr algn="ctr"/>
            <a:r>
              <a:rPr lang="en-US" sz="199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Lab</a:t>
            </a:r>
          </a:p>
        </p:txBody>
      </p:sp>
      <p:sp>
        <p:nvSpPr>
          <p:cNvPr id="3" name="Rectangle 2"/>
          <p:cNvSpPr/>
          <p:nvPr/>
        </p:nvSpPr>
        <p:spPr>
          <a:xfrm>
            <a:off x="0" y="5281397"/>
            <a:ext cx="12192000" cy="461665"/>
          </a:xfrm>
          <a:prstGeom prst="rect">
            <a:avLst/>
          </a:prstGeom>
        </p:spPr>
        <p:txBody>
          <a:bodyPr wrap="square">
            <a:spAutoFit/>
          </a:bodyPr>
          <a:lstStyle/>
          <a:p>
            <a:pPr algn="ctr"/>
            <a:r>
              <a:rPr lang="en-US" sz="2400" dirty="0">
                <a:hlinkClick r:id="rId2"/>
              </a:rPr>
              <a:t>https://github.com/TexasJetter/AzureBootCamp2017</a:t>
            </a:r>
            <a:r>
              <a:rPr lang="en-US" sz="2400" dirty="0"/>
              <a:t> (Person) </a:t>
            </a:r>
          </a:p>
        </p:txBody>
      </p:sp>
      <p:sp>
        <p:nvSpPr>
          <p:cNvPr id="5" name="Rectangle 4"/>
          <p:cNvSpPr/>
          <p:nvPr/>
        </p:nvSpPr>
        <p:spPr>
          <a:xfrm>
            <a:off x="0" y="5786832"/>
            <a:ext cx="12134538" cy="461665"/>
          </a:xfrm>
          <a:prstGeom prst="rect">
            <a:avLst/>
          </a:prstGeom>
        </p:spPr>
        <p:txBody>
          <a:bodyPr wrap="square">
            <a:spAutoFit/>
          </a:bodyPr>
          <a:lstStyle/>
          <a:p>
            <a:pPr algn="ctr"/>
            <a:r>
              <a:rPr lang="en-US" sz="2400" dirty="0">
                <a:hlinkClick r:id="rId3"/>
              </a:rPr>
              <a:t>https://github.com/kahanu/AzureBootcamp2017</a:t>
            </a:r>
            <a:r>
              <a:rPr lang="en-US" sz="2400" dirty="0"/>
              <a:t>  (Golf Tracker)</a:t>
            </a:r>
          </a:p>
        </p:txBody>
      </p:sp>
    </p:spTree>
    <p:extLst>
      <p:ext uri="{BB962C8B-B14F-4D97-AF65-F5344CB8AC3E}">
        <p14:creationId xmlns:p14="http://schemas.microsoft.com/office/powerpoint/2010/main" val="138608373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Services in .NET Core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46" y="1558127"/>
            <a:ext cx="7341563" cy="4812693"/>
          </a:xfrm>
          <a:prstGeom prst="rect">
            <a:avLst/>
          </a:prstGeom>
        </p:spPr>
      </p:pic>
    </p:spTree>
    <p:extLst>
      <p:ext uri="{BB962C8B-B14F-4D97-AF65-F5344CB8AC3E}">
        <p14:creationId xmlns:p14="http://schemas.microsoft.com/office/powerpoint/2010/main" val="2653630881"/>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t>
            </a:r>
            <a:r>
              <a:rPr lang="en-US" dirty="0" err="1"/>
              <a:t>WebForms</a:t>
            </a:r>
            <a:r>
              <a:rPr lang="en-US" dirty="0"/>
              <a:t> or MVC Architecture</a:t>
            </a:r>
          </a:p>
        </p:txBody>
      </p:sp>
      <p:pic>
        <p:nvPicPr>
          <p:cNvPr id="5" name="Picture 4"/>
          <p:cNvPicPr>
            <a:picLocks noChangeAspect="1"/>
          </p:cNvPicPr>
          <p:nvPr/>
        </p:nvPicPr>
        <p:blipFill>
          <a:blip r:embed="rId3"/>
          <a:stretch>
            <a:fillRect/>
          </a:stretch>
        </p:blipFill>
        <p:spPr>
          <a:xfrm>
            <a:off x="2244014" y="2405487"/>
            <a:ext cx="3241196" cy="2504714"/>
          </a:xfrm>
          <a:prstGeom prst="rect">
            <a:avLst/>
          </a:prstGeom>
          <a:ln>
            <a:solidFill>
              <a:schemeClr val="accent1"/>
            </a:solidFill>
          </a:ln>
          <a:effectLst>
            <a:outerShdw blurRad="50800" dist="38100" dir="2700000" algn="tl" rotWithShape="0">
              <a:prstClr val="black">
                <a:alpha val="40000"/>
              </a:prstClr>
            </a:outerShdw>
          </a:effectLst>
        </p:spPr>
      </p:pic>
      <p:cxnSp>
        <p:nvCxnSpPr>
          <p:cNvPr id="12" name="Straight Arrow Connector 11"/>
          <p:cNvCxnSpPr/>
          <p:nvPr/>
        </p:nvCxnSpPr>
        <p:spPr>
          <a:xfrm>
            <a:off x="5485210" y="3015672"/>
            <a:ext cx="1071418" cy="0"/>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375401" y="2225960"/>
            <a:ext cx="3232727" cy="1976580"/>
            <a:chOff x="8121073" y="1616365"/>
            <a:chExt cx="3232727" cy="1976580"/>
          </a:xfrm>
          <a:effectLst>
            <a:outerShdw blurRad="50800" dist="38100" dir="2700000" algn="tl" rotWithShape="0">
              <a:prstClr val="black">
                <a:alpha val="40000"/>
              </a:prstClr>
            </a:outerShdw>
          </a:effectLst>
        </p:grpSpPr>
        <p:sp>
          <p:nvSpPr>
            <p:cNvPr id="6" name="Rectangle 5"/>
            <p:cNvSpPr/>
            <p:nvPr/>
          </p:nvSpPr>
          <p:spPr>
            <a:xfrm>
              <a:off x="8894618" y="2650836"/>
              <a:ext cx="2013527"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(HTML)</a:t>
              </a:r>
            </a:p>
          </p:txBody>
        </p:sp>
        <p:sp>
          <p:nvSpPr>
            <p:cNvPr id="8" name="Rectangle 7"/>
            <p:cNvSpPr/>
            <p:nvPr/>
          </p:nvSpPr>
          <p:spPr>
            <a:xfrm>
              <a:off x="8894618" y="2984863"/>
              <a:ext cx="2013527"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(C#)</a:t>
              </a:r>
            </a:p>
          </p:txBody>
        </p:sp>
        <p:sp>
          <p:nvSpPr>
            <p:cNvPr id="9" name="Rectangle 8"/>
            <p:cNvSpPr/>
            <p:nvPr/>
          </p:nvSpPr>
          <p:spPr>
            <a:xfrm>
              <a:off x="8294255" y="2316809"/>
              <a:ext cx="2613889"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(C#)</a:t>
              </a:r>
            </a:p>
          </p:txBody>
        </p:sp>
        <p:sp>
          <p:nvSpPr>
            <p:cNvPr id="13" name="Rectangle 12"/>
            <p:cNvSpPr/>
            <p:nvPr/>
          </p:nvSpPr>
          <p:spPr>
            <a:xfrm>
              <a:off x="8121073" y="1616365"/>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063039" y="1805246"/>
              <a:ext cx="1290610" cy="369332"/>
            </a:xfrm>
            <a:prstGeom prst="rect">
              <a:avLst/>
            </a:prstGeom>
            <a:noFill/>
          </p:spPr>
          <p:txBody>
            <a:bodyPr wrap="none" rtlCol="0">
              <a:spAutoFit/>
            </a:bodyPr>
            <a:lstStyle/>
            <a:p>
              <a:r>
                <a:rPr lang="en-US" dirty="0"/>
                <a:t>IIS Server(s)</a:t>
              </a:r>
            </a:p>
          </p:txBody>
        </p:sp>
      </p:grpSp>
      <p:grpSp>
        <p:nvGrpSpPr>
          <p:cNvPr id="26" name="Group 25"/>
          <p:cNvGrpSpPr/>
          <p:nvPr/>
        </p:nvGrpSpPr>
        <p:grpSpPr>
          <a:xfrm>
            <a:off x="6375400" y="4488434"/>
            <a:ext cx="3232727" cy="1976580"/>
            <a:chOff x="6375400" y="4488434"/>
            <a:chExt cx="3232727" cy="1976580"/>
          </a:xfrm>
          <a:effectLst>
            <a:outerShdw blurRad="50800" dist="38100" dir="2700000" algn="tl" rotWithShape="0">
              <a:prstClr val="black">
                <a:alpha val="40000"/>
              </a:prstClr>
            </a:outerShdw>
          </a:effectLst>
        </p:grpSpPr>
        <p:sp>
          <p:nvSpPr>
            <p:cNvPr id="10" name="Flowchart: Magnetic Disk 9"/>
            <p:cNvSpPr/>
            <p:nvPr/>
          </p:nvSpPr>
          <p:spPr>
            <a:xfrm>
              <a:off x="7317367" y="5382410"/>
              <a:ext cx="1330037" cy="768278"/>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5" name="Rectangle 14"/>
            <p:cNvSpPr/>
            <p:nvPr/>
          </p:nvSpPr>
          <p:spPr>
            <a:xfrm>
              <a:off x="6375400" y="4488434"/>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10933" y="4685465"/>
              <a:ext cx="1942904" cy="369332"/>
            </a:xfrm>
            <a:prstGeom prst="rect">
              <a:avLst/>
            </a:prstGeom>
            <a:noFill/>
          </p:spPr>
          <p:txBody>
            <a:bodyPr wrap="none" rtlCol="0">
              <a:spAutoFit/>
            </a:bodyPr>
            <a:lstStyle/>
            <a:p>
              <a:r>
                <a:rPr lang="en-US" dirty="0"/>
                <a:t>Database Server(s)</a:t>
              </a:r>
            </a:p>
          </p:txBody>
        </p:sp>
      </p:grpSp>
      <p:sp>
        <p:nvSpPr>
          <p:cNvPr id="17" name="TextBox 16"/>
          <p:cNvSpPr txBox="1"/>
          <p:nvPr/>
        </p:nvSpPr>
        <p:spPr>
          <a:xfrm>
            <a:off x="3306475" y="2098896"/>
            <a:ext cx="955454"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a:t>Browser</a:t>
            </a:r>
          </a:p>
        </p:txBody>
      </p:sp>
      <p:cxnSp>
        <p:nvCxnSpPr>
          <p:cNvPr id="21" name="Straight Arrow Connector 20"/>
          <p:cNvCxnSpPr/>
          <p:nvPr/>
        </p:nvCxnSpPr>
        <p:spPr>
          <a:xfrm flipH="1">
            <a:off x="5477166" y="3138053"/>
            <a:ext cx="1071417" cy="7713"/>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989456" y="3862313"/>
            <a:ext cx="1" cy="1614411"/>
          </a:xfrm>
          <a:prstGeom prst="line">
            <a:avLst/>
          </a:prstGeom>
          <a:ln>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86755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 Architecture</a:t>
            </a:r>
          </a:p>
        </p:txBody>
      </p:sp>
      <p:pic>
        <p:nvPicPr>
          <p:cNvPr id="5" name="Picture 4"/>
          <p:cNvPicPr>
            <a:picLocks noChangeAspect="1"/>
          </p:cNvPicPr>
          <p:nvPr/>
        </p:nvPicPr>
        <p:blipFill>
          <a:blip r:embed="rId3"/>
          <a:stretch>
            <a:fillRect/>
          </a:stretch>
        </p:blipFill>
        <p:spPr>
          <a:xfrm>
            <a:off x="1579418" y="2313124"/>
            <a:ext cx="4192120" cy="3239564"/>
          </a:xfrm>
          <a:prstGeom prst="rect">
            <a:avLst/>
          </a:prstGeom>
          <a:ln>
            <a:solidFill>
              <a:schemeClr val="accent1"/>
            </a:solidFill>
          </a:ln>
          <a:effectLst>
            <a:outerShdw blurRad="50800" dist="38100" dir="2700000" algn="tl" rotWithShape="0">
              <a:prstClr val="black">
                <a:alpha val="40000"/>
              </a:prstClr>
            </a:outerShdw>
          </a:effectLst>
        </p:spPr>
      </p:pic>
      <p:cxnSp>
        <p:nvCxnSpPr>
          <p:cNvPr id="12" name="Straight Arrow Connector 11"/>
          <p:cNvCxnSpPr/>
          <p:nvPr/>
        </p:nvCxnSpPr>
        <p:spPr>
          <a:xfrm>
            <a:off x="5771538" y="2923309"/>
            <a:ext cx="1071418" cy="0"/>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661729" y="2133597"/>
            <a:ext cx="3232727" cy="1976580"/>
            <a:chOff x="8121073" y="1616365"/>
            <a:chExt cx="3232727" cy="1976580"/>
          </a:xfrm>
          <a:effectLst>
            <a:outerShdw blurRad="50800" dist="38100" dir="2700000" algn="tl" rotWithShape="0">
              <a:prstClr val="black">
                <a:alpha val="40000"/>
              </a:prstClr>
            </a:outerShdw>
          </a:effectLst>
        </p:grpSpPr>
        <p:sp>
          <p:nvSpPr>
            <p:cNvPr id="9" name="Rectangle 8"/>
            <p:cNvSpPr/>
            <p:nvPr/>
          </p:nvSpPr>
          <p:spPr>
            <a:xfrm>
              <a:off x="8294255" y="2316809"/>
              <a:ext cx="2613889"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Web Pages</a:t>
              </a:r>
            </a:p>
          </p:txBody>
        </p:sp>
        <p:sp>
          <p:nvSpPr>
            <p:cNvPr id="13" name="Rectangle 12"/>
            <p:cNvSpPr/>
            <p:nvPr/>
          </p:nvSpPr>
          <p:spPr>
            <a:xfrm>
              <a:off x="8121073" y="1616365"/>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849215" y="1795892"/>
              <a:ext cx="1911036" cy="369332"/>
            </a:xfrm>
            <a:prstGeom prst="rect">
              <a:avLst/>
            </a:prstGeom>
            <a:noFill/>
          </p:spPr>
          <p:txBody>
            <a:bodyPr wrap="none" rtlCol="0">
              <a:spAutoFit/>
            </a:bodyPr>
            <a:lstStyle/>
            <a:p>
              <a:r>
                <a:rPr lang="en-US" dirty="0"/>
                <a:t>Any Web Server(s)</a:t>
              </a:r>
            </a:p>
          </p:txBody>
        </p:sp>
      </p:grpSp>
      <p:grpSp>
        <p:nvGrpSpPr>
          <p:cNvPr id="32" name="Group 31"/>
          <p:cNvGrpSpPr/>
          <p:nvPr/>
        </p:nvGrpSpPr>
        <p:grpSpPr>
          <a:xfrm>
            <a:off x="6661728" y="4396071"/>
            <a:ext cx="3232727" cy="1976580"/>
            <a:chOff x="6661728" y="4396071"/>
            <a:chExt cx="3232727" cy="1976580"/>
          </a:xfrm>
          <a:effectLst>
            <a:outerShdw blurRad="50800" dist="38100" dir="2700000" algn="tl" rotWithShape="0">
              <a:prstClr val="black">
                <a:alpha val="40000"/>
              </a:prstClr>
            </a:outerShdw>
          </a:effectLst>
        </p:grpSpPr>
        <p:sp>
          <p:nvSpPr>
            <p:cNvPr id="10" name="Flowchart: Magnetic Disk 9"/>
            <p:cNvSpPr/>
            <p:nvPr/>
          </p:nvSpPr>
          <p:spPr>
            <a:xfrm>
              <a:off x="7603695" y="5290047"/>
              <a:ext cx="1330037" cy="768278"/>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5" name="Rectangle 14"/>
            <p:cNvSpPr/>
            <p:nvPr/>
          </p:nvSpPr>
          <p:spPr>
            <a:xfrm>
              <a:off x="6661728" y="4396071"/>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297261" y="4593102"/>
              <a:ext cx="1942904" cy="369332"/>
            </a:xfrm>
            <a:prstGeom prst="rect">
              <a:avLst/>
            </a:prstGeom>
            <a:noFill/>
          </p:spPr>
          <p:txBody>
            <a:bodyPr wrap="none" rtlCol="0">
              <a:spAutoFit/>
            </a:bodyPr>
            <a:lstStyle/>
            <a:p>
              <a:r>
                <a:rPr lang="en-US" dirty="0"/>
                <a:t>Database Server(s)</a:t>
              </a:r>
            </a:p>
          </p:txBody>
        </p:sp>
      </p:grpSp>
      <p:sp>
        <p:nvSpPr>
          <p:cNvPr id="17" name="TextBox 16"/>
          <p:cNvSpPr txBox="1"/>
          <p:nvPr/>
        </p:nvSpPr>
        <p:spPr>
          <a:xfrm>
            <a:off x="3197751" y="1975761"/>
            <a:ext cx="955454"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a:t>Browser</a:t>
            </a:r>
          </a:p>
        </p:txBody>
      </p:sp>
      <p:cxnSp>
        <p:nvCxnSpPr>
          <p:cNvPr id="21" name="Straight Arrow Connector 20"/>
          <p:cNvCxnSpPr/>
          <p:nvPr/>
        </p:nvCxnSpPr>
        <p:spPr>
          <a:xfrm flipH="1">
            <a:off x="5763494" y="3045690"/>
            <a:ext cx="1071417" cy="7713"/>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842956" y="3321581"/>
            <a:ext cx="2613889" cy="26785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 (C# / Node)</a:t>
            </a:r>
          </a:p>
        </p:txBody>
      </p:sp>
      <p:cxnSp>
        <p:nvCxnSpPr>
          <p:cNvPr id="24" name="Straight Connector 23"/>
          <p:cNvCxnSpPr>
            <a:endCxn id="10" idx="1"/>
          </p:cNvCxnSpPr>
          <p:nvPr/>
        </p:nvCxnSpPr>
        <p:spPr>
          <a:xfrm flipH="1">
            <a:off x="8268714" y="3603702"/>
            <a:ext cx="7072" cy="1686345"/>
          </a:xfrm>
          <a:prstGeom prst="line">
            <a:avLst/>
          </a:prstGeom>
          <a:ln>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74749" y="2967529"/>
            <a:ext cx="2401458" cy="225631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8275784" y="3769950"/>
            <a:ext cx="1" cy="1614411"/>
          </a:xfrm>
          <a:prstGeom prst="line">
            <a:avLst/>
          </a:prstGeom>
          <a:ln>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91805" y="3319627"/>
            <a:ext cx="1967346" cy="26785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ViewModel</a:t>
            </a:r>
            <a:r>
              <a:rPr lang="en-US" dirty="0"/>
              <a:t> (.</a:t>
            </a:r>
            <a:r>
              <a:rPr lang="en-US" dirty="0" err="1"/>
              <a:t>js</a:t>
            </a:r>
            <a:r>
              <a:rPr lang="en-US" dirty="0"/>
              <a:t>)</a:t>
            </a:r>
          </a:p>
        </p:txBody>
      </p:sp>
      <p:cxnSp>
        <p:nvCxnSpPr>
          <p:cNvPr id="22" name="Straight Arrow Connector 21"/>
          <p:cNvCxnSpPr/>
          <p:nvPr/>
        </p:nvCxnSpPr>
        <p:spPr>
          <a:xfrm>
            <a:off x="4659151" y="3387790"/>
            <a:ext cx="2191849" cy="9238"/>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659151" y="3519409"/>
            <a:ext cx="2183805" cy="2748"/>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691805" y="3756583"/>
            <a:ext cx="1967346" cy="26785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 (.</a:t>
            </a:r>
            <a:r>
              <a:rPr lang="en-US" dirty="0" err="1"/>
              <a:t>js</a:t>
            </a:r>
            <a:r>
              <a:rPr lang="en-US" dirty="0"/>
              <a:t> &amp; .html)</a:t>
            </a:r>
          </a:p>
        </p:txBody>
      </p:sp>
    </p:spTree>
    <p:extLst>
      <p:ext uri="{BB962C8B-B14F-4D97-AF65-F5344CB8AC3E}">
        <p14:creationId xmlns:p14="http://schemas.microsoft.com/office/powerpoint/2010/main" val="701452445"/>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p:sp>
        <p:nvSpPr>
          <p:cNvPr id="3" name="Content Placeholder 2"/>
          <p:cNvSpPr>
            <a:spLocks noGrp="1"/>
          </p:cNvSpPr>
          <p:nvPr>
            <p:ph idx="1"/>
          </p:nvPr>
        </p:nvSpPr>
        <p:spPr>
          <a:xfrm>
            <a:off x="838200" y="1456267"/>
            <a:ext cx="10515600" cy="4673600"/>
          </a:xfrm>
        </p:spPr>
        <p:txBody>
          <a:bodyPr/>
          <a:lstStyle/>
          <a:p>
            <a:r>
              <a:rPr lang="en-US" dirty="0"/>
              <a:t>Web server does a whole lot less:</a:t>
            </a:r>
          </a:p>
          <a:p>
            <a:pPr lvl="1"/>
            <a:r>
              <a:rPr lang="en-US" dirty="0"/>
              <a:t>Serves (mostly) static web pages</a:t>
            </a:r>
          </a:p>
          <a:p>
            <a:pPr lvl="1"/>
            <a:r>
              <a:rPr lang="en-US" dirty="0"/>
              <a:t>Authenticates users</a:t>
            </a:r>
          </a:p>
          <a:p>
            <a:pPr lvl="1"/>
            <a:r>
              <a:rPr lang="en-US" dirty="0"/>
              <a:t>Hosts service calls</a:t>
            </a:r>
          </a:p>
          <a:p>
            <a:pPr lvl="1"/>
            <a:endParaRPr lang="en-US" dirty="0"/>
          </a:p>
          <a:p>
            <a:r>
              <a:rPr lang="en-US" dirty="0"/>
              <a:t>Browser does a whole lot more</a:t>
            </a:r>
          </a:p>
          <a:p>
            <a:pPr lvl="1"/>
            <a:r>
              <a:rPr lang="en-US" dirty="0"/>
              <a:t>HTML is built or served from JavaScript</a:t>
            </a:r>
          </a:p>
          <a:p>
            <a:pPr lvl="1"/>
            <a:r>
              <a:rPr lang="en-US" dirty="0"/>
              <a:t>AJAX service calls / No post backs</a:t>
            </a:r>
          </a:p>
          <a:p>
            <a:pPr lvl="1"/>
            <a:r>
              <a:rPr lang="en-US" dirty="0"/>
              <a:t>UI flow</a:t>
            </a:r>
          </a:p>
          <a:p>
            <a:pPr lvl="1"/>
            <a:r>
              <a:rPr lang="en-US" dirty="0"/>
              <a:t>UI logic</a:t>
            </a:r>
          </a:p>
        </p:txBody>
      </p:sp>
    </p:spTree>
    <p:extLst>
      <p:ext uri="{BB962C8B-B14F-4D97-AF65-F5344CB8AC3E}">
        <p14:creationId xmlns:p14="http://schemas.microsoft.com/office/powerpoint/2010/main" val="3299598597"/>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 ?</a:t>
            </a:r>
          </a:p>
        </p:txBody>
      </p:sp>
      <p:sp>
        <p:nvSpPr>
          <p:cNvPr id="3" name="Content Placeholder 2"/>
          <p:cNvSpPr>
            <a:spLocks noGrp="1"/>
          </p:cNvSpPr>
          <p:nvPr>
            <p:ph idx="1"/>
          </p:nvPr>
        </p:nvSpPr>
        <p:spPr>
          <a:xfrm>
            <a:off x="838200" y="1456267"/>
            <a:ext cx="10515600" cy="4990832"/>
          </a:xfrm>
        </p:spPr>
        <p:txBody>
          <a:bodyPr>
            <a:normAutofit lnSpcReduction="10000"/>
          </a:bodyPr>
          <a:lstStyle/>
          <a:p>
            <a:r>
              <a:rPr lang="en-US" dirty="0"/>
              <a:t>Angular is a (massive) framework for building JavaScript applications including, but not limited to browser applications (SPAs)</a:t>
            </a:r>
          </a:p>
          <a:p>
            <a:r>
              <a:rPr lang="en-US" dirty="0"/>
              <a:t>Released (out of CTP) in September 2016</a:t>
            </a:r>
          </a:p>
          <a:p>
            <a:r>
              <a:rPr lang="en-US" dirty="0"/>
              <a:t>A re-thinking of version 1</a:t>
            </a:r>
          </a:p>
          <a:p>
            <a:r>
              <a:rPr lang="en-US" dirty="0"/>
              <a:t>Includes features such as data-binding, HTML templating, in-browser routing, application structure, out of the box support for CSS styling, and a whole lot more!</a:t>
            </a:r>
          </a:p>
          <a:p>
            <a:r>
              <a:rPr lang="en-US" dirty="0"/>
              <a:t>Built with </a:t>
            </a:r>
            <a:r>
              <a:rPr lang="en-US" dirty="0" err="1"/>
              <a:t>TypeScript</a:t>
            </a:r>
            <a:endParaRPr lang="en-US" dirty="0"/>
          </a:p>
          <a:p>
            <a:r>
              <a:rPr lang="en-US" dirty="0"/>
              <a:t>Utilizes many other open source </a:t>
            </a:r>
            <a:r>
              <a:rPr lang="en-US" dirty="0" err="1"/>
              <a:t>js</a:t>
            </a:r>
            <a:r>
              <a:rPr lang="en-US" dirty="0"/>
              <a:t> ‘frameworks’</a:t>
            </a:r>
          </a:p>
        </p:txBody>
      </p:sp>
    </p:spTree>
    <p:extLst>
      <p:ext uri="{BB962C8B-B14F-4D97-AF65-F5344CB8AC3E}">
        <p14:creationId xmlns:p14="http://schemas.microsoft.com/office/powerpoint/2010/main" val="4469199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313" y="1287061"/>
            <a:ext cx="10098524" cy="5133617"/>
          </a:xfrm>
        </p:spPr>
      </p:pic>
      <p:sp>
        <p:nvSpPr>
          <p:cNvPr id="3" name="Rectangle 2"/>
          <p:cNvSpPr/>
          <p:nvPr/>
        </p:nvSpPr>
        <p:spPr>
          <a:xfrm>
            <a:off x="4881493" y="6236012"/>
            <a:ext cx="5524910" cy="369332"/>
          </a:xfrm>
          <a:prstGeom prst="rect">
            <a:avLst/>
          </a:prstGeom>
        </p:spPr>
        <p:txBody>
          <a:bodyPr wrap="none">
            <a:spAutoFit/>
          </a:bodyPr>
          <a:lstStyle/>
          <a:p>
            <a:r>
              <a:rPr lang="en-US" dirty="0">
                <a:hlinkClick r:id="rId3"/>
              </a:rPr>
              <a:t>https://angular.io/docs/ts/latest/guide/architecture.html</a:t>
            </a:r>
            <a:r>
              <a:rPr lang="en-US" dirty="0"/>
              <a:t> </a:t>
            </a:r>
          </a:p>
        </p:txBody>
      </p:sp>
    </p:spTree>
    <p:extLst>
      <p:ext uri="{BB962C8B-B14F-4D97-AF65-F5344CB8AC3E}">
        <p14:creationId xmlns:p14="http://schemas.microsoft.com/office/powerpoint/2010/main" val="197123815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.NET We Would Call That…</a:t>
            </a:r>
          </a:p>
        </p:txBody>
      </p:sp>
      <p:sp>
        <p:nvSpPr>
          <p:cNvPr id="3" name="Content Placeholder 2"/>
          <p:cNvSpPr>
            <a:spLocks noGrp="1"/>
          </p:cNvSpPr>
          <p:nvPr>
            <p:ph idx="1"/>
          </p:nvPr>
        </p:nvSpPr>
        <p:spPr/>
        <p:txBody>
          <a:bodyPr/>
          <a:lstStyle/>
          <a:p>
            <a:r>
              <a:rPr lang="en-US" dirty="0"/>
              <a:t>Annotation/Decorator </a:t>
            </a:r>
            <a:r>
              <a:rPr lang="en-US" dirty="0">
                <a:sym typeface="Wingdings" panose="05000000000000000000" pitchFamily="2" charset="2"/>
              </a:rPr>
              <a:t> Attribute  </a:t>
            </a:r>
            <a:r>
              <a:rPr lang="en-US" sz="1800" dirty="0">
                <a:sym typeface="Wingdings" panose="05000000000000000000" pitchFamily="2" charset="2"/>
              </a:rPr>
              <a:t>(e.g. @Module, @Component, @Injectable)</a:t>
            </a:r>
            <a:endParaRPr lang="en-US" dirty="0">
              <a:sym typeface="Wingdings" panose="05000000000000000000" pitchFamily="2" charset="2"/>
            </a:endParaRPr>
          </a:p>
          <a:p>
            <a:r>
              <a:rPr lang="en-US" dirty="0">
                <a:sym typeface="Wingdings" panose="05000000000000000000" pitchFamily="2" charset="2"/>
              </a:rPr>
              <a:t>Promise  Task (</a:t>
            </a:r>
            <a:r>
              <a:rPr lang="en-US" dirty="0" err="1">
                <a:sym typeface="Wingdings" panose="05000000000000000000" pitchFamily="2" charset="2"/>
              </a:rPr>
              <a:t>async</a:t>
            </a:r>
            <a:r>
              <a:rPr lang="en-US" dirty="0">
                <a:sym typeface="Wingdings" panose="05000000000000000000" pitchFamily="2" charset="2"/>
              </a:rPr>
              <a:t> &amp; await)</a:t>
            </a:r>
          </a:p>
          <a:p>
            <a:r>
              <a:rPr lang="en-US" dirty="0">
                <a:sym typeface="Wingdings" panose="05000000000000000000" pitchFamily="2" charset="2"/>
              </a:rPr>
              <a:t>@Module  Manifest for a Logical Grouping / SPA</a:t>
            </a:r>
          </a:p>
          <a:p>
            <a:r>
              <a:rPr lang="en-US" dirty="0">
                <a:sym typeface="Wingdings" panose="05000000000000000000" pitchFamily="2" charset="2"/>
              </a:rPr>
              <a:t>@Component  Page or Part of a Page</a:t>
            </a:r>
          </a:p>
          <a:p>
            <a:r>
              <a:rPr lang="en-US" dirty="0">
                <a:sym typeface="Wingdings" panose="05000000000000000000" pitchFamily="2" charset="2"/>
              </a:rPr>
              <a:t>.then()  Callback</a:t>
            </a:r>
          </a:p>
          <a:p>
            <a:r>
              <a:rPr lang="en-US" dirty="0">
                <a:sym typeface="Wingdings" panose="05000000000000000000" pitchFamily="2" charset="2"/>
              </a:rPr>
              <a:t>Import  using in C#</a:t>
            </a:r>
          </a:p>
          <a:p>
            <a:endParaRPr lang="en-US" dirty="0"/>
          </a:p>
        </p:txBody>
      </p:sp>
    </p:spTree>
    <p:extLst>
      <p:ext uri="{BB962C8B-B14F-4D97-AF65-F5344CB8AC3E}">
        <p14:creationId xmlns:p14="http://schemas.microsoft.com/office/powerpoint/2010/main" val="108135125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Concepts &amp; Terms</a:t>
            </a:r>
          </a:p>
        </p:txBody>
      </p:sp>
      <p:sp>
        <p:nvSpPr>
          <p:cNvPr id="3" name="Content Placeholder 2"/>
          <p:cNvSpPr>
            <a:spLocks noGrp="1"/>
          </p:cNvSpPr>
          <p:nvPr>
            <p:ph idx="1"/>
          </p:nvPr>
        </p:nvSpPr>
        <p:spPr>
          <a:xfrm>
            <a:off x="640080" y="1456266"/>
            <a:ext cx="10952480" cy="4893733"/>
          </a:xfrm>
        </p:spPr>
        <p:txBody>
          <a:bodyPr>
            <a:normAutofit/>
          </a:bodyPr>
          <a:lstStyle/>
          <a:p>
            <a:r>
              <a:rPr lang="en-US" dirty="0"/>
              <a:t>Module </a:t>
            </a:r>
            <a:r>
              <a:rPr lang="en-US" sz="2400" dirty="0"/>
              <a:t>(manifest for logical grouping)</a:t>
            </a:r>
            <a:endParaRPr lang="en-US" dirty="0"/>
          </a:p>
          <a:p>
            <a:r>
              <a:rPr lang="en-US" dirty="0"/>
              <a:t>Component </a:t>
            </a:r>
            <a:r>
              <a:rPr lang="en-US" sz="2400" dirty="0"/>
              <a:t>(page or part of a page)</a:t>
            </a:r>
            <a:endParaRPr lang="en-US" dirty="0"/>
          </a:p>
          <a:p>
            <a:r>
              <a:rPr lang="en-US" dirty="0"/>
              <a:t>Template </a:t>
            </a:r>
            <a:r>
              <a:rPr lang="en-US" sz="2400" dirty="0"/>
              <a:t>(html)</a:t>
            </a:r>
          </a:p>
          <a:p>
            <a:r>
              <a:rPr lang="en-US" dirty="0"/>
              <a:t>Metadata </a:t>
            </a:r>
            <a:r>
              <a:rPr lang="en-US" sz="2400" dirty="0"/>
              <a:t>(attributes)</a:t>
            </a:r>
          </a:p>
          <a:p>
            <a:r>
              <a:rPr lang="en-US" dirty="0"/>
              <a:t>Data Binding</a:t>
            </a:r>
          </a:p>
          <a:p>
            <a:r>
              <a:rPr lang="en-US" dirty="0"/>
              <a:t>Directive </a:t>
            </a:r>
            <a:r>
              <a:rPr lang="en-US" sz="2400" dirty="0"/>
              <a:t>(component, structural e.g. </a:t>
            </a:r>
            <a:r>
              <a:rPr lang="en-US" sz="2400" dirty="0" err="1"/>
              <a:t>NgFor</a:t>
            </a:r>
            <a:r>
              <a:rPr lang="en-US" sz="2400" dirty="0"/>
              <a:t>, attribute e.g. [(</a:t>
            </a:r>
            <a:r>
              <a:rPr lang="en-US" sz="2400" dirty="0" err="1"/>
              <a:t>NgModel</a:t>
            </a:r>
            <a:r>
              <a:rPr lang="en-US" sz="2400" dirty="0"/>
              <a:t>)] )</a:t>
            </a:r>
          </a:p>
          <a:p>
            <a:r>
              <a:rPr lang="en-US" dirty="0"/>
              <a:t>Service </a:t>
            </a:r>
            <a:r>
              <a:rPr lang="en-US" sz="2400" dirty="0"/>
              <a:t>(class shared across many components)</a:t>
            </a:r>
          </a:p>
          <a:p>
            <a:r>
              <a:rPr lang="en-US" dirty="0"/>
              <a:t>Dependency Injection </a:t>
            </a:r>
            <a:r>
              <a:rPr lang="en-US" sz="2400" dirty="0"/>
              <a:t>(default way to spin up new instances)</a:t>
            </a:r>
            <a:endParaRPr lang="en-US" dirty="0"/>
          </a:p>
        </p:txBody>
      </p:sp>
    </p:spTree>
    <p:extLst>
      <p:ext uri="{BB962C8B-B14F-4D97-AF65-F5344CB8AC3E}">
        <p14:creationId xmlns:p14="http://schemas.microsoft.com/office/powerpoint/2010/main" val="404979674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Presenter</a:t>
            </a:r>
          </a:p>
        </p:txBody>
      </p:sp>
      <p:sp>
        <p:nvSpPr>
          <p:cNvPr id="3" name="Content Placeholder 2"/>
          <p:cNvSpPr>
            <a:spLocks noGrp="1"/>
          </p:cNvSpPr>
          <p:nvPr>
            <p:ph idx="1"/>
          </p:nvPr>
        </p:nvSpPr>
        <p:spPr>
          <a:xfrm>
            <a:off x="1981200" y="1447800"/>
            <a:ext cx="8229600" cy="4648200"/>
          </a:xfrm>
        </p:spPr>
        <p:txBody>
          <a:bodyPr>
            <a:normAutofit/>
          </a:bodyPr>
          <a:lstStyle/>
          <a:p>
            <a:pPr>
              <a:lnSpc>
                <a:spcPct val="90000"/>
              </a:lnSpc>
              <a:buNone/>
            </a:pPr>
            <a:r>
              <a:rPr lang="en-US" b="1" dirty="0"/>
              <a:t>Jeff Etter</a:t>
            </a:r>
            <a:br>
              <a:rPr lang="en-US" b="1" dirty="0"/>
            </a:br>
            <a:endParaRPr lang="en-US" b="1" dirty="0"/>
          </a:p>
          <a:p>
            <a:pPr>
              <a:lnSpc>
                <a:spcPct val="90000"/>
              </a:lnSpc>
            </a:pPr>
            <a:r>
              <a:rPr lang="en-US" sz="1800" dirty="0"/>
              <a:t>Senior Software Developer</a:t>
            </a:r>
            <a:br>
              <a:rPr lang="en-US" sz="1800" dirty="0"/>
            </a:br>
            <a:r>
              <a:rPr lang="en-US" sz="1800" i="1" dirty="0"/>
              <a:t>EPS Software Corp. </a:t>
            </a:r>
          </a:p>
          <a:p>
            <a:pPr>
              <a:lnSpc>
                <a:spcPct val="90000"/>
              </a:lnSpc>
            </a:pPr>
            <a:r>
              <a:rPr lang="en-US" sz="1800" dirty="0"/>
              <a:t>North Houston </a:t>
            </a:r>
            <a:r>
              <a:rPr lang="en-US" sz="1800" dirty="0" err="1"/>
              <a:t>.Net</a:t>
            </a:r>
            <a:r>
              <a:rPr lang="en-US" sz="1800" dirty="0"/>
              <a:t> Users Group</a:t>
            </a:r>
            <a:br>
              <a:rPr lang="en-US" sz="1800" dirty="0"/>
            </a:br>
            <a:r>
              <a:rPr lang="en-US" sz="1800" i="1" dirty="0"/>
              <a:t>Board Member</a:t>
            </a:r>
          </a:p>
          <a:p>
            <a:pPr>
              <a:lnSpc>
                <a:spcPct val="90000"/>
              </a:lnSpc>
            </a:pPr>
            <a:r>
              <a:rPr lang="en-US" sz="1800" i="1" dirty="0"/>
              <a:t>CODE Magazine Author</a:t>
            </a:r>
          </a:p>
          <a:p>
            <a:pPr>
              <a:lnSpc>
                <a:spcPct val="90000"/>
              </a:lnSpc>
            </a:pPr>
            <a:endParaRPr lang="en-US" sz="1800" i="1" dirty="0"/>
          </a:p>
          <a:p>
            <a:pPr>
              <a:lnSpc>
                <a:spcPct val="90000"/>
              </a:lnSpc>
            </a:pPr>
            <a:r>
              <a:rPr lang="en-US" sz="1800" dirty="0">
                <a:hlinkClick r:id="rId2"/>
              </a:rPr>
              <a:t>jetter@eps-software.com</a:t>
            </a:r>
            <a:r>
              <a:rPr lang="en-US" sz="1800" i="1" dirty="0"/>
              <a:t> </a:t>
            </a:r>
          </a:p>
          <a:p>
            <a:pPr>
              <a:lnSpc>
                <a:spcPct val="90000"/>
              </a:lnSpc>
            </a:pPr>
            <a:r>
              <a:rPr lang="en-US" sz="1800" i="1" dirty="0">
                <a:solidFill>
                  <a:srgbClr val="0000FF"/>
                </a:solidFill>
              </a:rPr>
              <a:t>@</a:t>
            </a:r>
            <a:r>
              <a:rPr lang="en-US" sz="1800" i="1" dirty="0" err="1">
                <a:solidFill>
                  <a:srgbClr val="0000FF"/>
                </a:solidFill>
              </a:rPr>
              <a:t>TexasJetter</a:t>
            </a:r>
            <a:br>
              <a:rPr lang="en-US" sz="1800" i="1" dirty="0"/>
            </a:br>
            <a:br>
              <a:rPr lang="en-US" sz="1800" i="1" dirty="0"/>
            </a:br>
            <a:r>
              <a:rPr lang="en-US" sz="1800" i="1" dirty="0"/>
              <a:t>  </a:t>
            </a:r>
          </a:p>
        </p:txBody>
      </p:sp>
      <p:pic>
        <p:nvPicPr>
          <p:cNvPr id="10" name="Picture 9" descr="2007 Sep/Oct">
            <a:hlinkClick r:id="rId3"/>
          </p:cNvPr>
          <p:cNvPicPr>
            <a:picLocks noChangeAspect="1" noChangeArrowheads="1"/>
          </p:cNvPicPr>
          <p:nvPr/>
        </p:nvPicPr>
        <p:blipFill>
          <a:blip r:embed="rId4" cstate="print"/>
          <a:stretch>
            <a:fillRect/>
          </a:stretch>
        </p:blipFill>
        <p:spPr bwMode="auto">
          <a:xfrm>
            <a:off x="9144001" y="3657600"/>
            <a:ext cx="1113693" cy="1447800"/>
          </a:xfrm>
          <a:prstGeom prst="rect">
            <a:avLst/>
          </a:prstGeom>
          <a:noFill/>
          <a:effectLst>
            <a:glow rad="63500">
              <a:schemeClr val="accent6">
                <a:satMod val="175000"/>
                <a:alpha val="20000"/>
              </a:schemeClr>
            </a:glow>
            <a:reflection blurRad="6350" stA="50000" endA="300" endPos="38500" dist="50800" dir="5400000" sy="-100000" algn="bl" rotWithShape="0"/>
            <a:softEdge rad="0"/>
          </a:effectLst>
          <a:scene3d>
            <a:camera prst="perspectiveHeroicExtremeLeftFacing"/>
            <a:lightRig rig="threePt" dir="t"/>
          </a:scene3d>
        </p:spPr>
      </p:pic>
      <p:pic>
        <p:nvPicPr>
          <p:cNvPr id="11" name="Picture 11" descr="2007 - Jul/Aug">
            <a:hlinkClick r:id="rId5"/>
          </p:cNvPr>
          <p:cNvPicPr>
            <a:picLocks noChangeAspect="1" noChangeArrowheads="1"/>
          </p:cNvPicPr>
          <p:nvPr/>
        </p:nvPicPr>
        <p:blipFill>
          <a:blip r:embed="rId6" cstate="print"/>
          <a:stretch>
            <a:fillRect/>
          </a:stretch>
        </p:blipFill>
        <p:spPr bwMode="auto">
          <a:xfrm>
            <a:off x="8610601" y="3810000"/>
            <a:ext cx="1113693" cy="1447800"/>
          </a:xfrm>
          <a:prstGeom prst="rect">
            <a:avLst/>
          </a:prstGeom>
          <a:noFill/>
          <a:effectLst>
            <a:glow rad="63500">
              <a:schemeClr val="accent6">
                <a:satMod val="175000"/>
                <a:alpha val="20000"/>
              </a:schemeClr>
            </a:glow>
            <a:reflection blurRad="6350" stA="50000" endA="300" endPos="38500" dist="50800" dir="5400000" sy="-100000" algn="bl" rotWithShape="0"/>
            <a:softEdge rad="0"/>
          </a:effectLst>
          <a:scene3d>
            <a:camera prst="perspectiveHeroicExtremeLeftFacing"/>
            <a:lightRig rig="threePt" dir="t"/>
          </a:scene3d>
        </p:spPr>
      </p:pic>
      <p:pic>
        <p:nvPicPr>
          <p:cNvPr id="12" name="Picture 11" descr="2007 Sep/Oct">
            <a:hlinkClick r:id="rId3"/>
          </p:cNvPr>
          <p:cNvPicPr>
            <a:picLocks noChangeAspect="1" noChangeArrowheads="1"/>
          </p:cNvPicPr>
          <p:nvPr/>
        </p:nvPicPr>
        <p:blipFill>
          <a:blip r:embed="rId7" cstate="print"/>
          <a:stretch>
            <a:fillRect/>
          </a:stretch>
        </p:blipFill>
        <p:spPr bwMode="auto">
          <a:xfrm>
            <a:off x="8077201" y="3962400"/>
            <a:ext cx="1113693" cy="1447800"/>
          </a:xfrm>
          <a:prstGeom prst="rect">
            <a:avLst/>
          </a:prstGeom>
          <a:noFill/>
          <a:effectLst>
            <a:glow rad="63500">
              <a:schemeClr val="accent6">
                <a:satMod val="175000"/>
                <a:alpha val="20000"/>
              </a:schemeClr>
            </a:glow>
            <a:reflection blurRad="6350" stA="50000" endA="300" endPos="38500" dist="50800" dir="5400000" sy="-100000" algn="bl" rotWithShape="0"/>
            <a:softEdge rad="0"/>
          </a:effectLst>
          <a:scene3d>
            <a:camera prst="perspectiveHeroicExtremeLeftFacing"/>
            <a:lightRig rig="threePt" dir="t"/>
          </a:scene3d>
        </p:spPr>
      </p:pic>
      <p:pic>
        <p:nvPicPr>
          <p:cNvPr id="58372" name="Picture 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8382000" y="1164013"/>
            <a:ext cx="1506940" cy="1558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2007 Sep/Oct">
            <a:hlinkClick r:id="rId3"/>
          </p:cNvPr>
          <p:cNvPicPr>
            <a:picLocks noChangeAspect="1" noChangeArrowheads="1"/>
          </p:cNvPicPr>
          <p:nvPr/>
        </p:nvPicPr>
        <p:blipFill>
          <a:blip r:embed="rId9" cstate="print"/>
          <a:stretch>
            <a:fillRect/>
          </a:stretch>
        </p:blipFill>
        <p:spPr bwMode="auto">
          <a:xfrm>
            <a:off x="7391400" y="4267200"/>
            <a:ext cx="1371600" cy="1371600"/>
          </a:xfrm>
          <a:prstGeom prst="rect">
            <a:avLst/>
          </a:prstGeom>
          <a:noFill/>
          <a:effectLst>
            <a:glow rad="63500">
              <a:schemeClr val="accent6">
                <a:satMod val="175000"/>
                <a:alpha val="20000"/>
              </a:schemeClr>
            </a:glow>
            <a:reflection blurRad="6350" stA="50000" endA="300" endPos="38500" dist="50800" dir="5400000" sy="-100000" algn="bl" rotWithShape="0"/>
            <a:softEdge rad="0"/>
          </a:effectLst>
          <a:scene3d>
            <a:camera prst="perspectiveHeroicExtremeLeftFacing"/>
            <a:lightRig rig="threePt" dir="t"/>
          </a:scene3d>
        </p:spPr>
      </p:pic>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40975" y="6250367"/>
            <a:ext cx="1143000" cy="41300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82888" y="6250367"/>
            <a:ext cx="1143000" cy="41300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924800" y="6250367"/>
            <a:ext cx="1143000" cy="413004"/>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81201" y="6285419"/>
            <a:ext cx="2962275" cy="342900"/>
          </a:xfrm>
          <a:prstGeom prst="rect">
            <a:avLst/>
          </a:prstGeom>
        </p:spPr>
      </p:pic>
    </p:spTree>
    <p:extLst>
      <p:ext uri="{BB962C8B-B14F-4D97-AF65-F5344CB8AC3E}">
        <p14:creationId xmlns:p14="http://schemas.microsoft.com/office/powerpoint/2010/main" val="2215827189"/>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Concepts &amp; Terms cont’d…</a:t>
            </a:r>
          </a:p>
        </p:txBody>
      </p:sp>
      <p:sp>
        <p:nvSpPr>
          <p:cNvPr id="3" name="Content Placeholder 2"/>
          <p:cNvSpPr>
            <a:spLocks noGrp="1"/>
          </p:cNvSpPr>
          <p:nvPr>
            <p:ph idx="1"/>
          </p:nvPr>
        </p:nvSpPr>
        <p:spPr/>
        <p:txBody>
          <a:bodyPr/>
          <a:lstStyle/>
          <a:p>
            <a:r>
              <a:rPr lang="en-US" dirty="0">
                <a:sym typeface="Wingdings" panose="05000000000000000000" pitchFamily="2" charset="2"/>
              </a:rPr>
              <a:t>Selector</a:t>
            </a:r>
            <a:r>
              <a:rPr lang="en-US" sz="2400" dirty="0">
                <a:sym typeface="Wingdings" panose="05000000000000000000" pitchFamily="2" charset="2"/>
              </a:rPr>
              <a:t>  (find this html tag an insert the template there)</a:t>
            </a:r>
          </a:p>
          <a:p>
            <a:r>
              <a:rPr lang="en-US" dirty="0">
                <a:sym typeface="Wingdings" panose="05000000000000000000" pitchFamily="2" charset="2"/>
              </a:rPr>
              <a:t>Router Outlet  </a:t>
            </a:r>
            <a:r>
              <a:rPr lang="en-US" sz="2400" dirty="0">
                <a:sym typeface="Wingdings" panose="05000000000000000000" pitchFamily="2" charset="2"/>
              </a:rPr>
              <a:t>(client side routing: show routed pages in this html tag)</a:t>
            </a:r>
          </a:p>
          <a:p>
            <a:r>
              <a:rPr lang="en-US" dirty="0">
                <a:sym typeface="Wingdings" panose="05000000000000000000" pitchFamily="2" charset="2"/>
              </a:rPr>
              <a:t>Imports  </a:t>
            </a:r>
            <a:r>
              <a:rPr lang="en-US" sz="2400" dirty="0">
                <a:sym typeface="Wingdings" panose="05000000000000000000" pitchFamily="2" charset="2"/>
              </a:rPr>
              <a:t>(</a:t>
            </a:r>
            <a:r>
              <a:rPr lang="en-US" sz="2400">
                <a:sym typeface="Wingdings" panose="05000000000000000000" pitchFamily="2" charset="2"/>
              </a:rPr>
              <a:t>use other modules </a:t>
            </a:r>
            <a:r>
              <a:rPr lang="en-US" sz="2400" dirty="0">
                <a:sym typeface="Wingdings" panose="05000000000000000000" pitchFamily="2" charset="2"/>
              </a:rPr>
              <a:t>in this module)</a:t>
            </a:r>
            <a:endParaRPr lang="en-US" dirty="0">
              <a:sym typeface="Wingdings" panose="05000000000000000000" pitchFamily="2" charset="2"/>
            </a:endParaRPr>
          </a:p>
          <a:p>
            <a:r>
              <a:rPr lang="en-US" dirty="0">
                <a:sym typeface="Wingdings" panose="05000000000000000000" pitchFamily="2" charset="2"/>
              </a:rPr>
              <a:t>Exports  </a:t>
            </a:r>
            <a:r>
              <a:rPr lang="en-US" sz="2400" dirty="0">
                <a:sym typeface="Wingdings" panose="05000000000000000000" pitchFamily="2" charset="2"/>
              </a:rPr>
              <a:t>(make available to other modules)</a:t>
            </a:r>
          </a:p>
          <a:p>
            <a:r>
              <a:rPr lang="en-US" dirty="0">
                <a:sym typeface="Wingdings" panose="05000000000000000000" pitchFamily="2" charset="2"/>
              </a:rPr>
              <a:t>Declarations</a:t>
            </a:r>
            <a:r>
              <a:rPr lang="en-US" sz="2400" dirty="0">
                <a:sym typeface="Wingdings" panose="05000000000000000000" pitchFamily="2" charset="2"/>
              </a:rPr>
              <a:t>  (declare components that are part of a module)</a:t>
            </a:r>
          </a:p>
          <a:p>
            <a:r>
              <a:rPr lang="en-US" dirty="0">
                <a:sym typeface="Wingdings" panose="05000000000000000000" pitchFamily="2" charset="2"/>
              </a:rPr>
              <a:t>Providers  </a:t>
            </a:r>
            <a:r>
              <a:rPr lang="en-US" sz="2400" dirty="0">
                <a:sym typeface="Wingdings" panose="05000000000000000000" pitchFamily="2" charset="2"/>
              </a:rPr>
              <a:t>(create instances for dependency injection)</a:t>
            </a:r>
          </a:p>
          <a:p>
            <a:endParaRPr lang="en-US" dirty="0"/>
          </a:p>
        </p:txBody>
      </p:sp>
    </p:spTree>
    <p:extLst>
      <p:ext uri="{BB962C8B-B14F-4D97-AF65-F5344CB8AC3E}">
        <p14:creationId xmlns:p14="http://schemas.microsoft.com/office/powerpoint/2010/main" val="329030220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 (using in C#)</a:t>
            </a:r>
          </a:p>
        </p:txBody>
      </p:sp>
      <p:sp>
        <p:nvSpPr>
          <p:cNvPr id="3" name="Content Placeholder 2"/>
          <p:cNvSpPr>
            <a:spLocks noGrp="1"/>
          </p:cNvSpPr>
          <p:nvPr>
            <p:ph idx="1"/>
          </p:nvPr>
        </p:nvSpPr>
        <p:spPr/>
        <p:txBody>
          <a:bodyPr/>
          <a:lstStyle/>
          <a:p>
            <a:r>
              <a:rPr lang="en-US" dirty="0"/>
              <a:t>FRAMEWORK:</a:t>
            </a:r>
          </a:p>
          <a:p>
            <a:pPr lvl="1"/>
            <a:r>
              <a:rPr lang="en-US" dirty="0"/>
              <a:t>import { Http, Headers } from '@angular/http';</a:t>
            </a:r>
          </a:p>
          <a:p>
            <a:pPr marL="0" indent="0">
              <a:buNone/>
            </a:pPr>
            <a:endParaRPr lang="en-US" dirty="0"/>
          </a:p>
          <a:p>
            <a:r>
              <a:rPr lang="en-US" dirty="0"/>
              <a:t>CLASSES:</a:t>
            </a:r>
          </a:p>
          <a:p>
            <a:pPr lvl="1"/>
            <a:r>
              <a:rPr lang="en-US" dirty="0"/>
              <a:t>import { Person } from '../classes/person';</a:t>
            </a:r>
          </a:p>
          <a:p>
            <a:endParaRPr lang="en-US" dirty="0"/>
          </a:p>
          <a:p>
            <a:r>
              <a:rPr lang="en-US" dirty="0"/>
              <a:t>JAVASCRIPT:</a:t>
            </a:r>
          </a:p>
          <a:p>
            <a:pPr lvl="1"/>
            <a:r>
              <a:rPr lang="en-US" dirty="0"/>
              <a:t>import '</a:t>
            </a:r>
            <a:r>
              <a:rPr lang="en-US" dirty="0" err="1"/>
              <a:t>rxjs</a:t>
            </a:r>
            <a:r>
              <a:rPr lang="en-US" dirty="0"/>
              <a:t>/add/operator/</a:t>
            </a:r>
            <a:r>
              <a:rPr lang="en-US" dirty="0" err="1"/>
              <a:t>toPromise</a:t>
            </a:r>
            <a:r>
              <a:rPr lang="en-US" dirty="0"/>
              <a:t>';</a:t>
            </a:r>
          </a:p>
          <a:p>
            <a:endParaRPr lang="en-US" dirty="0"/>
          </a:p>
        </p:txBody>
      </p:sp>
    </p:spTree>
    <p:extLst>
      <p:ext uri="{BB962C8B-B14F-4D97-AF65-F5344CB8AC3E}">
        <p14:creationId xmlns:p14="http://schemas.microsoft.com/office/powerpoint/2010/main" val="229076103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p:txBody>
          <a:bodyPr/>
          <a:lstStyle/>
          <a:p>
            <a:r>
              <a:rPr lang="en-US" sz="3200" dirty="0"/>
              <a:t>{{ }}	interpolation –&gt; 1 way</a:t>
            </a:r>
          </a:p>
          <a:p>
            <a:r>
              <a:rPr lang="en-US" sz="3200" dirty="0"/>
              <a:t>( )	event binding &lt;– 1 way</a:t>
            </a:r>
          </a:p>
          <a:p>
            <a:r>
              <a:rPr lang="en-US" sz="3200" dirty="0"/>
              <a:t>[ ]	property binding –&gt; 1 way</a:t>
            </a:r>
          </a:p>
          <a:p>
            <a:r>
              <a:rPr lang="en-US" sz="3200" dirty="0"/>
              <a:t>[( )]	2 way &lt;–&gt; </a:t>
            </a:r>
          </a:p>
          <a:p>
            <a:endParaRPr lang="en-US" dirty="0"/>
          </a:p>
          <a:p>
            <a:pPr marL="0" indent="0">
              <a:buNone/>
            </a:pPr>
            <a:r>
              <a:rPr lang="en-US" dirty="0"/>
              <a:t>&lt;#</a:t>
            </a:r>
            <a:r>
              <a:rPr lang="en-US" b="1" dirty="0"/>
              <a:t>mike</a:t>
            </a:r>
            <a:r>
              <a:rPr lang="en-US" dirty="0"/>
              <a:t> class=“</a:t>
            </a:r>
            <a:r>
              <a:rPr lang="en-US" dirty="0" err="1"/>
              <a:t>MyClass</a:t>
            </a:r>
            <a:r>
              <a:rPr lang="en-US" dirty="0"/>
              <a:t>”…&gt;		 </a:t>
            </a:r>
            <a:r>
              <a:rPr lang="en-US" sz="2400" dirty="0"/>
              <a:t>(template reference)</a:t>
            </a:r>
          </a:p>
          <a:p>
            <a:pPr marL="0" indent="0">
              <a:buNone/>
            </a:pPr>
            <a:r>
              <a:rPr lang="en-US" dirty="0"/>
              <a:t>{{ </a:t>
            </a:r>
            <a:r>
              <a:rPr lang="en-US" b="1" dirty="0" err="1"/>
              <a:t>mike</a:t>
            </a:r>
            <a:r>
              <a:rPr lang="en-US" dirty="0" err="1"/>
              <a:t>.className</a:t>
            </a:r>
            <a:r>
              <a:rPr lang="en-US" dirty="0"/>
              <a:t> }}</a:t>
            </a:r>
            <a:endParaRPr lang="en-US" sz="2400" dirty="0"/>
          </a:p>
        </p:txBody>
      </p:sp>
    </p:spTree>
    <p:extLst>
      <p:ext uri="{BB962C8B-B14F-4D97-AF65-F5344CB8AC3E}">
        <p14:creationId xmlns:p14="http://schemas.microsoft.com/office/powerpoint/2010/main" val="321924807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Angular UI</a:t>
            </a:r>
          </a:p>
        </p:txBody>
      </p:sp>
      <p:sp>
        <p:nvSpPr>
          <p:cNvPr id="4" name="Rectangle 3"/>
          <p:cNvSpPr/>
          <p:nvPr/>
        </p:nvSpPr>
        <p:spPr>
          <a:xfrm>
            <a:off x="3180522" y="2311353"/>
            <a:ext cx="5287617" cy="3154710"/>
          </a:xfrm>
          <a:prstGeom prst="rect">
            <a:avLst/>
          </a:prstGeom>
          <a:noFill/>
        </p:spPr>
        <p:txBody>
          <a:bodyPr wrap="square" lIns="91440" tIns="45720" rIns="91440" bIns="45720">
            <a:spAutoFit/>
          </a:bodyPr>
          <a:lstStyle/>
          <a:p>
            <a:pPr algn="ctr"/>
            <a:r>
              <a:rPr lang="en-US" sz="199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Lab</a:t>
            </a:r>
          </a:p>
        </p:txBody>
      </p:sp>
    </p:spTree>
    <p:extLst>
      <p:ext uri="{BB962C8B-B14F-4D97-AF65-F5344CB8AC3E}">
        <p14:creationId xmlns:p14="http://schemas.microsoft.com/office/powerpoint/2010/main" val="192499433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857983" y="1548131"/>
            <a:ext cx="6470280" cy="4563582"/>
          </a:xfrm>
        </p:spPr>
        <p:txBody>
          <a:bodyPr>
            <a:normAutofit/>
          </a:bodyPr>
          <a:lstStyle/>
          <a:p>
            <a:pPr marL="0" indent="0">
              <a:buNone/>
            </a:pPr>
            <a:r>
              <a:rPr lang="en-US" b="1" dirty="0"/>
              <a:t>Chris </a:t>
            </a:r>
            <a:r>
              <a:rPr lang="en-US" b="1" dirty="0" err="1"/>
              <a:t>Camaclang</a:t>
            </a:r>
            <a:endParaRPr lang="en-US" b="1" dirty="0"/>
          </a:p>
          <a:p>
            <a:r>
              <a:rPr lang="en-US" sz="1800" dirty="0">
                <a:latin typeface="+mn-lt"/>
                <a:cs typeface="+mn-cs"/>
              </a:rPr>
              <a:t>Solutions Engineer at Alert </a:t>
            </a:r>
            <a:r>
              <a:rPr lang="en-US" sz="1800" dirty="0" err="1">
                <a:latin typeface="+mn-lt"/>
                <a:cs typeface="+mn-cs"/>
              </a:rPr>
              <a:t>LogicManager</a:t>
            </a:r>
            <a:endParaRPr lang="en-US" sz="1800" dirty="0">
              <a:latin typeface="+mn-lt"/>
              <a:cs typeface="+mn-cs"/>
            </a:endParaRPr>
          </a:p>
          <a:p>
            <a:r>
              <a:rPr lang="en-US" sz="1800" dirty="0">
                <a:latin typeface="+mn-lt"/>
                <a:cs typeface="+mn-cs"/>
              </a:rPr>
              <a:t>Chris has over 20 years of experience in data center infrastructure and public cloud environments. He began his IT career in the aerospace industry supporting operations in large enterprise datacenter networks and compute environments. At Alert Logic, Chris helps security professionals find solutions to meet their compliance needs for on-premises, hybrid, and dedicated public cloud environments.</a:t>
            </a:r>
          </a:p>
          <a:p>
            <a:r>
              <a:rPr lang="en-US" sz="1800" dirty="0">
                <a:latin typeface="+mn-lt"/>
                <a:cs typeface="+mn-cs"/>
                <a:hlinkClick r:id="rId3"/>
              </a:rPr>
              <a:t>ccamaclang@alertlogic.com</a:t>
            </a:r>
            <a:endParaRPr lang="en-US" sz="1800" dirty="0">
              <a:latin typeface="+mn-lt"/>
              <a:cs typeface="+mn-cs"/>
            </a:endParaRPr>
          </a:p>
        </p:txBody>
      </p:sp>
      <p:sp>
        <p:nvSpPr>
          <p:cNvPr id="2" name="Title 1"/>
          <p:cNvSpPr>
            <a:spLocks noGrp="1"/>
          </p:cNvSpPr>
          <p:nvPr>
            <p:ph type="title"/>
          </p:nvPr>
        </p:nvSpPr>
        <p:spPr>
          <a:xfrm>
            <a:off x="0" y="228600"/>
            <a:ext cx="12192000" cy="762000"/>
          </a:xfrm>
        </p:spPr>
        <p:txBody>
          <a:bodyPr>
            <a:normAutofit/>
          </a:bodyPr>
          <a:lstStyle/>
          <a:p>
            <a:pPr algn="ctr"/>
            <a:r>
              <a:rPr lang="en-US" sz="4400" dirty="0">
                <a:effectLst>
                  <a:outerShdw blurRad="38100" dist="38100" dir="2700000" algn="tl">
                    <a:srgbClr val="000000">
                      <a:alpha val="43137"/>
                    </a:srgbClr>
                  </a:outerShdw>
                </a:effectLst>
                <a:latin typeface="+mj-lt"/>
                <a:cs typeface="+mj-cs"/>
              </a:rPr>
              <a:t>About the Presenter</a:t>
            </a:r>
          </a:p>
        </p:txBody>
      </p:sp>
      <p:pic>
        <p:nvPicPr>
          <p:cNvPr id="3" name="Picture 2"/>
          <p:cNvPicPr>
            <a:picLocks noChangeAspect="1"/>
          </p:cNvPicPr>
          <p:nvPr/>
        </p:nvPicPr>
        <p:blipFill>
          <a:blip r:embed="rId4"/>
          <a:stretch>
            <a:fillRect/>
          </a:stretch>
        </p:blipFill>
        <p:spPr>
          <a:xfrm>
            <a:off x="9220336" y="6111713"/>
            <a:ext cx="2790825" cy="638175"/>
          </a:xfrm>
          <a:prstGeom prst="rect">
            <a:avLst/>
          </a:prstGeom>
        </p:spPr>
      </p:pic>
      <p:pic>
        <p:nvPicPr>
          <p:cNvPr id="4" name="Picture 3"/>
          <p:cNvPicPr>
            <a:picLocks noChangeAspect="1"/>
          </p:cNvPicPr>
          <p:nvPr/>
        </p:nvPicPr>
        <p:blipFill>
          <a:blip r:embed="rId5"/>
          <a:stretch>
            <a:fillRect/>
          </a:stretch>
        </p:blipFill>
        <p:spPr>
          <a:xfrm>
            <a:off x="9220336" y="1314994"/>
            <a:ext cx="1371600" cy="1371600"/>
          </a:xfrm>
          <a:prstGeom prst="rect">
            <a:avLst/>
          </a:prstGeom>
        </p:spPr>
      </p:pic>
    </p:spTree>
    <p:extLst>
      <p:ext uri="{BB962C8B-B14F-4D97-AF65-F5344CB8AC3E}">
        <p14:creationId xmlns:p14="http://schemas.microsoft.com/office/powerpoint/2010/main" val="53873936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CODE &amp; EPS Software Corp.</a:t>
            </a:r>
          </a:p>
        </p:txBody>
      </p:sp>
      <p:sp>
        <p:nvSpPr>
          <p:cNvPr id="3" name="Content Placeholder 2"/>
          <p:cNvSpPr>
            <a:spLocks noGrp="1"/>
          </p:cNvSpPr>
          <p:nvPr>
            <p:ph idx="1"/>
          </p:nvPr>
        </p:nvSpPr>
        <p:spPr/>
        <p:txBody>
          <a:bodyPr>
            <a:normAutofit lnSpcReduction="10000"/>
          </a:bodyPr>
          <a:lstStyle/>
          <a:p>
            <a:pPr marL="0" indent="0">
              <a:buNone/>
            </a:pPr>
            <a:r>
              <a:rPr lang="en-US" sz="4400" dirty="0"/>
              <a:t>“Helping People</a:t>
            </a:r>
            <a:r>
              <a:rPr lang="en-US" sz="4400" baseline="0" dirty="0"/>
              <a:t> Build Better Software”</a:t>
            </a:r>
          </a:p>
          <a:p>
            <a:endParaRPr lang="en-US" baseline="0" dirty="0"/>
          </a:p>
          <a:p>
            <a:r>
              <a:rPr lang="en-US" baseline="0" dirty="0"/>
              <a:t>Custom Software, Consulting, Training, Mentoring,…</a:t>
            </a:r>
          </a:p>
          <a:p>
            <a:r>
              <a:rPr lang="en-US" dirty="0"/>
              <a:t>Cloud, Windows, Web, Mobile</a:t>
            </a:r>
          </a:p>
          <a:p>
            <a:r>
              <a:rPr lang="en-US" dirty="0"/>
              <a:t>Data</a:t>
            </a:r>
          </a:p>
          <a:p>
            <a:r>
              <a:rPr lang="en-US" dirty="0"/>
              <a:t>User Interface and Interaction Design</a:t>
            </a:r>
          </a:p>
          <a:p>
            <a:r>
              <a:rPr lang="en-US" dirty="0"/>
              <a:t>Project Rescue</a:t>
            </a:r>
          </a:p>
          <a:p>
            <a:r>
              <a:rPr lang="en-US" dirty="0"/>
              <a:t>Legacy Conversions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98" y="6311827"/>
            <a:ext cx="1143000" cy="41300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810" y="6311827"/>
            <a:ext cx="1143000" cy="41300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5722" y="6311827"/>
            <a:ext cx="1143000" cy="413004"/>
          </a:xfrm>
          <a:prstGeom prst="rect">
            <a:avLst/>
          </a:prstGeom>
          <a:ln>
            <a:noFill/>
          </a:ln>
          <a:effectLst>
            <a:outerShdw blurRad="292100" dist="139700" dir="2700000" algn="tl" rotWithShape="0">
              <a:srgbClr val="333333">
                <a:alpha val="65000"/>
              </a:srgbClr>
            </a:outerShdw>
          </a:effectLst>
        </p:spPr>
      </p:pic>
      <p:pic>
        <p:nvPicPr>
          <p:cNvPr id="7" name="Picture 2" descr="http://codemag.com/Magazine/CoverLarge/d5bef4fe-cb3c-4de5-9ebc-92fef974202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43134" y="3837094"/>
            <a:ext cx="1472946" cy="19129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359537"/>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 BIG thank you to the 2017 Global Sponsors!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11732876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FB916C-68FD-4EAB-9050-741974400DE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42328613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a16="http://schemas.microsoft.com/office/drawing/2014/main" id="{7200624C-0410-4AB7-B50F-B06EBCD628A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18748311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lnSpcReduction="10000"/>
          </a:bodyPr>
          <a:lstStyle/>
          <a:p>
            <a:r>
              <a:rPr lang="en-US" dirty="0"/>
              <a:t>Cloud Security (Alert Logic)</a:t>
            </a:r>
          </a:p>
          <a:p>
            <a:r>
              <a:rPr lang="en-US" dirty="0"/>
              <a:t>Using the Cloud Effectively</a:t>
            </a:r>
          </a:p>
          <a:p>
            <a:r>
              <a:rPr lang="en-US" dirty="0" err="1"/>
              <a:t>GolfTracker</a:t>
            </a:r>
            <a:r>
              <a:rPr lang="en-US" dirty="0"/>
              <a:t> Sample App</a:t>
            </a:r>
          </a:p>
          <a:p>
            <a:r>
              <a:rPr lang="en-US" dirty="0"/>
              <a:t>Person Sample App</a:t>
            </a:r>
          </a:p>
          <a:p>
            <a:r>
              <a:rPr lang="en-US" dirty="0"/>
              <a:t>Architecture</a:t>
            </a:r>
          </a:p>
          <a:p>
            <a:r>
              <a:rPr lang="en-US" dirty="0"/>
              <a:t>Set up Development Environments</a:t>
            </a:r>
          </a:p>
          <a:p>
            <a:r>
              <a:rPr lang="en-US" dirty="0"/>
              <a:t>Lab</a:t>
            </a:r>
          </a:p>
          <a:p>
            <a:r>
              <a:rPr lang="en-US" dirty="0"/>
              <a:t>Q &amp; A</a:t>
            </a:r>
          </a:p>
          <a:p>
            <a:endParaRPr lang="en-US" dirty="0"/>
          </a:p>
        </p:txBody>
      </p:sp>
    </p:spTree>
    <p:extLst>
      <p:ext uri="{BB962C8B-B14F-4D97-AF65-F5344CB8AC3E}">
        <p14:creationId xmlns:p14="http://schemas.microsoft.com/office/powerpoint/2010/main" val="236647329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theme/theme1.xml><?xml version="1.0" encoding="utf-8"?>
<a:theme xmlns:a="http://schemas.openxmlformats.org/drawingml/2006/main" name="JavaScript for non-JS developer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JavaScript for non-JS developers</Template>
  <TotalTime>1388</TotalTime>
  <Words>1458</Words>
  <Application>Microsoft Office PowerPoint</Application>
  <PresentationFormat>Widescreen</PresentationFormat>
  <Paragraphs>228</Paragraphs>
  <Slides>33</Slides>
  <Notes>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Arial</vt:lpstr>
      <vt:lpstr>Calibri</vt:lpstr>
      <vt:lpstr>Calibri Light</vt:lpstr>
      <vt:lpstr>Courier New</vt:lpstr>
      <vt:lpstr>Segoe UI</vt:lpstr>
      <vt:lpstr>Segoe UI Light</vt:lpstr>
      <vt:lpstr>Times New Roman</vt:lpstr>
      <vt:lpstr>Wingdings</vt:lpstr>
      <vt:lpstr>JavaScript for non-JS developers</vt:lpstr>
      <vt:lpstr>Magnus Master Theme</vt:lpstr>
      <vt:lpstr>Office Theme</vt:lpstr>
      <vt:lpstr>Global Azure Bootcamp April 2017</vt:lpstr>
      <vt:lpstr>PowerPoint Presentation</vt:lpstr>
      <vt:lpstr>About the Presenter</vt:lpstr>
      <vt:lpstr>About the Presenter</vt:lpstr>
      <vt:lpstr>About CODE &amp; EPS Software Corp.</vt:lpstr>
      <vt:lpstr>PowerPoint Presentation</vt:lpstr>
      <vt:lpstr>PowerPoint Presentation</vt:lpstr>
      <vt:lpstr>PowerPoint Presentation</vt:lpstr>
      <vt:lpstr>Agenda</vt:lpstr>
      <vt:lpstr>Using the Cloud Effectively</vt:lpstr>
      <vt:lpstr>Racing Game</vt:lpstr>
      <vt:lpstr>Architecture of the Sample Apps</vt:lpstr>
      <vt:lpstr>Create a Database In Azure</vt:lpstr>
      <vt:lpstr>Service Layer</vt:lpstr>
      <vt:lpstr>Micro-Services</vt:lpstr>
      <vt:lpstr>Setting Up Development Environment</vt:lpstr>
      <vt:lpstr>In Terms of JSON over REST</vt:lpstr>
      <vt:lpstr>Programming Server Side - Services</vt:lpstr>
      <vt:lpstr>What Do Services Look Like?</vt:lpstr>
      <vt:lpstr>How Do We Build Services?</vt:lpstr>
      <vt:lpstr>Creating Services in .NET Core</vt:lpstr>
      <vt:lpstr>Creating Services in .NET Core</vt:lpstr>
      <vt:lpstr>ASP.NET WebForms or MVC Architecture</vt:lpstr>
      <vt:lpstr>SPA Architecture</vt:lpstr>
      <vt:lpstr>Implications</vt:lpstr>
      <vt:lpstr>What is Angular ?</vt:lpstr>
      <vt:lpstr>Angular Architecture</vt:lpstr>
      <vt:lpstr>In .NET We Would Call That…</vt:lpstr>
      <vt:lpstr>Angular Concepts &amp; Terms</vt:lpstr>
      <vt:lpstr>Angular Concepts &amp; Terms cont’d…</vt:lpstr>
      <vt:lpstr>Imports (using in C#)</vt:lpstr>
      <vt:lpstr>Data Binding</vt:lpstr>
      <vt:lpstr>Creating Angular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Your Head Around the Modern Web</dc:title>
  <dc:creator>Mike Yeager</dc:creator>
  <cp:lastModifiedBy>Jeff Etter</cp:lastModifiedBy>
  <cp:revision>54</cp:revision>
  <dcterms:created xsi:type="dcterms:W3CDTF">2016-08-15T21:15:42Z</dcterms:created>
  <dcterms:modified xsi:type="dcterms:W3CDTF">2017-04-21T00:45:05Z</dcterms:modified>
</cp:coreProperties>
</file>